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78" r:id="rId4"/>
    <p:sldId id="279" r:id="rId5"/>
    <p:sldId id="283" r:id="rId6"/>
    <p:sldId id="25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FF2CC"/>
    <a:srgbClr val="E2F0D9"/>
    <a:srgbClr val="F3F3F3"/>
    <a:srgbClr val="0056B4"/>
    <a:srgbClr val="FF6600"/>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67F50-2CC8-4791-9D95-08591139FED5}" v="10" dt="2022-06-06T08:30:00.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59" autoAdjust="0"/>
    <p:restoredTop sz="87927" autoAdjust="0"/>
  </p:normalViewPr>
  <p:slideViewPr>
    <p:cSldViewPr snapToGrid="0">
      <p:cViewPr>
        <p:scale>
          <a:sx n="70" d="100"/>
          <a:sy n="70" d="100"/>
        </p:scale>
        <p:origin x="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E9067F50-2CC8-4791-9D95-08591139FED5}"/>
    <pc:docChg chg="undo redo custSel addSld delSld modSld sldOrd">
      <pc:chgData name="김소희" userId="292a1162-0793-4577-a94d-2dae0dfa5995" providerId="ADAL" clId="{E9067F50-2CC8-4791-9D95-08591139FED5}" dt="2022-06-06T08:45:46.533" v="479" actId="14"/>
      <pc:docMkLst>
        <pc:docMk/>
      </pc:docMkLst>
      <pc:sldChg chg="addSp delSp modSp mod">
        <pc:chgData name="김소희" userId="292a1162-0793-4577-a94d-2dae0dfa5995" providerId="ADAL" clId="{E9067F50-2CC8-4791-9D95-08591139FED5}" dt="2022-06-06T08:28:25.182" v="138" actId="1076"/>
        <pc:sldMkLst>
          <pc:docMk/>
          <pc:sldMk cId="2353614662" sldId="256"/>
        </pc:sldMkLst>
        <pc:spChg chg="mod">
          <ac:chgData name="김소희" userId="292a1162-0793-4577-a94d-2dae0dfa5995" providerId="ADAL" clId="{E9067F50-2CC8-4791-9D95-08591139FED5}" dt="2022-06-06T08:25:55.882" v="118" actId="1076"/>
          <ac:spMkLst>
            <pc:docMk/>
            <pc:sldMk cId="2353614662" sldId="256"/>
            <ac:spMk id="5" creationId="{0D0E7567-80CC-4A46-8FA5-E251CBC1D6E1}"/>
          </ac:spMkLst>
        </pc:spChg>
        <pc:spChg chg="add del mod">
          <ac:chgData name="김소희" userId="292a1162-0793-4577-a94d-2dae0dfa5995" providerId="ADAL" clId="{E9067F50-2CC8-4791-9D95-08591139FED5}" dt="2022-06-06T08:24:02.732" v="73" actId="478"/>
          <ac:spMkLst>
            <pc:docMk/>
            <pc:sldMk cId="2353614662" sldId="256"/>
            <ac:spMk id="7" creationId="{05CE414D-13B4-4C99-2AB0-FEFC816D179F}"/>
          </ac:spMkLst>
        </pc:spChg>
        <pc:spChg chg="add mod">
          <ac:chgData name="김소희" userId="292a1162-0793-4577-a94d-2dae0dfa5995" providerId="ADAL" clId="{E9067F50-2CC8-4791-9D95-08591139FED5}" dt="2022-06-06T08:25:51.923" v="117" actId="1035"/>
          <ac:spMkLst>
            <pc:docMk/>
            <pc:sldMk cId="2353614662" sldId="256"/>
            <ac:spMk id="8" creationId="{04467E98-CB13-CFF4-194D-C491AB4A92F1}"/>
          </ac:spMkLst>
        </pc:spChg>
        <pc:spChg chg="add mod">
          <ac:chgData name="김소희" userId="292a1162-0793-4577-a94d-2dae0dfa5995" providerId="ADAL" clId="{E9067F50-2CC8-4791-9D95-08591139FED5}" dt="2022-06-06T08:25:51.923" v="117" actId="1035"/>
          <ac:spMkLst>
            <pc:docMk/>
            <pc:sldMk cId="2353614662" sldId="256"/>
            <ac:spMk id="9" creationId="{EF3A5E0F-0285-EF60-B5BF-B4948F2ADDA3}"/>
          </ac:spMkLst>
        </pc:spChg>
        <pc:spChg chg="mod">
          <ac:chgData name="김소희" userId="292a1162-0793-4577-a94d-2dae0dfa5995" providerId="ADAL" clId="{E9067F50-2CC8-4791-9D95-08591139FED5}" dt="2022-06-06T08:28:25.182" v="138" actId="1076"/>
          <ac:spMkLst>
            <pc:docMk/>
            <pc:sldMk cId="2353614662" sldId="256"/>
            <ac:spMk id="12" creationId="{9C51099D-5275-16C8-CAFB-F1A0EE7ACAA8}"/>
          </ac:spMkLst>
        </pc:spChg>
      </pc:sldChg>
      <pc:sldChg chg="add del">
        <pc:chgData name="김소희" userId="292a1162-0793-4577-a94d-2dae0dfa5995" providerId="ADAL" clId="{E9067F50-2CC8-4791-9D95-08591139FED5}" dt="2022-06-06T08:20:20.085" v="7" actId="47"/>
        <pc:sldMkLst>
          <pc:docMk/>
          <pc:sldMk cId="2446456825" sldId="257"/>
        </pc:sldMkLst>
      </pc:sldChg>
      <pc:sldChg chg="addSp delSp modSp add mod">
        <pc:chgData name="김소희" userId="292a1162-0793-4577-a94d-2dae0dfa5995" providerId="ADAL" clId="{E9067F50-2CC8-4791-9D95-08591139FED5}" dt="2022-06-06T08:45:46.533" v="479" actId="14"/>
        <pc:sldMkLst>
          <pc:docMk/>
          <pc:sldMk cId="3100450580" sldId="259"/>
        </pc:sldMkLst>
        <pc:spChg chg="add del mod">
          <ac:chgData name="김소희" userId="292a1162-0793-4577-a94d-2dae0dfa5995" providerId="ADAL" clId="{E9067F50-2CC8-4791-9D95-08591139FED5}" dt="2022-06-06T08:27:46.015" v="136" actId="21"/>
          <ac:spMkLst>
            <pc:docMk/>
            <pc:sldMk cId="3100450580" sldId="259"/>
            <ac:spMk id="4" creationId="{50821B38-5110-2868-079B-2908D26F3805}"/>
          </ac:spMkLst>
        </pc:spChg>
        <pc:spChg chg="mod">
          <ac:chgData name="김소희" userId="292a1162-0793-4577-a94d-2dae0dfa5995" providerId="ADAL" clId="{E9067F50-2CC8-4791-9D95-08591139FED5}" dt="2022-06-06T08:45:46.533" v="479" actId="14"/>
          <ac:spMkLst>
            <pc:docMk/>
            <pc:sldMk cId="3100450580" sldId="259"/>
            <ac:spMk id="5" creationId="{979509AF-A27F-733C-57C1-9246C7112254}"/>
          </ac:spMkLst>
        </pc:spChg>
        <pc:spChg chg="mod">
          <ac:chgData name="김소희" userId="292a1162-0793-4577-a94d-2dae0dfa5995" providerId="ADAL" clId="{E9067F50-2CC8-4791-9D95-08591139FED5}" dt="2022-06-06T08:27:33.473" v="131" actId="14100"/>
          <ac:spMkLst>
            <pc:docMk/>
            <pc:sldMk cId="3100450580" sldId="259"/>
            <ac:spMk id="9" creationId="{05596BCF-D308-A29D-49E5-1678F5F8F27E}"/>
          </ac:spMkLst>
        </pc:spChg>
        <pc:spChg chg="mod">
          <ac:chgData name="김소희" userId="292a1162-0793-4577-a94d-2dae0dfa5995" providerId="ADAL" clId="{E9067F50-2CC8-4791-9D95-08591139FED5}" dt="2022-06-06T08:32:34.930" v="229" actId="1076"/>
          <ac:spMkLst>
            <pc:docMk/>
            <pc:sldMk cId="3100450580" sldId="259"/>
            <ac:spMk id="11" creationId="{9B6A7BE8-DA0E-E598-1132-9B432BA49502}"/>
          </ac:spMkLst>
        </pc:spChg>
        <pc:spChg chg="del">
          <ac:chgData name="김소희" userId="292a1162-0793-4577-a94d-2dae0dfa5995" providerId="ADAL" clId="{E9067F50-2CC8-4791-9D95-08591139FED5}" dt="2022-06-06T08:30:00.762" v="150" actId="478"/>
          <ac:spMkLst>
            <pc:docMk/>
            <pc:sldMk cId="3100450580" sldId="259"/>
            <ac:spMk id="12" creationId="{FD27C1CD-9F31-25AB-CF79-C071770ECD7C}"/>
          </ac:spMkLst>
        </pc:spChg>
        <pc:spChg chg="del">
          <ac:chgData name="김소희" userId="292a1162-0793-4577-a94d-2dae0dfa5995" providerId="ADAL" clId="{E9067F50-2CC8-4791-9D95-08591139FED5}" dt="2022-06-06T08:30:00.762" v="150" actId="478"/>
          <ac:spMkLst>
            <pc:docMk/>
            <pc:sldMk cId="3100450580" sldId="259"/>
            <ac:spMk id="15" creationId="{BC70EB06-062B-F384-6999-EBF53C0D916E}"/>
          </ac:spMkLst>
        </pc:spChg>
        <pc:spChg chg="del">
          <ac:chgData name="김소희" userId="292a1162-0793-4577-a94d-2dae0dfa5995" providerId="ADAL" clId="{E9067F50-2CC8-4791-9D95-08591139FED5}" dt="2022-06-06T08:30:00.762" v="150" actId="478"/>
          <ac:spMkLst>
            <pc:docMk/>
            <pc:sldMk cId="3100450580" sldId="259"/>
            <ac:spMk id="16" creationId="{FD7D4674-EE65-4617-5BF5-7C4D5D0E2973}"/>
          </ac:spMkLst>
        </pc:spChg>
        <pc:picChg chg="del">
          <ac:chgData name="김소희" userId="292a1162-0793-4577-a94d-2dae0dfa5995" providerId="ADAL" clId="{E9067F50-2CC8-4791-9D95-08591139FED5}" dt="2022-06-06T08:30:00.762" v="150" actId="478"/>
          <ac:picMkLst>
            <pc:docMk/>
            <pc:sldMk cId="3100450580" sldId="259"/>
            <ac:picMk id="1028" creationId="{DDA27E61-827D-73E9-3260-9DCCEB5FEDAF}"/>
          </ac:picMkLst>
        </pc:picChg>
      </pc:sldChg>
      <pc:sldChg chg="addSp modSp">
        <pc:chgData name="김소희" userId="292a1162-0793-4577-a94d-2dae0dfa5995" providerId="ADAL" clId="{E9067F50-2CC8-4791-9D95-08591139FED5}" dt="2022-06-06T08:27:48.732" v="137"/>
        <pc:sldMkLst>
          <pc:docMk/>
          <pc:sldMk cId="252891327" sldId="261"/>
        </pc:sldMkLst>
        <pc:spChg chg="add mod">
          <ac:chgData name="김소희" userId="292a1162-0793-4577-a94d-2dae0dfa5995" providerId="ADAL" clId="{E9067F50-2CC8-4791-9D95-08591139FED5}" dt="2022-06-06T08:27:48.732" v="137"/>
          <ac:spMkLst>
            <pc:docMk/>
            <pc:sldMk cId="252891327" sldId="261"/>
            <ac:spMk id="13" creationId="{FC72D5E7-4949-1CBB-14CD-8AB8843F6123}"/>
          </ac:spMkLst>
        </pc:spChg>
      </pc:sldChg>
      <pc:sldChg chg="modSp mod">
        <pc:chgData name="김소희" userId="292a1162-0793-4577-a94d-2dae0dfa5995" providerId="ADAL" clId="{E9067F50-2CC8-4791-9D95-08591139FED5}" dt="2022-06-06T08:28:55.151" v="139" actId="207"/>
        <pc:sldMkLst>
          <pc:docMk/>
          <pc:sldMk cId="197451739" sldId="279"/>
        </pc:sldMkLst>
        <pc:spChg chg="mod">
          <ac:chgData name="김소희" userId="292a1162-0793-4577-a94d-2dae0dfa5995" providerId="ADAL" clId="{E9067F50-2CC8-4791-9D95-08591139FED5}" dt="2022-06-06T08:28:55.151" v="139" actId="207"/>
          <ac:spMkLst>
            <pc:docMk/>
            <pc:sldMk cId="197451739" sldId="279"/>
            <ac:spMk id="7" creationId="{5F7AC6CC-8860-1F94-DEC0-65B37276ED29}"/>
          </ac:spMkLst>
        </pc:spChg>
      </pc:sldChg>
      <pc:sldChg chg="del">
        <pc:chgData name="김소희" userId="292a1162-0793-4577-a94d-2dae0dfa5995" providerId="ADAL" clId="{E9067F50-2CC8-4791-9D95-08591139FED5}" dt="2022-06-06T08:22:43.664" v="58" actId="47"/>
        <pc:sldMkLst>
          <pc:docMk/>
          <pc:sldMk cId="464853308" sldId="281"/>
        </pc:sldMkLst>
      </pc:sldChg>
      <pc:sldChg chg="delSp add del mod">
        <pc:chgData name="김소희" userId="292a1162-0793-4577-a94d-2dae0dfa5995" providerId="ADAL" clId="{E9067F50-2CC8-4791-9D95-08591139FED5}" dt="2022-06-06T08:26:58.767" v="122" actId="47"/>
        <pc:sldMkLst>
          <pc:docMk/>
          <pc:sldMk cId="3324864993" sldId="282"/>
        </pc:sldMkLst>
        <pc:spChg chg="del">
          <ac:chgData name="김소희" userId="292a1162-0793-4577-a94d-2dae0dfa5995" providerId="ADAL" clId="{E9067F50-2CC8-4791-9D95-08591139FED5}" dt="2022-06-06T08:26:48.433" v="120" actId="478"/>
          <ac:spMkLst>
            <pc:docMk/>
            <pc:sldMk cId="3324864993" sldId="282"/>
            <ac:spMk id="11" creationId="{15D97C4F-AB7C-BD44-4BCB-E68DE0FF40AC}"/>
          </ac:spMkLst>
        </pc:spChg>
        <pc:spChg chg="del">
          <ac:chgData name="김소희" userId="292a1162-0793-4577-a94d-2dae0dfa5995" providerId="ADAL" clId="{E9067F50-2CC8-4791-9D95-08591139FED5}" dt="2022-06-06T08:26:46.067" v="119" actId="478"/>
          <ac:spMkLst>
            <pc:docMk/>
            <pc:sldMk cId="3324864993" sldId="282"/>
            <ac:spMk id="12" creationId="{9E274D2E-69E4-B260-35AB-9ADB2B9DA2E2}"/>
          </ac:spMkLst>
        </pc:spChg>
      </pc:sldChg>
      <pc:sldChg chg="addSp delSp modSp add mod ord">
        <pc:chgData name="김소희" userId="292a1162-0793-4577-a94d-2dae0dfa5995" providerId="ADAL" clId="{E9067F50-2CC8-4791-9D95-08591139FED5}" dt="2022-06-06T08:29:40.698" v="149" actId="6549"/>
        <pc:sldMkLst>
          <pc:docMk/>
          <pc:sldMk cId="130366447" sldId="283"/>
        </pc:sldMkLst>
        <pc:spChg chg="mod">
          <ac:chgData name="김소희" userId="292a1162-0793-4577-a94d-2dae0dfa5995" providerId="ADAL" clId="{E9067F50-2CC8-4791-9D95-08591139FED5}" dt="2022-06-06T08:22:35.781" v="57" actId="1035"/>
          <ac:spMkLst>
            <pc:docMk/>
            <pc:sldMk cId="130366447" sldId="283"/>
            <ac:spMk id="4" creationId="{5E2F97AE-2941-00DB-053C-2FC53EA618EF}"/>
          </ac:spMkLst>
        </pc:spChg>
        <pc:spChg chg="add del mod">
          <ac:chgData name="김소희" userId="292a1162-0793-4577-a94d-2dae0dfa5995" providerId="ADAL" clId="{E9067F50-2CC8-4791-9D95-08591139FED5}" dt="2022-06-06T08:22:06.147" v="34" actId="478"/>
          <ac:spMkLst>
            <pc:docMk/>
            <pc:sldMk cId="130366447" sldId="283"/>
            <ac:spMk id="5" creationId="{2CEBCB22-D1C9-D4EF-741B-F9F5C2454889}"/>
          </ac:spMkLst>
        </pc:spChg>
        <pc:spChg chg="mod">
          <ac:chgData name="김소희" userId="292a1162-0793-4577-a94d-2dae0dfa5995" providerId="ADAL" clId="{E9067F50-2CC8-4791-9D95-08591139FED5}" dt="2022-06-06T08:29:40.698" v="149" actId="6549"/>
          <ac:spMkLst>
            <pc:docMk/>
            <pc:sldMk cId="130366447" sldId="283"/>
            <ac:spMk id="6" creationId="{96694782-0979-24D0-4D63-4DACB413C8D6}"/>
          </ac:spMkLst>
        </pc:spChg>
      </pc:sldChg>
    </pc:docChg>
  </pc:docChgLst>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2022-06-06</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chemeClr val="tx1"/>
                </a:solidFill>
              </a:rPr>
              <a:t>Differentiable : </a:t>
            </a:r>
            <a:r>
              <a:rPr lang="ko-KR" altLang="en-US" sz="1200" dirty="0">
                <a:solidFill>
                  <a:schemeClr val="tx1"/>
                </a:solidFill>
              </a:rPr>
              <a:t>미분가능한</a:t>
            </a:r>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6</a:t>
            </a:fld>
            <a:endParaRPr lang="ko-KR" altLang="en-US"/>
          </a:p>
        </p:txBody>
      </p:sp>
    </p:spTree>
    <p:extLst>
      <p:ext uri="{BB962C8B-B14F-4D97-AF65-F5344CB8AC3E}">
        <p14:creationId xmlns:p14="http://schemas.microsoft.com/office/powerpoint/2010/main" val="3791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2022-06-06</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alpha val="19000"/>
          </a:srgb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2022-06-06</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1" y="5063578"/>
            <a:ext cx="3497178" cy="408623"/>
          </a:xfrm>
          <a:prstGeom prst="roundRect">
            <a:avLst/>
          </a:prstGeom>
          <a:solidFill>
            <a:srgbClr val="A9D18E">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51099D-5275-16C8-CAFB-F1A0EE7ACAA8}"/>
              </a:ext>
            </a:extLst>
          </p:cNvPr>
          <p:cNvSpPr txBox="1"/>
          <p:nvPr/>
        </p:nvSpPr>
        <p:spPr>
          <a:xfrm>
            <a:off x="106680" y="6946752"/>
            <a:ext cx="11524129" cy="584775"/>
          </a:xfrm>
          <a:prstGeom prst="rect">
            <a:avLst/>
          </a:prstGeom>
          <a:noFill/>
        </p:spPr>
        <p:txBody>
          <a:bodyPr wrap="square">
            <a:spAutoFit/>
          </a:bodyPr>
          <a:lstStyle/>
          <a:p>
            <a:r>
              <a:rPr lang="en-US" altLang="ko-KR" sz="1600" b="0" i="0" dirty="0" err="1">
                <a:solidFill>
                  <a:schemeClr val="bg2">
                    <a:lumMod val="50000"/>
                  </a:schemeClr>
                </a:solidFill>
                <a:effectLst/>
                <a:latin typeface="Arial" panose="020B0604020202020204" pitchFamily="34" charset="0"/>
              </a:rPr>
              <a:t>Amasyali</a:t>
            </a:r>
            <a:r>
              <a:rPr lang="en-US" altLang="ko-KR" sz="1600" b="0" i="0" dirty="0">
                <a:solidFill>
                  <a:schemeClr val="bg2">
                    <a:lumMod val="50000"/>
                  </a:schemeClr>
                </a:solidFill>
                <a:effectLst/>
                <a:latin typeface="Arial" panose="020B0604020202020204" pitchFamily="34" charset="0"/>
              </a:rPr>
              <a:t>, Kadir, and Nora M. El-</a:t>
            </a:r>
            <a:r>
              <a:rPr lang="en-US" altLang="ko-KR" sz="1600" b="0" i="0" dirty="0" err="1">
                <a:solidFill>
                  <a:schemeClr val="bg2">
                    <a:lumMod val="50000"/>
                  </a:schemeClr>
                </a:solidFill>
                <a:effectLst/>
                <a:latin typeface="Arial" panose="020B0604020202020204" pitchFamily="34" charset="0"/>
              </a:rPr>
              <a:t>Gohary</a:t>
            </a:r>
            <a:r>
              <a:rPr lang="en-US" altLang="ko-KR" sz="1600" b="0" i="0" dirty="0">
                <a:solidFill>
                  <a:schemeClr val="bg2">
                    <a:lumMod val="50000"/>
                  </a:schemeClr>
                </a:solidFill>
                <a:effectLst/>
                <a:latin typeface="Arial" panose="020B0604020202020204" pitchFamily="34" charset="0"/>
              </a:rPr>
              <a:t>. "</a:t>
            </a:r>
            <a:r>
              <a:rPr lang="en-US" altLang="ko-KR" sz="1600" b="1" i="0" dirty="0">
                <a:solidFill>
                  <a:schemeClr val="bg2">
                    <a:lumMod val="50000"/>
                  </a:schemeClr>
                </a:solidFill>
                <a:effectLst/>
                <a:latin typeface="Arial" panose="020B0604020202020204" pitchFamily="34" charset="0"/>
              </a:rPr>
              <a:t>A review of data-driven building energy consumption prediction studies</a:t>
            </a:r>
            <a:r>
              <a:rPr lang="en-US" altLang="ko-KR" sz="1600" b="0" i="0" dirty="0">
                <a:solidFill>
                  <a:schemeClr val="bg2">
                    <a:lumMod val="50000"/>
                  </a:schemeClr>
                </a:solidFill>
                <a:effectLst/>
                <a:latin typeface="Arial" panose="020B0604020202020204" pitchFamily="34" charset="0"/>
              </a:rPr>
              <a:t>." </a:t>
            </a:r>
          </a:p>
          <a:p>
            <a:r>
              <a:rPr lang="en-US" altLang="ko-KR" sz="1600" b="0" i="1" dirty="0">
                <a:solidFill>
                  <a:schemeClr val="bg2">
                    <a:lumMod val="50000"/>
                  </a:schemeClr>
                </a:solidFill>
                <a:effectLst/>
                <a:latin typeface="Arial" panose="020B0604020202020204" pitchFamily="34" charset="0"/>
              </a:rPr>
              <a:t>Renewable and Sustainable Energy Reviews</a:t>
            </a:r>
            <a:r>
              <a:rPr lang="en-US" altLang="ko-KR" sz="1600" b="0" i="0" dirty="0">
                <a:solidFill>
                  <a:schemeClr val="bg2">
                    <a:lumMod val="50000"/>
                  </a:schemeClr>
                </a:solidFill>
                <a:effectLst/>
                <a:latin typeface="Arial" panose="020B0604020202020204" pitchFamily="34" charset="0"/>
              </a:rPr>
              <a:t> 81 (2018): 1192-1205.</a:t>
            </a:r>
            <a:endParaRPr lang="ko-KR" altLang="en-US" sz="1600" dirty="0">
              <a:solidFill>
                <a:schemeClr val="bg2">
                  <a:lumMod val="50000"/>
                </a:schemeClr>
              </a:solidFill>
            </a:endParaRPr>
          </a:p>
        </p:txBody>
      </p:sp>
      <p:sp>
        <p:nvSpPr>
          <p:cNvPr id="8" name="TextBox 7">
            <a:extLst>
              <a:ext uri="{FF2B5EF4-FFF2-40B4-BE49-F238E27FC236}">
                <a16:creationId xmlns:a16="http://schemas.microsoft.com/office/drawing/2014/main" id="{04467E98-CB13-CFF4-194D-C491AB4A92F1}"/>
              </a:ext>
            </a:extLst>
          </p:cNvPr>
          <p:cNvSpPr txBox="1"/>
          <p:nvPr/>
        </p:nvSpPr>
        <p:spPr>
          <a:xfrm>
            <a:off x="919784" y="4273279"/>
            <a:ext cx="10352423" cy="584775"/>
          </a:xfrm>
          <a:prstGeom prst="rect">
            <a:avLst/>
          </a:prstGeom>
          <a:noFill/>
        </p:spPr>
        <p:txBody>
          <a:bodyPr wrap="square">
            <a:spAutoFit/>
          </a:bodyPr>
          <a:lstStyle/>
          <a:p>
            <a:pPr marL="285750" indent="-285750">
              <a:buFont typeface="Wingdings" panose="05000000000000000000" pitchFamily="2" charset="2"/>
              <a:buChar char="u"/>
            </a:pPr>
            <a:r>
              <a:rPr lang="en-US" altLang="ko-KR" sz="1600" b="1" dirty="0">
                <a:solidFill>
                  <a:schemeClr val="tx1">
                    <a:lumMod val="65000"/>
                    <a:lumOff val="35000"/>
                  </a:schemeClr>
                </a:solidFill>
              </a:rPr>
              <a:t>A hybrid model approach for forecasting future residential electricity consumption. </a:t>
            </a:r>
            <a:r>
              <a:rPr lang="en-US" altLang="ko-KR" sz="1600" dirty="0">
                <a:solidFill>
                  <a:schemeClr val="tx1">
                    <a:lumMod val="65000"/>
                    <a:lumOff val="35000"/>
                  </a:schemeClr>
                </a:solidFill>
              </a:rPr>
              <a:t>Energy Build 2016;117:341–51. </a:t>
            </a:r>
          </a:p>
        </p:txBody>
      </p:sp>
      <p:sp>
        <p:nvSpPr>
          <p:cNvPr id="9" name="TextBox 8">
            <a:extLst>
              <a:ext uri="{FF2B5EF4-FFF2-40B4-BE49-F238E27FC236}">
                <a16:creationId xmlns:a16="http://schemas.microsoft.com/office/drawing/2014/main" id="{EF3A5E0F-0285-EF60-B5BF-B4948F2ADDA3}"/>
              </a:ext>
            </a:extLst>
          </p:cNvPr>
          <p:cNvSpPr txBox="1"/>
          <p:nvPr/>
        </p:nvSpPr>
        <p:spPr>
          <a:xfrm>
            <a:off x="919785" y="3561627"/>
            <a:ext cx="10352423" cy="584775"/>
          </a:xfrm>
          <a:prstGeom prst="rect">
            <a:avLst/>
          </a:prstGeom>
          <a:noFill/>
        </p:spPr>
        <p:txBody>
          <a:bodyPr wrap="square">
            <a:spAutoFit/>
          </a:bodyPr>
          <a:lstStyle/>
          <a:p>
            <a:pPr marL="285750" indent="-285750">
              <a:buFont typeface="Wingdings" panose="05000000000000000000" pitchFamily="2" charset="2"/>
              <a:buChar char="u"/>
            </a:pPr>
            <a:r>
              <a:rPr lang="ko-KR" altLang="en-US" sz="1600" b="1" dirty="0" err="1">
                <a:solidFill>
                  <a:schemeClr val="tx1">
                    <a:lumMod val="65000"/>
                    <a:lumOff val="35000"/>
                  </a:schemeClr>
                </a:solidFill>
              </a:rPr>
              <a:t>Artificial</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neural</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network</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model</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for</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forecasting</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sub-hourly</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electricity</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usage</a:t>
            </a:r>
            <a:r>
              <a:rPr lang="ko-KR" altLang="en-US" sz="1600" b="1" dirty="0">
                <a:solidFill>
                  <a:schemeClr val="tx1">
                    <a:lumMod val="65000"/>
                    <a:lumOff val="35000"/>
                  </a:schemeClr>
                </a:solidFill>
              </a:rPr>
              <a:t> </a:t>
            </a:r>
            <a:r>
              <a:rPr lang="ko-KR" altLang="en-US" sz="1600" b="1" dirty="0" err="1">
                <a:solidFill>
                  <a:schemeClr val="tx1">
                    <a:lumMod val="65000"/>
                    <a:lumOff val="35000"/>
                  </a:schemeClr>
                </a:solidFill>
              </a:rPr>
              <a:t>in</a:t>
            </a:r>
            <a:r>
              <a:rPr lang="ko-KR" altLang="en-US" sz="1600" b="1" dirty="0">
                <a:solidFill>
                  <a:schemeClr val="tx1">
                    <a:lumMod val="65000"/>
                    <a:lumOff val="35000"/>
                  </a:schemeClr>
                </a:solidFill>
              </a:rPr>
              <a:t> Commercial </a:t>
            </a:r>
            <a:r>
              <a:rPr lang="ko-KR" altLang="en-US" sz="1600" b="1" dirty="0" err="1">
                <a:solidFill>
                  <a:schemeClr val="tx1">
                    <a:lumMod val="65000"/>
                    <a:lumOff val="35000"/>
                  </a:schemeClr>
                </a:solidFill>
              </a:rPr>
              <a:t>buildings</a:t>
            </a:r>
            <a:r>
              <a:rPr lang="ko-KR" altLang="en-US" sz="1600" dirty="0">
                <a:solidFill>
                  <a:schemeClr val="tx1">
                    <a:lumMod val="65000"/>
                    <a:lumOff val="35000"/>
                  </a:schemeClr>
                </a:solidFill>
              </a:rPr>
              <a:t>. Energy Build2016;111:184–94. </a:t>
            </a:r>
            <a:endParaRPr lang="en-US" altLang="ko-KR" sz="1600" dirty="0">
              <a:solidFill>
                <a:schemeClr val="tx1">
                  <a:lumMod val="65000"/>
                  <a:lumOff val="35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
        <p:nvSpPr>
          <p:cNvPr id="13" name="TextBox 12">
            <a:extLst>
              <a:ext uri="{FF2B5EF4-FFF2-40B4-BE49-F238E27FC236}">
                <a16:creationId xmlns:a16="http://schemas.microsoft.com/office/drawing/2014/main" id="{FC72D5E7-4949-1CBB-14CD-8AB8843F6123}"/>
              </a:ext>
            </a:extLst>
          </p:cNvPr>
          <p:cNvSpPr txBox="1"/>
          <p:nvPr/>
        </p:nvSpPr>
        <p:spPr>
          <a:xfrm>
            <a:off x="11320671" y="0"/>
            <a:ext cx="871330" cy="369332"/>
          </a:xfrm>
          <a:prstGeom prst="rect">
            <a:avLst/>
          </a:prstGeom>
          <a:noFill/>
        </p:spPr>
        <p:txBody>
          <a:bodyPr wrap="square" rtlCol="0">
            <a:spAutoFit/>
          </a:bodyPr>
          <a:lstStyle/>
          <a:p>
            <a:pPr algn="r"/>
            <a:r>
              <a:rPr lang="en-US" altLang="ko-KR" dirty="0">
                <a:solidFill>
                  <a:schemeClr val="bg2">
                    <a:lumMod val="50000"/>
                  </a:schemeClr>
                </a:solidFill>
              </a:rPr>
              <a:t>1/30</a:t>
            </a:r>
            <a:endParaRPr lang="ko-KR" altLang="en-US" dirty="0">
              <a:solidFill>
                <a:schemeClr val="bg2">
                  <a:lumMod val="50000"/>
                </a:schemeClr>
              </a:solidFill>
            </a:endParaRPr>
          </a:p>
        </p:txBody>
      </p:sp>
    </p:spTree>
    <p:extLst>
      <p:ext uri="{BB962C8B-B14F-4D97-AF65-F5344CB8AC3E}">
        <p14:creationId xmlns:p14="http://schemas.microsoft.com/office/powerpoint/2010/main" val="2528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a:t>
            </a:r>
            <a:r>
              <a:rPr lang="en-US" altLang="ko-KR" sz="1600" b="1" dirty="0"/>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Tree>
    <p:extLst>
      <p:ext uri="{BB962C8B-B14F-4D97-AF65-F5344CB8AC3E}">
        <p14:creationId xmlns:p14="http://schemas.microsoft.com/office/powerpoint/2010/main" val="146339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FFF2CC">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8" name="TextBox 7">
            <a:extLst>
              <a:ext uri="{FF2B5EF4-FFF2-40B4-BE49-F238E27FC236}">
                <a16:creationId xmlns:a16="http://schemas.microsoft.com/office/drawing/2014/main" id="{62B7CD0F-1C9F-D30A-7106-6245E911BA94}"/>
              </a:ext>
            </a:extLst>
          </p:cNvPr>
          <p:cNvSpPr txBox="1"/>
          <p:nvPr/>
        </p:nvSpPr>
        <p:spPr>
          <a:xfrm>
            <a:off x="539551" y="4385122"/>
            <a:ext cx="11056703" cy="646331"/>
          </a:xfrm>
          <a:prstGeom prst="rect">
            <a:avLst/>
          </a:prstGeom>
          <a:noFill/>
        </p:spPr>
        <p:txBody>
          <a:bodyPr wrap="square">
            <a:spAutoFit/>
          </a:bodyPr>
          <a:lstStyle/>
          <a:p>
            <a:r>
              <a:rPr lang="ko-KR" altLang="en-US" dirty="0">
                <a:solidFill>
                  <a:schemeClr val="tx1">
                    <a:lumMod val="65000"/>
                    <a:lumOff val="35000"/>
                  </a:schemeClr>
                </a:solidFill>
              </a:rPr>
              <a:t>[77] </a:t>
            </a:r>
            <a:r>
              <a:rPr lang="ko-KR" altLang="en-US" dirty="0" err="1">
                <a:solidFill>
                  <a:schemeClr val="tx1">
                    <a:lumMod val="65000"/>
                    <a:lumOff val="35000"/>
                  </a:schemeClr>
                </a:solidFill>
              </a:rPr>
              <a:t>Chae</a:t>
            </a:r>
            <a:r>
              <a:rPr lang="ko-KR" altLang="en-US" dirty="0">
                <a:solidFill>
                  <a:schemeClr val="tx1">
                    <a:lumMod val="65000"/>
                    <a:lumOff val="35000"/>
                  </a:schemeClr>
                </a:solidFill>
              </a:rPr>
              <a:t> YT, </a:t>
            </a:r>
            <a:r>
              <a:rPr lang="ko-KR" altLang="en-US" dirty="0" err="1">
                <a:solidFill>
                  <a:schemeClr val="tx1">
                    <a:lumMod val="65000"/>
                    <a:lumOff val="35000"/>
                  </a:schemeClr>
                </a:solidFill>
              </a:rPr>
              <a:t>Horesh</a:t>
            </a:r>
            <a:r>
              <a:rPr lang="ko-KR" altLang="en-US" dirty="0">
                <a:solidFill>
                  <a:schemeClr val="tx1">
                    <a:lumMod val="65000"/>
                    <a:lumOff val="35000"/>
                  </a:schemeClr>
                </a:solidFill>
              </a:rPr>
              <a:t> </a:t>
            </a:r>
            <a:r>
              <a:rPr lang="ko-KR" altLang="en-US" dirty="0" err="1">
                <a:solidFill>
                  <a:schemeClr val="tx1">
                    <a:lumMod val="65000"/>
                    <a:lumOff val="35000"/>
                  </a:schemeClr>
                </a:solidFill>
              </a:rPr>
              <a:t>R</a:t>
            </a:r>
            <a:r>
              <a:rPr lang="ko-KR" altLang="en-US" dirty="0">
                <a:solidFill>
                  <a:schemeClr val="tx1">
                    <a:lumMod val="65000"/>
                    <a:lumOff val="35000"/>
                  </a:schemeClr>
                </a:solidFill>
              </a:rPr>
              <a:t>, </a:t>
            </a:r>
            <a:r>
              <a:rPr lang="ko-KR" altLang="en-US" dirty="0" err="1">
                <a:solidFill>
                  <a:schemeClr val="tx1">
                    <a:lumMod val="65000"/>
                    <a:lumOff val="35000"/>
                  </a:schemeClr>
                </a:solidFill>
              </a:rPr>
              <a:t>Hwang</a:t>
            </a:r>
            <a:r>
              <a:rPr lang="ko-KR" altLang="en-US" dirty="0">
                <a:solidFill>
                  <a:schemeClr val="tx1">
                    <a:lumMod val="65000"/>
                    <a:lumOff val="35000"/>
                  </a:schemeClr>
                </a:solidFill>
              </a:rPr>
              <a:t> </a:t>
            </a:r>
            <a:r>
              <a:rPr lang="ko-KR" altLang="en-US" dirty="0" err="1">
                <a:solidFill>
                  <a:schemeClr val="tx1">
                    <a:lumMod val="65000"/>
                    <a:lumOff val="35000"/>
                  </a:schemeClr>
                </a:solidFill>
              </a:rPr>
              <a:t>Y</a:t>
            </a:r>
            <a:r>
              <a:rPr lang="ko-KR" altLang="en-US" dirty="0">
                <a:solidFill>
                  <a:schemeClr val="tx1">
                    <a:lumMod val="65000"/>
                    <a:lumOff val="35000"/>
                  </a:schemeClr>
                </a:solidFill>
              </a:rPr>
              <a:t>, Lee YM. </a:t>
            </a:r>
            <a:r>
              <a:rPr lang="ko-KR" altLang="en-US" b="1" dirty="0" err="1">
                <a:solidFill>
                  <a:schemeClr val="tx1">
                    <a:lumMod val="65000"/>
                    <a:lumOff val="35000"/>
                  </a:schemeClr>
                </a:solidFill>
              </a:rPr>
              <a:t>Artificial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neural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network</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model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for</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forecasting</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sub-hourly</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electricity</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usage</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in</a:t>
            </a:r>
            <a:r>
              <a:rPr lang="ko-KR" altLang="en-US" b="1" dirty="0">
                <a:solidFill>
                  <a:schemeClr val="tx1">
                    <a:lumMod val="65000"/>
                    <a:lumOff val="35000"/>
                  </a:schemeClr>
                </a:solidFill>
              </a:rPr>
              <a:t> Commercial </a:t>
            </a:r>
            <a:r>
              <a:rPr lang="ko-KR" altLang="en-US" b="1" dirty="0" err="1">
                <a:solidFill>
                  <a:schemeClr val="tx1">
                    <a:lumMod val="65000"/>
                    <a:lumOff val="35000"/>
                  </a:schemeClr>
                </a:solidFill>
              </a:rPr>
              <a:t>buildings</a:t>
            </a:r>
            <a:r>
              <a:rPr lang="ko-KR" altLang="en-US" dirty="0">
                <a:solidFill>
                  <a:schemeClr val="tx1">
                    <a:lumMod val="65000"/>
                    <a:lumOff val="35000"/>
                  </a:schemeClr>
                </a:solidFill>
              </a:rPr>
              <a:t>. Energy Build2016;111:184–94. </a:t>
            </a:r>
            <a:endParaRPr lang="en-US" altLang="ko-KR"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539551" y="5448860"/>
            <a:ext cx="11056702" cy="646331"/>
          </a:xfrm>
          <a:prstGeom prst="rect">
            <a:avLst/>
          </a:prstGeom>
          <a:noFill/>
        </p:spPr>
        <p:txBody>
          <a:bodyPr wrap="square">
            <a:spAutoFit/>
          </a:bodyPr>
          <a:lstStyle/>
          <a:p>
            <a:r>
              <a:rPr lang="en-US" altLang="ko-KR" dirty="0">
                <a:solidFill>
                  <a:schemeClr val="tx1">
                    <a:lumMod val="65000"/>
                    <a:lumOff val="35000"/>
                  </a:schemeClr>
                </a:solidFill>
              </a:rPr>
              <a:t>[98] Dong B, Li Z, Rahman SMM, Vega R. </a:t>
            </a:r>
            <a:r>
              <a:rPr lang="en-US" altLang="ko-KR" b="1" dirty="0">
                <a:solidFill>
                  <a:schemeClr val="tx1">
                    <a:lumMod val="65000"/>
                    <a:lumOff val="35000"/>
                  </a:schemeClr>
                </a:solidFill>
              </a:rPr>
              <a:t>A hybrid model approach for forecasting future residential electricity consumption. </a:t>
            </a:r>
            <a:r>
              <a:rPr lang="en-US" altLang="ko-KR" dirty="0">
                <a:solidFill>
                  <a:schemeClr val="tx1">
                    <a:lumMod val="65000"/>
                    <a:lumOff val="35000"/>
                  </a:schemeClr>
                </a:solidFill>
              </a:rPr>
              <a:t>Energy Build 2016;117:341–51. </a:t>
            </a:r>
          </a:p>
        </p:txBody>
      </p:sp>
      <p:pic>
        <p:nvPicPr>
          <p:cNvPr id="12" name="그림 11">
            <a:extLst>
              <a:ext uri="{FF2B5EF4-FFF2-40B4-BE49-F238E27FC236}">
                <a16:creationId xmlns:a16="http://schemas.microsoft.com/office/drawing/2014/main" id="{78C9FF60-EBF7-EC33-3623-E58C79496B17}"/>
              </a:ext>
            </a:extLst>
          </p:cNvPr>
          <p:cNvPicPr>
            <a:picLocks noChangeAspect="1"/>
          </p:cNvPicPr>
          <p:nvPr/>
        </p:nvPicPr>
        <p:blipFill>
          <a:blip r:embed="rId3"/>
          <a:stretch>
            <a:fillRect/>
          </a:stretch>
        </p:blipFill>
        <p:spPr>
          <a:xfrm>
            <a:off x="567649" y="3761254"/>
            <a:ext cx="11056702" cy="580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974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9" y="2535544"/>
            <a:ext cx="7962901" cy="1585466"/>
          </a:xfrm>
          <a:ln w="38100">
            <a:solidFill>
              <a:srgbClr val="A9D18E">
                <a:alpha val="60000"/>
              </a:srgbClr>
            </a:solidFill>
          </a:ln>
        </p:spPr>
        <p:txBody>
          <a:bodyPr anchor="ctr">
            <a:normAutofit/>
          </a:bodyPr>
          <a:lstStyle/>
          <a:p>
            <a:pPr>
              <a:lnSpc>
                <a:spcPct val="100000"/>
              </a:lnSpc>
            </a:pP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Artificial neural network model for</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forecasting sub-hourly electricity usage </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in Commercial buildings.</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b="0" i="0" dirty="0">
                <a:solidFill>
                  <a:schemeClr val="bg1">
                    <a:lumMod val="50000"/>
                  </a:schemeClr>
                </a:solidFill>
                <a:effectLst/>
                <a:latin typeface="Arial" panose="020B0604020202020204" pitchFamily="34" charset="0"/>
              </a:rPr>
              <a:t>Chae YT, </a:t>
            </a:r>
            <a:r>
              <a:rPr lang="en-US" altLang="ko-KR" b="0" i="0" dirty="0" err="1">
                <a:solidFill>
                  <a:schemeClr val="bg1">
                    <a:lumMod val="50000"/>
                  </a:schemeClr>
                </a:solidFill>
                <a:effectLst/>
                <a:latin typeface="Arial" panose="020B0604020202020204" pitchFamily="34" charset="0"/>
              </a:rPr>
              <a:t>Horesh</a:t>
            </a:r>
            <a:r>
              <a:rPr lang="en-US" altLang="ko-KR" b="0" i="0" dirty="0">
                <a:solidFill>
                  <a:schemeClr val="bg1">
                    <a:lumMod val="50000"/>
                  </a:schemeClr>
                </a:solidFill>
                <a:effectLst/>
                <a:latin typeface="Arial" panose="020B0604020202020204" pitchFamily="34" charset="0"/>
              </a:rPr>
              <a:t> R, Hwang Y, Lee YM. </a:t>
            </a:r>
          </a:p>
          <a:p>
            <a:pPr algn="ctr"/>
            <a:r>
              <a:rPr lang="ko-KR" altLang="en-US" dirty="0">
                <a:solidFill>
                  <a:schemeClr val="tx1">
                    <a:lumMod val="65000"/>
                    <a:lumOff val="35000"/>
                  </a:schemeClr>
                </a:solidFill>
              </a:rPr>
              <a:t>Energy </a:t>
            </a:r>
            <a:r>
              <a:rPr lang="ko-KR" altLang="en-US" dirty="0" err="1">
                <a:solidFill>
                  <a:schemeClr val="tx1">
                    <a:lumMod val="65000"/>
                    <a:lumOff val="35000"/>
                  </a:schemeClr>
                </a:solidFill>
              </a:rPr>
              <a:t>Build</a:t>
            </a:r>
            <a:r>
              <a:rPr lang="ko-KR" altLang="en-US" dirty="0">
                <a:solidFill>
                  <a:schemeClr val="tx1">
                    <a:lumMod val="65000"/>
                    <a:lumOff val="35000"/>
                  </a:schemeClr>
                </a:solidFill>
              </a:rPr>
              <a:t> 2016;111:184–94</a:t>
            </a:r>
            <a:r>
              <a:rPr lang="en-US" altLang="ko-KR" b="0" i="0" dirty="0">
                <a:solidFill>
                  <a:schemeClr val="bg1">
                    <a:lumMod val="50000"/>
                  </a:schemeClr>
                </a:solidFill>
                <a:effectLst/>
                <a:latin typeface="Arial" panose="020B0604020202020204" pitchFamily="34" charset="0"/>
              </a:rPr>
              <a:t>.</a:t>
            </a:r>
            <a:endParaRPr lang="ko-KR" altLang="en-US" dirty="0">
              <a:solidFill>
                <a:schemeClr val="bg1">
                  <a:lumMod val="50000"/>
                </a:schemeClr>
              </a:solidFill>
            </a:endParaRPr>
          </a:p>
        </p:txBody>
      </p:sp>
    </p:spTree>
    <p:extLst>
      <p:ext uri="{BB962C8B-B14F-4D97-AF65-F5344CB8AC3E}">
        <p14:creationId xmlns:p14="http://schemas.microsoft.com/office/powerpoint/2010/main" val="1303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566230"/>
          </a:xfrm>
        </p:spPr>
        <p:txBody>
          <a:bodyPr>
            <a:noAutofit/>
          </a:bodyPr>
          <a:lstStyle/>
          <a:p>
            <a:pPr marL="285750" indent="-285750">
              <a:buFont typeface="Wingdings" panose="05000000000000000000" pitchFamily="2" charset="2"/>
              <a:buChar char="v"/>
            </a:pPr>
            <a:r>
              <a:rPr lang="en-US" altLang="ko-KR" sz="1800" dirty="0">
                <a:solidFill>
                  <a:schemeClr val="bg1">
                    <a:lumMod val="50000"/>
                  </a:schemeClr>
                </a:solidFill>
              </a:rPr>
              <a:t>Artificial neural network model for forecasting sub-hourly electricity usage in Commercial buildings.</a:t>
            </a:r>
            <a:endParaRPr lang="ko-KR" altLang="en-US" sz="18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528649"/>
            <a:ext cx="5351911" cy="658375"/>
          </a:xfrm>
          <a:prstGeom prst="roundRect">
            <a:avLst>
              <a:gd name="adj" fmla="val 0"/>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Introduction</a:t>
            </a:r>
          </a:p>
        </p:txBody>
      </p:sp>
      <p:sp>
        <p:nvSpPr>
          <p:cNvPr id="5" name="사각형: 둥근 모서리 4">
            <a:extLst>
              <a:ext uri="{FF2B5EF4-FFF2-40B4-BE49-F238E27FC236}">
                <a16:creationId xmlns:a16="http://schemas.microsoft.com/office/drawing/2014/main" id="{979509AF-A27F-733C-57C1-9246C7112254}"/>
              </a:ext>
            </a:extLst>
          </p:cNvPr>
          <p:cNvSpPr/>
          <p:nvPr/>
        </p:nvSpPr>
        <p:spPr>
          <a:xfrm>
            <a:off x="567646" y="1337464"/>
            <a:ext cx="11000510" cy="2092559"/>
          </a:xfrm>
          <a:prstGeom prst="round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Font typeface="Wingdings" panose="05000000000000000000" pitchFamily="2" charset="2"/>
              <a:buChar char="§"/>
            </a:pPr>
            <a:r>
              <a:rPr lang="en-US" altLang="ko-KR" sz="1600" dirty="0">
                <a:solidFill>
                  <a:schemeClr val="tx1"/>
                </a:solidFill>
              </a:rPr>
              <a:t>Forecasting electricity load – commercial &amp; industrial building</a:t>
            </a:r>
          </a:p>
          <a:p>
            <a:pPr marL="742950" lvl="1" indent="-285750">
              <a:lnSpc>
                <a:spcPct val="150000"/>
              </a:lnSpc>
              <a:buFont typeface="Wingdings" panose="05000000000000000000" pitchFamily="2" charset="2"/>
              <a:buChar char="§"/>
            </a:pPr>
            <a:r>
              <a:rPr lang="en-US" altLang="ko-KR" sz="1600" dirty="0">
                <a:solidFill>
                  <a:schemeClr val="tx1"/>
                </a:solidFill>
              </a:rPr>
              <a:t>Better manage energy usage</a:t>
            </a:r>
          </a:p>
          <a:p>
            <a:pPr marL="285750" indent="-285750">
              <a:lnSpc>
                <a:spcPct val="150000"/>
              </a:lnSpc>
              <a:buFont typeface="Wingdings" panose="05000000000000000000" pitchFamily="2" charset="2"/>
              <a:buChar char="§"/>
            </a:pPr>
            <a:r>
              <a:rPr lang="en-US" altLang="ko-KR" sz="1600" dirty="0">
                <a:solidFill>
                  <a:schemeClr val="tx1"/>
                </a:solidFill>
              </a:rPr>
              <a:t>The short-term load forecast (STLF) – a period shorter than a day</a:t>
            </a:r>
          </a:p>
          <a:p>
            <a:pPr marL="742950" lvl="1" indent="-285750">
              <a:lnSpc>
                <a:spcPct val="150000"/>
              </a:lnSpc>
              <a:buFont typeface="Wingdings" panose="05000000000000000000" pitchFamily="2" charset="2"/>
              <a:buChar char="§"/>
            </a:pPr>
            <a:r>
              <a:rPr lang="en-US" altLang="ko-KR" sz="1600" dirty="0">
                <a:solidFill>
                  <a:schemeClr val="tx1"/>
                </a:solidFill>
              </a:rPr>
              <a:t>Because the utility prices may change by seasonality, time-of-use in on/off peak period, and contract demand</a:t>
            </a:r>
          </a:p>
        </p:txBody>
      </p:sp>
    </p:spTree>
    <p:extLst>
      <p:ext uri="{BB962C8B-B14F-4D97-AF65-F5344CB8AC3E}">
        <p14:creationId xmlns:p14="http://schemas.microsoft.com/office/powerpoint/2010/main" val="31004505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1030</Words>
  <Application>Microsoft Office PowerPoint</Application>
  <PresentationFormat>와이드스크린</PresentationFormat>
  <Paragraphs>83</Paragraphs>
  <Slides>6</Slides>
  <Notes>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vt:i4>
      </vt:variant>
    </vt:vector>
  </HeadingPairs>
  <TitlesOfParts>
    <vt:vector size="14" baseType="lpstr">
      <vt:lpstr>Microsoft GothicNeo</vt:lpstr>
      <vt:lpstr>NexusSans</vt:lpstr>
      <vt:lpstr>NexusSerif</vt:lpstr>
      <vt:lpstr>맑은 고딕</vt:lpstr>
      <vt:lpstr>Arial</vt:lpstr>
      <vt:lpstr>Symbol</vt:lpstr>
      <vt:lpstr>Wingdings</vt:lpstr>
      <vt:lpstr>Office 테마</vt:lpstr>
      <vt:lpstr>PowerPoint 프레젠테이션</vt:lpstr>
      <vt:lpstr>PowerPoint 프레젠테이션</vt:lpstr>
      <vt:lpstr>PowerPoint 프레젠테이션</vt:lpstr>
      <vt:lpstr>PowerPoint 프레젠테이션</vt:lpstr>
      <vt:lpstr>Artificial neural network model for forecasting sub-hourly electricity usage  in Commercial buildings.</vt:lpstr>
      <vt:lpstr>Artificial neural network model for forecasting sub-hourly electricity usage in Commercial buildings.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5</cp:revision>
  <dcterms:created xsi:type="dcterms:W3CDTF">2022-04-22T06:10:54Z</dcterms:created>
  <dcterms:modified xsi:type="dcterms:W3CDTF">2022-06-06T08:45:48Z</dcterms:modified>
</cp:coreProperties>
</file>