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Roboto" panose="02000000000000000000" pitchFamily="2" charset="0"/>
      <p:regular r:id="rId40"/>
      <p:bold r:id="rId41"/>
      <p:italic r:id="rId42"/>
      <p:boldItalic r:id="rId43"/>
    </p:embeddedFont>
    <p:embeddedFont>
      <p:font typeface="Roboto Slab" panose="020B0600000101010101"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gJAuK5AJQsAIrWxE0zZ9KG58DUP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font" Target="fonts/font2.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 소희" userId="bb2aac79503078d9" providerId="LiveId" clId="{D2898E54-6A7D-4139-AC20-0666A8A705A7}"/>
    <pc:docChg chg="modSld">
      <pc:chgData name="김 소희" userId="bb2aac79503078d9" providerId="LiveId" clId="{D2898E54-6A7D-4139-AC20-0666A8A705A7}" dt="2022-03-17T05:41:09.943" v="0" actId="14100"/>
      <pc:docMkLst>
        <pc:docMk/>
      </pc:docMkLst>
      <pc:sldChg chg="modSp mod">
        <pc:chgData name="김 소희" userId="bb2aac79503078d9" providerId="LiveId" clId="{D2898E54-6A7D-4139-AC20-0666A8A705A7}" dt="2022-03-17T05:41:09.943" v="0" actId="14100"/>
        <pc:sldMkLst>
          <pc:docMk/>
          <pc:sldMk cId="0" sldId="283"/>
        </pc:sldMkLst>
        <pc:spChg chg="mod">
          <ac:chgData name="김 소희" userId="bb2aac79503078d9" providerId="LiveId" clId="{D2898E54-6A7D-4139-AC20-0666A8A705A7}" dt="2022-03-17T05:41:09.943" v="0" actId="14100"/>
          <ac:spMkLst>
            <pc:docMk/>
            <pc:sldMk cId="0" sldId="283"/>
            <ac:spMk id="23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1dee5ef3f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1dee5ef3f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1dcf9beca1_1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11dcf9beca1_1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dcf9beca1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1dcf9beca1_1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1dee5ef3f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1dee5ef3f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1dcf9beca1_1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1dcf9beca1_1_2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dcf9beca1_1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1dcf9beca1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dcf9beca1_1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11dcf9beca1_1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1dcf9beca1_1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11dcf9beca1_1_2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dcf9beca1_1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11dcf9beca1_1_2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dcf9beca1_1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11dcf9beca1_1_2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dcf9beca1_1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11dcf9beca1_1_2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dcf9beca1_1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11dcf9beca1_1_2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dcf9beca1_1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11dcf9beca1_1_2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dcf9beca1_1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dcf9beca1_1_2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1dcf9beca1_1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11dcf9beca1_1_2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1dcf9beca1_1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11dcf9beca1_1_2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dcf9beca1_1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11dcf9beca1_1_2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9d2dd1a6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19d2dd1a6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dcf9beca1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1dcf9beca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8a7fda1d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8a7fda1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9d2dd1a6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19d2dd1a6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1dcf9beca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1dcf9bec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dee5ef3f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dee5ef3f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dee5ef3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dee5ef3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8a7fda1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8a7fda1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9d2dd1a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9d2dd1a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4" name="Google Shape;14;p2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30"/>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0"/>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30"/>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6" name="Google Shape;5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cxnSp>
        <p:nvCxnSpPr>
          <p:cNvPr id="17" name="Google Shape;17;p2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2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2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cxnSp>
        <p:nvCxnSpPr>
          <p:cNvPr id="22" name="Google Shape;22;p2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23"/>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4" name="Google Shape;2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2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2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8" name="Google Shape;28;p24"/>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24"/>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3" name="Google Shape;3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2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2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2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28"/>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 name="Google Shape;44;p28"/>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28"/>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6" name="Google Shape;46;p28"/>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28"/>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8" name="Google Shape;4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29"/>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20"/>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000"/>
              <a:buNone/>
            </a:pPr>
            <a:r>
              <a:rPr lang="en"/>
              <a:t>Week 3 </a:t>
            </a:r>
            <a:endParaRPr/>
          </a:p>
          <a:p>
            <a:pPr marL="0" lvl="0" indent="0" algn="ctr" rtl="0">
              <a:lnSpc>
                <a:spcPct val="100000"/>
              </a:lnSpc>
              <a:spcBef>
                <a:spcPts val="0"/>
              </a:spcBef>
              <a:spcAft>
                <a:spcPts val="0"/>
              </a:spcAft>
              <a:buSzPts val="4000"/>
              <a:buNone/>
            </a:pPr>
            <a:r>
              <a:rPr lang="en"/>
              <a:t>Literature Reviews</a:t>
            </a:r>
            <a:endParaRPr/>
          </a:p>
        </p:txBody>
      </p:sp>
      <p:sp>
        <p:nvSpPr>
          <p:cNvPr id="64" name="Google Shape;64;p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pcapobianco@kentech.ac.kr</a:t>
            </a:r>
            <a:endParaRPr/>
          </a:p>
        </p:txBody>
      </p:sp>
      <p:pic>
        <p:nvPicPr>
          <p:cNvPr id="65" name="Google Shape;65;p1"/>
          <p:cNvPicPr preferRelativeResize="0"/>
          <p:nvPr/>
        </p:nvPicPr>
        <p:blipFill rotWithShape="1">
          <a:blip r:embed="rId3">
            <a:alphaModFix/>
          </a:blip>
          <a:srcRect/>
          <a:stretch/>
        </p:blipFill>
        <p:spPr>
          <a:xfrm>
            <a:off x="196225" y="304945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1dee5ef3f8_0_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 to writing workshop </a:t>
            </a:r>
            <a:endParaRPr/>
          </a:p>
        </p:txBody>
      </p:sp>
      <p:sp>
        <p:nvSpPr>
          <p:cNvPr id="119" name="Google Shape;119;g11dee5ef3f8_0_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Not sure if you will like this, but let’s try it</a:t>
            </a:r>
            <a:endParaRPr/>
          </a:p>
          <a:p>
            <a:pPr marL="457200" lvl="0" indent="-342900" algn="l" rtl="0">
              <a:spcBef>
                <a:spcPts val="0"/>
              </a:spcBef>
              <a:spcAft>
                <a:spcPts val="0"/>
              </a:spcAft>
              <a:buSzPts val="1800"/>
              <a:buChar char="-"/>
            </a:pPr>
            <a:r>
              <a:rPr lang="en"/>
              <a:t>If you don’t find it useful, we stop doing it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1dcf9beca1_1_20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Writing Workshop </a:t>
            </a:r>
            <a:endParaRPr/>
          </a:p>
        </p:txBody>
      </p:sp>
      <p:sp>
        <p:nvSpPr>
          <p:cNvPr id="125" name="Google Shape;125;g11dcf9beca1_1_20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sz="2300"/>
              <a:t>Interactive community writing activity </a:t>
            </a:r>
            <a:endParaRPr sz="2300"/>
          </a:p>
          <a:p>
            <a:pPr marL="457200" lvl="0" indent="-374650" algn="l" rtl="0">
              <a:lnSpc>
                <a:spcPct val="115000"/>
              </a:lnSpc>
              <a:spcBef>
                <a:spcPts val="0"/>
              </a:spcBef>
              <a:spcAft>
                <a:spcPts val="0"/>
              </a:spcAft>
              <a:buSzPts val="2300"/>
              <a:buChar char="-"/>
            </a:pPr>
            <a:r>
              <a:rPr lang="en" sz="2300"/>
              <a:t>Learn a simple writing or grammar point</a:t>
            </a:r>
            <a:endParaRPr sz="2300"/>
          </a:p>
          <a:p>
            <a:pPr marL="457200" lvl="0" indent="-374650" algn="l" rtl="0">
              <a:lnSpc>
                <a:spcPct val="115000"/>
              </a:lnSpc>
              <a:spcBef>
                <a:spcPts val="0"/>
              </a:spcBef>
              <a:spcAft>
                <a:spcPts val="0"/>
              </a:spcAft>
              <a:buSzPts val="2300"/>
              <a:buChar char="-"/>
            </a:pPr>
            <a:r>
              <a:rPr lang="en" sz="2300"/>
              <a:t>Practice it</a:t>
            </a:r>
            <a:endParaRPr sz="2300"/>
          </a:p>
          <a:p>
            <a:pPr marL="457200" lvl="0" indent="-374650" algn="l" rtl="0">
              <a:lnSpc>
                <a:spcPct val="115000"/>
              </a:lnSpc>
              <a:spcBef>
                <a:spcPts val="0"/>
              </a:spcBef>
              <a:spcAft>
                <a:spcPts val="0"/>
              </a:spcAft>
              <a:buSzPts val="2300"/>
              <a:buChar char="-"/>
            </a:pPr>
            <a:r>
              <a:rPr lang="en" sz="2300"/>
              <a:t>Practice writing</a:t>
            </a:r>
            <a:endParaRPr sz="2300"/>
          </a:p>
          <a:p>
            <a:pPr marL="457200" lvl="0" indent="-374650" algn="l" rtl="0">
              <a:lnSpc>
                <a:spcPct val="115000"/>
              </a:lnSpc>
              <a:spcBef>
                <a:spcPts val="0"/>
              </a:spcBef>
              <a:spcAft>
                <a:spcPts val="0"/>
              </a:spcAft>
              <a:buSzPts val="2300"/>
              <a:buChar char="-"/>
            </a:pPr>
            <a:r>
              <a:rPr lang="en" sz="2300"/>
              <a:t>Read out loud = reading and speaking practice</a:t>
            </a:r>
            <a:endParaRPr sz="2300"/>
          </a:p>
          <a:p>
            <a:pPr marL="457200" lvl="0" indent="-342900" algn="l" rtl="0">
              <a:lnSpc>
                <a:spcPct val="115000"/>
              </a:lnSpc>
              <a:spcBef>
                <a:spcPts val="0"/>
              </a:spcBef>
              <a:spcAft>
                <a:spcPts val="0"/>
              </a:spcAft>
              <a:buSzPts val="1800"/>
              <a:buChar char="-"/>
            </a:pPr>
            <a:r>
              <a:rPr lang="en" sz="2300"/>
              <a:t>Get familiar with classmates</a:t>
            </a:r>
            <a:r>
              <a:rPr lang="en" sz="1800"/>
              <a:t>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1dcf9beca1_1_2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Writing Workshop Procedure  </a:t>
            </a:r>
            <a:endParaRPr/>
          </a:p>
        </p:txBody>
      </p:sp>
      <p:sp>
        <p:nvSpPr>
          <p:cNvPr id="131" name="Google Shape;131;g11dcf9beca1_1_2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87350" algn="l" rtl="0">
              <a:lnSpc>
                <a:spcPct val="115000"/>
              </a:lnSpc>
              <a:spcBef>
                <a:spcPts val="0"/>
              </a:spcBef>
              <a:spcAft>
                <a:spcPts val="0"/>
              </a:spcAft>
              <a:buSzPts val="2500"/>
              <a:buChar char="-"/>
            </a:pPr>
            <a:r>
              <a:rPr lang="en" sz="2500"/>
              <a:t>Explain grammar or writing feature - 5-10 minutes</a:t>
            </a:r>
            <a:endParaRPr sz="2500"/>
          </a:p>
          <a:p>
            <a:pPr marL="457200" lvl="0" indent="-387350" algn="l" rtl="0">
              <a:lnSpc>
                <a:spcPct val="115000"/>
              </a:lnSpc>
              <a:spcBef>
                <a:spcPts val="0"/>
              </a:spcBef>
              <a:spcAft>
                <a:spcPts val="0"/>
              </a:spcAft>
              <a:buSzPts val="2500"/>
              <a:buChar char="-"/>
            </a:pPr>
            <a:r>
              <a:rPr lang="en" sz="2500"/>
              <a:t>Students write 10-15 minutes </a:t>
            </a:r>
            <a:endParaRPr sz="2500"/>
          </a:p>
          <a:p>
            <a:pPr marL="457200" lvl="0" indent="-387350" algn="l" rtl="0">
              <a:lnSpc>
                <a:spcPct val="115000"/>
              </a:lnSpc>
              <a:spcBef>
                <a:spcPts val="0"/>
              </a:spcBef>
              <a:spcAft>
                <a:spcPts val="0"/>
              </a:spcAft>
              <a:buSzPts val="2500"/>
              <a:buChar char="-"/>
            </a:pPr>
            <a:r>
              <a:rPr lang="en" sz="2500"/>
              <a:t>Students share 10-15 minutes </a:t>
            </a:r>
            <a:endParaRPr sz="2500"/>
          </a:p>
          <a:p>
            <a:pPr marL="457200" lvl="0" indent="-387350" algn="l" rtl="0">
              <a:lnSpc>
                <a:spcPct val="115000"/>
              </a:lnSpc>
              <a:spcBef>
                <a:spcPts val="0"/>
              </a:spcBef>
              <a:spcAft>
                <a:spcPts val="0"/>
              </a:spcAft>
              <a:buSzPts val="2500"/>
              <a:buChar char="-"/>
            </a:pPr>
            <a:r>
              <a:rPr lang="en" sz="2500"/>
              <a:t>Constructive feedback </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1dee5ef3f8_0_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Today’s point: Narrative vs. academic writing </a:t>
            </a:r>
            <a:endParaRPr/>
          </a:p>
        </p:txBody>
      </p:sp>
      <p:sp>
        <p:nvSpPr>
          <p:cNvPr id="137" name="Google Shape;137;g11dee5ef3f8_0_1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is the difference?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1dcf9beca1_1_2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Writing workshop activity: Narrative writing vs academic writing </a:t>
            </a:r>
            <a:endParaRPr/>
          </a:p>
        </p:txBody>
      </p:sp>
      <p:sp>
        <p:nvSpPr>
          <p:cNvPr id="143" name="Google Shape;143;g11dcf9beca1_1_218"/>
          <p:cNvSpPr txBox="1">
            <a:spLocks noGrp="1"/>
          </p:cNvSpPr>
          <p:nvPr>
            <p:ph type="body" idx="1"/>
          </p:nvPr>
        </p:nvSpPr>
        <p:spPr>
          <a:xfrm>
            <a:off x="387900" y="1518900"/>
            <a:ext cx="7948500" cy="31959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Char char="-"/>
            </a:pPr>
            <a:r>
              <a:rPr lang="en" sz="1900"/>
              <a:t>NARRATIVE writing vs ACADEMIC writing </a:t>
            </a:r>
            <a:endParaRPr sz="1900"/>
          </a:p>
          <a:p>
            <a:pPr marL="457200" lvl="0" indent="-349250" algn="l" rtl="0">
              <a:lnSpc>
                <a:spcPct val="115000"/>
              </a:lnSpc>
              <a:spcBef>
                <a:spcPts val="0"/>
              </a:spcBef>
              <a:spcAft>
                <a:spcPts val="0"/>
              </a:spcAft>
              <a:buSzPts val="1900"/>
              <a:buChar char="-"/>
            </a:pPr>
            <a:r>
              <a:rPr lang="en" sz="1900"/>
              <a:t>NARRATIVE  = personal stories, commentaries, experiences</a:t>
            </a:r>
            <a:endParaRPr sz="1900"/>
          </a:p>
          <a:p>
            <a:pPr marL="457200" lvl="0" indent="-349250" algn="l" rtl="0">
              <a:lnSpc>
                <a:spcPct val="115000"/>
              </a:lnSpc>
              <a:spcBef>
                <a:spcPts val="0"/>
              </a:spcBef>
              <a:spcAft>
                <a:spcPts val="0"/>
              </a:spcAft>
              <a:buSzPts val="1900"/>
              <a:buChar char="-"/>
            </a:pPr>
            <a:r>
              <a:rPr lang="en" sz="1900"/>
              <a:t>ACADEMIC = anything written for school or educational contexts </a:t>
            </a:r>
            <a:endParaRPr sz="1900"/>
          </a:p>
          <a:p>
            <a:pPr marL="457200" lvl="0" indent="0" algn="l" rtl="0">
              <a:lnSpc>
                <a:spcPct val="115000"/>
              </a:lnSpc>
              <a:spcBef>
                <a:spcPts val="0"/>
              </a:spcBef>
              <a:spcAft>
                <a:spcPts val="0"/>
              </a:spcAft>
              <a:buNone/>
            </a:pP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1dcf9beca1_1_2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300" dirty="0">
                <a:latin typeface="Roboto"/>
                <a:ea typeface="Roboto"/>
                <a:cs typeface="Roboto"/>
                <a:sym typeface="Roboto"/>
              </a:rPr>
              <a:t>STYLE: NARRATIVE VS ACADEMIC </a:t>
            </a:r>
            <a:endParaRPr sz="3300" dirty="0"/>
          </a:p>
        </p:txBody>
      </p:sp>
      <p:sp>
        <p:nvSpPr>
          <p:cNvPr id="149" name="Google Shape;149;g11dcf9beca1_1_2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dirty="0"/>
              <a:t>Narrative = conversational, first person (use of I), organized in sequence, non-technical vocab, no serious references, subjective </a:t>
            </a:r>
            <a:endParaRPr sz="1900" dirty="0"/>
          </a:p>
          <a:p>
            <a:pPr marL="457200" lvl="0" indent="0" algn="l" rtl="0">
              <a:spcBef>
                <a:spcPts val="0"/>
              </a:spcBef>
              <a:spcAft>
                <a:spcPts val="0"/>
              </a:spcAft>
              <a:buNone/>
            </a:pPr>
            <a:endParaRPr sz="1900" dirty="0"/>
          </a:p>
          <a:p>
            <a:pPr marL="457200" lvl="0" indent="-349250" algn="l" rtl="0">
              <a:spcBef>
                <a:spcPts val="0"/>
              </a:spcBef>
              <a:spcAft>
                <a:spcPts val="0"/>
              </a:spcAft>
              <a:buSzPts val="1900"/>
              <a:buChar char="-"/>
            </a:pPr>
            <a:r>
              <a:rPr lang="en" sz="1900" dirty="0"/>
              <a:t>Academic = formal, structured around ideas (what we learned today), technical vocab, uses references and concepts, objective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dcf9beca1_1_22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Example of narrative paragraph: </a:t>
            </a:r>
            <a:r>
              <a:rPr lang="en">
                <a:solidFill>
                  <a:srgbClr val="FFFF00"/>
                </a:solidFill>
              </a:rPr>
              <a:t>What are the ‘narrative’ features of this para?</a:t>
            </a:r>
            <a:r>
              <a:rPr lang="en"/>
              <a:t>  Discuss pairs. </a:t>
            </a:r>
            <a:endParaRPr/>
          </a:p>
        </p:txBody>
      </p:sp>
      <p:sp>
        <p:nvSpPr>
          <p:cNvPr id="155" name="Google Shape;155;g11dcf9beca1_1_22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n" sz="1700"/>
              <a:t>“I was born in New York City to immigrant parents from Italy and Poland. As a child, I really enjoyed playing baseball with my school friends. In junior high school, I was really good at baseball. I played second base, and in one game I stopped six balls and throw out the batters. Everyone was super impressed! But when I got into high school, I stopped playing baseball. I wasn’t a good student actually. Instead of focusing on my studies and athletics, I played a lot of video games and tried to find a girlfriend. I feel like I wasted a lot of time. Then, right before I went to college, I became a serious student again. My last year of high school, I got good grades and then got into a pretty good college. And now I am here, so I guess things turned out okay. Like the title of Shakespeare said ‘all’s well that ends well.’”</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1dcf9beca1_1_23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spcBef>
                <a:spcPts val="0"/>
              </a:spcBef>
              <a:spcAft>
                <a:spcPts val="0"/>
              </a:spcAft>
              <a:buSzPct val="111111"/>
              <a:buNone/>
            </a:pPr>
            <a:r>
              <a:rPr lang="en"/>
              <a:t>Example of narrative paragraph: </a:t>
            </a:r>
            <a:r>
              <a:rPr lang="en">
                <a:solidFill>
                  <a:srgbClr val="FFFF00"/>
                </a:solidFill>
              </a:rPr>
              <a:t>What are the ‘narrative’ features of this para?</a:t>
            </a:r>
            <a:r>
              <a:rPr lang="en"/>
              <a:t>  Discuss pairs. </a:t>
            </a:r>
            <a:endParaRPr/>
          </a:p>
        </p:txBody>
      </p:sp>
      <p:sp>
        <p:nvSpPr>
          <p:cNvPr id="161" name="Google Shape;161;g11dcf9beca1_1_23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n" sz="1700"/>
              <a:t>“</a:t>
            </a:r>
            <a:r>
              <a:rPr lang="en" sz="1700">
                <a:solidFill>
                  <a:srgbClr val="FFFF00"/>
                </a:solidFill>
              </a:rPr>
              <a:t>I </a:t>
            </a:r>
            <a:r>
              <a:rPr lang="en" sz="1700"/>
              <a:t>was born in New York City to immigrant parents from Italy and Poland. As a child, I </a:t>
            </a:r>
            <a:r>
              <a:rPr lang="en" sz="1700">
                <a:solidFill>
                  <a:srgbClr val="FFFF00"/>
                </a:solidFill>
              </a:rPr>
              <a:t>really</a:t>
            </a:r>
            <a:r>
              <a:rPr lang="en" sz="1700"/>
              <a:t> enjoyed playing baseball with my school friends. In junior high school</a:t>
            </a:r>
            <a:r>
              <a:rPr lang="en" sz="1700">
                <a:solidFill>
                  <a:srgbClr val="FFFF00"/>
                </a:solidFill>
              </a:rPr>
              <a:t>, I</a:t>
            </a:r>
            <a:r>
              <a:rPr lang="en" sz="1700"/>
              <a:t> was </a:t>
            </a:r>
            <a:r>
              <a:rPr lang="en" sz="1700">
                <a:solidFill>
                  <a:srgbClr val="FFFF00"/>
                </a:solidFill>
              </a:rPr>
              <a:t>really</a:t>
            </a:r>
            <a:r>
              <a:rPr lang="en" sz="1700"/>
              <a:t> good at baseball. </a:t>
            </a:r>
            <a:r>
              <a:rPr lang="en" sz="1700">
                <a:solidFill>
                  <a:srgbClr val="FFFF00"/>
                </a:solidFill>
              </a:rPr>
              <a:t>I</a:t>
            </a:r>
            <a:r>
              <a:rPr lang="en" sz="1700"/>
              <a:t> played second base, and in one game I stopped six balls and throw out the batters. Everyone was </a:t>
            </a:r>
            <a:r>
              <a:rPr lang="en" sz="1700">
                <a:solidFill>
                  <a:srgbClr val="FFFF00"/>
                </a:solidFill>
              </a:rPr>
              <a:t>super</a:t>
            </a:r>
            <a:r>
              <a:rPr lang="en" sz="1700"/>
              <a:t> impressed</a:t>
            </a:r>
            <a:r>
              <a:rPr lang="en" sz="1700">
                <a:solidFill>
                  <a:srgbClr val="FFFF00"/>
                </a:solidFill>
              </a:rPr>
              <a:t>!</a:t>
            </a:r>
            <a:r>
              <a:rPr lang="en" sz="1700"/>
              <a:t> </a:t>
            </a:r>
            <a:r>
              <a:rPr lang="en" sz="1700">
                <a:solidFill>
                  <a:srgbClr val="FFFF00"/>
                </a:solidFill>
              </a:rPr>
              <a:t>But</a:t>
            </a:r>
            <a:r>
              <a:rPr lang="en" sz="1700"/>
              <a:t> when </a:t>
            </a:r>
            <a:r>
              <a:rPr lang="en" sz="1700">
                <a:solidFill>
                  <a:srgbClr val="FFFF00"/>
                </a:solidFill>
              </a:rPr>
              <a:t>I</a:t>
            </a:r>
            <a:r>
              <a:rPr lang="en" sz="1700"/>
              <a:t> got into high school, </a:t>
            </a:r>
            <a:r>
              <a:rPr lang="en" sz="1700">
                <a:solidFill>
                  <a:srgbClr val="FFFF00"/>
                </a:solidFill>
              </a:rPr>
              <a:t>I</a:t>
            </a:r>
            <a:r>
              <a:rPr lang="en" sz="1700"/>
              <a:t> stopped playing baseball. I </a:t>
            </a:r>
            <a:r>
              <a:rPr lang="en" sz="1700">
                <a:solidFill>
                  <a:srgbClr val="FFFF00"/>
                </a:solidFill>
              </a:rPr>
              <a:t>wasn’t</a:t>
            </a:r>
            <a:r>
              <a:rPr lang="en" sz="1700"/>
              <a:t> a good student actually. Instead of focusing on my studies and athletics, I played </a:t>
            </a:r>
            <a:r>
              <a:rPr lang="en" sz="1700">
                <a:solidFill>
                  <a:srgbClr val="FFFF00"/>
                </a:solidFill>
              </a:rPr>
              <a:t>a lot</a:t>
            </a:r>
            <a:r>
              <a:rPr lang="en" sz="1700"/>
              <a:t> of video games and tried to find a girlfriend. I </a:t>
            </a:r>
            <a:r>
              <a:rPr lang="en" sz="1700">
                <a:solidFill>
                  <a:srgbClr val="FFFF00"/>
                </a:solidFill>
              </a:rPr>
              <a:t>feel like</a:t>
            </a:r>
            <a:r>
              <a:rPr lang="en" sz="1700"/>
              <a:t> I wasted a lot of time. </a:t>
            </a:r>
            <a:r>
              <a:rPr lang="en" sz="1700">
                <a:solidFill>
                  <a:srgbClr val="FFFF00"/>
                </a:solidFill>
              </a:rPr>
              <a:t>Then</a:t>
            </a:r>
            <a:r>
              <a:rPr lang="en" sz="1700"/>
              <a:t>, right before I went to college, I became a serious student again. My last year of high school, I </a:t>
            </a:r>
            <a:r>
              <a:rPr lang="en" sz="1700">
                <a:solidFill>
                  <a:srgbClr val="FFFF00"/>
                </a:solidFill>
              </a:rPr>
              <a:t>got</a:t>
            </a:r>
            <a:r>
              <a:rPr lang="en" sz="1700"/>
              <a:t> good grades and then </a:t>
            </a:r>
            <a:r>
              <a:rPr lang="en" sz="1700">
                <a:solidFill>
                  <a:srgbClr val="FFFF00"/>
                </a:solidFill>
              </a:rPr>
              <a:t>got</a:t>
            </a:r>
            <a:r>
              <a:rPr lang="en" sz="1700"/>
              <a:t> </a:t>
            </a:r>
            <a:r>
              <a:rPr lang="en" sz="1700">
                <a:solidFill>
                  <a:srgbClr val="FFFF00"/>
                </a:solidFill>
              </a:rPr>
              <a:t>into</a:t>
            </a:r>
            <a:r>
              <a:rPr lang="en" sz="1700"/>
              <a:t> a pretty good college. And now I am here, so I guess things turned out okay. Like the title of </a:t>
            </a:r>
            <a:r>
              <a:rPr lang="en" sz="1700">
                <a:solidFill>
                  <a:srgbClr val="FFFF00"/>
                </a:solidFill>
              </a:rPr>
              <a:t>Shakespeare</a:t>
            </a:r>
            <a:r>
              <a:rPr lang="en" sz="1700"/>
              <a:t> said ‘all’s well that ends well.’”</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1dcf9beca1_1_23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NARRATIVE FEATURES </a:t>
            </a:r>
            <a:endParaRPr/>
          </a:p>
        </p:txBody>
      </p:sp>
      <p:sp>
        <p:nvSpPr>
          <p:cNvPr id="167" name="Google Shape;167;g11dcf9beca1_1_23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74650" algn="l" rtl="0">
              <a:lnSpc>
                <a:spcPct val="115000"/>
              </a:lnSpc>
              <a:spcBef>
                <a:spcPts val="0"/>
              </a:spcBef>
              <a:spcAft>
                <a:spcPts val="0"/>
              </a:spcAft>
              <a:buSzPts val="2300"/>
              <a:buChar char="-"/>
            </a:pPr>
            <a:r>
              <a:rPr lang="en" sz="2300"/>
              <a:t>Use of first-person (“I”)</a:t>
            </a:r>
            <a:endParaRPr sz="2300"/>
          </a:p>
          <a:p>
            <a:pPr marL="914400" lvl="1" indent="-374650" algn="l" rtl="0">
              <a:lnSpc>
                <a:spcPct val="115000"/>
              </a:lnSpc>
              <a:spcBef>
                <a:spcPts val="0"/>
              </a:spcBef>
              <a:spcAft>
                <a:spcPts val="0"/>
              </a:spcAft>
              <a:buSzPts val="2300"/>
              <a:buChar char="○"/>
            </a:pPr>
            <a:r>
              <a:rPr lang="en" sz="2300"/>
              <a:t>Academic writing uses pronouns too but less frequently</a:t>
            </a:r>
            <a:endParaRPr sz="2300"/>
          </a:p>
          <a:p>
            <a:pPr marL="457200" lvl="0" indent="-374650" algn="l" rtl="0">
              <a:lnSpc>
                <a:spcPct val="115000"/>
              </a:lnSpc>
              <a:spcBef>
                <a:spcPts val="0"/>
              </a:spcBef>
              <a:spcAft>
                <a:spcPts val="0"/>
              </a:spcAft>
              <a:buSzPts val="2300"/>
              <a:buChar char="-"/>
            </a:pPr>
            <a:r>
              <a:rPr lang="en" sz="2300"/>
              <a:t>Use of informal words (I got, I got into, super, really)</a:t>
            </a:r>
            <a:endParaRPr sz="2300"/>
          </a:p>
          <a:p>
            <a:pPr marL="914400" lvl="1" indent="-374650" algn="l" rtl="0">
              <a:lnSpc>
                <a:spcPct val="115000"/>
              </a:lnSpc>
              <a:spcBef>
                <a:spcPts val="0"/>
              </a:spcBef>
              <a:spcAft>
                <a:spcPts val="0"/>
              </a:spcAft>
              <a:buSzPts val="2300"/>
              <a:buChar char="○"/>
            </a:pPr>
            <a:r>
              <a:rPr lang="en" sz="2300"/>
              <a:t>Academic uses more formal and literary words </a:t>
            </a:r>
            <a:endParaRPr sz="2300"/>
          </a:p>
          <a:p>
            <a:pPr marL="457200" lvl="0" indent="-374650" algn="l" rtl="0">
              <a:lnSpc>
                <a:spcPct val="115000"/>
              </a:lnSpc>
              <a:spcBef>
                <a:spcPts val="0"/>
              </a:spcBef>
              <a:spcAft>
                <a:spcPts val="0"/>
              </a:spcAft>
              <a:buSzPts val="2300"/>
              <a:buChar char="-"/>
            </a:pPr>
            <a:r>
              <a:rPr lang="en" sz="2300"/>
              <a:t>Use of informal connectors (then)</a:t>
            </a:r>
            <a:endParaRPr sz="2300"/>
          </a:p>
          <a:p>
            <a:pPr marL="914400" lvl="1" indent="-374650" algn="l" rtl="0">
              <a:lnSpc>
                <a:spcPct val="115000"/>
              </a:lnSpc>
              <a:spcBef>
                <a:spcPts val="0"/>
              </a:spcBef>
              <a:spcAft>
                <a:spcPts val="0"/>
              </a:spcAft>
              <a:buSzPts val="2300"/>
              <a:buChar char="○"/>
            </a:pPr>
            <a:r>
              <a:rPr lang="en" sz="2300"/>
              <a:t>More formal and literary </a:t>
            </a:r>
            <a:endParaRPr sz="2300"/>
          </a:p>
          <a:p>
            <a:pPr marL="457200" lvl="0" indent="-374650" algn="l" rtl="0">
              <a:lnSpc>
                <a:spcPct val="115000"/>
              </a:lnSpc>
              <a:spcBef>
                <a:spcPts val="0"/>
              </a:spcBef>
              <a:spcAft>
                <a:spcPts val="0"/>
              </a:spcAft>
              <a:buSzPts val="2300"/>
              <a:buChar char="-"/>
            </a:pPr>
            <a:r>
              <a:rPr lang="en" sz="2300"/>
              <a:t>Generally short sentences lacking long noun phrases </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1dcf9beca1_1_243"/>
          <p:cNvSpPr txBox="1">
            <a:spLocks noGrp="1"/>
          </p:cNvSpPr>
          <p:nvPr>
            <p:ph type="title"/>
          </p:nvPr>
        </p:nvSpPr>
        <p:spPr>
          <a:xfrm>
            <a:off x="1297500" y="276750"/>
            <a:ext cx="7038900" cy="74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Academic writing paragraph: </a:t>
            </a:r>
            <a:r>
              <a:rPr lang="en">
                <a:solidFill>
                  <a:srgbClr val="FFFF00"/>
                </a:solidFill>
              </a:rPr>
              <a:t>What are the more academic features? </a:t>
            </a:r>
            <a:r>
              <a:rPr lang="en"/>
              <a:t>In pairs </a:t>
            </a:r>
            <a:endParaRPr/>
          </a:p>
        </p:txBody>
      </p:sp>
      <p:sp>
        <p:nvSpPr>
          <p:cNvPr id="173" name="Google Shape;173;g11dcf9beca1_1_24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sz="2100"/>
          </a:p>
        </p:txBody>
      </p:sp>
      <p:pic>
        <p:nvPicPr>
          <p:cNvPr id="174" name="Google Shape;174;g11dcf9beca1_1_243"/>
          <p:cNvPicPr preferRelativeResize="0"/>
          <p:nvPr/>
        </p:nvPicPr>
        <p:blipFill rotWithShape="1">
          <a:blip r:embed="rId3">
            <a:alphaModFix/>
          </a:blip>
          <a:srcRect/>
          <a:stretch/>
        </p:blipFill>
        <p:spPr>
          <a:xfrm>
            <a:off x="452975" y="1022850"/>
            <a:ext cx="8083151" cy="397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Week 3 agenda </a:t>
            </a:r>
            <a:endParaRPr/>
          </a:p>
        </p:txBody>
      </p:sp>
      <p:sp>
        <p:nvSpPr>
          <p:cNvPr id="71" name="Google Shape;71;p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81000" algn="l" rtl="0">
              <a:lnSpc>
                <a:spcPct val="115000"/>
              </a:lnSpc>
              <a:spcBef>
                <a:spcPts val="0"/>
              </a:spcBef>
              <a:spcAft>
                <a:spcPts val="0"/>
              </a:spcAft>
              <a:buSzPts val="2400"/>
              <a:buChar char="-"/>
            </a:pPr>
            <a:r>
              <a:rPr lang="en" sz="2400"/>
              <a:t>Writing workshop (from PPT 2)</a:t>
            </a:r>
            <a:endParaRPr sz="2400"/>
          </a:p>
          <a:p>
            <a:pPr marL="457200" lvl="0" indent="-381000" algn="l" rtl="0">
              <a:lnSpc>
                <a:spcPct val="115000"/>
              </a:lnSpc>
              <a:spcBef>
                <a:spcPts val="0"/>
              </a:spcBef>
              <a:spcAft>
                <a:spcPts val="0"/>
              </a:spcAft>
              <a:buSzPts val="2400"/>
              <a:buChar char="-"/>
            </a:pPr>
            <a:r>
              <a:rPr lang="en" sz="2400"/>
              <a:t>Review Baldwin HW</a:t>
            </a:r>
            <a:endParaRPr sz="2400"/>
          </a:p>
          <a:p>
            <a:pPr marL="457200" lvl="0" indent="-381000" algn="l" rtl="0">
              <a:lnSpc>
                <a:spcPct val="115000"/>
              </a:lnSpc>
              <a:spcBef>
                <a:spcPts val="0"/>
              </a:spcBef>
              <a:spcAft>
                <a:spcPts val="0"/>
              </a:spcAft>
              <a:buSzPts val="2400"/>
              <a:buChar char="-"/>
            </a:pPr>
            <a:r>
              <a:rPr lang="en" sz="2400"/>
              <a:t>Literature review</a:t>
            </a:r>
            <a:endParaRPr sz="2400"/>
          </a:p>
          <a:p>
            <a:pPr marL="457200" lvl="0" indent="-381000" algn="l" rtl="0">
              <a:lnSpc>
                <a:spcPct val="115000"/>
              </a:lnSpc>
              <a:spcBef>
                <a:spcPts val="0"/>
              </a:spcBef>
              <a:spcAft>
                <a:spcPts val="0"/>
              </a:spcAft>
              <a:buSzPts val="2400"/>
              <a:buChar char="-"/>
            </a:pPr>
            <a:r>
              <a:rPr lang="en" sz="2400"/>
              <a:t>Connectors (grammar)</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1dcf9beca1_1_249"/>
          <p:cNvSpPr txBox="1">
            <a:spLocks noGrp="1"/>
          </p:cNvSpPr>
          <p:nvPr>
            <p:ph type="title"/>
          </p:nvPr>
        </p:nvSpPr>
        <p:spPr>
          <a:xfrm>
            <a:off x="1297500" y="276750"/>
            <a:ext cx="7038900" cy="74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Academic writing paragraph: What are the more academic features?</a:t>
            </a:r>
            <a:endParaRPr/>
          </a:p>
        </p:txBody>
      </p:sp>
      <p:sp>
        <p:nvSpPr>
          <p:cNvPr id="180" name="Google Shape;180;g11dcf9beca1_1_249"/>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sz="2100"/>
          </a:p>
        </p:txBody>
      </p:sp>
      <p:pic>
        <p:nvPicPr>
          <p:cNvPr id="181" name="Google Shape;181;g11dcf9beca1_1_249"/>
          <p:cNvPicPr preferRelativeResize="0"/>
          <p:nvPr/>
        </p:nvPicPr>
        <p:blipFill rotWithShape="1">
          <a:blip r:embed="rId3">
            <a:alphaModFix/>
          </a:blip>
          <a:srcRect/>
          <a:stretch/>
        </p:blipFill>
        <p:spPr>
          <a:xfrm>
            <a:off x="257175" y="1022850"/>
            <a:ext cx="8629650" cy="381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1dcf9beca1_1_25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Academic writing features </a:t>
            </a:r>
            <a:endParaRPr/>
          </a:p>
        </p:txBody>
      </p:sp>
      <p:sp>
        <p:nvSpPr>
          <p:cNvPr id="187" name="Google Shape;187;g11dcf9beca1_1_255"/>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68300" algn="l" rtl="0">
              <a:lnSpc>
                <a:spcPct val="115000"/>
              </a:lnSpc>
              <a:spcBef>
                <a:spcPts val="0"/>
              </a:spcBef>
              <a:spcAft>
                <a:spcPts val="0"/>
              </a:spcAft>
              <a:buSzPts val="2200"/>
              <a:buChar char="-"/>
            </a:pPr>
            <a:r>
              <a:rPr lang="en" sz="2200"/>
              <a:t>Academic writing usually uses OBJECTIVE PROSE </a:t>
            </a:r>
            <a:endParaRPr sz="2200"/>
          </a:p>
          <a:p>
            <a:pPr marL="914400" lvl="1" indent="-368300" algn="l" rtl="0">
              <a:lnSpc>
                <a:spcPct val="115000"/>
              </a:lnSpc>
              <a:spcBef>
                <a:spcPts val="0"/>
              </a:spcBef>
              <a:spcAft>
                <a:spcPts val="0"/>
              </a:spcAft>
              <a:buSzPts val="2200"/>
              <a:buChar char="-"/>
            </a:pPr>
            <a:r>
              <a:rPr lang="en" sz="2200"/>
              <a:t>No use of first person </a:t>
            </a:r>
            <a:endParaRPr sz="2200"/>
          </a:p>
          <a:p>
            <a:pPr marL="914400" lvl="1" indent="-368300" algn="l" rtl="0">
              <a:lnSpc>
                <a:spcPct val="115000"/>
              </a:lnSpc>
              <a:spcBef>
                <a:spcPts val="0"/>
              </a:spcBef>
              <a:spcAft>
                <a:spcPts val="0"/>
              </a:spcAft>
              <a:buSzPts val="2200"/>
              <a:buChar char="-"/>
            </a:pPr>
            <a:r>
              <a:rPr lang="en" sz="2200"/>
              <a:t>Abstractions of groups (scientists; they; these)</a:t>
            </a:r>
            <a:endParaRPr sz="2200"/>
          </a:p>
          <a:p>
            <a:pPr marL="457200" lvl="0" indent="-368300" algn="l" rtl="0">
              <a:lnSpc>
                <a:spcPct val="115000"/>
              </a:lnSpc>
              <a:spcBef>
                <a:spcPts val="0"/>
              </a:spcBef>
              <a:spcAft>
                <a:spcPts val="0"/>
              </a:spcAft>
              <a:buSzPts val="2200"/>
              <a:buChar char="-"/>
            </a:pPr>
            <a:r>
              <a:rPr lang="en" sz="2200"/>
              <a:t>Formal connectors (however (not but); for example)</a:t>
            </a:r>
            <a:endParaRPr sz="2200"/>
          </a:p>
          <a:p>
            <a:pPr marL="457200" lvl="0" indent="-368300" algn="l" rtl="0">
              <a:lnSpc>
                <a:spcPct val="115000"/>
              </a:lnSpc>
              <a:spcBef>
                <a:spcPts val="0"/>
              </a:spcBef>
              <a:spcAft>
                <a:spcPts val="0"/>
              </a:spcAft>
              <a:buSzPts val="2200"/>
              <a:buChar char="-"/>
            </a:pPr>
            <a:r>
              <a:rPr lang="en" sz="2200"/>
              <a:t>Long noun phrases to convey dense meaning </a:t>
            </a:r>
            <a:endParaRPr sz="2200"/>
          </a:p>
          <a:p>
            <a:pPr marL="457200" lvl="0" indent="-368300" algn="l" rtl="0">
              <a:lnSpc>
                <a:spcPct val="115000"/>
              </a:lnSpc>
              <a:spcBef>
                <a:spcPts val="0"/>
              </a:spcBef>
              <a:spcAft>
                <a:spcPts val="0"/>
              </a:spcAft>
              <a:buSzPts val="2200"/>
              <a:buChar char="-"/>
            </a:pPr>
            <a:r>
              <a:rPr lang="en" sz="2200"/>
              <a:t>Formal vocabulary (widely recognized)</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dcf9beca1_1_260"/>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Examples of non-academic and academic vocabulary</a:t>
            </a:r>
            <a:endParaRPr/>
          </a:p>
        </p:txBody>
      </p:sp>
      <p:sp>
        <p:nvSpPr>
          <p:cNvPr id="193" name="Google Shape;193;g11dcf9beca1_1_260"/>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94" name="Google Shape;194;g11dcf9beca1_1_260"/>
          <p:cNvPicPr preferRelativeResize="0"/>
          <p:nvPr/>
        </p:nvPicPr>
        <p:blipFill rotWithShape="1">
          <a:blip r:embed="rId3">
            <a:alphaModFix/>
          </a:blip>
          <a:srcRect/>
          <a:stretch/>
        </p:blipFill>
        <p:spPr>
          <a:xfrm>
            <a:off x="495750" y="1219213"/>
            <a:ext cx="3962425" cy="3620124"/>
          </a:xfrm>
          <a:prstGeom prst="rect">
            <a:avLst/>
          </a:prstGeom>
          <a:noFill/>
          <a:ln>
            <a:noFill/>
          </a:ln>
        </p:spPr>
      </p:pic>
      <p:pic>
        <p:nvPicPr>
          <p:cNvPr id="195" name="Google Shape;195;g11dcf9beca1_1_260"/>
          <p:cNvPicPr preferRelativeResize="0"/>
          <p:nvPr/>
        </p:nvPicPr>
        <p:blipFill rotWithShape="1">
          <a:blip r:embed="rId4">
            <a:alphaModFix/>
          </a:blip>
          <a:srcRect/>
          <a:stretch/>
        </p:blipFill>
        <p:spPr>
          <a:xfrm>
            <a:off x="5536425" y="818275"/>
            <a:ext cx="2734099" cy="4182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1dcf9beca1_1_27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QUESTIONS?</a:t>
            </a:r>
            <a:endParaRPr/>
          </a:p>
        </p:txBody>
      </p:sp>
      <p:sp>
        <p:nvSpPr>
          <p:cNvPr id="201" name="Google Shape;201;g11dcf9beca1_1_27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1dcf9beca1_1_27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00000"/>
              <a:buNone/>
            </a:pPr>
            <a:r>
              <a:rPr lang="en"/>
              <a:t>Writing workshop activity PLEASE WRITE AND UPLOAD LATER - Don’t worry about spelling, etc.  </a:t>
            </a:r>
            <a:endParaRPr/>
          </a:p>
        </p:txBody>
      </p:sp>
      <p:sp>
        <p:nvSpPr>
          <p:cNvPr id="207" name="Google Shape;207;g11dcf9beca1_1_27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lnSpcReduction="20000"/>
          </a:bodyPr>
          <a:lstStyle/>
          <a:p>
            <a:pPr marL="457200" lvl="0" indent="-400050" algn="l" rtl="0">
              <a:lnSpc>
                <a:spcPct val="115000"/>
              </a:lnSpc>
              <a:spcBef>
                <a:spcPts val="0"/>
              </a:spcBef>
              <a:spcAft>
                <a:spcPts val="0"/>
              </a:spcAft>
              <a:buSzPts val="2700"/>
              <a:buChar char="-"/>
            </a:pPr>
            <a:r>
              <a:rPr lang="en" sz="2700" b="1"/>
              <a:t>Write about your personal academic background</a:t>
            </a:r>
            <a:endParaRPr sz="2700" b="1"/>
          </a:p>
          <a:p>
            <a:pPr marL="457200" lvl="0" indent="-400050" algn="l" rtl="0">
              <a:lnSpc>
                <a:spcPct val="115000"/>
              </a:lnSpc>
              <a:spcBef>
                <a:spcPts val="0"/>
              </a:spcBef>
              <a:spcAft>
                <a:spcPts val="0"/>
              </a:spcAft>
              <a:buSzPts val="2700"/>
              <a:buChar char="-"/>
            </a:pPr>
            <a:r>
              <a:rPr lang="en" sz="2700"/>
              <a:t>This might include…</a:t>
            </a:r>
            <a:endParaRPr sz="2700"/>
          </a:p>
          <a:p>
            <a:pPr marL="914400" lvl="1" indent="-400050" algn="l" rtl="0">
              <a:lnSpc>
                <a:spcPct val="115000"/>
              </a:lnSpc>
              <a:spcBef>
                <a:spcPts val="0"/>
              </a:spcBef>
              <a:spcAft>
                <a:spcPts val="0"/>
              </a:spcAft>
              <a:buSzPts val="2700"/>
              <a:buChar char="-"/>
            </a:pPr>
            <a:r>
              <a:rPr lang="en" sz="2700"/>
              <a:t>Where did you go to high school?</a:t>
            </a:r>
            <a:endParaRPr sz="2700"/>
          </a:p>
          <a:p>
            <a:pPr marL="914400" lvl="1" indent="-400050" algn="l" rtl="0">
              <a:lnSpc>
                <a:spcPct val="115000"/>
              </a:lnSpc>
              <a:spcBef>
                <a:spcPts val="0"/>
              </a:spcBef>
              <a:spcAft>
                <a:spcPts val="0"/>
              </a:spcAft>
              <a:buSzPts val="2700"/>
              <a:buChar char="-"/>
            </a:pPr>
            <a:r>
              <a:rPr lang="en" sz="2700"/>
              <a:t>What did you study as an undergraduate?</a:t>
            </a:r>
            <a:endParaRPr sz="2700"/>
          </a:p>
          <a:p>
            <a:pPr marL="914400" lvl="1" indent="-400050" algn="l" rtl="0">
              <a:lnSpc>
                <a:spcPct val="115000"/>
              </a:lnSpc>
              <a:spcBef>
                <a:spcPts val="0"/>
              </a:spcBef>
              <a:spcAft>
                <a:spcPts val="0"/>
              </a:spcAft>
              <a:buSzPts val="2700"/>
              <a:buChar char="-"/>
            </a:pPr>
            <a:r>
              <a:rPr lang="en" sz="2700"/>
              <a:t>What memorable experiments did you?</a:t>
            </a:r>
            <a:endParaRPr sz="2700"/>
          </a:p>
          <a:p>
            <a:pPr marL="914400" lvl="1" indent="-400050" algn="l" rtl="0">
              <a:lnSpc>
                <a:spcPct val="115000"/>
              </a:lnSpc>
              <a:spcBef>
                <a:spcPts val="0"/>
              </a:spcBef>
              <a:spcAft>
                <a:spcPts val="0"/>
              </a:spcAft>
              <a:buSzPts val="2700"/>
              <a:buChar char="-"/>
            </a:pPr>
            <a:r>
              <a:rPr lang="en" sz="2700"/>
              <a:t>Research, grants, jobs, etc.?</a:t>
            </a:r>
            <a:endParaRPr sz="2700"/>
          </a:p>
          <a:p>
            <a:pPr marL="457200" lvl="0" indent="-400050" algn="l" rtl="0">
              <a:lnSpc>
                <a:spcPct val="115000"/>
              </a:lnSpc>
              <a:spcBef>
                <a:spcPts val="0"/>
              </a:spcBef>
              <a:spcAft>
                <a:spcPts val="0"/>
              </a:spcAft>
              <a:buSzPts val="2700"/>
              <a:buChar char="-"/>
            </a:pPr>
            <a:r>
              <a:rPr lang="en" sz="2700"/>
              <a:t>Or other things too</a:t>
            </a:r>
            <a:endParaRPr sz="2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1dcf9beca1_1_28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Time for writing in class </a:t>
            </a:r>
            <a:endParaRPr/>
          </a:p>
        </p:txBody>
      </p:sp>
      <p:sp>
        <p:nvSpPr>
          <p:cNvPr id="213" name="Google Shape;213;g11dcf9beca1_1_28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74650" algn="l" rtl="0">
              <a:lnSpc>
                <a:spcPct val="115000"/>
              </a:lnSpc>
              <a:spcBef>
                <a:spcPts val="0"/>
              </a:spcBef>
              <a:spcAft>
                <a:spcPts val="0"/>
              </a:spcAft>
              <a:buSzPts val="2300"/>
              <a:buChar char="-"/>
            </a:pPr>
            <a:r>
              <a:rPr lang="en" sz="2300"/>
              <a:t>Write well NOT perfectly</a:t>
            </a:r>
            <a:endParaRPr sz="2300"/>
          </a:p>
          <a:p>
            <a:pPr marL="457200" lvl="0" indent="-374650" algn="l" rtl="0">
              <a:lnSpc>
                <a:spcPct val="115000"/>
              </a:lnSpc>
              <a:spcBef>
                <a:spcPts val="0"/>
              </a:spcBef>
              <a:spcAft>
                <a:spcPts val="0"/>
              </a:spcAft>
              <a:buSzPts val="2300"/>
              <a:buChar char="-"/>
            </a:pPr>
            <a:r>
              <a:rPr lang="en" sz="2300"/>
              <a:t>This is NOT ‘free writing’ </a:t>
            </a:r>
            <a:endParaRPr sz="23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1dcf9beca1_1_28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Reading and sharing </a:t>
            </a:r>
            <a:endParaRPr/>
          </a:p>
        </p:txBody>
      </p:sp>
      <p:sp>
        <p:nvSpPr>
          <p:cNvPr id="219" name="Google Shape;219;g11dcf9beca1_1_28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 sz="1600"/>
              <a:t>Read your story to your group mates </a:t>
            </a:r>
            <a:endParaRPr sz="1600"/>
          </a:p>
          <a:p>
            <a:pPr marL="457200" lvl="0" indent="-330200" algn="l" rtl="0">
              <a:lnSpc>
                <a:spcPct val="115000"/>
              </a:lnSpc>
              <a:spcBef>
                <a:spcPts val="0"/>
              </a:spcBef>
              <a:spcAft>
                <a:spcPts val="0"/>
              </a:spcAft>
              <a:buSzPts val="1600"/>
              <a:buChar char="-"/>
            </a:pPr>
            <a:r>
              <a:rPr lang="en" sz="1600"/>
              <a:t>Group mates consider:</a:t>
            </a:r>
            <a:endParaRPr sz="1600"/>
          </a:p>
          <a:p>
            <a:pPr marL="0" lvl="0" indent="0" algn="l" rtl="0">
              <a:lnSpc>
                <a:spcPct val="115000"/>
              </a:lnSpc>
              <a:spcBef>
                <a:spcPts val="1200"/>
              </a:spcBef>
              <a:spcAft>
                <a:spcPts val="0"/>
              </a:spcAft>
              <a:buSzPts val="1800"/>
              <a:buNone/>
            </a:pPr>
            <a:endParaRPr sz="1600"/>
          </a:p>
          <a:p>
            <a:pPr marL="457200" lvl="0" indent="-330200" algn="l" rtl="0">
              <a:lnSpc>
                <a:spcPct val="115000"/>
              </a:lnSpc>
              <a:spcBef>
                <a:spcPts val="1200"/>
              </a:spcBef>
              <a:spcAft>
                <a:spcPts val="0"/>
              </a:spcAft>
              <a:buSzPts val="1600"/>
              <a:buAutoNum type="arabicPeriod"/>
            </a:pPr>
            <a:r>
              <a:rPr lang="en" sz="1600"/>
              <a:t>What features of narrative writing does the speaker use?</a:t>
            </a:r>
            <a:endParaRPr sz="1600"/>
          </a:p>
          <a:p>
            <a:pPr marL="457200" lvl="0" indent="-330200" algn="l" rtl="0">
              <a:lnSpc>
                <a:spcPct val="115000"/>
              </a:lnSpc>
              <a:spcBef>
                <a:spcPts val="0"/>
              </a:spcBef>
              <a:spcAft>
                <a:spcPts val="0"/>
              </a:spcAft>
              <a:buSzPts val="1600"/>
              <a:buAutoNum type="arabicPeriod"/>
            </a:pPr>
            <a:r>
              <a:rPr lang="en" sz="1600"/>
              <a:t>Is the writing in a casual tone that is common in narrative?</a:t>
            </a:r>
            <a:endParaRPr sz="1600"/>
          </a:p>
          <a:p>
            <a:pPr marL="457200" lvl="0" indent="-330200" algn="l" rtl="0">
              <a:lnSpc>
                <a:spcPct val="115000"/>
              </a:lnSpc>
              <a:spcBef>
                <a:spcPts val="0"/>
              </a:spcBef>
              <a:spcAft>
                <a:spcPts val="0"/>
              </a:spcAft>
              <a:buSzPts val="1600"/>
              <a:buAutoNum type="arabicPeriod"/>
            </a:pPr>
            <a:r>
              <a:rPr lang="en" sz="1600"/>
              <a:t>Does the speaker write in the first person? </a:t>
            </a:r>
            <a:endParaRPr sz="1600"/>
          </a:p>
          <a:p>
            <a:pPr marL="457200" lvl="0" indent="-330200" algn="l" rtl="0">
              <a:lnSpc>
                <a:spcPct val="115000"/>
              </a:lnSpc>
              <a:spcBef>
                <a:spcPts val="0"/>
              </a:spcBef>
              <a:spcAft>
                <a:spcPts val="0"/>
              </a:spcAft>
              <a:buSzPts val="1600"/>
              <a:buAutoNum type="arabicPeriod"/>
            </a:pPr>
            <a:r>
              <a:rPr lang="en" sz="1600"/>
              <a:t>Is it easy to understand? Or are there too many technical terms or vocabulary? </a:t>
            </a:r>
            <a:endParaRPr sz="1600"/>
          </a:p>
          <a:p>
            <a:pPr marL="457200" lvl="0" indent="-330200" algn="l" rtl="0">
              <a:lnSpc>
                <a:spcPct val="115000"/>
              </a:lnSpc>
              <a:spcBef>
                <a:spcPts val="0"/>
              </a:spcBef>
              <a:spcAft>
                <a:spcPts val="0"/>
              </a:spcAft>
              <a:buSzPts val="1600"/>
              <a:buAutoNum type="arabicPeriod"/>
            </a:pPr>
            <a:r>
              <a:rPr lang="en" sz="1600"/>
              <a:t>Is it interesting? (narrative should be interesting =])</a:t>
            </a:r>
            <a:endParaRPr sz="1600"/>
          </a:p>
          <a:p>
            <a:pPr marL="457200" lvl="0" indent="-330200" algn="l" rtl="0">
              <a:lnSpc>
                <a:spcPct val="115000"/>
              </a:lnSpc>
              <a:spcBef>
                <a:spcPts val="0"/>
              </a:spcBef>
              <a:spcAft>
                <a:spcPts val="0"/>
              </a:spcAft>
              <a:buSzPts val="1600"/>
              <a:buAutoNum type="arabicPeriod"/>
            </a:pPr>
            <a:r>
              <a:rPr lang="en" sz="1600"/>
              <a:t>Can you feel the subjective aspects of the writing (vs. objective)?</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9d2dd1a6d_0_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Literature Review Discussion </a:t>
            </a:r>
            <a:endParaRPr/>
          </a:p>
        </p:txBody>
      </p:sp>
      <p:sp>
        <p:nvSpPr>
          <p:cNvPr id="225" name="Google Shape;225;g119d2dd1a6d_0_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Char char="-"/>
            </a:pPr>
            <a:r>
              <a:rPr lang="en" sz="2400"/>
              <a:t>What is the purpose of a literature review?</a:t>
            </a:r>
            <a:endParaRPr sz="2400"/>
          </a:p>
          <a:p>
            <a:pPr marL="457200" lvl="0" indent="-381000" algn="l" rtl="0">
              <a:spcBef>
                <a:spcPts val="0"/>
              </a:spcBef>
              <a:spcAft>
                <a:spcPts val="0"/>
              </a:spcAft>
              <a:buSzPts val="2400"/>
              <a:buChar char="-"/>
            </a:pPr>
            <a:r>
              <a:rPr lang="en" sz="2400"/>
              <a:t>What should you do in a literature review? </a:t>
            </a:r>
            <a:endParaRPr sz="2400"/>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dirty="0"/>
              <a:t>LITERATURE REVIEW </a:t>
            </a:r>
            <a:endParaRPr dirty="0"/>
          </a:p>
        </p:txBody>
      </p:sp>
      <p:sp>
        <p:nvSpPr>
          <p:cNvPr id="231" name="Google Shape;231;p6"/>
          <p:cNvSpPr txBox="1">
            <a:spLocks noGrp="1"/>
          </p:cNvSpPr>
          <p:nvPr>
            <p:ph type="body" idx="1"/>
          </p:nvPr>
        </p:nvSpPr>
        <p:spPr>
          <a:xfrm>
            <a:off x="584500" y="1212824"/>
            <a:ext cx="7752000" cy="3559897"/>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What is a literature review? </a:t>
            </a:r>
            <a:endParaRPr dirty="0"/>
          </a:p>
          <a:p>
            <a:pPr marL="457200" lvl="0" indent="-342900" algn="l" rtl="0">
              <a:lnSpc>
                <a:spcPct val="115000"/>
              </a:lnSpc>
              <a:spcBef>
                <a:spcPts val="0"/>
              </a:spcBef>
              <a:spcAft>
                <a:spcPts val="0"/>
              </a:spcAft>
              <a:buSzPts val="1800"/>
              <a:buChar char="-"/>
            </a:pPr>
            <a:r>
              <a:rPr lang="en" dirty="0">
                <a:latin typeface="Arial"/>
                <a:ea typeface="Arial"/>
                <a:cs typeface="Arial"/>
                <a:sym typeface="Arial"/>
              </a:rPr>
              <a:t>A </a:t>
            </a:r>
            <a:r>
              <a:rPr lang="en" i="1" dirty="0">
                <a:latin typeface="Arial"/>
                <a:ea typeface="Arial"/>
                <a:cs typeface="Arial"/>
                <a:sym typeface="Arial"/>
              </a:rPr>
              <a:t>literature review</a:t>
            </a:r>
            <a:r>
              <a:rPr lang="en" dirty="0">
                <a:latin typeface="Arial"/>
                <a:ea typeface="Arial"/>
                <a:cs typeface="Arial"/>
                <a:sym typeface="Arial"/>
              </a:rPr>
              <a:t> is a "comprehensive </a:t>
            </a:r>
            <a:r>
              <a:rPr lang="en" b="1" dirty="0">
                <a:latin typeface="Arial"/>
                <a:ea typeface="Arial"/>
                <a:cs typeface="Arial"/>
                <a:sym typeface="Arial"/>
              </a:rPr>
              <a:t>study</a:t>
            </a:r>
            <a:r>
              <a:rPr lang="en" dirty="0">
                <a:latin typeface="Arial"/>
                <a:ea typeface="Arial"/>
                <a:cs typeface="Arial"/>
                <a:sym typeface="Arial"/>
              </a:rPr>
              <a:t> and </a:t>
            </a:r>
            <a:r>
              <a:rPr lang="en" b="1" dirty="0">
                <a:latin typeface="Arial"/>
                <a:ea typeface="Arial"/>
                <a:cs typeface="Arial"/>
                <a:sym typeface="Arial"/>
              </a:rPr>
              <a:t>interpretation</a:t>
            </a:r>
            <a:r>
              <a:rPr lang="en" dirty="0">
                <a:latin typeface="Arial"/>
                <a:ea typeface="Arial"/>
                <a:cs typeface="Arial"/>
                <a:sym typeface="Arial"/>
              </a:rPr>
              <a:t> of literature that addresses a specific topic" (Aveyard, 2010)</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STUDY = you are carefully reviewing the a body of research and its findings </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INTERPRETATION = you are interpreting them relative to your field (are these good studies, are there problems with them, can I do them better, were there problems with the methods, etc.)</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Provide a ‘shopping list of past papers’ (Ch 15 HW)</a:t>
            </a:r>
            <a:endParaRPr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dirty="0">
                <a:latin typeface="Arial"/>
                <a:ea typeface="Arial"/>
                <a:cs typeface="Arial"/>
                <a:sym typeface="Arial"/>
              </a:rPr>
              <a:t>Usually comes in the Introduction or immediately after Introduction [depends on journal standards]</a:t>
            </a:r>
            <a:endParaRPr dirty="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LITERATURE REVIEW </a:t>
            </a:r>
            <a:endParaRPr/>
          </a:p>
        </p:txBody>
      </p:sp>
      <p:sp>
        <p:nvSpPr>
          <p:cNvPr id="237" name="Google Shape;237;p7"/>
          <p:cNvSpPr txBox="1">
            <a:spLocks noGrp="1"/>
          </p:cNvSpPr>
          <p:nvPr>
            <p:ph type="body" idx="1"/>
          </p:nvPr>
        </p:nvSpPr>
        <p:spPr>
          <a:xfrm>
            <a:off x="387900" y="1489825"/>
            <a:ext cx="8368200" cy="3411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Char char="-"/>
            </a:pPr>
            <a:r>
              <a:rPr lang="en">
                <a:latin typeface="Arial"/>
                <a:ea typeface="Arial"/>
                <a:cs typeface="Arial"/>
                <a:sym typeface="Arial"/>
              </a:rPr>
              <a:t>The literature review should contextualize your specific research relative to specific findings by other researchers </a:t>
            </a:r>
            <a:endParaRPr>
              <a:latin typeface="Arial"/>
              <a:ea typeface="Arial"/>
              <a:cs typeface="Arial"/>
              <a:sym typeface="Arial"/>
            </a:endParaRPr>
          </a:p>
          <a:p>
            <a:pPr marL="457200" lvl="0" indent="-342900" algn="l" rtl="0">
              <a:lnSpc>
                <a:spcPct val="115000"/>
              </a:lnSpc>
              <a:spcBef>
                <a:spcPts val="0"/>
              </a:spcBef>
              <a:spcAft>
                <a:spcPts val="0"/>
              </a:spcAft>
              <a:buSzPts val="1800"/>
              <a:buChar char="-"/>
            </a:pPr>
            <a:r>
              <a:rPr lang="en"/>
              <a:t>Discuss what research others have done</a:t>
            </a:r>
            <a:endParaRPr/>
          </a:p>
          <a:p>
            <a:pPr marL="457200" lvl="0" indent="-342900" algn="l" rtl="0">
              <a:lnSpc>
                <a:spcPct val="115000"/>
              </a:lnSpc>
              <a:spcBef>
                <a:spcPts val="0"/>
              </a:spcBef>
              <a:spcAft>
                <a:spcPts val="0"/>
              </a:spcAft>
              <a:buSzPts val="1800"/>
              <a:buChar char="-"/>
            </a:pPr>
            <a:r>
              <a:rPr lang="en"/>
              <a:t>Discuss limitations of previous research (things we don’t know, things that are inaccurate, things that are old, etc.)</a:t>
            </a:r>
            <a:endParaRPr/>
          </a:p>
          <a:p>
            <a:pPr marL="457200" lvl="0" indent="-342900" algn="l" rtl="0">
              <a:lnSpc>
                <a:spcPct val="115000"/>
              </a:lnSpc>
              <a:spcBef>
                <a:spcPts val="0"/>
              </a:spcBef>
              <a:spcAft>
                <a:spcPts val="0"/>
              </a:spcAft>
              <a:buSzPts val="1800"/>
              <a:buChar char="-"/>
            </a:pPr>
            <a:r>
              <a:rPr lang="en"/>
              <a:t>Discuss how your study can fill this gap</a:t>
            </a:r>
            <a:endParaRPr/>
          </a:p>
          <a:p>
            <a:pPr marL="457200" lvl="0" indent="-342900" algn="l" rtl="0">
              <a:lnSpc>
                <a:spcPct val="115000"/>
              </a:lnSpc>
              <a:spcBef>
                <a:spcPts val="0"/>
              </a:spcBef>
              <a:spcAft>
                <a:spcPts val="0"/>
              </a:spcAft>
              <a:buSzPts val="1800"/>
              <a:buChar char="-"/>
            </a:pPr>
            <a:r>
              <a:rPr lang="en"/>
              <a:t>Only cover as much as necessary!</a:t>
            </a:r>
            <a:endParaRPr/>
          </a:p>
          <a:p>
            <a:pPr marL="914400" lvl="1" indent="-342900" algn="l" rtl="0">
              <a:lnSpc>
                <a:spcPct val="115000"/>
              </a:lnSpc>
              <a:spcBef>
                <a:spcPts val="0"/>
              </a:spcBef>
              <a:spcAft>
                <a:spcPts val="0"/>
              </a:spcAft>
              <a:buSzPts val="1800"/>
              <a:buChar char="-"/>
            </a:pPr>
            <a:r>
              <a:rPr lang="en" sz="1800"/>
              <a:t>Unless you are writing a review paper, you do not need to cover absolutely everything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11dcf9beca1_1_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Reminder </a:t>
            </a:r>
            <a:endParaRPr/>
          </a:p>
        </p:txBody>
      </p:sp>
      <p:sp>
        <p:nvSpPr>
          <p:cNvPr id="77" name="Google Shape;77;g11dcf9beca1_1_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Please upload your proposals ASAP</a:t>
            </a:r>
            <a:endParaRPr/>
          </a:p>
          <a:p>
            <a:pPr marL="457200" lvl="0" indent="-342900" algn="l" rtl="0">
              <a:spcBef>
                <a:spcPts val="0"/>
              </a:spcBef>
              <a:spcAft>
                <a:spcPts val="0"/>
              </a:spcAft>
              <a:buSzPts val="1800"/>
              <a:buChar char="-"/>
            </a:pPr>
            <a:r>
              <a:rPr lang="en"/>
              <a:t>I will get you some comments on these next Tuesday or Thursday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LITERATURE REVIEW: LITERATURE REVIEWS OFTEN ANSWER… </a:t>
            </a:r>
            <a:endParaRPr/>
          </a:p>
        </p:txBody>
      </p:sp>
      <p:sp>
        <p:nvSpPr>
          <p:cNvPr id="243" name="Google Shape;243;p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55600" algn="l" rtl="0">
              <a:lnSpc>
                <a:spcPct val="115000"/>
              </a:lnSpc>
              <a:spcBef>
                <a:spcPts val="0"/>
              </a:spcBef>
              <a:spcAft>
                <a:spcPts val="0"/>
              </a:spcAft>
              <a:buSzPts val="2000"/>
              <a:buAutoNum type="arabicPeriod"/>
            </a:pPr>
            <a:r>
              <a:rPr lang="en" sz="2000"/>
              <a:t>What are the seminal works on the topic?</a:t>
            </a:r>
            <a:endParaRPr sz="2000"/>
          </a:p>
          <a:p>
            <a:pPr marL="457200" lvl="0" indent="-355600" algn="l" rtl="0">
              <a:lnSpc>
                <a:spcPct val="115000"/>
              </a:lnSpc>
              <a:spcBef>
                <a:spcPts val="0"/>
              </a:spcBef>
              <a:spcAft>
                <a:spcPts val="0"/>
              </a:spcAft>
              <a:buSzPts val="2000"/>
              <a:buAutoNum type="arabicPeriod"/>
            </a:pPr>
            <a:r>
              <a:rPr lang="en" sz="2000"/>
              <a:t>What progress has been made since these seminal works?</a:t>
            </a:r>
            <a:endParaRPr sz="2000"/>
          </a:p>
          <a:p>
            <a:pPr marL="457200" lvl="0" indent="-355600" algn="l" rtl="0">
              <a:lnSpc>
                <a:spcPct val="115000"/>
              </a:lnSpc>
              <a:spcBef>
                <a:spcPts val="0"/>
              </a:spcBef>
              <a:spcAft>
                <a:spcPts val="0"/>
              </a:spcAft>
              <a:buSzPts val="2000"/>
              <a:buAutoNum type="arabicPeriod"/>
            </a:pPr>
            <a:r>
              <a:rPr lang="en" sz="2000"/>
              <a:t>What are the most relevant recent works?</a:t>
            </a:r>
            <a:endParaRPr sz="2000"/>
          </a:p>
          <a:p>
            <a:pPr marL="457200" lvl="0" indent="-355600" algn="l" rtl="0">
              <a:lnSpc>
                <a:spcPct val="115000"/>
              </a:lnSpc>
              <a:spcBef>
                <a:spcPts val="0"/>
              </a:spcBef>
              <a:spcAft>
                <a:spcPts val="0"/>
              </a:spcAft>
              <a:buSzPts val="2000"/>
              <a:buAutoNum type="arabicPeriod"/>
            </a:pPr>
            <a:r>
              <a:rPr lang="en" sz="2000"/>
              <a:t>What are the achievements and limits of previous works?</a:t>
            </a:r>
            <a:endParaRPr sz="2000"/>
          </a:p>
          <a:p>
            <a:pPr marL="457200" lvl="0" indent="-355600" algn="l" rtl="0">
              <a:lnSpc>
                <a:spcPct val="115000"/>
              </a:lnSpc>
              <a:spcBef>
                <a:spcPts val="0"/>
              </a:spcBef>
              <a:spcAft>
                <a:spcPts val="0"/>
              </a:spcAft>
              <a:buSzPts val="2000"/>
              <a:buAutoNum type="arabicPeriod"/>
            </a:pPr>
            <a:r>
              <a:rPr lang="en" sz="2000"/>
              <a:t>What gap do these limitations reveal?</a:t>
            </a:r>
            <a:endParaRPr sz="2000"/>
          </a:p>
          <a:p>
            <a:pPr marL="457200" lvl="0" indent="-355600" algn="l" rtl="0">
              <a:lnSpc>
                <a:spcPct val="115000"/>
              </a:lnSpc>
              <a:spcBef>
                <a:spcPts val="0"/>
              </a:spcBef>
              <a:spcAft>
                <a:spcPts val="0"/>
              </a:spcAft>
              <a:buSzPts val="2000"/>
              <a:buAutoNum type="arabicPeriod"/>
            </a:pPr>
            <a:r>
              <a:rPr lang="en" sz="2000"/>
              <a:t>How does my work fill this gap. </a:t>
            </a:r>
            <a:endParaRPr sz="2000"/>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18a7fda1d1_0_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BUT…</a:t>
            </a:r>
            <a:endParaRPr/>
          </a:p>
        </p:txBody>
      </p:sp>
      <p:sp>
        <p:nvSpPr>
          <p:cNvPr id="249" name="Google Shape;249;g118a7fda1d1_0_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Each literature review is unique to the topic, journal, etc.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333"/>
              <a:buNone/>
            </a:pPr>
            <a:r>
              <a:rPr lang="en"/>
              <a:t>LITERATURE REVIEW: FROM HOMEWORK </a:t>
            </a:r>
            <a:endParaRPr/>
          </a:p>
        </p:txBody>
      </p:sp>
      <p:sp>
        <p:nvSpPr>
          <p:cNvPr id="255" name="Google Shape;255;p9"/>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0"/>
              </a:spcBef>
              <a:spcAft>
                <a:spcPts val="0"/>
              </a:spcAft>
              <a:buSzPts val="1900"/>
              <a:buChar char="-"/>
            </a:pPr>
            <a:r>
              <a:rPr lang="en" sz="1900"/>
              <a:t>Review of the literature (Ch 15)</a:t>
            </a:r>
            <a:endParaRPr sz="1900"/>
          </a:p>
          <a:p>
            <a:pPr marL="457200" lvl="0" indent="-349250" algn="l" rtl="0">
              <a:lnSpc>
                <a:spcPct val="115000"/>
              </a:lnSpc>
              <a:spcBef>
                <a:spcPts val="0"/>
              </a:spcBef>
              <a:spcAft>
                <a:spcPts val="0"/>
              </a:spcAft>
              <a:buSzPts val="1900"/>
              <a:buChar char="-"/>
            </a:pPr>
            <a:r>
              <a:rPr lang="en" sz="1900"/>
              <a:t>Pay attention to what sentences do what (p4-5)</a:t>
            </a:r>
            <a:endParaRPr sz="1900"/>
          </a:p>
          <a:p>
            <a:pPr marL="457200" lvl="0" indent="-349250" algn="l" rtl="0">
              <a:lnSpc>
                <a:spcPct val="115000"/>
              </a:lnSpc>
              <a:spcBef>
                <a:spcPts val="0"/>
              </a:spcBef>
              <a:spcAft>
                <a:spcPts val="0"/>
              </a:spcAft>
              <a:buSzPts val="1900"/>
              <a:buChar char="-"/>
            </a:pPr>
            <a:r>
              <a:rPr lang="en" sz="1900"/>
              <a:t>Pay attention to tenses (p5)</a:t>
            </a:r>
            <a:endParaRPr sz="1900"/>
          </a:p>
          <a:p>
            <a:pPr marL="457200" lvl="0" indent="-349250" algn="l" rtl="0">
              <a:lnSpc>
                <a:spcPct val="115000"/>
              </a:lnSpc>
              <a:spcBef>
                <a:spcPts val="0"/>
              </a:spcBef>
              <a:spcAft>
                <a:spcPts val="0"/>
              </a:spcAft>
              <a:buSzPts val="1900"/>
              <a:buChar char="-"/>
            </a:pPr>
            <a:r>
              <a:rPr lang="en" sz="1900"/>
              <a:t>Pay attention to the way different authors are referred to and what different elements emphasize(p5)</a:t>
            </a:r>
            <a:endParaRPr sz="1900"/>
          </a:p>
          <a:p>
            <a:pPr marL="457200" lvl="0" indent="-349250" algn="l" rtl="0">
              <a:lnSpc>
                <a:spcPct val="115000"/>
              </a:lnSpc>
              <a:spcBef>
                <a:spcPts val="0"/>
              </a:spcBef>
              <a:spcAft>
                <a:spcPts val="0"/>
              </a:spcAft>
              <a:buSzPts val="1900"/>
              <a:buChar char="-"/>
            </a:pPr>
            <a:r>
              <a:rPr lang="en" sz="1900"/>
              <a:t>What tenses to use (p7)</a:t>
            </a:r>
            <a:endParaRPr sz="1900"/>
          </a:p>
          <a:p>
            <a:pPr marL="457200" lvl="0" indent="-349250" algn="l" rtl="0">
              <a:lnSpc>
                <a:spcPct val="115000"/>
              </a:lnSpc>
              <a:spcBef>
                <a:spcPts val="0"/>
              </a:spcBef>
              <a:spcAft>
                <a:spcPts val="0"/>
              </a:spcAft>
              <a:buSzPts val="1900"/>
              <a:buChar char="-"/>
            </a:pPr>
            <a:r>
              <a:rPr lang="en" sz="1900"/>
              <a:t>Reducing redundancy (p10)</a:t>
            </a: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0"/>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SAMPLE LITERATURE REVIEW </a:t>
            </a:r>
            <a:endParaRPr/>
          </a:p>
        </p:txBody>
      </p:sp>
      <p:sp>
        <p:nvSpPr>
          <p:cNvPr id="261" name="Google Shape;261;p10"/>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p>
            <a:pPr marL="457200" lvl="0" indent="-381000" algn="l" rtl="0">
              <a:lnSpc>
                <a:spcPct val="115000"/>
              </a:lnSpc>
              <a:spcBef>
                <a:spcPts val="0"/>
              </a:spcBef>
              <a:spcAft>
                <a:spcPts val="0"/>
              </a:spcAft>
              <a:buSzPts val="2400"/>
              <a:buChar char="-"/>
            </a:pPr>
            <a:r>
              <a:rPr lang="en" sz="2400"/>
              <a:t>Angelidou</a:t>
            </a:r>
            <a:endParaRPr sz="2400"/>
          </a:p>
          <a:p>
            <a:pPr marL="457200" lvl="0" indent="-381000" algn="l" rtl="0">
              <a:lnSpc>
                <a:spcPct val="115000"/>
              </a:lnSpc>
              <a:spcBef>
                <a:spcPts val="0"/>
              </a:spcBef>
              <a:spcAft>
                <a:spcPts val="0"/>
              </a:spcAft>
              <a:buSzPts val="2400"/>
              <a:buChar char="-"/>
            </a:pPr>
            <a:r>
              <a:rPr lang="en" sz="2400"/>
              <a:t>Nelson et al. </a:t>
            </a:r>
            <a:endParaRPr sz="2400"/>
          </a:p>
          <a:p>
            <a:pPr marL="914400" lvl="1" indent="-355600" algn="l" rtl="0">
              <a:lnSpc>
                <a:spcPct val="115000"/>
              </a:lnSpc>
              <a:spcBef>
                <a:spcPts val="0"/>
              </a:spcBef>
              <a:spcAft>
                <a:spcPts val="0"/>
              </a:spcAft>
              <a:buSzPts val="2000"/>
              <a:buChar char="-"/>
            </a:pPr>
            <a:r>
              <a:rPr lang="en" sz="2000"/>
              <a:t>Introduction section</a:t>
            </a:r>
            <a:endParaRPr sz="2000"/>
          </a:p>
          <a:p>
            <a:pPr marL="914400" lvl="1" indent="-355600" algn="l" rtl="0">
              <a:lnSpc>
                <a:spcPct val="115000"/>
              </a:lnSpc>
              <a:spcBef>
                <a:spcPts val="0"/>
              </a:spcBef>
              <a:spcAft>
                <a:spcPts val="0"/>
              </a:spcAft>
              <a:buSzPts val="2000"/>
              <a:buChar char="-"/>
            </a:pPr>
            <a:r>
              <a:rPr lang="en" sz="2000"/>
              <a:t>Section 3: Prostate cancer epidemiology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SUMMARIES </a:t>
            </a:r>
            <a:endParaRPr/>
          </a:p>
        </p:txBody>
      </p:sp>
      <p:sp>
        <p:nvSpPr>
          <p:cNvPr id="267" name="Google Shape;267;p11"/>
          <p:cNvSpPr txBox="1">
            <a:spLocks noGrp="1"/>
          </p:cNvSpPr>
          <p:nvPr>
            <p:ph type="body" idx="1"/>
          </p:nvPr>
        </p:nvSpPr>
        <p:spPr>
          <a:xfrm>
            <a:off x="387900" y="1079174"/>
            <a:ext cx="8368200" cy="30789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These studies are taking one theme/topic and explaining the studies surrounding that theme </a:t>
            </a:r>
            <a:endParaRPr/>
          </a:p>
          <a:p>
            <a:pPr marL="457200" lvl="0" indent="-342900" algn="l" rtl="0">
              <a:lnSpc>
                <a:spcPct val="115000"/>
              </a:lnSpc>
              <a:spcBef>
                <a:spcPts val="0"/>
              </a:spcBef>
              <a:spcAft>
                <a:spcPts val="0"/>
              </a:spcAft>
              <a:buSzPts val="1800"/>
              <a:buChar char="-"/>
            </a:pPr>
            <a:r>
              <a:rPr lang="en" sz="1600"/>
              <a:t>Example: The non-genetic influence on the development of prostate cancer</a:t>
            </a:r>
            <a:endParaRPr sz="1600"/>
          </a:p>
          <a:p>
            <a:pPr marL="457200" lvl="0" indent="-342900" algn="l" rtl="0">
              <a:lnSpc>
                <a:spcPct val="115000"/>
              </a:lnSpc>
              <a:spcBef>
                <a:spcPts val="0"/>
              </a:spcBef>
              <a:spcAft>
                <a:spcPts val="0"/>
              </a:spcAft>
              <a:buSzPts val="1800"/>
              <a:buChar char="-"/>
            </a:pPr>
            <a:r>
              <a:rPr lang="en"/>
              <a:t>They then explain the studies that have been conducted in this area</a:t>
            </a:r>
            <a:endParaRPr/>
          </a:p>
          <a:p>
            <a:pPr marL="914400" lvl="1" indent="-330200" algn="l" rtl="0">
              <a:lnSpc>
                <a:spcPct val="115000"/>
              </a:lnSpc>
              <a:spcBef>
                <a:spcPts val="0"/>
              </a:spcBef>
              <a:spcAft>
                <a:spcPts val="0"/>
              </a:spcAft>
              <a:buSzPts val="1600"/>
              <a:buChar char="-"/>
            </a:pPr>
            <a:r>
              <a:rPr lang="en" sz="1600"/>
              <a:t>1) Asian men do not get prostate cancer as much as western men, BUT when Asian men live in western cultures for some time, they do develop prostate cancer at similar rates </a:t>
            </a:r>
            <a:endParaRPr sz="1600"/>
          </a:p>
          <a:p>
            <a:pPr marL="1371600" lvl="2" indent="-330200" algn="l" rtl="0">
              <a:lnSpc>
                <a:spcPct val="115000"/>
              </a:lnSpc>
              <a:spcBef>
                <a:spcPts val="0"/>
              </a:spcBef>
              <a:spcAft>
                <a:spcPts val="0"/>
              </a:spcAft>
              <a:buSzPts val="1600"/>
              <a:buChar char="■"/>
            </a:pPr>
            <a:r>
              <a:rPr lang="en" sz="1600"/>
              <a:t>-&gt; Here are the evidence and studies showing this </a:t>
            </a:r>
            <a:endParaRPr sz="1600"/>
          </a:p>
          <a:p>
            <a:pPr marL="914400" lvl="1" indent="-330200" algn="l" rtl="0">
              <a:lnSpc>
                <a:spcPct val="115000"/>
              </a:lnSpc>
              <a:spcBef>
                <a:spcPts val="0"/>
              </a:spcBef>
              <a:spcAft>
                <a:spcPts val="0"/>
              </a:spcAft>
              <a:buSzPts val="1600"/>
              <a:buChar char="-"/>
            </a:pPr>
            <a:r>
              <a:rPr lang="en" sz="1600"/>
              <a:t>2) Studies show that history of sexually trasnmitted diseaes was correllated with PC</a:t>
            </a:r>
            <a:endParaRPr sz="1600"/>
          </a:p>
          <a:p>
            <a:pPr marL="1371600" lvl="2" indent="-330200" algn="l" rtl="0">
              <a:lnSpc>
                <a:spcPct val="115000"/>
              </a:lnSpc>
              <a:spcBef>
                <a:spcPts val="0"/>
              </a:spcBef>
              <a:spcAft>
                <a:spcPts val="0"/>
              </a:spcAft>
              <a:buSzPts val="1600"/>
              <a:buChar char="■"/>
            </a:pPr>
            <a:r>
              <a:rPr lang="en" sz="1600"/>
              <a:t>-&gt; Here is the evidence and studies showing it </a:t>
            </a:r>
            <a:endParaRPr sz="1600"/>
          </a:p>
          <a:p>
            <a:pPr marL="914400" lvl="1" indent="-330200" algn="l" rtl="0">
              <a:lnSpc>
                <a:spcPct val="115000"/>
              </a:lnSpc>
              <a:spcBef>
                <a:spcPts val="0"/>
              </a:spcBef>
              <a:spcAft>
                <a:spcPts val="0"/>
              </a:spcAft>
              <a:buSzPts val="1600"/>
              <a:buChar char="-"/>
            </a:pPr>
            <a:r>
              <a:rPr lang="en" sz="1600"/>
              <a:t>3) Inflammation is suspected to cause PC but not conclusive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19d2dd1a6d_0_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ACTIVITY </a:t>
            </a:r>
            <a:endParaRPr/>
          </a:p>
        </p:txBody>
      </p:sp>
      <p:sp>
        <p:nvSpPr>
          <p:cNvPr id="273" name="Google Shape;273;g119d2dd1a6d_0_1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Find an article published in a recent journal in each of your group members’ tracks</a:t>
            </a:r>
            <a:endParaRPr/>
          </a:p>
          <a:p>
            <a:pPr marL="457200" lvl="0" indent="-342900" algn="l" rtl="0">
              <a:spcBef>
                <a:spcPts val="0"/>
              </a:spcBef>
              <a:spcAft>
                <a:spcPts val="0"/>
              </a:spcAft>
              <a:buSzPts val="1800"/>
              <a:buChar char="-"/>
            </a:pPr>
            <a:r>
              <a:rPr lang="en"/>
              <a:t>Identify: what is going on in this literature review?</a:t>
            </a:r>
            <a:endParaRPr/>
          </a:p>
          <a:p>
            <a:pPr marL="457200" lvl="0" indent="-342900" algn="l" rtl="0">
              <a:spcBef>
                <a:spcPts val="0"/>
              </a:spcBef>
              <a:spcAft>
                <a:spcPts val="0"/>
              </a:spcAft>
              <a:buSzPts val="1800"/>
              <a:buChar char="-"/>
            </a:pPr>
            <a:r>
              <a:rPr lang="en"/>
              <a:t>What is happening in it?</a:t>
            </a:r>
            <a:endParaRPr/>
          </a:p>
          <a:p>
            <a:pPr marL="457200" lvl="0" indent="-342900" algn="l" rtl="0">
              <a:spcBef>
                <a:spcPts val="0"/>
              </a:spcBef>
              <a:spcAft>
                <a:spcPts val="0"/>
              </a:spcAft>
              <a:buSzPts val="1800"/>
              <a:buChar char="-"/>
            </a:pPr>
            <a:r>
              <a:rPr lang="en"/>
              <a:t>Compare them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11dcf9beca1_0_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GROUP DISCUSSION </a:t>
            </a:r>
            <a:endParaRPr/>
          </a:p>
        </p:txBody>
      </p:sp>
      <p:sp>
        <p:nvSpPr>
          <p:cNvPr id="279" name="Google Shape;279;g11dcf9beca1_0_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Homework 	</a:t>
            </a:r>
            <a:endParaRPr/>
          </a:p>
        </p:txBody>
      </p:sp>
      <p:sp>
        <p:nvSpPr>
          <p:cNvPr id="285" name="Google Shape;285;p19"/>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lnSpcReduction="20000"/>
          </a:bodyPr>
          <a:lstStyle/>
          <a:p>
            <a:pPr marL="457200" lvl="0" indent="-361950" algn="l" rtl="0">
              <a:lnSpc>
                <a:spcPct val="115000"/>
              </a:lnSpc>
              <a:spcBef>
                <a:spcPts val="0"/>
              </a:spcBef>
              <a:spcAft>
                <a:spcPts val="0"/>
              </a:spcAft>
              <a:buClr>
                <a:srgbClr val="FF0000"/>
              </a:buClr>
              <a:buSzPts val="2100"/>
              <a:buChar char="-"/>
            </a:pPr>
            <a:r>
              <a:rPr lang="en" sz="2100">
                <a:solidFill>
                  <a:srgbClr val="FF0000"/>
                </a:solidFill>
              </a:rPr>
              <a:t>Read “Writing a literature review” 126-144 </a:t>
            </a:r>
            <a:endParaRPr sz="2100">
              <a:solidFill>
                <a:srgbClr val="FF0000"/>
              </a:solidFill>
            </a:endParaRPr>
          </a:p>
          <a:p>
            <a:pPr marL="914400" lvl="1" indent="-361950" algn="l" rtl="0">
              <a:lnSpc>
                <a:spcPct val="115000"/>
              </a:lnSpc>
              <a:spcBef>
                <a:spcPts val="0"/>
              </a:spcBef>
              <a:spcAft>
                <a:spcPts val="0"/>
              </a:spcAft>
              <a:buClr>
                <a:srgbClr val="FF0000"/>
              </a:buClr>
              <a:buSzPts val="2100"/>
              <a:buChar char="-"/>
            </a:pPr>
            <a:r>
              <a:rPr lang="en" sz="2100">
                <a:solidFill>
                  <a:srgbClr val="FF0000"/>
                </a:solidFill>
              </a:rPr>
              <a:t>Uploaded but only reference, no need to read </a:t>
            </a:r>
            <a:endParaRPr sz="2100">
              <a:solidFill>
                <a:srgbClr val="FF0000"/>
              </a:solidFill>
            </a:endParaRPr>
          </a:p>
          <a:p>
            <a:pPr marL="457200" lvl="0" indent="-361950" algn="l" rtl="0">
              <a:lnSpc>
                <a:spcPct val="115000"/>
              </a:lnSpc>
              <a:spcBef>
                <a:spcPts val="0"/>
              </a:spcBef>
              <a:spcAft>
                <a:spcPts val="0"/>
              </a:spcAft>
              <a:buSzPts val="2100"/>
              <a:buChar char="-"/>
            </a:pPr>
            <a:r>
              <a:rPr lang="en" sz="2100"/>
              <a:t>Read “Review of the literature” 267-275  </a:t>
            </a:r>
            <a:endParaRPr sz="2100"/>
          </a:p>
          <a:p>
            <a:pPr marL="914400" lvl="1" indent="-361950" algn="l" rtl="0">
              <a:lnSpc>
                <a:spcPct val="115000"/>
              </a:lnSpc>
              <a:spcBef>
                <a:spcPts val="0"/>
              </a:spcBef>
              <a:spcAft>
                <a:spcPts val="0"/>
              </a:spcAft>
              <a:buSzPts val="2100"/>
              <a:buChar char="-"/>
            </a:pPr>
            <a:r>
              <a:rPr lang="en" sz="2100"/>
              <a:t>Don’t do the exercises, just read the chapter </a:t>
            </a:r>
            <a:endParaRPr sz="2100"/>
          </a:p>
          <a:p>
            <a:pPr marL="457200" lvl="0" indent="-361950" algn="l" rtl="0">
              <a:lnSpc>
                <a:spcPct val="115000"/>
              </a:lnSpc>
              <a:spcBef>
                <a:spcPts val="0"/>
              </a:spcBef>
              <a:spcAft>
                <a:spcPts val="0"/>
              </a:spcAft>
              <a:buSzPts val="2100"/>
              <a:buChar char="-"/>
            </a:pPr>
            <a:r>
              <a:rPr lang="en" sz="2100"/>
              <a:t>Revise proposals based on comments </a:t>
            </a:r>
            <a:endParaRPr sz="2100"/>
          </a:p>
          <a:p>
            <a:pPr marL="914400" lvl="1" indent="-361950" algn="l" rtl="0">
              <a:lnSpc>
                <a:spcPct val="115000"/>
              </a:lnSpc>
              <a:spcBef>
                <a:spcPts val="0"/>
              </a:spcBef>
              <a:spcAft>
                <a:spcPts val="0"/>
              </a:spcAft>
              <a:buSzPts val="2100"/>
              <a:buChar char="-"/>
            </a:pPr>
            <a:r>
              <a:rPr lang="en" sz="2100"/>
              <a:t>Specifically discuss if/how you will address my comments </a:t>
            </a:r>
            <a:endParaRPr sz="2100"/>
          </a:p>
          <a:p>
            <a:pPr marL="457200" lvl="0" indent="-361950" algn="l" rtl="0">
              <a:lnSpc>
                <a:spcPct val="115000"/>
              </a:lnSpc>
              <a:spcBef>
                <a:spcPts val="0"/>
              </a:spcBef>
              <a:spcAft>
                <a:spcPts val="0"/>
              </a:spcAft>
              <a:buSzPts val="2100"/>
              <a:buChar char="-"/>
            </a:pPr>
            <a:r>
              <a:rPr lang="en" sz="2100"/>
              <a:t>Upload them to LMS </a:t>
            </a:r>
            <a:endParaRPr sz="2100"/>
          </a:p>
          <a:p>
            <a:pPr marL="457200" lvl="0" indent="-361950" algn="l" rtl="0">
              <a:lnSpc>
                <a:spcPct val="115000"/>
              </a:lnSpc>
              <a:spcBef>
                <a:spcPts val="0"/>
              </a:spcBef>
              <a:spcAft>
                <a:spcPts val="0"/>
              </a:spcAft>
              <a:buSzPts val="2100"/>
              <a:buChar char="-"/>
            </a:pPr>
            <a:r>
              <a:rPr lang="en" sz="2100"/>
              <a:t>Bring to class TWO articles in your research area/track/etc. that have literature reviews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11dee5ef3f8_0_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Reminder 2</a:t>
            </a:r>
            <a:endParaRPr/>
          </a:p>
        </p:txBody>
      </p:sp>
      <p:sp>
        <p:nvSpPr>
          <p:cNvPr id="83" name="Google Shape;83;g11dee5ef3f8_0_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1:1 Tutoring hours link in the ANNOUNCEMENTS section of LMS</a:t>
            </a:r>
            <a:endParaRPr/>
          </a:p>
          <a:p>
            <a:pPr marL="457200" lvl="0" indent="-342900" algn="l" rtl="0">
              <a:spcBef>
                <a:spcPts val="0"/>
              </a:spcBef>
              <a:spcAft>
                <a:spcPts val="0"/>
              </a:spcAft>
              <a:buSzPts val="1800"/>
              <a:buChar char="-"/>
            </a:pPr>
            <a:r>
              <a:rPr lang="en"/>
              <a:t>Please let me know what you want to talk about before coming</a:t>
            </a:r>
            <a:endParaRPr/>
          </a:p>
          <a:p>
            <a:pPr marL="457200" lvl="0" indent="-342900" algn="l" rtl="0">
              <a:spcBef>
                <a:spcPts val="0"/>
              </a:spcBef>
              <a:spcAft>
                <a:spcPts val="0"/>
              </a:spcAft>
              <a:buSzPts val="1800"/>
              <a:buChar char="-"/>
            </a:pPr>
            <a:r>
              <a:rPr lang="en"/>
              <a:t>On Zoom</a:t>
            </a:r>
            <a:endParaRPr/>
          </a:p>
          <a:p>
            <a:pPr marL="457200" lvl="0" indent="-342900" algn="l" rtl="0">
              <a:spcBef>
                <a:spcPts val="0"/>
              </a:spcBef>
              <a:spcAft>
                <a:spcPts val="0"/>
              </a:spcAft>
              <a:buSzPts val="1800"/>
              <a:buChar char="-"/>
            </a:pPr>
            <a:r>
              <a:rPr lang="en"/>
              <a:t>30 minutes long </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11dee5ef3f8_0_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Baldwin reading</a:t>
            </a:r>
            <a:endParaRPr/>
          </a:p>
        </p:txBody>
      </p:sp>
      <p:sp>
        <p:nvSpPr>
          <p:cNvPr id="89" name="Google Shape;89;g11dee5ef3f8_0_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Did you read it?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118a7fda1d1_0_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Baldwin paper</a:t>
            </a:r>
            <a:endParaRPr/>
          </a:p>
        </p:txBody>
      </p:sp>
      <p:sp>
        <p:nvSpPr>
          <p:cNvPr id="95" name="Google Shape;95;g118a7fda1d1_0_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Written supplement to the video</a:t>
            </a:r>
            <a:endParaRPr/>
          </a:p>
          <a:p>
            <a:pPr marL="457200" lvl="0" indent="-342900" algn="l" rtl="0">
              <a:spcBef>
                <a:spcPts val="0"/>
              </a:spcBef>
              <a:spcAft>
                <a:spcPts val="0"/>
              </a:spcAft>
              <a:buSzPts val="1800"/>
              <a:buChar char="-"/>
            </a:pPr>
            <a:r>
              <a:rPr lang="en"/>
              <a:t>Contains more detailed information</a:t>
            </a: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BALDWIN READING REVIEW  </a:t>
            </a:r>
            <a:endParaRPr/>
          </a:p>
        </p:txBody>
      </p:sp>
      <p:sp>
        <p:nvSpPr>
          <p:cNvPr id="101" name="Google Shape;101;p4"/>
          <p:cNvSpPr txBox="1">
            <a:spLocks noGrp="1"/>
          </p:cNvSpPr>
          <p:nvPr>
            <p:ph type="body" idx="1"/>
          </p:nvPr>
        </p:nvSpPr>
        <p:spPr>
          <a:xfrm>
            <a:off x="387900" y="1144125"/>
            <a:ext cx="7948500" cy="3882600"/>
          </a:xfrm>
          <a:prstGeom prst="rect">
            <a:avLst/>
          </a:prstGeom>
          <a:noFill/>
          <a:ln>
            <a:noFill/>
          </a:ln>
        </p:spPr>
        <p:txBody>
          <a:bodyPr spcFirstLastPara="1" wrap="square" lIns="91425" tIns="91425" rIns="91425" bIns="91425" anchor="t" anchorCtr="0">
            <a:normAutofit fontScale="77500" lnSpcReduction="20000"/>
          </a:bodyPr>
          <a:lstStyle/>
          <a:p>
            <a:pPr marL="457200" lvl="0" indent="-317182" algn="l" rtl="0">
              <a:lnSpc>
                <a:spcPct val="115000"/>
              </a:lnSpc>
              <a:spcBef>
                <a:spcPts val="0"/>
              </a:spcBef>
              <a:spcAft>
                <a:spcPts val="0"/>
              </a:spcAft>
              <a:buSzPct val="100000"/>
              <a:buAutoNum type="arabicPeriod"/>
            </a:pPr>
            <a:r>
              <a:rPr lang="en"/>
              <a:t>Identify audience</a:t>
            </a:r>
            <a:endParaRPr/>
          </a:p>
          <a:p>
            <a:pPr marL="914400" lvl="1" indent="-297497" algn="l" rtl="0">
              <a:lnSpc>
                <a:spcPct val="115000"/>
              </a:lnSpc>
              <a:spcBef>
                <a:spcPts val="0"/>
              </a:spcBef>
              <a:spcAft>
                <a:spcPts val="0"/>
              </a:spcAft>
              <a:buSzPct val="100000"/>
              <a:buAutoNum type="alphaLcPeriod"/>
            </a:pPr>
            <a:r>
              <a:rPr lang="en"/>
              <a:t>What journal are you trying to publish in what are the norms (i.e. narrative vs. academic)</a:t>
            </a:r>
            <a:endParaRPr/>
          </a:p>
          <a:p>
            <a:pPr marL="914400" lvl="1" indent="-297497" algn="l" rtl="0">
              <a:lnSpc>
                <a:spcPct val="115000"/>
              </a:lnSpc>
              <a:spcBef>
                <a:spcPts val="0"/>
              </a:spcBef>
              <a:spcAft>
                <a:spcPts val="0"/>
              </a:spcAft>
              <a:buSzPct val="100000"/>
              <a:buAutoNum type="alphaLcPeriod"/>
            </a:pPr>
            <a:r>
              <a:rPr lang="en"/>
              <a:t>Aim for the APPROPRIATE level</a:t>
            </a:r>
            <a:endParaRPr/>
          </a:p>
          <a:p>
            <a:pPr marL="457200" lvl="0" indent="-317182" algn="l" rtl="0">
              <a:lnSpc>
                <a:spcPct val="115000"/>
              </a:lnSpc>
              <a:spcBef>
                <a:spcPts val="0"/>
              </a:spcBef>
              <a:spcAft>
                <a:spcPts val="0"/>
              </a:spcAft>
              <a:buSzPct val="100000"/>
              <a:buAutoNum type="arabicPeriod"/>
            </a:pPr>
            <a:r>
              <a:rPr lang="en"/>
              <a:t>Write while you are still researching = writing as experimental </a:t>
            </a:r>
            <a:endParaRPr/>
          </a:p>
          <a:p>
            <a:pPr marL="457200" lvl="0" indent="-317182" algn="l" rtl="0">
              <a:lnSpc>
                <a:spcPct val="115000"/>
              </a:lnSpc>
              <a:spcBef>
                <a:spcPts val="0"/>
              </a:spcBef>
              <a:spcAft>
                <a:spcPts val="0"/>
              </a:spcAft>
              <a:buSzPct val="100000"/>
              <a:buAutoNum type="arabicPeriod"/>
            </a:pPr>
            <a:r>
              <a:rPr lang="en"/>
              <a:t>Define the ‘red line’</a:t>
            </a:r>
            <a:endParaRPr/>
          </a:p>
          <a:p>
            <a:pPr marL="914400" lvl="1" indent="-297497" algn="l" rtl="0">
              <a:lnSpc>
                <a:spcPct val="115000"/>
              </a:lnSpc>
              <a:spcBef>
                <a:spcPts val="0"/>
              </a:spcBef>
              <a:spcAft>
                <a:spcPts val="0"/>
              </a:spcAft>
              <a:buSzPct val="100000"/>
              <a:buAutoNum type="alphaLcPeriod"/>
            </a:pPr>
            <a:r>
              <a:rPr lang="en"/>
              <a:t>Red line = rough draft ‘abstract’ of your research </a:t>
            </a:r>
            <a:endParaRPr/>
          </a:p>
          <a:p>
            <a:pPr marL="914400" lvl="1" indent="-297497" algn="l" rtl="0">
              <a:lnSpc>
                <a:spcPct val="115000"/>
              </a:lnSpc>
              <a:spcBef>
                <a:spcPts val="0"/>
              </a:spcBef>
              <a:spcAft>
                <a:spcPts val="0"/>
              </a:spcAft>
              <a:buSzPct val="100000"/>
              <a:buAutoNum type="alphaLcPeriod"/>
            </a:pPr>
            <a:r>
              <a:rPr lang="en"/>
              <a:t>The plan for the paper should be clear from this abstract </a:t>
            </a:r>
            <a:endParaRPr/>
          </a:p>
          <a:p>
            <a:pPr marL="457200" lvl="0" indent="-317182" algn="l" rtl="0">
              <a:lnSpc>
                <a:spcPct val="115000"/>
              </a:lnSpc>
              <a:spcBef>
                <a:spcPts val="0"/>
              </a:spcBef>
              <a:spcAft>
                <a:spcPts val="0"/>
              </a:spcAft>
              <a:buSzPct val="100000"/>
              <a:buAutoNum type="arabicPeriod"/>
            </a:pPr>
            <a:r>
              <a:rPr lang="en"/>
              <a:t>Create final versions of figures (graphs, tables, etc.) </a:t>
            </a:r>
            <a:endParaRPr/>
          </a:p>
          <a:p>
            <a:pPr marL="457200" lvl="0" indent="-317182" algn="l" rtl="0">
              <a:lnSpc>
                <a:spcPct val="115000"/>
              </a:lnSpc>
              <a:spcBef>
                <a:spcPts val="0"/>
              </a:spcBef>
              <a:spcAft>
                <a:spcPts val="0"/>
              </a:spcAft>
              <a:buSzPct val="100000"/>
              <a:buAutoNum type="arabicPeriod"/>
            </a:pPr>
            <a:r>
              <a:rPr lang="en"/>
              <a:t>Write the Results section</a:t>
            </a:r>
            <a:endParaRPr/>
          </a:p>
          <a:p>
            <a:pPr marL="914400" lvl="1" indent="-297497" algn="l" rtl="0">
              <a:lnSpc>
                <a:spcPct val="115000"/>
              </a:lnSpc>
              <a:spcBef>
                <a:spcPts val="0"/>
              </a:spcBef>
              <a:spcAft>
                <a:spcPts val="0"/>
              </a:spcAft>
              <a:buSzPct val="100000"/>
              <a:buAutoNum type="alphaLcPeriod"/>
            </a:pPr>
            <a:r>
              <a:rPr lang="en"/>
              <a:t>Results should follow figures </a:t>
            </a:r>
            <a:endParaRPr/>
          </a:p>
          <a:p>
            <a:pPr marL="457200" lvl="0" indent="-317182" algn="l" rtl="0">
              <a:lnSpc>
                <a:spcPct val="115000"/>
              </a:lnSpc>
              <a:spcBef>
                <a:spcPts val="0"/>
              </a:spcBef>
              <a:spcAft>
                <a:spcPts val="0"/>
              </a:spcAft>
              <a:buSzPct val="100000"/>
              <a:buAutoNum type="arabicPeriod"/>
            </a:pPr>
            <a:r>
              <a:rPr lang="en"/>
              <a:t>Write the Methods section according to journal standards </a:t>
            </a:r>
            <a:endParaRPr/>
          </a:p>
          <a:p>
            <a:pPr marL="914400" lvl="1" indent="-297497" algn="l" rtl="0">
              <a:lnSpc>
                <a:spcPct val="115000"/>
              </a:lnSpc>
              <a:spcBef>
                <a:spcPts val="0"/>
              </a:spcBef>
              <a:spcAft>
                <a:spcPts val="0"/>
              </a:spcAft>
              <a:buSzPct val="100000"/>
              <a:buAutoNum type="alphaLcPeriod"/>
            </a:pPr>
            <a:r>
              <a:rPr lang="en"/>
              <a:t>Concise and detailed</a:t>
            </a:r>
            <a:endParaRPr/>
          </a:p>
          <a:p>
            <a:pPr marL="457200" lvl="0" indent="-317182" algn="l" rtl="0">
              <a:lnSpc>
                <a:spcPct val="115000"/>
              </a:lnSpc>
              <a:spcBef>
                <a:spcPts val="0"/>
              </a:spcBef>
              <a:spcAft>
                <a:spcPts val="0"/>
              </a:spcAft>
              <a:buSzPct val="100000"/>
              <a:buAutoNum type="arabicPeriod"/>
            </a:pPr>
            <a:r>
              <a:rPr lang="en"/>
              <a:t>Write the introduction </a:t>
            </a:r>
            <a:endParaRPr/>
          </a:p>
          <a:p>
            <a:pPr marL="914400" lvl="1" indent="-297497" algn="l" rtl="0">
              <a:lnSpc>
                <a:spcPct val="115000"/>
              </a:lnSpc>
              <a:spcBef>
                <a:spcPts val="0"/>
              </a:spcBef>
              <a:spcAft>
                <a:spcPts val="0"/>
              </a:spcAft>
              <a:buSzPct val="100000"/>
              <a:buAutoNum type="alphaLcPeriod"/>
            </a:pPr>
            <a:r>
              <a:rPr lang="en"/>
              <a:t>* Write the LAST paragraph of the introduction </a:t>
            </a:r>
            <a:endParaRPr/>
          </a:p>
          <a:p>
            <a:pPr marL="914400" lvl="1" indent="-297497" algn="l" rtl="0">
              <a:lnSpc>
                <a:spcPct val="115000"/>
              </a:lnSpc>
              <a:spcBef>
                <a:spcPts val="0"/>
              </a:spcBef>
              <a:spcAft>
                <a:spcPts val="0"/>
              </a:spcAft>
              <a:buSzPct val="100000"/>
              <a:buAutoNum type="alphaLcPeriod"/>
            </a:pPr>
            <a:r>
              <a:rPr lang="en"/>
              <a:t>Identify the words and concepts that require elaboration </a:t>
            </a:r>
            <a:endParaRPr/>
          </a:p>
          <a:p>
            <a:pPr marL="914400" lvl="1" indent="-297497" algn="l" rtl="0">
              <a:lnSpc>
                <a:spcPct val="115000"/>
              </a:lnSpc>
              <a:spcBef>
                <a:spcPts val="0"/>
              </a:spcBef>
              <a:spcAft>
                <a:spcPts val="0"/>
              </a:spcAft>
              <a:buSzPct val="100000"/>
              <a:buAutoNum type="alphaLcPeriod"/>
            </a:pPr>
            <a:r>
              <a:rPr lang="en"/>
              <a:t>Write a literature review based on these concepts (either in intro or lit review section) </a:t>
            </a:r>
            <a:endParaRPr/>
          </a:p>
          <a:p>
            <a:pPr marL="457200" lvl="0" indent="-317182" algn="l" rtl="0">
              <a:lnSpc>
                <a:spcPct val="115000"/>
              </a:lnSpc>
              <a:spcBef>
                <a:spcPts val="0"/>
              </a:spcBef>
              <a:spcAft>
                <a:spcPts val="0"/>
              </a:spcAft>
              <a:buSzPct val="100000"/>
              <a:buAutoNum type="arabicPeriod"/>
            </a:pPr>
            <a:r>
              <a:rPr lang="en"/>
              <a:t>Write Discussion </a:t>
            </a:r>
            <a:endParaRPr/>
          </a:p>
          <a:p>
            <a:pPr marL="914400" lvl="1" indent="-297497" algn="l" rtl="0">
              <a:lnSpc>
                <a:spcPct val="115000"/>
              </a:lnSpc>
              <a:spcBef>
                <a:spcPts val="0"/>
              </a:spcBef>
              <a:spcAft>
                <a:spcPts val="0"/>
              </a:spcAft>
              <a:buSzPct val="100000"/>
              <a:buAutoNum type="alphaLcPeriod"/>
            </a:pPr>
            <a:r>
              <a:rPr lang="en"/>
              <a:t>Motivation and conclusions from your data </a:t>
            </a:r>
            <a:endParaRPr/>
          </a:p>
          <a:p>
            <a:pPr marL="914400" lvl="1" indent="-297497" algn="l" rtl="0">
              <a:lnSpc>
                <a:spcPct val="115000"/>
              </a:lnSpc>
              <a:spcBef>
                <a:spcPts val="0"/>
              </a:spcBef>
              <a:spcAft>
                <a:spcPts val="0"/>
              </a:spcAft>
              <a:buSzPct val="100000"/>
              <a:buAutoNum type="alphaLcPeriod"/>
            </a:pPr>
            <a:r>
              <a:rPr lang="en"/>
              <a:t>Acknowledge the holes/problems in your data </a:t>
            </a:r>
            <a:endParaRPr/>
          </a:p>
          <a:p>
            <a:pPr marL="457200" lvl="0" indent="-317182" algn="l" rtl="0">
              <a:lnSpc>
                <a:spcPct val="115000"/>
              </a:lnSpc>
              <a:spcBef>
                <a:spcPts val="0"/>
              </a:spcBef>
              <a:spcAft>
                <a:spcPts val="0"/>
              </a:spcAft>
              <a:buSzPct val="100000"/>
              <a:buAutoNum type="arabicPeriod"/>
            </a:pPr>
            <a:r>
              <a:rPr lang="en"/>
              <a:t>References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en"/>
              <a:t>BALDWIN ON EDITING </a:t>
            </a:r>
            <a:endParaRPr/>
          </a:p>
        </p:txBody>
      </p:sp>
      <p:sp>
        <p:nvSpPr>
          <p:cNvPr id="107" name="Google Shape;107;p5"/>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fontScale="25000" lnSpcReduction="20000"/>
          </a:bodyPr>
          <a:lstStyle/>
          <a:p>
            <a:pPr marL="457200" lvl="0" indent="-342900" algn="l" rtl="0">
              <a:lnSpc>
                <a:spcPct val="115000"/>
              </a:lnSpc>
              <a:spcBef>
                <a:spcPts val="0"/>
              </a:spcBef>
              <a:spcAft>
                <a:spcPts val="0"/>
              </a:spcAft>
              <a:buSzPct val="100000"/>
              <a:buAutoNum type="arabicPeriod"/>
            </a:pPr>
            <a:r>
              <a:rPr lang="en" sz="7200"/>
              <a:t>Become a good editor </a:t>
            </a:r>
            <a:endParaRPr sz="7200"/>
          </a:p>
          <a:p>
            <a:pPr marL="914400" lvl="1" indent="-342900" algn="l" rtl="0">
              <a:lnSpc>
                <a:spcPct val="115000"/>
              </a:lnSpc>
              <a:spcBef>
                <a:spcPts val="0"/>
              </a:spcBef>
              <a:spcAft>
                <a:spcPts val="0"/>
              </a:spcAft>
              <a:buSzPct val="100000"/>
              <a:buAutoNum type="alphaLcPeriod"/>
            </a:pPr>
            <a:r>
              <a:rPr lang="en" sz="7200"/>
              <a:t>Erase the memory of what you wrote to better see grammar errors </a:t>
            </a:r>
            <a:endParaRPr sz="7200"/>
          </a:p>
          <a:p>
            <a:pPr marL="914400" lvl="1" indent="-342900" algn="l" rtl="0">
              <a:lnSpc>
                <a:spcPct val="115000"/>
              </a:lnSpc>
              <a:spcBef>
                <a:spcPts val="0"/>
              </a:spcBef>
              <a:spcAft>
                <a:spcPts val="0"/>
              </a:spcAft>
              <a:buSzPct val="100000"/>
              <a:buAutoNum type="alphaLcPeriod"/>
            </a:pPr>
            <a:r>
              <a:rPr lang="en" sz="7200"/>
              <a:t>“Men in Black” strategy = pretend you are not looking at your own work</a:t>
            </a:r>
            <a:endParaRPr sz="7200"/>
          </a:p>
          <a:p>
            <a:pPr marL="1371600" lvl="2" indent="-342899" algn="l" rtl="0">
              <a:lnSpc>
                <a:spcPct val="115000"/>
              </a:lnSpc>
              <a:spcBef>
                <a:spcPts val="0"/>
              </a:spcBef>
              <a:spcAft>
                <a:spcPts val="0"/>
              </a:spcAft>
              <a:buSzPct val="100000"/>
              <a:buAutoNum type="romanLcPeriod"/>
            </a:pPr>
            <a:r>
              <a:rPr lang="en" sz="7200"/>
              <a:t>New font</a:t>
            </a:r>
            <a:endParaRPr sz="7200"/>
          </a:p>
          <a:p>
            <a:pPr marL="1371600" lvl="2" indent="-342899" algn="l" rtl="0">
              <a:lnSpc>
                <a:spcPct val="115000"/>
              </a:lnSpc>
              <a:spcBef>
                <a:spcPts val="0"/>
              </a:spcBef>
              <a:spcAft>
                <a:spcPts val="0"/>
              </a:spcAft>
              <a:buSzPct val="100000"/>
              <a:buAutoNum type="romanLcPeriod"/>
            </a:pPr>
            <a:r>
              <a:rPr lang="en" sz="7200"/>
              <a:t>New paper </a:t>
            </a:r>
            <a:endParaRPr sz="7200"/>
          </a:p>
          <a:p>
            <a:pPr marL="1371600" lvl="2" indent="-342899" algn="l" rtl="0">
              <a:lnSpc>
                <a:spcPct val="115000"/>
              </a:lnSpc>
              <a:spcBef>
                <a:spcPts val="0"/>
              </a:spcBef>
              <a:spcAft>
                <a:spcPts val="0"/>
              </a:spcAft>
              <a:buSzPct val="100000"/>
              <a:buAutoNum type="romanLcPeriod"/>
            </a:pPr>
            <a:r>
              <a:rPr lang="en" sz="7200"/>
              <a:t>Print out </a:t>
            </a:r>
            <a:endParaRPr sz="7200"/>
          </a:p>
          <a:p>
            <a:pPr marL="1371600" lvl="2" indent="-342899" algn="l" rtl="0">
              <a:lnSpc>
                <a:spcPct val="115000"/>
              </a:lnSpc>
              <a:spcBef>
                <a:spcPts val="0"/>
              </a:spcBef>
              <a:spcAft>
                <a:spcPts val="0"/>
              </a:spcAft>
              <a:buSzPct val="100000"/>
              <a:buAutoNum type="romanLcPeriod"/>
            </a:pPr>
            <a:r>
              <a:rPr lang="en" sz="7200"/>
              <a:t>Etc</a:t>
            </a:r>
            <a:endParaRPr sz="7200"/>
          </a:p>
          <a:p>
            <a:pPr marL="457200" lvl="0" indent="-342900" algn="l" rtl="0">
              <a:lnSpc>
                <a:spcPct val="115000"/>
              </a:lnSpc>
              <a:spcBef>
                <a:spcPts val="0"/>
              </a:spcBef>
              <a:spcAft>
                <a:spcPts val="0"/>
              </a:spcAft>
              <a:buSzPct val="100000"/>
              <a:buAutoNum type="arabicPeriod"/>
            </a:pPr>
            <a:r>
              <a:rPr lang="en" sz="7200"/>
              <a:t>Edit the work of others </a:t>
            </a:r>
            <a:endParaRPr sz="7200"/>
          </a:p>
          <a:p>
            <a:pPr marL="914400" lvl="1" indent="-342900" algn="l" rtl="0">
              <a:lnSpc>
                <a:spcPct val="115000"/>
              </a:lnSpc>
              <a:spcBef>
                <a:spcPts val="0"/>
              </a:spcBef>
              <a:spcAft>
                <a:spcPts val="0"/>
              </a:spcAft>
              <a:buSzPct val="100000"/>
              <a:buAutoNum type="alphaLcPeriod"/>
            </a:pPr>
            <a:r>
              <a:rPr lang="en" sz="7200"/>
              <a:t>Classmates</a:t>
            </a:r>
            <a:endParaRPr sz="7200"/>
          </a:p>
          <a:p>
            <a:pPr marL="914400" lvl="1" indent="-342900" algn="l" rtl="0">
              <a:lnSpc>
                <a:spcPct val="115000"/>
              </a:lnSpc>
              <a:spcBef>
                <a:spcPts val="0"/>
              </a:spcBef>
              <a:spcAft>
                <a:spcPts val="0"/>
              </a:spcAft>
              <a:buSzPct val="100000"/>
              <a:buAutoNum type="alphaLcPeriod"/>
            </a:pPr>
            <a:r>
              <a:rPr lang="en" sz="7200"/>
              <a:t>Undergraduate students</a:t>
            </a:r>
            <a:endParaRPr sz="7200"/>
          </a:p>
          <a:p>
            <a:pPr marL="914400" lvl="1" indent="-342900" algn="l" rtl="0">
              <a:lnSpc>
                <a:spcPct val="115000"/>
              </a:lnSpc>
              <a:spcBef>
                <a:spcPts val="0"/>
              </a:spcBef>
              <a:spcAft>
                <a:spcPts val="0"/>
              </a:spcAft>
              <a:buSzPct val="100000"/>
              <a:buAutoNum type="alphaLcPeriod"/>
            </a:pPr>
            <a:r>
              <a:rPr lang="en" sz="7200"/>
              <a:t>Etc</a:t>
            </a:r>
            <a:endParaRPr sz="7200"/>
          </a:p>
          <a:p>
            <a:pPr marL="0" lvl="0" indent="0" algn="l" rtl="0">
              <a:lnSpc>
                <a:spcPct val="115000"/>
              </a:lnSpc>
              <a:spcBef>
                <a:spcPts val="1200"/>
              </a:spcBef>
              <a:spcAft>
                <a:spcPts val="0"/>
              </a:spcAft>
              <a:buSzPct val="250000"/>
              <a:buNone/>
            </a:pPr>
            <a:endParaRPr/>
          </a:p>
          <a:p>
            <a:pPr marL="914400" lvl="0" indent="0" algn="l" rtl="0">
              <a:lnSpc>
                <a:spcPct val="115000"/>
              </a:lnSpc>
              <a:spcBef>
                <a:spcPts val="1200"/>
              </a:spcBef>
              <a:spcAft>
                <a:spcPts val="1200"/>
              </a:spcAft>
              <a:buSzPct val="25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119d2dd1a6d_0_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 on Baldwin? </a:t>
            </a:r>
            <a:endParaRPr/>
          </a:p>
        </p:txBody>
      </p:sp>
      <p:sp>
        <p:nvSpPr>
          <p:cNvPr id="113" name="Google Shape;113;g119d2dd1a6d_0_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1764</Words>
  <Application>Microsoft Office PowerPoint</Application>
  <PresentationFormat>화면 슬라이드 쇼(16:9)</PresentationFormat>
  <Paragraphs>186</Paragraphs>
  <Slides>37</Slides>
  <Notes>37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37</vt:i4>
      </vt:variant>
    </vt:vector>
  </HeadingPairs>
  <TitlesOfParts>
    <vt:vector size="41" baseType="lpstr">
      <vt:lpstr>Arial</vt:lpstr>
      <vt:lpstr>Roboto</vt:lpstr>
      <vt:lpstr>Roboto Slab</vt:lpstr>
      <vt:lpstr>Marina</vt:lpstr>
      <vt:lpstr>Week 3  Literature Reviews</vt:lpstr>
      <vt:lpstr>Week 3 agenda </vt:lpstr>
      <vt:lpstr>Reminder </vt:lpstr>
      <vt:lpstr>Reminder 2</vt:lpstr>
      <vt:lpstr>Baldwin reading</vt:lpstr>
      <vt:lpstr>Baldwin paper</vt:lpstr>
      <vt:lpstr>BALDWIN READING REVIEW  </vt:lpstr>
      <vt:lpstr>BALDWIN ON EDITING </vt:lpstr>
      <vt:lpstr>Questions on Baldwin? </vt:lpstr>
      <vt:lpstr>Introduction to writing workshop </vt:lpstr>
      <vt:lpstr>Writing Workshop </vt:lpstr>
      <vt:lpstr>Writing Workshop Procedure  </vt:lpstr>
      <vt:lpstr>Today’s point: Narrative vs. academic writing </vt:lpstr>
      <vt:lpstr>Writing workshop activity: Narrative writing vs academic writing </vt:lpstr>
      <vt:lpstr>STYLE: NARRATIVE VS ACADEMIC </vt:lpstr>
      <vt:lpstr>Example of narrative paragraph: What are the ‘narrative’ features of this para?  Discuss pairs. </vt:lpstr>
      <vt:lpstr>Example of narrative paragraph: What are the ‘narrative’ features of this para?  Discuss pairs. </vt:lpstr>
      <vt:lpstr>NARRATIVE FEATURES </vt:lpstr>
      <vt:lpstr>Academic writing paragraph: What are the more academic features? In pairs </vt:lpstr>
      <vt:lpstr>Academic writing paragraph: What are the more academic features?</vt:lpstr>
      <vt:lpstr>Academic writing features </vt:lpstr>
      <vt:lpstr>Examples of non-academic and academic vocabulary</vt:lpstr>
      <vt:lpstr>QUESTIONS?</vt:lpstr>
      <vt:lpstr>Writing workshop activity PLEASE WRITE AND UPLOAD LATER - Don’t worry about spelling, etc.  </vt:lpstr>
      <vt:lpstr>Time for writing in class </vt:lpstr>
      <vt:lpstr>Reading and sharing </vt:lpstr>
      <vt:lpstr>Literature Review Discussion </vt:lpstr>
      <vt:lpstr>LITERATURE REVIEW </vt:lpstr>
      <vt:lpstr>LITERATURE REVIEW </vt:lpstr>
      <vt:lpstr>LITERATURE REVIEW: LITERATURE REVIEWS OFTEN ANSWER… </vt:lpstr>
      <vt:lpstr>BUT…</vt:lpstr>
      <vt:lpstr>LITERATURE REVIEW: FROM HOMEWORK </vt:lpstr>
      <vt:lpstr>SAMPLE LITERATURE REVIEW </vt:lpstr>
      <vt:lpstr>SUMMARIES </vt:lpstr>
      <vt:lpstr>ACTIVITY </vt:lpstr>
      <vt:lpstr>GROUP DISCUSSION </vt:lpstr>
      <vt:lpstr>Homework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Literature Reviews</dc:title>
  <cp:lastModifiedBy>김 소희</cp:lastModifiedBy>
  <cp:revision>1</cp:revision>
  <dcterms:modified xsi:type="dcterms:W3CDTF">2022-03-17T05:41:19Z</dcterms:modified>
</cp:coreProperties>
</file>