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74" r:id="rId2"/>
    <p:sldId id="258" r:id="rId3"/>
    <p:sldId id="290" r:id="rId4"/>
    <p:sldId id="259" r:id="rId5"/>
    <p:sldId id="289" r:id="rId6"/>
    <p:sldId id="293" r:id="rId7"/>
    <p:sldId id="294" r:id="rId8"/>
    <p:sldId id="291" r:id="rId9"/>
    <p:sldId id="292" r:id="rId10"/>
    <p:sldId id="288" r:id="rId11"/>
    <p:sldId id="295"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4D6BED"/>
    <a:srgbClr val="5DA5DA"/>
    <a:srgbClr val="E2F0D9"/>
    <a:srgbClr val="FFF2CC"/>
    <a:srgbClr val="A0CE84"/>
    <a:srgbClr val="FFC000"/>
    <a:srgbClr val="92D050"/>
    <a:srgbClr val="5C5CD6"/>
    <a:srgbClr val="7A7D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7AEC8-F3B8-49B2-890A-EB3BB762324F}" v="125" dt="2022-10-26T11:43:47.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2539" autoAdjust="0"/>
  </p:normalViewPr>
  <p:slideViewPr>
    <p:cSldViewPr snapToGrid="0">
      <p:cViewPr varScale="1">
        <p:scale>
          <a:sx n="76" d="100"/>
          <a:sy n="76" d="100"/>
        </p:scale>
        <p:origin x="1195" y="43"/>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2022-10-27</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2022-10-27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222222"/>
                </a:solidFill>
                <a:effectLst/>
                <a:latin typeface="Arial" panose="020B0604020202020204" pitchFamily="34" charset="0"/>
              </a:rPr>
              <a:t>Brown, Kevin A., et al. "Interference between I/O and MPI traffic on fat-tree networks." </a:t>
            </a:r>
            <a:r>
              <a:rPr lang="en-US" altLang="ko-KR" b="0" i="1" dirty="0">
                <a:solidFill>
                  <a:srgbClr val="222222"/>
                </a:solidFill>
                <a:effectLst/>
                <a:latin typeface="Arial" panose="020B0604020202020204" pitchFamily="34" charset="0"/>
              </a:rPr>
              <a:t>Proceedings of the 47th International Conference on Parallel Processing</a:t>
            </a:r>
            <a:r>
              <a:rPr lang="en-US" altLang="ko-KR" b="0" i="0" dirty="0">
                <a:solidFill>
                  <a:srgbClr val="222222"/>
                </a:solidFill>
                <a:effectLst/>
                <a:latin typeface="Arial" panose="020B0604020202020204" pitchFamily="34" charset="0"/>
              </a:rPr>
              <a:t>. 2018.</a:t>
            </a:r>
          </a:p>
          <a:p>
            <a:endParaRPr lang="en-US" altLang="ko-KR" b="0" i="0" dirty="0">
              <a:solidFill>
                <a:srgbClr val="222222"/>
              </a:solidFill>
              <a:effectLst/>
              <a:latin typeface="Arial" panose="020B0604020202020204" pitchFamily="34" charset="0"/>
            </a:endParaRPr>
          </a:p>
          <a:p>
            <a:r>
              <a:rPr lang="en-US" altLang="ko-KR" dirty="0"/>
              <a:t>https://dl.acm.org/doi/pdf/10.1145/3225058.3225144</a:t>
            </a:r>
            <a:endParaRPr lang="en-US" altLang="ko-KR" b="0" i="0" dirty="0">
              <a:solidFill>
                <a:srgbClr val="222222"/>
              </a:solidFill>
              <a:effectLst/>
              <a:latin typeface="Arial" panose="020B0604020202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results presented so far are for the system configuration in which the compute nodes are evenly split between jobs with I/O and MPI clients. This configuration is useful for making a fair comparison between how each traffic type reacts to interference from the other traffic type. </a:t>
            </a:r>
          </a:p>
          <a:p>
            <a:r>
              <a:rPr lang="en-US" altLang="ko-KR" dirty="0"/>
              <a:t>However, nodes are usually unevenly divided among I/O and MPI jobs. So they present results for a set of experiments in which we alter the job sizes in order to understand how a job’s scale affects the interference it experiences.</a:t>
            </a:r>
          </a:p>
          <a:p>
            <a:r>
              <a:rPr lang="en-US" altLang="ko-KR" dirty="0"/>
              <a:t>Three node allocation sizes are tested: small, medium, and large using 25%, 50%, and 75% of all compute nodes for the analyzed job, respectively</a:t>
            </a:r>
          </a:p>
          <a:p>
            <a:endParaRPr lang="en-US" altLang="ko-KR" dirty="0"/>
          </a:p>
          <a:p>
            <a:endParaRPr lang="en-US" altLang="ko-KR" dirty="0"/>
          </a:p>
          <a:p>
            <a:r>
              <a:rPr lang="en-US" altLang="ko-KR" dirty="0"/>
              <a:t>The I/O request times are presented in Figure 7A and the resulting interference trends are shown in Figure 7B</a:t>
            </a:r>
          </a:p>
          <a:p>
            <a:endParaRPr lang="en-US" altLang="ko-KR" dirty="0"/>
          </a:p>
          <a:p>
            <a:r>
              <a:rPr lang="en-US" altLang="ko-KR" dirty="0"/>
              <a:t>In 7A, times for I/O requests in medium and large jobs are approximately 1.8× and 3× higher than the time for the small I/O job, respectively.</a:t>
            </a:r>
          </a:p>
          <a:p>
            <a:r>
              <a:rPr lang="en-US" altLang="ko-KR" dirty="0"/>
              <a:t>Increasing the job’s size results in more I/O requests being sent to the 72 I/O servers, thereby increasing the self-congestion and mean time per request</a:t>
            </a:r>
          </a:p>
          <a:p>
            <a:r>
              <a:rPr lang="en-US" altLang="ko-KR" dirty="0"/>
              <a:t>Because of the increase in I/O congestion as the job size increases, medium and large jobs are less affected by interference than the small job, as shown in Figure 7B.</a:t>
            </a:r>
          </a:p>
          <a:p>
            <a:r>
              <a:rPr lang="en-US" altLang="ko-KR" strike="sngStrike" dirty="0"/>
              <a:t>Overall, highest relative increase of 18% in I/O request time due to MPI traffic is observed for the scenario with small I/O job and 128 </a:t>
            </a:r>
            <a:r>
              <a:rPr lang="en-US" altLang="ko-KR" strike="sngStrike" dirty="0" err="1"/>
              <a:t>ms</a:t>
            </a:r>
            <a:r>
              <a:rPr lang="en-US" altLang="ko-KR" strike="sngStrike" dirty="0"/>
              <a:t> intervals.</a:t>
            </a:r>
          </a:p>
          <a:p>
            <a:endParaRPr lang="en-US" altLang="ko-KR" strike="sngStrike" dirty="0"/>
          </a:p>
          <a:p>
            <a:endParaRPr lang="en-US" altLang="ko-KR" strike="sngStrike"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2617105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Many production high performance computing (HPC) workloads involve significant data exchange among compute nodes as well as between compute nodes and parallel file systems.</a:t>
            </a:r>
          </a:p>
          <a:p>
            <a:r>
              <a:rPr lang="en-US" altLang="ko-KR" dirty="0"/>
              <a:t>Data movement is necessitated because simulation data can rarely fit on a single compute node, and due to file input/output requirements of computational simulations.</a:t>
            </a:r>
          </a:p>
          <a:p>
            <a:r>
              <a:rPr lang="en-US" altLang="ko-KR" dirty="0"/>
              <a:t>Past research has shown that such data movement on HPC systems is a source of significant performance degradation for many applications.</a:t>
            </a:r>
          </a:p>
          <a:p>
            <a:endParaRPr lang="en-US" altLang="ko-KR" dirty="0"/>
          </a:p>
          <a:p>
            <a:r>
              <a:rPr lang="en-US" altLang="ko-KR" dirty="0"/>
              <a:t>Studies have also shown that off-node data movement is particularly susceptible to interference on systems where the network infrastructure is shared by all running jobs [5, 25]. However, with the exception of Mubarak et al. [17], these studies have focused on network traffic generated by one of the two major sources of off-node data movement: MPI or I/O</a:t>
            </a:r>
          </a:p>
          <a:p>
            <a:endParaRPr lang="en-US" altLang="ko-KR" dirty="0"/>
          </a:p>
          <a:p>
            <a:r>
              <a:rPr lang="en-US" altLang="ko-KR" dirty="0"/>
              <a:t>In order to develop a better understanding of these topics, this paper characterizes the effects of interference between MPI and I/O traffic on the performance of each of these traffic types. Our characterization explores several factors that may impact the interference, including message sizes, communication intervals, system allocations, and task placement</a:t>
            </a:r>
          </a:p>
          <a:p>
            <a:endParaRPr lang="en-US" altLang="ko-KR" dirty="0"/>
          </a:p>
          <a:p>
            <a:r>
              <a:rPr lang="en-US" altLang="ko-KR" dirty="0"/>
              <a:t>They focus on the fat-tree topology, and</a:t>
            </a:r>
          </a:p>
          <a:p>
            <a:r>
              <a:rPr lang="en-US" altLang="ko-KR" dirty="0"/>
              <a:t>In order to avoid being limited by the constraints posed by deployed systems, e.g. the placement of I/O servers, we use the CODES simulation framework to conduct our study [18].</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background, I’ll explain about I/O traffic and MPI traffic.</a:t>
            </a:r>
          </a:p>
          <a:p>
            <a:r>
              <a:rPr lang="en-US" altLang="ko-KR" dirty="0"/>
              <a:t>(</a:t>
            </a:r>
            <a:r>
              <a:rPr lang="en-US" altLang="ko-KR" dirty="0" err="1"/>
              <a:t>Lustre</a:t>
            </a:r>
            <a:r>
              <a:rPr lang="en-US" altLang="ko-KR" dirty="0"/>
              <a:t>) One study </a:t>
            </a:r>
            <a:r>
              <a:rPr lang="en-US" altLang="ko-KR" dirty="0" err="1"/>
              <a:t>splitted</a:t>
            </a:r>
            <a:r>
              <a:rPr lang="en-US" altLang="ko-KR" dirty="0"/>
              <a:t> I/O requests into fixed-sized chunks in order to better pipeline and parallelize requests</a:t>
            </a:r>
          </a:p>
          <a:p>
            <a:r>
              <a:rPr lang="en-US" altLang="ko-KR" dirty="0"/>
              <a:t>Notable I/O optimization studies have shown how I/O requests can cause congestion on the storage servers as well as on the network, specifically on links that are directly connected to I/O servers. </a:t>
            </a:r>
          </a:p>
          <a:p>
            <a:r>
              <a:rPr lang="en-US" altLang="ko-KR" dirty="0"/>
              <a:t>This congestion degrades the performance of I/O jobs, and various techniques </a:t>
            </a:r>
            <a:r>
              <a:rPr lang="en-US" altLang="ko-KR" strike="sngStrike" dirty="0"/>
              <a:t>such as I/O prefetching, buffering, scheduling, and throttling</a:t>
            </a:r>
            <a:r>
              <a:rPr lang="en-US" altLang="ko-KR" dirty="0"/>
              <a:t> have been proposed to mitigate this degradation. However, none of these studies have evaluated the effect of I/O congestion, and that of mitigation techniques on non-I/O jobs that share the network.</a:t>
            </a:r>
          </a:p>
          <a:p>
            <a:endParaRPr lang="en-US" altLang="ko-KR" dirty="0"/>
          </a:p>
          <a:p>
            <a:r>
              <a:rPr lang="en-US" altLang="ko-KR" dirty="0"/>
              <a:t>Most HPC applications use the Message Passing Interface (MPI) for communication and their performance can be sensitive to communication latency. Optimized MPI libraries attempt to ensure that sensitive communication tasks on the application’s critical path are not delayed unnecessarily.</a:t>
            </a:r>
          </a:p>
          <a:p>
            <a:r>
              <a:rPr lang="en-US" altLang="ko-KR" dirty="0"/>
              <a:t>However, it is common to observe congestion due to MPI traffic within the same application which can degrade performance [4, 24].</a:t>
            </a:r>
          </a:p>
          <a:p>
            <a:r>
              <a:rPr lang="en-US" altLang="ko-KR" dirty="0"/>
              <a:t>Several surveys of representative MPI workloads have indicated that HPC applications generate a wide range of message sizes </a:t>
            </a:r>
            <a:r>
              <a:rPr lang="en-US" altLang="ko-KR" strike="sngStrike" dirty="0"/>
              <a:t>from small (few KBs) to large (few MBs) </a:t>
            </a:r>
            <a:r>
              <a:rPr lang="en-US" altLang="ko-KR" dirty="0"/>
              <a:t>at a wide range of communication frequencies [7, 13]. These characteristics of application communication patterns impact the congestion caused by MPI traffic, and therefore, should be considered when characterizing MPI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205191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order to characterize the interference between MPI and I/O traffic, they should not only capture the extent of the interference, but should also understand how the distinctive features of the traffic patterns result in different interference patterns. </a:t>
            </a:r>
          </a:p>
          <a:p>
            <a:r>
              <a:rPr lang="en-US" altLang="ko-KR" dirty="0"/>
              <a:t>This section presents the resulting trends when different MPI and I/O traffic patterns interfere with each other</a:t>
            </a:r>
          </a:p>
          <a:p>
            <a:endParaRPr lang="en-US" altLang="ko-KR" dirty="0"/>
          </a:p>
          <a:p>
            <a:r>
              <a:rPr lang="en-US" altLang="ko-KR" dirty="0"/>
              <a:t>This</a:t>
            </a:r>
            <a:r>
              <a:rPr lang="ko-KR" altLang="en-US" dirty="0"/>
              <a:t> </a:t>
            </a:r>
            <a:r>
              <a:rPr lang="en-US" altLang="ko-KR" dirty="0"/>
              <a:t>Figure shows the I/O performance when different I/O request sizes interact with different MPI message sizes.</a:t>
            </a:r>
          </a:p>
          <a:p>
            <a:r>
              <a:rPr lang="en-US" altLang="ko-KR" dirty="0"/>
              <a:t>Black bars are baseline, that show the I/O request time when there is no MPI interference.</a:t>
            </a:r>
          </a:p>
          <a:p>
            <a:endParaRPr lang="en-US" altLang="ko-KR" dirty="0"/>
          </a:p>
          <a:p>
            <a:r>
              <a:rPr lang="en-US" altLang="ko-KR" dirty="0"/>
              <a:t>Chart A shows no significant changes in the position of the dots and bars within any cluster, indicating that the performance of 4 KB I/O requests is not affected by 4 KB MPI background interference.</a:t>
            </a:r>
          </a:p>
          <a:p>
            <a:r>
              <a:rPr lang="en-US" altLang="ko-KR" dirty="0"/>
              <a:t>However, when the size of the interfering messages increases to 4 MB, as shown in Chart C, the latency of 4 KB requests increases significantly.</a:t>
            </a:r>
          </a:p>
          <a:p>
            <a:r>
              <a:rPr lang="en-US" altLang="ko-KR" dirty="0"/>
              <a:t>This demonstrates that the latency of small I/O requests is sensitive to high-intensity MPI interference.</a:t>
            </a:r>
          </a:p>
          <a:p>
            <a:endParaRPr lang="en-US" altLang="ko-KR" dirty="0"/>
          </a:p>
          <a:p>
            <a:r>
              <a:rPr lang="en-US" altLang="ko-KR" dirty="0"/>
              <a:t>In Charts D-I, there is a significant increase </a:t>
            </a:r>
            <a:r>
              <a:rPr lang="en-US" altLang="ko-KR" strike="sngStrike" dirty="0"/>
              <a:t>in the I/O times for the rightmost three clusters. </a:t>
            </a:r>
            <a:r>
              <a:rPr lang="en-US" altLang="ko-KR" dirty="0"/>
              <a:t>As this increase also occurs for the black baseline bars, which show the runtimes when there is no interference, the increase is not due to the presence of MPI traffic.</a:t>
            </a:r>
          </a:p>
          <a:p>
            <a:endParaRPr lang="en-US" altLang="ko-KR" dirty="0"/>
          </a:p>
          <a:p>
            <a:r>
              <a:rPr lang="en-US" altLang="ko-KR" dirty="0"/>
              <a:t>We will refer to the I/O interval around which this rapid increase in request time happens as the I/O-congestion threshold.</a:t>
            </a:r>
          </a:p>
          <a:p>
            <a:r>
              <a:rPr lang="en-US" altLang="ko-KR" dirty="0"/>
              <a:t>I/O-congestion threshold is between 500- 100 µs for 512 KB requests and between 5-1 </a:t>
            </a:r>
            <a:r>
              <a:rPr lang="en-US" altLang="ko-KR" dirty="0" err="1"/>
              <a:t>ms</a:t>
            </a:r>
            <a:r>
              <a:rPr lang="en-US" altLang="ko-KR" dirty="0"/>
              <a:t> for 4 MB requests.</a:t>
            </a:r>
          </a:p>
          <a:p>
            <a:endParaRPr lang="en-US" altLang="ko-KR" dirty="0"/>
          </a:p>
          <a:p>
            <a:endParaRPr lang="en-US" altLang="ko-KR" dirty="0"/>
          </a:p>
          <a:p>
            <a:r>
              <a:rPr lang="en-US" altLang="ko-KR" dirty="0"/>
              <a:t>When the interfering MPI message size is 512 KB (Charts B, E, H) and 4 MB (Charts C, F, I), an increase in the MPI traffic intensity causes a corresponding increase in the I/O request times before the I/O-congestion threshold is reached.</a:t>
            </a:r>
          </a:p>
          <a:p>
            <a:endParaRPr lang="en-US" altLang="ko-KR" dirty="0"/>
          </a:p>
          <a:p>
            <a:r>
              <a:rPr lang="en-US" altLang="ko-KR" dirty="0"/>
              <a:t>- Graph I shows</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Figure 4 presents a more detailed view of the case in which 4 MB I/O requests interact with 4 MB MPI messages. </a:t>
            </a:r>
          </a:p>
          <a:p>
            <a:r>
              <a:rPr lang="en-US" altLang="ko-KR" dirty="0"/>
              <a:t>The inclusion of additional intervals shows that the impact of interference caused by MPI gradually declines as the I/O interval approaches the I/</a:t>
            </a:r>
            <a:r>
              <a:rPr lang="en-US" altLang="ko-KR" dirty="0" err="1"/>
              <a:t>Ocongestion</a:t>
            </a:r>
            <a:r>
              <a:rPr lang="en-US" altLang="ko-KR" dirty="0"/>
              <a:t> threshold. </a:t>
            </a:r>
          </a:p>
          <a:p>
            <a:r>
              <a:rPr lang="en-US" altLang="ko-KR" dirty="0"/>
              <a:t>At the 2 </a:t>
            </a:r>
            <a:r>
              <a:rPr lang="en-US" altLang="ko-KR" dirty="0" err="1"/>
              <a:t>ms</a:t>
            </a:r>
            <a:r>
              <a:rPr lang="en-US" altLang="ko-KR" dirty="0"/>
              <a:t> I/O interval, there is minimal increase in the average and 75th percentile time within the cluster. </a:t>
            </a:r>
          </a:p>
          <a:p>
            <a:r>
              <a:rPr lang="en-US" altLang="ko-KR" strike="sngStrike" dirty="0"/>
              <a:t>Nevertheless, after the I/O-congestion threshold is reached, even the baseline is higher than the interference runs prior to the threshold. </a:t>
            </a:r>
          </a:p>
          <a:p>
            <a:r>
              <a:rPr lang="en-US" altLang="ko-KR" dirty="0"/>
              <a:t>The detailed trends seen here can be used to represent the behavior of different I/O request sizes as Figure 3 suggests that </a:t>
            </a:r>
          </a:p>
          <a:p>
            <a:r>
              <a:rPr lang="en-US" altLang="ko-KR" dirty="0"/>
              <a:t>different I/O request sizes exhibit a similar pattern around their I/O-congestion threshold.</a:t>
            </a:r>
          </a:p>
          <a:p>
            <a:endParaRPr lang="en-US" altLang="ko-KR" dirty="0"/>
          </a:p>
          <a:p>
            <a:r>
              <a:rPr lang="en-US" altLang="ko-KR" dirty="0"/>
              <a:t> Overall, we conclude that if the time per I/O request is more important than the volume of requests for an I/O job, it is better to send less frequent requests despite the higher relative impact of interference from MPI.</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performance results for MPI traffic in the presence of I/O interference are shown in Figure 5.</a:t>
            </a:r>
          </a:p>
          <a:p>
            <a:endParaRPr lang="en-US" altLang="ko-KR" dirty="0"/>
          </a:p>
          <a:p>
            <a:r>
              <a:rPr lang="en-US" altLang="ko-KR" dirty="0"/>
              <a:t>Chart A indicate that there is relatively no MPI performance variation for 4 KB messages in presence of 4 KB I/O requests irrespective of their intervals.</a:t>
            </a:r>
          </a:p>
          <a:p>
            <a:r>
              <a:rPr lang="en-US" altLang="ko-KR" dirty="0"/>
              <a:t>However, as the size of I/O requests increases in Charts B and C, MPI slowdown is observed with a maximum slowdown of 7.6× due to 4 MB I/O requests</a:t>
            </a:r>
          </a:p>
          <a:p>
            <a:endParaRPr lang="en-US" altLang="ko-KR" dirty="0"/>
          </a:p>
          <a:p>
            <a:r>
              <a:rPr lang="en-US" altLang="ko-KR" dirty="0"/>
              <a:t>Chart C shows that the overall height of each cluster decreases as the MPI interval is reduced as we move from left to right in that chart.</a:t>
            </a:r>
          </a:p>
          <a:p>
            <a:r>
              <a:rPr lang="en-US" altLang="ko-KR" dirty="0"/>
              <a:t>. This, surprisingly, indicates that reducing the interval between MPI messages reduces the average slowdown due to interference</a:t>
            </a:r>
          </a:p>
          <a:p>
            <a:r>
              <a:rPr lang="en-US" altLang="ko-KR" dirty="0"/>
              <a:t>This is visible in all charts where I/O interference size is 512KB, or 4MB. </a:t>
            </a:r>
          </a:p>
          <a:p>
            <a:endParaRPr lang="en-US" altLang="ko-KR" dirty="0"/>
          </a:p>
          <a:p>
            <a:r>
              <a:rPr lang="en-US" altLang="ko-KR" dirty="0"/>
              <a:t>Higher I/O injection rates and larger I/O request sizes cause more network congestion and result in more I/O packets stalled and waiting in the buffers of network switches.</a:t>
            </a:r>
          </a:p>
          <a:p>
            <a:endParaRPr lang="en-US" altLang="ko-KR" dirty="0"/>
          </a:p>
          <a:p>
            <a:r>
              <a:rPr lang="en-US" altLang="ko-KR" dirty="0"/>
              <a:t>We hypothesize that reduction in MPI messaging interval results in MPI packets preempting some of the I/O packets, which in turn slows down injection rate for I/O traffic.</a:t>
            </a:r>
          </a:p>
          <a:p>
            <a:r>
              <a:rPr lang="en-US" altLang="ko-KR" dirty="0"/>
              <a:t>With less I/O packets in the system, MPI packets spend less time queued in the network and are transferred faster, which results in overall better MPI performance</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402793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get a more detailed view of MPI performance characteristics, we study the scenario in which 4 MB MPI messages are transferred alongside 4 MB I/O requests in Figure 6. </a:t>
            </a:r>
          </a:p>
          <a:p>
            <a:r>
              <a:rPr lang="en-US" altLang="ko-KR" dirty="0"/>
              <a:t>As described in the previous paragraph, reducing the MPI interval improves the MPI performance during high-intensity interference. </a:t>
            </a:r>
          </a:p>
          <a:p>
            <a:r>
              <a:rPr lang="en-US" altLang="ko-KR" dirty="0"/>
              <a:t>When the I/O interference interval is 100 µs, the average message time for 4 </a:t>
            </a:r>
            <a:r>
              <a:rPr lang="en-US" altLang="ko-KR" dirty="0" err="1"/>
              <a:t>ms</a:t>
            </a:r>
            <a:r>
              <a:rPr lang="en-US" altLang="ko-KR" dirty="0"/>
              <a:t> MPI interval is 1.34 </a:t>
            </a:r>
            <a:r>
              <a:rPr lang="en-US" altLang="ko-KR" dirty="0" err="1"/>
              <a:t>ms</a:t>
            </a:r>
            <a:r>
              <a:rPr lang="en-US" altLang="ko-KR" dirty="0"/>
              <a:t> while the average message time for 100 µs MPI interval is 0.85 </a:t>
            </a:r>
            <a:r>
              <a:rPr lang="en-US" altLang="ko-KR" dirty="0" err="1"/>
              <a:t>ms.</a:t>
            </a:r>
            <a:r>
              <a:rPr lang="en-US" altLang="ko-KR" dirty="0"/>
              <a:t> All MPI intervals larger than 4 </a:t>
            </a:r>
            <a:r>
              <a:rPr lang="en-US" altLang="ko-KR" dirty="0" err="1"/>
              <a:t>ms</a:t>
            </a:r>
            <a:r>
              <a:rPr lang="en-US" altLang="ko-KR" dirty="0"/>
              <a:t> experience a maximum slowdown above 300% of the baseline times when the I/O interval is 100 µs.</a:t>
            </a:r>
          </a:p>
          <a:p>
            <a:endParaRPr lang="en-US" altLang="ko-KR" dirty="0"/>
          </a:p>
          <a:p>
            <a:r>
              <a:rPr lang="en-US" altLang="ko-KR" dirty="0"/>
              <a:t>Overall, the results so far can be summarized as follows: </a:t>
            </a:r>
          </a:p>
          <a:p>
            <a:r>
              <a:rPr lang="en-US" altLang="ko-KR" dirty="0"/>
              <a:t>• Small interfering requests/messages (4 KB of MPI or I/O) have minimal impact on MPI or I/O performance. </a:t>
            </a:r>
          </a:p>
          <a:p>
            <a:r>
              <a:rPr lang="en-US" altLang="ko-KR" dirty="0"/>
              <a:t>• For I/O performance, the impact of interference is moderate if the I/O interval is larger than the I/O-congestion threshold. Below the threshold, interference has negligible effect. </a:t>
            </a:r>
          </a:p>
          <a:p>
            <a:r>
              <a:rPr lang="en-US" altLang="ko-KR" dirty="0"/>
              <a:t>• For MPI performance, interference causes variations even when there is a moderate amount of interfering I/O traffic. The most significant impact is observed when the I/O traffic has passed its I/O-congestion threshold. </a:t>
            </a:r>
          </a:p>
          <a:p>
            <a:r>
              <a:rPr lang="en-US" altLang="ko-KR" dirty="0"/>
              <a:t>• Overall, the impact of interference is higher for MPI than I/O</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279331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far, I have presented results on the impact of I/O-MPI interference on the performance of MPI and I/O jobs. </a:t>
            </a:r>
          </a:p>
          <a:p>
            <a:r>
              <a:rPr lang="en-US" altLang="ko-KR" dirty="0"/>
              <a:t>Next, they explore techniques that can potentially mitigate the effect of such interference for the most impacted scenarios. </a:t>
            </a:r>
          </a:p>
          <a:p>
            <a:r>
              <a:rPr lang="en-US" altLang="ko-KR" dirty="0"/>
              <a:t>In particular, we explore three interference mitigation strategies: (</a:t>
            </a:r>
            <a:r>
              <a:rPr lang="en-US" altLang="ko-KR" dirty="0" err="1"/>
              <a:t>i</a:t>
            </a:r>
            <a:r>
              <a:rPr lang="en-US" altLang="ko-KR" dirty="0"/>
              <a:t>) modifying the placement of jobs to nodes, (ii) relocating the I/O servers, and (iii) throttling I/O traffic. </a:t>
            </a:r>
          </a:p>
          <a:p>
            <a:endParaRPr lang="en-US" altLang="ko-KR" dirty="0"/>
          </a:p>
          <a:p>
            <a:r>
              <a:rPr lang="en-US" altLang="ko-KR" dirty="0"/>
              <a:t>Figure 9A and Figure 9B show I/O and MPI performance, respectively, for executions with and without I/O-MPI interference for the Random-node and Random-switch job placement schemes.</a:t>
            </a:r>
          </a:p>
          <a:p>
            <a:r>
              <a:rPr lang="en-US" altLang="ko-KR" u="sng" dirty="0"/>
              <a:t>With the Random-switch placement, we see that the I/O and MPI times for the baseline and interference runs are similar, indicating that there is minimal slowdown due to interference for this type of mapping. </a:t>
            </a:r>
          </a:p>
          <a:p>
            <a:r>
              <a:rPr lang="en-US" altLang="ko-KR" u="sng" dirty="0"/>
              <a:t>In contrast, for the Random node placement, the average I/O request time increases by 11.8% </a:t>
            </a:r>
            <a:r>
              <a:rPr lang="en-US" altLang="ko-KR" u="sng" strike="sngStrike" dirty="0"/>
              <a:t>and the standard deviation increases from 8% to 19% when I/O-MPI interference is present. </a:t>
            </a:r>
          </a:p>
          <a:p>
            <a:r>
              <a:rPr lang="en-US" altLang="ko-KR" u="sng" dirty="0"/>
              <a:t>And MPI messages experience an average slowdown of 800% with the Random-node placement, and the maximum message time increases by two orders of magnitude</a:t>
            </a:r>
          </a:p>
          <a:p>
            <a:endParaRPr lang="en-US" altLang="ko-KR" dirty="0"/>
          </a:p>
          <a:p>
            <a:r>
              <a:rPr lang="en-US" altLang="ko-KR" dirty="0"/>
              <a:t>The Random-switch scheme leads to performance improvements because all links connected to switches with I/O servers and clients carry only I/O traffic;</a:t>
            </a:r>
          </a:p>
          <a:p>
            <a:r>
              <a:rPr lang="en-US" altLang="ko-KR" dirty="0"/>
              <a:t>Therefore, MPI-I/O interference on links between level1 and level-2 switches is avoided.</a:t>
            </a:r>
          </a:p>
          <a:p>
            <a:endParaRPr lang="en-US" altLang="ko-KR" dirty="0"/>
          </a:p>
          <a:p>
            <a:r>
              <a:rPr lang="en-US" altLang="ko-KR" dirty="0"/>
              <a:t>Figure 10 shows the impact of MPII/O interference on performance when the I/O server placement is varied. </a:t>
            </a:r>
          </a:p>
          <a:p>
            <a:r>
              <a:rPr lang="en-US" altLang="ko-KR" dirty="0"/>
              <a:t>They find that the spread-target placement of I/O nodes is best at mitigating interference for both types of jobs. Further, the isolated-target and random-target server placements result in similar slowdown for both jobs.</a:t>
            </a:r>
          </a:p>
          <a:p>
            <a:r>
              <a:rPr lang="en-US" altLang="ko-KR" dirty="0"/>
              <a:t>As a result, the I/O traffic is confined to a subset of the network and thus does not interfere with the MPI traffic. </a:t>
            </a:r>
          </a:p>
          <a:p>
            <a:r>
              <a:rPr lang="en-US" altLang="ko-KR" strike="sngStrike" dirty="0"/>
              <a:t>This insight can guide the placement of LNET routers and burst buffers to leverage the I/O traffic isolation due to the routing algorithm</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3751613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I/O throttling has been presented as a solution to reducing I/O congestion and preventing low-priority I/O workloads from monopolizing the system’s I/O bandwidth [14, 22]. </a:t>
            </a:r>
          </a:p>
          <a:p>
            <a:r>
              <a:rPr lang="en-US" altLang="ko-KR" dirty="0"/>
              <a:t>Throttling I/O traffic refers to the process of regulating the rate at which I/O requests are sent or processed. </a:t>
            </a:r>
          </a:p>
          <a:p>
            <a:r>
              <a:rPr lang="en-US" altLang="ko-KR" dirty="0"/>
              <a:t>The random-node job placement and isolated-target I/O server placement are used for these results</a:t>
            </a:r>
          </a:p>
          <a:p>
            <a:r>
              <a:rPr lang="en-US" altLang="ko-KR" strike="sngStrike" dirty="0"/>
              <a:t>Each I/O client writes 4.3 GB of total data, which is broken up into 4 MB units and sent to I/O servers in a round-robin manner. </a:t>
            </a:r>
          </a:p>
          <a:p>
            <a:endParaRPr lang="en-US" altLang="ko-KR" dirty="0"/>
          </a:p>
          <a:p>
            <a:r>
              <a:rPr lang="en-US" altLang="ko-KR" sz="1200" dirty="0"/>
              <a:t>I/O throttling is achieved by varying the time between initiating consecutive I/O requests </a:t>
            </a:r>
            <a:endParaRPr lang="en-US" altLang="ko-KR" dirty="0"/>
          </a:p>
          <a:p>
            <a:r>
              <a:rPr lang="en-US" altLang="ko-KR" dirty="0"/>
              <a:t>They refer to this gap as the throttle window, which is x-axis here. The throttle window represents the duration between the start times of two consecutive requests.</a:t>
            </a:r>
          </a:p>
          <a:p>
            <a:endParaRPr lang="en-US" altLang="ko-KR" dirty="0"/>
          </a:p>
          <a:p>
            <a:r>
              <a:rPr lang="en-US" altLang="ko-KR" dirty="0"/>
              <a:t>We find that the I/O completion time remains unchanged for all throttle windows below 2 </a:t>
            </a:r>
            <a:r>
              <a:rPr lang="en-US" altLang="ko-KR" dirty="0" err="1"/>
              <a:t>ms</a:t>
            </a:r>
            <a:r>
              <a:rPr lang="en-US" altLang="ko-KR" dirty="0"/>
              <a:t> while MPI performance begins to improve when the I/O throttle window is &gt;1.5 </a:t>
            </a:r>
            <a:r>
              <a:rPr lang="en-US" altLang="ko-KR" dirty="0" err="1"/>
              <a:t>ms.</a:t>
            </a:r>
            <a:endParaRPr lang="en-US" altLang="ko-KR" dirty="0"/>
          </a:p>
          <a:p>
            <a:r>
              <a:rPr lang="en-US" altLang="ko-KR" dirty="0"/>
              <a:t>With 3 </a:t>
            </a:r>
            <a:r>
              <a:rPr lang="en-US" altLang="ko-KR" dirty="0" err="1"/>
              <a:t>ms</a:t>
            </a:r>
            <a:r>
              <a:rPr lang="en-US" altLang="ko-KR" dirty="0"/>
              <a:t> throttling, the checkpointing time increases by only 18% while the average MPI latency improves by over 200%. </a:t>
            </a:r>
          </a:p>
          <a:p>
            <a:r>
              <a:rPr lang="en-US" altLang="ko-KR" dirty="0"/>
              <a:t>The 3 </a:t>
            </a:r>
            <a:r>
              <a:rPr lang="en-US" altLang="ko-KR" dirty="0" err="1"/>
              <a:t>ms</a:t>
            </a:r>
            <a:r>
              <a:rPr lang="en-US" altLang="ko-KR" dirty="0"/>
              <a:t> window results in an average I/O request time of 1.3 </a:t>
            </a:r>
            <a:r>
              <a:rPr lang="en-US" altLang="ko-KR" dirty="0" err="1"/>
              <a:t>ms</a:t>
            </a:r>
            <a:r>
              <a:rPr lang="en-US" altLang="ko-KR" dirty="0"/>
              <a:t> and an effective I/O interval of 1.7 </a:t>
            </a:r>
            <a:r>
              <a:rPr lang="en-US" altLang="ko-KR" dirty="0" err="1"/>
              <a:t>ms</a:t>
            </a:r>
            <a:r>
              <a:rPr lang="en-US" altLang="ko-KR" dirty="0"/>
              <a:t>, which is around the I/O-congestion threshold for 4 MB requests.</a:t>
            </a:r>
          </a:p>
          <a:p>
            <a:endParaRPr lang="en-US" altLang="ko-KR" dirty="0"/>
          </a:p>
          <a:p>
            <a:r>
              <a:rPr lang="en-US" altLang="ko-KR" dirty="0"/>
              <a:t>These results indicate that I/O throttling can potentially be used to reduce MPI-I/O interference if a relatively small loss in I/O performance is acceptable. Additionally, the I/O-congestion threshold may be an effective guide for choosing appropriate throttling windows.</a:t>
            </a:r>
          </a:p>
          <a:p>
            <a:endParaRPr lang="en-US" altLang="ko-KR" dirty="0"/>
          </a:p>
          <a:p>
            <a:r>
              <a:rPr lang="en-US" altLang="ko-KR" dirty="0"/>
              <a:t>---------------</a:t>
            </a:r>
          </a:p>
          <a:p>
            <a:r>
              <a:rPr lang="en-US" altLang="ko-KR" dirty="0"/>
              <a:t>For Conclusion, </a:t>
            </a:r>
          </a:p>
          <a:p>
            <a:r>
              <a:rPr lang="en-US" altLang="ko-KR" dirty="0"/>
              <a:t>Resource contention over the network can be a major issue for jobs whose performance depends on efficient inter-process communication and/or I/O operations. </a:t>
            </a:r>
          </a:p>
          <a:p>
            <a:r>
              <a:rPr lang="en-US" altLang="ko-KR" dirty="0"/>
              <a:t>Their characterization of the interference between I/O and MPI traffic on the fat-tree network proves that I/O traffic is less sensitive to interference than MPI traffic.</a:t>
            </a:r>
          </a:p>
          <a:p>
            <a:r>
              <a:rPr lang="en-US" altLang="ko-KR" dirty="0"/>
              <a:t> Nevertheless, Their results show that intensive MPI jobs can slow the performance of certain I/O traffic by up to 1.9×, while the largest slowdown for MPI traffic is 7.6×. </a:t>
            </a:r>
            <a:r>
              <a:rPr lang="en-US" altLang="ko-KR" strike="sngStrike" dirty="0"/>
              <a:t>Small I/O jobs with a more typical I/O traffic pattern reported a 18% slowdown. </a:t>
            </a:r>
          </a:p>
          <a:p>
            <a:r>
              <a:rPr lang="en-US" altLang="ko-KR" dirty="0"/>
              <a:t>This is important because modern HPC systems typically run a larger percentage of MPI jobs than I/O jobs. </a:t>
            </a:r>
          </a:p>
          <a:p>
            <a:r>
              <a:rPr lang="en-US" altLang="ko-KR" dirty="0"/>
              <a:t>For I/O traffic, we identified the presence of I/O-congestion threshold in various scenarios. We found that this threshold varies based on the size of the request and the scale of the I/O jobs, and it was discovered to be an important cause of slowdowns for both I/O and MPI performance. </a:t>
            </a:r>
          </a:p>
          <a:p>
            <a:endParaRPr lang="en-US" altLang="ko-KR" dirty="0"/>
          </a:p>
          <a:p>
            <a:r>
              <a:rPr lang="en-US" altLang="ko-KR" dirty="0"/>
              <a:t>In order to mitigate the impact of I/O-MPI interference, we presented and evaluated three different strategies: job placement, I/O server placement, and I/O throttling. We found that each of these strategies can reduce interference and improve performance, especially for MPI jobs. The placement strategies demonstrate how the architecture and routing of fat-tree networks can be exploited to isolate I/O traffic on a shared network.</a:t>
            </a:r>
          </a:p>
          <a:p>
            <a:endParaRPr lang="en-US" altLang="ko-KR" dirty="0"/>
          </a:p>
          <a:p>
            <a:r>
              <a:rPr lang="en-US" altLang="ko-KR" dirty="0"/>
              <a:t>---------------</a:t>
            </a:r>
          </a:p>
          <a:p>
            <a:r>
              <a:rPr lang="en-US" altLang="ko-KR" dirty="0"/>
              <a:t>this paper characterizes the effects of interference between MPI and I/O traffic on the performance of each of these traffic types. </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40600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2022-10-27</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2022-10-27</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26212"/>
            <a:ext cx="1000317" cy="338554"/>
          </a:xfrm>
          <a:prstGeom prst="rect">
            <a:avLst/>
          </a:prstGeom>
          <a:noFill/>
        </p:spPr>
        <p:txBody>
          <a:bodyPr wrap="square" rtlCol="0">
            <a:spAutoFit/>
          </a:bodyPr>
          <a:lstStyle/>
          <a:p>
            <a:pPr algn="r"/>
            <a:fld id="{243E21EE-DE85-4831-BAAE-DF7A81ABAB23}" type="slidenum">
              <a:rPr lang="ko-KR" altLang="en-US" sz="1600" smtClean="0">
                <a:solidFill>
                  <a:schemeClr val="tx1">
                    <a:lumMod val="50000"/>
                    <a:lumOff val="50000"/>
                  </a:schemeClr>
                </a:solidFill>
              </a:rPr>
              <a:pPr algn="r"/>
              <a:t>‹#›</a:t>
            </a:fld>
            <a:r>
              <a:rPr lang="en-US" altLang="ko-KR" sz="1600" dirty="0">
                <a:solidFill>
                  <a:schemeClr val="tx1">
                    <a:lumMod val="50000"/>
                    <a:lumOff val="50000"/>
                  </a:schemeClr>
                </a:solidFill>
              </a:rPr>
              <a:t>/9</a:t>
            </a:r>
            <a:endParaRPr lang="ko-KR" altLang="en-US" sz="16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2022-10-27</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701971" y="2170933"/>
            <a:ext cx="8788059" cy="2149454"/>
          </a:xfrm>
          <a:ln w="28575">
            <a:solidFill>
              <a:schemeClr val="bg1">
                <a:lumMod val="65000"/>
                <a:alpha val="80000"/>
              </a:schemeClr>
            </a:solidFill>
          </a:ln>
        </p:spPr>
        <p:txBody>
          <a:bodyPr anchor="ctr">
            <a:noAutofit/>
          </a:bodyPr>
          <a:lstStyle/>
          <a:p>
            <a:r>
              <a:rPr lang="en-US" altLang="ko-KR" sz="3200" b="1" dirty="0"/>
              <a:t>Interference between I/O and MPI Traffic on Fat-tree Networks</a:t>
            </a:r>
            <a:endParaRPr lang="ko-KR" altLang="en-US" sz="3200" b="1" dirty="0"/>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8500056" y="4369482"/>
            <a:ext cx="1989974" cy="608372"/>
          </a:xfrm>
          <a:solidFill>
            <a:schemeClr val="bg1">
              <a:lumMod val="95000"/>
            </a:schemeClr>
          </a:solidFill>
          <a:ln>
            <a:noFill/>
          </a:ln>
        </p:spPr>
        <p:txBody>
          <a:bodyPr wrap="square">
            <a:spAutoFit/>
          </a:bodyPr>
          <a:lstStyle/>
          <a:p>
            <a:r>
              <a:rPr lang="en-US" altLang="ko-KR" sz="1400" dirty="0">
                <a:solidFill>
                  <a:schemeClr val="tx1">
                    <a:lumMod val="65000"/>
                    <a:lumOff val="35000"/>
                  </a:schemeClr>
                </a:solidFill>
              </a:rPr>
              <a:t>Cloud Computing </a:t>
            </a:r>
          </a:p>
          <a:p>
            <a:r>
              <a:rPr lang="en-US" altLang="ko-KR" sz="1400" dirty="0">
                <a:solidFill>
                  <a:schemeClr val="tx1">
                    <a:lumMod val="65000"/>
                    <a:lumOff val="35000"/>
                  </a:schemeClr>
                </a:solidFill>
              </a:rPr>
              <a:t>221027 Sohee</a:t>
            </a:r>
            <a:r>
              <a:rPr lang="ko-KR" altLang="en-US" sz="1400" dirty="0">
                <a:solidFill>
                  <a:schemeClr val="tx1">
                    <a:lumMod val="65000"/>
                    <a:lumOff val="35000"/>
                  </a:schemeClr>
                </a:solidFill>
              </a:rPr>
              <a:t> </a:t>
            </a:r>
            <a:r>
              <a:rPr lang="en-US" altLang="ko-KR" sz="1400" dirty="0">
                <a:solidFill>
                  <a:schemeClr val="tx1">
                    <a:lumMod val="65000"/>
                    <a:lumOff val="35000"/>
                  </a:schemeClr>
                </a:solidFill>
              </a:rPr>
              <a:t>Kim</a:t>
            </a:r>
            <a:endParaRPr lang="ko-KR" altLang="en-US" sz="1400" dirty="0">
              <a:solidFill>
                <a:schemeClr val="tx1">
                  <a:lumMod val="65000"/>
                  <a:lumOff val="35000"/>
                </a:schemeClr>
              </a:solidFill>
            </a:endParaRPr>
          </a:p>
        </p:txBody>
      </p:sp>
      <p:sp>
        <p:nvSpPr>
          <p:cNvPr id="4" name="TextBox 3">
            <a:extLst>
              <a:ext uri="{FF2B5EF4-FFF2-40B4-BE49-F238E27FC236}">
                <a16:creationId xmlns:a16="http://schemas.microsoft.com/office/drawing/2014/main" id="{9EC67F81-34CA-343A-1A7E-1D56D3926DF4}"/>
              </a:ext>
            </a:extLst>
          </p:cNvPr>
          <p:cNvSpPr txBox="1"/>
          <p:nvPr/>
        </p:nvSpPr>
        <p:spPr>
          <a:xfrm>
            <a:off x="1701969" y="4320387"/>
            <a:ext cx="6503247" cy="523220"/>
          </a:xfrm>
          <a:prstGeom prst="rect">
            <a:avLst/>
          </a:prstGeom>
          <a:noFill/>
        </p:spPr>
        <p:txBody>
          <a:bodyPr wrap="square">
            <a:spAutoFit/>
          </a:bodyPr>
          <a:lstStyle/>
          <a:p>
            <a:r>
              <a:rPr lang="en-US" altLang="ko-KR" sz="1400" b="0" i="0" dirty="0">
                <a:solidFill>
                  <a:schemeClr val="bg1">
                    <a:lumMod val="65000"/>
                  </a:schemeClr>
                </a:solidFill>
                <a:effectLst/>
                <a:latin typeface="Arial" panose="020B0604020202020204" pitchFamily="34" charset="0"/>
              </a:rPr>
              <a:t>Brown, Kevin A., et al. </a:t>
            </a:r>
          </a:p>
          <a:p>
            <a:r>
              <a:rPr lang="en-US" altLang="ko-KR" sz="1400" b="0" i="0" dirty="0">
                <a:solidFill>
                  <a:schemeClr val="bg1">
                    <a:lumMod val="65000"/>
                  </a:schemeClr>
                </a:solidFill>
                <a:effectLst/>
                <a:latin typeface="Arial" panose="020B0604020202020204" pitchFamily="34" charset="0"/>
              </a:rPr>
              <a:t>Proceedings of the 47th International Conference on Parallel Processing. 2018.</a:t>
            </a:r>
            <a:endParaRPr lang="ko-KR" altLang="en-US" sz="1400" dirty="0">
              <a:solidFill>
                <a:schemeClr val="bg1">
                  <a:lumMod val="65000"/>
                </a:schemeClr>
              </a:solidFill>
            </a:endParaRPr>
          </a:p>
        </p:txBody>
      </p:sp>
      <p:pic>
        <p:nvPicPr>
          <p:cNvPr id="6" name="그림 5">
            <a:extLst>
              <a:ext uri="{FF2B5EF4-FFF2-40B4-BE49-F238E27FC236}">
                <a16:creationId xmlns:a16="http://schemas.microsoft.com/office/drawing/2014/main" id="{236FB89D-0BF3-B072-C09C-9F270CBF1FF1}"/>
              </a:ext>
            </a:extLst>
          </p:cNvPr>
          <p:cNvPicPr>
            <a:picLocks noChangeAspect="1"/>
          </p:cNvPicPr>
          <p:nvPr/>
        </p:nvPicPr>
        <p:blipFill>
          <a:blip r:embed="rId3"/>
          <a:stretch>
            <a:fillRect/>
          </a:stretch>
        </p:blipFill>
        <p:spPr>
          <a:xfrm>
            <a:off x="137160" y="5699760"/>
            <a:ext cx="4316560" cy="1039327"/>
          </a:xfrm>
          <a:prstGeom prst="rect">
            <a:avLst/>
          </a:prstGeom>
          <a:ln>
            <a:solidFill>
              <a:schemeClr val="bg1">
                <a:lumMod val="50000"/>
              </a:schemeClr>
            </a:solidFill>
          </a:ln>
        </p:spPr>
      </p:pic>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9" name="TextBox 8">
            <a:extLst>
              <a:ext uri="{FF2B5EF4-FFF2-40B4-BE49-F238E27FC236}">
                <a16:creationId xmlns:a16="http://schemas.microsoft.com/office/drawing/2014/main" id="{65890445-1E71-DB1D-A3C3-09BC67A4328F}"/>
              </a:ext>
            </a:extLst>
          </p:cNvPr>
          <p:cNvSpPr txBox="1"/>
          <p:nvPr/>
        </p:nvSpPr>
        <p:spPr>
          <a:xfrm>
            <a:off x="334963" y="1320554"/>
            <a:ext cx="250244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Varying Job sizes</a:t>
            </a:r>
            <a:endParaRPr lang="en-US" altLang="ko-KR" dirty="0"/>
          </a:p>
        </p:txBody>
      </p:sp>
      <p:pic>
        <p:nvPicPr>
          <p:cNvPr id="15" name="그림 14">
            <a:extLst>
              <a:ext uri="{FF2B5EF4-FFF2-40B4-BE49-F238E27FC236}">
                <a16:creationId xmlns:a16="http://schemas.microsoft.com/office/drawing/2014/main" id="{7660A64E-A840-29A2-6A29-D433B54A8815}"/>
              </a:ext>
            </a:extLst>
          </p:cNvPr>
          <p:cNvPicPr>
            <a:picLocks noChangeAspect="1"/>
          </p:cNvPicPr>
          <p:nvPr/>
        </p:nvPicPr>
        <p:blipFill>
          <a:blip r:embed="rId3"/>
          <a:stretch>
            <a:fillRect/>
          </a:stretch>
        </p:blipFill>
        <p:spPr>
          <a:xfrm>
            <a:off x="1607127" y="2216122"/>
            <a:ext cx="4056632" cy="3459283"/>
          </a:xfrm>
          <a:prstGeom prst="rect">
            <a:avLst/>
          </a:prstGeom>
        </p:spPr>
      </p:pic>
      <p:pic>
        <p:nvPicPr>
          <p:cNvPr id="17" name="그림 16">
            <a:extLst>
              <a:ext uri="{FF2B5EF4-FFF2-40B4-BE49-F238E27FC236}">
                <a16:creationId xmlns:a16="http://schemas.microsoft.com/office/drawing/2014/main" id="{68B2C6EC-F381-36D0-B7FE-53E61A4D145E}"/>
              </a:ext>
            </a:extLst>
          </p:cNvPr>
          <p:cNvPicPr>
            <a:picLocks noChangeAspect="1"/>
          </p:cNvPicPr>
          <p:nvPr/>
        </p:nvPicPr>
        <p:blipFill>
          <a:blip r:embed="rId4"/>
          <a:stretch>
            <a:fillRect/>
          </a:stretch>
        </p:blipFill>
        <p:spPr>
          <a:xfrm>
            <a:off x="6548149" y="2139066"/>
            <a:ext cx="3961842" cy="3459283"/>
          </a:xfrm>
          <a:prstGeom prst="rect">
            <a:avLst/>
          </a:prstGeom>
        </p:spPr>
      </p:pic>
      <p:sp>
        <p:nvSpPr>
          <p:cNvPr id="18" name="TextBox 17">
            <a:extLst>
              <a:ext uri="{FF2B5EF4-FFF2-40B4-BE49-F238E27FC236}">
                <a16:creationId xmlns:a16="http://schemas.microsoft.com/office/drawing/2014/main" id="{EC0C2465-3575-0A69-AACC-94D3B42B35B4}"/>
              </a:ext>
            </a:extLst>
          </p:cNvPr>
          <p:cNvSpPr txBox="1"/>
          <p:nvPr/>
        </p:nvSpPr>
        <p:spPr>
          <a:xfrm>
            <a:off x="472541" y="1774846"/>
            <a:ext cx="4653741" cy="313547"/>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altLang="ko-KR" sz="1100" dirty="0"/>
              <a:t>Three node allocation sizes : small(25%), medium(50%), large(75%)</a:t>
            </a:r>
            <a:endParaRPr lang="ko-KR" altLang="en-US" sz="1100" dirty="0"/>
          </a:p>
        </p:txBody>
      </p:sp>
      <p:sp>
        <p:nvSpPr>
          <p:cNvPr id="4" name="직사각형 3">
            <a:extLst>
              <a:ext uri="{FF2B5EF4-FFF2-40B4-BE49-F238E27FC236}">
                <a16:creationId xmlns:a16="http://schemas.microsoft.com/office/drawing/2014/main" id="{F4F3F3A8-76CC-119E-BF7C-E9267EB663B0}"/>
              </a:ext>
            </a:extLst>
          </p:cNvPr>
          <p:cNvSpPr>
            <a:spLocks/>
          </p:cNvSpPr>
          <p:nvPr/>
        </p:nvSpPr>
        <p:spPr>
          <a:xfrm>
            <a:off x="4618234" y="2470767"/>
            <a:ext cx="852755" cy="106560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6" name="TextBox 5">
            <a:extLst>
              <a:ext uri="{FF2B5EF4-FFF2-40B4-BE49-F238E27FC236}">
                <a16:creationId xmlns:a16="http://schemas.microsoft.com/office/drawing/2014/main" id="{67D00F8C-0A37-C7C4-7BCC-CD238619DD22}"/>
              </a:ext>
            </a:extLst>
          </p:cNvPr>
          <p:cNvSpPr txBox="1"/>
          <p:nvPr/>
        </p:nvSpPr>
        <p:spPr>
          <a:xfrm>
            <a:off x="995309" y="5726775"/>
            <a:ext cx="5100691" cy="88761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altLang="ko-KR" sz="1200" dirty="0">
                <a:solidFill>
                  <a:srgbClr val="4D6BED"/>
                </a:solidFill>
              </a:rPr>
              <a:t>Increasing the job’s size</a:t>
            </a:r>
            <a:r>
              <a:rPr lang="en-US" altLang="ko-KR" sz="1200" dirty="0"/>
              <a:t> results in more I/O requests being sent to the 72 I/O servers, thereby </a:t>
            </a:r>
            <a:r>
              <a:rPr lang="en-US" altLang="ko-KR" sz="1200" dirty="0">
                <a:solidFill>
                  <a:srgbClr val="4D6BED"/>
                </a:solidFill>
              </a:rPr>
              <a:t>increasing the self-congestion and mean time per request</a:t>
            </a:r>
            <a:endParaRPr lang="ko-KR" altLang="en-US" sz="1200" dirty="0">
              <a:solidFill>
                <a:srgbClr val="4D6BED"/>
              </a:solidFill>
            </a:endParaRPr>
          </a:p>
        </p:txBody>
      </p:sp>
    </p:spTree>
    <p:extLst>
      <p:ext uri="{BB962C8B-B14F-4D97-AF65-F5344CB8AC3E}">
        <p14:creationId xmlns:p14="http://schemas.microsoft.com/office/powerpoint/2010/main" val="300027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t>1. Introduction</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472540" y="1243499"/>
            <a:ext cx="11097160" cy="33686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b="1" dirty="0"/>
              <a:t>High performance computing (HPC) workloads</a:t>
            </a:r>
          </a:p>
          <a:p>
            <a:pPr marL="742950" lvl="1" indent="-285750">
              <a:lnSpc>
                <a:spcPct val="150000"/>
              </a:lnSpc>
              <a:buFont typeface="Arial" panose="020B0604020202020204" pitchFamily="34" charset="0"/>
              <a:buChar char="•"/>
            </a:pPr>
            <a:r>
              <a:rPr lang="en-US" altLang="ko-KR" sz="1600" b="1" dirty="0"/>
              <a:t>Data movement </a:t>
            </a:r>
            <a:r>
              <a:rPr lang="en-US" altLang="ko-KR" sz="1600" dirty="0"/>
              <a:t>– significant performance degradation for many applications</a:t>
            </a:r>
          </a:p>
          <a:p>
            <a:pPr marL="1200150" lvl="2" indent="-285750">
              <a:lnSpc>
                <a:spcPct val="150000"/>
              </a:lnSpc>
              <a:buFont typeface="Arial" panose="020B0604020202020204" pitchFamily="34" charset="0"/>
              <a:buChar char="•"/>
            </a:pPr>
            <a:r>
              <a:rPr lang="en-US" altLang="ko-KR" sz="1600" dirty="0">
                <a:solidFill>
                  <a:srgbClr val="FF7575"/>
                </a:solidFill>
              </a:rPr>
              <a:t>Off-node data movement : </a:t>
            </a:r>
            <a:r>
              <a:rPr lang="en-US" altLang="ko-KR" sz="1600" b="1" dirty="0">
                <a:solidFill>
                  <a:srgbClr val="FF7575"/>
                </a:solidFill>
              </a:rPr>
              <a:t>MPI or I/O</a:t>
            </a:r>
          </a:p>
          <a:p>
            <a:pPr marL="285750" indent="-285750">
              <a:lnSpc>
                <a:spcPct val="150000"/>
              </a:lnSpc>
              <a:buFont typeface="Wingdings" panose="05000000000000000000" pitchFamily="2" charset="2"/>
              <a:buChar char="Ø"/>
            </a:pPr>
            <a:r>
              <a:rPr lang="en-US" altLang="ko-KR" sz="1600" dirty="0"/>
              <a:t>This paper characterizes the effects of </a:t>
            </a:r>
            <a:r>
              <a:rPr lang="en-US" altLang="ko-KR" sz="1600" b="1" dirty="0">
                <a:solidFill>
                  <a:srgbClr val="4D6BED"/>
                </a:solidFill>
              </a:rPr>
              <a:t>interference between MPI and I/O traffic</a:t>
            </a:r>
            <a:r>
              <a:rPr lang="en-US" altLang="ko-KR" sz="1600" b="1" dirty="0"/>
              <a:t> </a:t>
            </a:r>
            <a:r>
              <a:rPr lang="en-US" altLang="ko-KR" sz="1600" dirty="0"/>
              <a:t>on the performance of each of these traffic types</a:t>
            </a:r>
          </a:p>
          <a:p>
            <a:pPr marL="742950" lvl="1" indent="-285750">
              <a:lnSpc>
                <a:spcPct val="150000"/>
              </a:lnSpc>
              <a:buFont typeface="Arial" panose="020B0604020202020204" pitchFamily="34" charset="0"/>
              <a:buChar char="•"/>
            </a:pPr>
            <a:r>
              <a:rPr lang="en-US" altLang="ko-KR" sz="1600" dirty="0"/>
              <a:t>Several factors : message</a:t>
            </a:r>
            <a:r>
              <a:rPr lang="ko-KR" altLang="en-US" sz="1600" dirty="0"/>
              <a:t> </a:t>
            </a:r>
            <a:r>
              <a:rPr lang="en-US" altLang="ko-KR" sz="1600" dirty="0"/>
              <a:t>sizes, communication intervals, system allocations, and task placement</a:t>
            </a:r>
          </a:p>
          <a:p>
            <a:pPr marL="285750" indent="-285750">
              <a:lnSpc>
                <a:spcPct val="150000"/>
              </a:lnSpc>
              <a:buFont typeface="Wingdings" panose="05000000000000000000" pitchFamily="2" charset="2"/>
              <a:buChar char="Ø"/>
            </a:pPr>
            <a:r>
              <a:rPr lang="en-US" altLang="ko-KR" sz="1600" dirty="0"/>
              <a:t>Evaluate the efficacy of several </a:t>
            </a:r>
            <a:r>
              <a:rPr lang="en-US" altLang="ko-KR" sz="1600" b="1" dirty="0"/>
              <a:t>optimization strategies</a:t>
            </a:r>
            <a:r>
              <a:rPr lang="en-US" altLang="ko-KR" sz="1600" dirty="0"/>
              <a:t> in </a:t>
            </a:r>
            <a:r>
              <a:rPr lang="en-US" altLang="ko-KR" sz="1600" dirty="0">
                <a:solidFill>
                  <a:srgbClr val="4D6BED"/>
                </a:solidFill>
              </a:rPr>
              <a:t>mitigating the performance impact of MPI-I/O interference</a:t>
            </a:r>
            <a:r>
              <a:rPr lang="en-US" altLang="ko-KR" sz="1600" dirty="0"/>
              <a:t>	</a:t>
            </a:r>
          </a:p>
          <a:p>
            <a:pPr marL="742950" lvl="1" indent="-285750">
              <a:lnSpc>
                <a:spcPct val="150000"/>
              </a:lnSpc>
              <a:buFont typeface="Arial" panose="020B0604020202020204" pitchFamily="34" charset="0"/>
              <a:buChar char="•"/>
            </a:pPr>
            <a:r>
              <a:rPr lang="en-US" altLang="ko-KR" sz="1600" dirty="0"/>
              <a:t>Fat-tree topology, CODES simulation framework</a:t>
            </a:r>
          </a:p>
        </p:txBody>
      </p:sp>
      <p:pic>
        <p:nvPicPr>
          <p:cNvPr id="4" name="그림 3">
            <a:extLst>
              <a:ext uri="{FF2B5EF4-FFF2-40B4-BE49-F238E27FC236}">
                <a16:creationId xmlns:a16="http://schemas.microsoft.com/office/drawing/2014/main" id="{1E4C1BF6-1DCB-F9F7-A20D-414BFB2D9608}"/>
              </a:ext>
            </a:extLst>
          </p:cNvPr>
          <p:cNvPicPr>
            <a:picLocks noChangeAspect="1"/>
          </p:cNvPicPr>
          <p:nvPr/>
        </p:nvPicPr>
        <p:blipFill>
          <a:blip r:embed="rId3"/>
          <a:stretch>
            <a:fillRect/>
          </a:stretch>
        </p:blipFill>
        <p:spPr>
          <a:xfrm>
            <a:off x="7072405" y="4113608"/>
            <a:ext cx="4497295" cy="2256766"/>
          </a:xfrm>
          <a:prstGeom prst="rect">
            <a:avLst/>
          </a:prstGeom>
        </p:spPr>
      </p:pic>
      <p:pic>
        <p:nvPicPr>
          <p:cNvPr id="7" name="Picture 2">
            <a:extLst>
              <a:ext uri="{FF2B5EF4-FFF2-40B4-BE49-F238E27FC236}">
                <a16:creationId xmlns:a16="http://schemas.microsoft.com/office/drawing/2014/main" id="{BE5567DC-B499-6CA6-5EA0-F54DF258C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1529" y="-31160"/>
            <a:ext cx="1806122" cy="10836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7518CD-8B90-FC6B-99AE-8215AEE42973}"/>
              </a:ext>
            </a:extLst>
          </p:cNvPr>
          <p:cNvSpPr txBox="1"/>
          <p:nvPr/>
        </p:nvSpPr>
        <p:spPr>
          <a:xfrm>
            <a:off x="9884376" y="1069037"/>
            <a:ext cx="2360428" cy="246221"/>
          </a:xfrm>
          <a:prstGeom prst="rect">
            <a:avLst/>
          </a:prstGeom>
          <a:noFill/>
        </p:spPr>
        <p:txBody>
          <a:bodyPr wrap="square">
            <a:spAutoFit/>
          </a:bodyPr>
          <a:lstStyle/>
          <a:p>
            <a:r>
              <a:rPr lang="ko-KR" altLang="en-US" sz="1000" dirty="0">
                <a:solidFill>
                  <a:schemeClr val="bg1">
                    <a:lumMod val="50000"/>
                  </a:schemeClr>
                </a:solidFill>
              </a:rPr>
              <a:t>https://en.wikipedia.org/wiki/Fat_tree</a:t>
            </a:r>
          </a:p>
        </p:txBody>
      </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11008259" cy="665876"/>
          </a:xfrm>
        </p:spPr>
        <p:txBody>
          <a:bodyPr>
            <a:normAutofit/>
          </a:bodyPr>
          <a:lstStyle/>
          <a:p>
            <a:r>
              <a:rPr lang="en-US" altLang="ko-KR" sz="2400" b="1" u="sng" dirty="0"/>
              <a:t>2. Background and related work</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4" y="1243499"/>
            <a:ext cx="566850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I/O Traffic (Input/Output)</a:t>
            </a:r>
          </a:p>
          <a:p>
            <a:pPr marL="285750" indent="-285750">
              <a:lnSpc>
                <a:spcPct val="150000"/>
              </a:lnSpc>
              <a:buFont typeface="Arial" panose="020B0604020202020204" pitchFamily="34" charset="0"/>
              <a:buChar char="•"/>
            </a:pPr>
            <a:r>
              <a:rPr lang="en-US" altLang="ko-KR" sz="1400" dirty="0"/>
              <a:t>Split I/O request into fixed-sized chunks – better pipeline and parallelize requests</a:t>
            </a:r>
          </a:p>
          <a:p>
            <a:pPr marL="285750" indent="-285750">
              <a:lnSpc>
                <a:spcPct val="150000"/>
              </a:lnSpc>
              <a:buFont typeface="Arial" panose="020B0604020202020204" pitchFamily="34" charset="0"/>
              <a:buChar char="•"/>
            </a:pPr>
            <a:r>
              <a:rPr lang="en-US" altLang="ko-KR" sz="1400" dirty="0"/>
              <a:t>How I/O requests can cause congestion on the storage severs as well as on the network -&gt; degrade performance</a:t>
            </a:r>
          </a:p>
          <a:p>
            <a:pPr marL="742950" lvl="1" indent="-285750">
              <a:lnSpc>
                <a:spcPct val="150000"/>
              </a:lnSpc>
              <a:buFont typeface="Arial" panose="020B0604020202020204" pitchFamily="34" charset="0"/>
              <a:buChar char="•"/>
            </a:pPr>
            <a:r>
              <a:rPr lang="en-US" altLang="ko-KR" sz="1400" dirty="0"/>
              <a:t>None of studies have evaluated the effect of I/O congestion, mitigation techniques on non-I/O jobs that share network</a:t>
            </a:r>
          </a:p>
        </p:txBody>
      </p:sp>
      <p:pic>
        <p:nvPicPr>
          <p:cNvPr id="1026" name="Picture 2" descr="Computer system">
            <a:extLst>
              <a:ext uri="{FF2B5EF4-FFF2-40B4-BE49-F238E27FC236}">
                <a16:creationId xmlns:a16="http://schemas.microsoft.com/office/drawing/2014/main" id="{793DA101-2C5C-F6D0-4786-AEC8BF26D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0" y="4492020"/>
            <a:ext cx="2960429" cy="17480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8B3B47-E009-057B-5885-ADDD649CEDBD}"/>
              </a:ext>
            </a:extLst>
          </p:cNvPr>
          <p:cNvSpPr txBox="1"/>
          <p:nvPr/>
        </p:nvSpPr>
        <p:spPr>
          <a:xfrm>
            <a:off x="0" y="6627168"/>
            <a:ext cx="4302125" cy="230832"/>
          </a:xfrm>
          <a:prstGeom prst="rect">
            <a:avLst/>
          </a:prstGeom>
          <a:noFill/>
        </p:spPr>
        <p:txBody>
          <a:bodyPr wrap="square">
            <a:spAutoFit/>
          </a:bodyPr>
          <a:lstStyle/>
          <a:p>
            <a:r>
              <a:rPr lang="ko-KR" altLang="en-US" sz="900" dirty="0">
                <a:solidFill>
                  <a:schemeClr val="bg1">
                    <a:lumMod val="50000"/>
                  </a:schemeClr>
                </a:solidFill>
              </a:rPr>
              <a:t>https://jongmin92.github.io/2019/02/18/Programming/computer-structure/</a:t>
            </a:r>
          </a:p>
        </p:txBody>
      </p:sp>
      <p:pic>
        <p:nvPicPr>
          <p:cNvPr id="1028" name="Picture 4" descr="Input and Output example">
            <a:extLst>
              <a:ext uri="{FF2B5EF4-FFF2-40B4-BE49-F238E27FC236}">
                <a16:creationId xmlns:a16="http://schemas.microsoft.com/office/drawing/2014/main" id="{F20282F1-1225-1CA6-09A6-D2742CF9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72" y="4597050"/>
            <a:ext cx="1521727" cy="1800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EFB1506-C446-3C6C-68DB-5566EC9EF0BB}"/>
              </a:ext>
            </a:extLst>
          </p:cNvPr>
          <p:cNvSpPr txBox="1"/>
          <p:nvPr/>
        </p:nvSpPr>
        <p:spPr>
          <a:xfrm>
            <a:off x="6096000" y="1243499"/>
            <a:ext cx="576103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MPI Traffic (Message Passing Interface)</a:t>
            </a:r>
          </a:p>
          <a:p>
            <a:pPr marL="285750" indent="-285750">
              <a:lnSpc>
                <a:spcPct val="150000"/>
              </a:lnSpc>
              <a:buFont typeface="Arial" panose="020B0604020202020204" pitchFamily="34" charset="0"/>
              <a:buChar char="•"/>
            </a:pPr>
            <a:r>
              <a:rPr lang="en-US" altLang="ko-KR" sz="1400" dirty="0"/>
              <a:t>Most HPC applications use the MPI for communication and their performance can be sensitive to communication latency</a:t>
            </a:r>
          </a:p>
          <a:p>
            <a:pPr marL="285750" indent="-285750">
              <a:lnSpc>
                <a:spcPct val="150000"/>
              </a:lnSpc>
              <a:buFont typeface="Arial" panose="020B0604020202020204" pitchFamily="34" charset="0"/>
              <a:buChar char="•"/>
            </a:pPr>
            <a:r>
              <a:rPr lang="en-US" altLang="ko-KR" sz="1400" dirty="0"/>
              <a:t>Congestion due to MPI traffic within the same application </a:t>
            </a:r>
            <a:br>
              <a:rPr lang="en-US" altLang="ko-KR" sz="1400" dirty="0"/>
            </a:br>
            <a:r>
              <a:rPr lang="en-US" altLang="ko-KR" sz="1400" dirty="0"/>
              <a:t>-&gt; degrade performance</a:t>
            </a:r>
          </a:p>
          <a:p>
            <a:pPr marL="742950" lvl="1" indent="-285750">
              <a:lnSpc>
                <a:spcPct val="150000"/>
              </a:lnSpc>
              <a:buFont typeface="Arial" panose="020B0604020202020204" pitchFamily="34" charset="0"/>
              <a:buChar char="•"/>
            </a:pPr>
            <a:r>
              <a:rPr lang="en-US" altLang="ko-KR" sz="1400" dirty="0"/>
              <a:t>HPC applications generate a wide range of message sizes at a wide range of communication frequencies. -&gt; impact congestion caused by MPI traffic</a:t>
            </a:r>
          </a:p>
        </p:txBody>
      </p:sp>
      <p:pic>
        <p:nvPicPr>
          <p:cNvPr id="1030" name="Picture 6">
            <a:extLst>
              <a:ext uri="{FF2B5EF4-FFF2-40B4-BE49-F238E27FC236}">
                <a16:creationId xmlns:a16="http://schemas.microsoft.com/office/drawing/2014/main" id="{2050C1F0-2200-3FBD-6FD6-39C0B8C8D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68" y="4519045"/>
            <a:ext cx="3492497" cy="14326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BE396F-3ADC-2F64-3173-EA92EEABAB0E}"/>
              </a:ext>
            </a:extLst>
          </p:cNvPr>
          <p:cNvSpPr txBox="1"/>
          <p:nvPr/>
        </p:nvSpPr>
        <p:spPr>
          <a:xfrm>
            <a:off x="6096000" y="6627168"/>
            <a:ext cx="2174875" cy="230832"/>
          </a:xfrm>
          <a:prstGeom prst="rect">
            <a:avLst/>
          </a:prstGeom>
          <a:noFill/>
        </p:spPr>
        <p:txBody>
          <a:bodyPr wrap="square">
            <a:spAutoFit/>
          </a:bodyPr>
          <a:lstStyle>
            <a:defPPr>
              <a:defRPr lang="ko-KR"/>
            </a:defPPr>
            <a:lvl1pPr>
              <a:defRPr sz="900">
                <a:solidFill>
                  <a:schemeClr val="bg1">
                    <a:lumMod val="50000"/>
                  </a:schemeClr>
                </a:solidFill>
              </a:defRPr>
            </a:lvl1pPr>
          </a:lstStyle>
          <a:p>
            <a:r>
              <a:rPr lang="ko-KR" altLang="en-US" dirty="0"/>
              <a:t>https://next-brain.tistory.com/32</a:t>
            </a:r>
          </a:p>
        </p:txBody>
      </p:sp>
      <p:sp>
        <p:nvSpPr>
          <p:cNvPr id="13" name="TextBox 12">
            <a:extLst>
              <a:ext uri="{FF2B5EF4-FFF2-40B4-BE49-F238E27FC236}">
                <a16:creationId xmlns:a16="http://schemas.microsoft.com/office/drawing/2014/main" id="{05D30BB6-7FC8-39EE-159B-CA8C3E0F38C8}"/>
              </a:ext>
            </a:extLst>
          </p:cNvPr>
          <p:cNvSpPr txBox="1"/>
          <p:nvPr/>
        </p:nvSpPr>
        <p:spPr>
          <a:xfrm>
            <a:off x="7687467" y="5981639"/>
            <a:ext cx="2578097" cy="307777"/>
          </a:xfrm>
          <a:prstGeom prst="rect">
            <a:avLst/>
          </a:prstGeom>
          <a:noFill/>
        </p:spPr>
        <p:txBody>
          <a:bodyPr wrap="square">
            <a:spAutoFit/>
          </a:bodyPr>
          <a:lstStyle/>
          <a:p>
            <a:pPr algn="ctr"/>
            <a:r>
              <a:rPr lang="en-US" altLang="ko-KR" sz="1400" dirty="0">
                <a:solidFill>
                  <a:srgbClr val="4D6BED"/>
                </a:solidFill>
              </a:rPr>
              <a:t>&gt; Message Passing </a:t>
            </a:r>
            <a:endParaRPr lang="ko-KR" altLang="en-US" sz="1400" dirty="0">
              <a:solidFill>
                <a:srgbClr val="4D6BED"/>
              </a:solidFill>
            </a:endParaRPr>
          </a:p>
        </p:txBody>
      </p:sp>
    </p:spTree>
    <p:extLst>
      <p:ext uri="{BB962C8B-B14F-4D97-AF65-F5344CB8AC3E}">
        <p14:creationId xmlns:p14="http://schemas.microsoft.com/office/powerpoint/2010/main" val="57199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35712" y="2021985"/>
            <a:ext cx="725407" cy="507831"/>
          </a:xfrm>
          <a:prstGeom prst="rect">
            <a:avLst/>
          </a:prstGeom>
          <a:solidFill>
            <a:srgbClr val="FFF2CC">
              <a:alpha val="69804"/>
            </a:srgbClr>
          </a:solidFill>
        </p:spPr>
        <p:txBody>
          <a:bodyPr wrap="square" rtlCol="0">
            <a:spAutoFit/>
          </a:bodyPr>
          <a:lstStyle/>
          <a:p>
            <a:pPr algn="ctr"/>
            <a:r>
              <a:rPr lang="en-US" altLang="ko-KR" sz="1100" dirty="0"/>
              <a:t>Increase</a:t>
            </a:r>
          </a:p>
          <a:p>
            <a:pPr algn="ctr"/>
            <a:r>
              <a:rPr lang="en-US" altLang="ko-KR" sz="800" dirty="0"/>
              <a:t>(1.9X slowdown)</a:t>
            </a:r>
            <a:endParaRPr lang="ko-KR" altLang="en-US" sz="8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0" y="1865210"/>
            <a:ext cx="26484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64843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a:t>
            </a:r>
            <a:r>
              <a:rPr lang="en-US" altLang="ko-KR" sz="1100" dirty="0">
                <a:solidFill>
                  <a:srgbClr val="4D6BED"/>
                </a:solidFill>
              </a:rPr>
              <a:t>not due to the presence of MPI traffic</a:t>
            </a:r>
            <a:endParaRPr lang="ko-KR" altLang="en-US" sz="1100" dirty="0">
              <a:solidFill>
                <a:srgbClr val="4D6BED"/>
              </a:solidFill>
            </a:endParaRPr>
          </a:p>
        </p:txBody>
      </p:sp>
      <p:sp>
        <p:nvSpPr>
          <p:cNvPr id="19" name="TextBox 18">
            <a:extLst>
              <a:ext uri="{FF2B5EF4-FFF2-40B4-BE49-F238E27FC236}">
                <a16:creationId xmlns:a16="http://schemas.microsoft.com/office/drawing/2014/main" id="{2A4DBD7A-8FE4-2EBF-7219-22C6CCED8F74}"/>
              </a:ext>
            </a:extLst>
          </p:cNvPr>
          <p:cNvSpPr txBox="1"/>
          <p:nvPr/>
        </p:nvSpPr>
        <p:spPr>
          <a:xfrm>
            <a:off x="2786622"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solidFill>
            <a:srgbClr val="FFF2CC">
              <a:alpha val="50196"/>
            </a:srgbClr>
          </a:solidFill>
          <a:ln w="28575">
            <a:no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327400" y="4069732"/>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2" name="직사각형 11">
            <a:extLst>
              <a:ext uri="{FF2B5EF4-FFF2-40B4-BE49-F238E27FC236}">
                <a16:creationId xmlns:a16="http://schemas.microsoft.com/office/drawing/2014/main" id="{9344FE96-7240-65CE-AE21-FD33D453BF97}"/>
              </a:ext>
            </a:extLst>
          </p:cNvPr>
          <p:cNvSpPr>
            <a:spLocks/>
          </p:cNvSpPr>
          <p:nvPr/>
        </p:nvSpPr>
        <p:spPr>
          <a:xfrm>
            <a:off x="5235977"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C0FF3EA2-B517-F1CA-2E87-60B7258F5297}"/>
              </a:ext>
            </a:extLst>
          </p:cNvPr>
          <p:cNvSpPr>
            <a:spLocks/>
          </p:cNvSpPr>
          <p:nvPr/>
        </p:nvSpPr>
        <p:spPr>
          <a:xfrm>
            <a:off x="7407655" y="3097769"/>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6D609A3A-8DFE-87CD-67E6-A6704485FF12}"/>
              </a:ext>
            </a:extLst>
          </p:cNvPr>
          <p:cNvSpPr/>
          <p:nvPr/>
        </p:nvSpPr>
        <p:spPr>
          <a:xfrm>
            <a:off x="2766483" y="3952226"/>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9BC1054E-5B91-1B2B-EC80-0EFD09989103}"/>
              </a:ext>
            </a:extLst>
          </p:cNvPr>
          <p:cNvSpPr/>
          <p:nvPr/>
        </p:nvSpPr>
        <p:spPr>
          <a:xfrm>
            <a:off x="2766483" y="5229110"/>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7354920-EF82-2052-70C9-598D59D091CC}"/>
              </a:ext>
            </a:extLst>
          </p:cNvPr>
          <p:cNvSpPr>
            <a:spLocks/>
          </p:cNvSpPr>
          <p:nvPr/>
        </p:nvSpPr>
        <p:spPr>
          <a:xfrm>
            <a:off x="4382339"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54061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777754"/>
            <a:ext cx="8613944" cy="2401564"/>
          </a:xfrm>
          <a:prstGeom prst="rect">
            <a:avLst/>
          </a:prstGeom>
        </p:spPr>
      </p:pic>
      <p:sp>
        <p:nvSpPr>
          <p:cNvPr id="7" name="사각형: 둥근 모서리 6">
            <a:extLst>
              <a:ext uri="{FF2B5EF4-FFF2-40B4-BE49-F238E27FC236}">
                <a16:creationId xmlns:a16="http://schemas.microsoft.com/office/drawing/2014/main" id="{65005B8F-A266-2239-A165-128036A2F096}"/>
              </a:ext>
            </a:extLst>
          </p:cNvPr>
          <p:cNvSpPr>
            <a:spLocks/>
          </p:cNvSpPr>
          <p:nvPr/>
        </p:nvSpPr>
        <p:spPr>
          <a:xfrm>
            <a:off x="5397913" y="3526078"/>
            <a:ext cx="3113666" cy="170259"/>
          </a:xfrm>
          <a:prstGeom prst="roundRect">
            <a:avLst>
              <a:gd name="adj" fmla="val 0"/>
            </a:avLst>
          </a:prstGeom>
          <a:solidFill>
            <a:srgbClr val="E2F0D9">
              <a:alpha val="60000"/>
            </a:srgbClr>
          </a:solidFill>
        </p:spPr>
        <p:txBody>
          <a:bodyPr wrap="square">
            <a:spAutoFit/>
          </a:bodyPr>
          <a:lstStyle/>
          <a:p>
            <a:endParaRPr lang="ko-KR" altLang="en-US" sz="400" b="1" dirty="0">
              <a:solidFill>
                <a:srgbClr val="92D050"/>
              </a:solidFill>
            </a:endParaRPr>
          </a:p>
        </p:txBody>
      </p:sp>
      <p:sp>
        <p:nvSpPr>
          <p:cNvPr id="8" name="TextBox 7">
            <a:extLst>
              <a:ext uri="{FF2B5EF4-FFF2-40B4-BE49-F238E27FC236}">
                <a16:creationId xmlns:a16="http://schemas.microsoft.com/office/drawing/2014/main" id="{CE187EB8-BE82-4BD4-8B63-ACC07A1BE5F7}"/>
              </a:ext>
            </a:extLst>
          </p:cNvPr>
          <p:cNvSpPr txBox="1">
            <a:spLocks/>
          </p:cNvSpPr>
          <p:nvPr/>
        </p:nvSpPr>
        <p:spPr>
          <a:xfrm>
            <a:off x="1430165" y="4616828"/>
            <a:ext cx="9532680" cy="1510863"/>
          </a:xfrm>
          <a:prstGeom prst="rect">
            <a:avLst/>
          </a:prstGeom>
          <a:noFill/>
        </p:spPr>
        <p:txBody>
          <a:bodyPr wrap="square" rtlCol="0">
            <a:spAutoFit/>
          </a:bodyPr>
          <a:lstStyle/>
          <a:p>
            <a:pPr marL="171450" indent="-171450">
              <a:lnSpc>
                <a:spcPct val="200000"/>
              </a:lnSpc>
              <a:buFont typeface="Wingdings" panose="05000000000000000000" pitchFamily="2" charset="2"/>
              <a:buChar char="Ø"/>
            </a:pPr>
            <a:r>
              <a:rPr lang="en-US" altLang="ko-KR" sz="1200" dirty="0"/>
              <a:t>The impact of interference caused by MPI gradually </a:t>
            </a:r>
            <a:r>
              <a:rPr lang="en-US" altLang="ko-KR" sz="1200" dirty="0">
                <a:solidFill>
                  <a:srgbClr val="FF7575"/>
                </a:solidFill>
              </a:rPr>
              <a:t>declines</a:t>
            </a:r>
            <a:r>
              <a:rPr lang="en-US" altLang="ko-KR" sz="1200" dirty="0"/>
              <a:t> as the I/O interval approaches the I/O congestion threshold. </a:t>
            </a:r>
          </a:p>
          <a:p>
            <a:pPr marL="171450" indent="-171450">
              <a:lnSpc>
                <a:spcPct val="200000"/>
              </a:lnSpc>
              <a:buFont typeface="Wingdings" panose="05000000000000000000" pitchFamily="2" charset="2"/>
              <a:buChar char="Ø"/>
            </a:pPr>
            <a:r>
              <a:rPr lang="en-US" altLang="ko-KR" sz="1200" dirty="0"/>
              <a:t>Different I/O request sizes exhibit a similar pattern around their I/O-congestion threshold.</a:t>
            </a:r>
          </a:p>
          <a:p>
            <a:pPr marL="171450" indent="-171450">
              <a:lnSpc>
                <a:spcPct val="200000"/>
              </a:lnSpc>
              <a:buFont typeface="Wingdings" panose="05000000000000000000" pitchFamily="2" charset="2"/>
              <a:buChar char="Ø"/>
            </a:pPr>
            <a:r>
              <a:rPr lang="en-US" altLang="ko-KR" sz="1200" dirty="0"/>
              <a:t>If the time per I/O request is more important than the volume of requests for an I/O job, it is better to send less frequent requests despite the higher relative impact of interference from MPI.</a:t>
            </a:r>
          </a:p>
        </p:txBody>
      </p:sp>
      <p:sp>
        <p:nvSpPr>
          <p:cNvPr id="9" name="TextBox 8">
            <a:extLst>
              <a:ext uri="{FF2B5EF4-FFF2-40B4-BE49-F238E27FC236}">
                <a16:creationId xmlns:a16="http://schemas.microsoft.com/office/drawing/2014/main" id="{D7A40ED1-FB19-7FBB-DCD2-1646B40D35DB}"/>
              </a:ext>
            </a:extLst>
          </p:cNvPr>
          <p:cNvSpPr txBox="1">
            <a:spLocks/>
          </p:cNvSpPr>
          <p:nvPr/>
        </p:nvSpPr>
        <p:spPr>
          <a:xfrm>
            <a:off x="869269" y="271692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3" name="TextBox 12">
            <a:extLst>
              <a:ext uri="{FF2B5EF4-FFF2-40B4-BE49-F238E27FC236}">
                <a16:creationId xmlns:a16="http://schemas.microsoft.com/office/drawing/2014/main" id="{C53BFE8E-4719-3952-42C4-5F15AD3F394E}"/>
              </a:ext>
            </a:extLst>
          </p:cNvPr>
          <p:cNvSpPr txBox="1">
            <a:spLocks/>
          </p:cNvSpPr>
          <p:nvPr/>
        </p:nvSpPr>
        <p:spPr>
          <a:xfrm>
            <a:off x="6615641" y="3696337"/>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sp>
        <p:nvSpPr>
          <p:cNvPr id="4" name="직사각형 3">
            <a:extLst>
              <a:ext uri="{FF2B5EF4-FFF2-40B4-BE49-F238E27FC236}">
                <a16:creationId xmlns:a16="http://schemas.microsoft.com/office/drawing/2014/main" id="{878DAF62-D156-BFA1-2E76-13DDF875DBC4}"/>
              </a:ext>
            </a:extLst>
          </p:cNvPr>
          <p:cNvSpPr>
            <a:spLocks/>
          </p:cNvSpPr>
          <p:nvPr/>
        </p:nvSpPr>
        <p:spPr>
          <a:xfrm>
            <a:off x="7324528" y="2333501"/>
            <a:ext cx="673504" cy="1144081"/>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36108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AE2BB599-26E3-11C4-22F3-3255F86F9B8A}"/>
              </a:ext>
            </a:extLst>
          </p:cNvPr>
          <p:cNvPicPr>
            <a:picLocks noGrp="1" noRot="1" noChangeAspect="1" noMove="1" noResize="1" noEditPoints="1" noAdjustHandles="1" noChangeArrowheads="1" noChangeShapeType="1" noCrop="1"/>
          </p:cNvPicPr>
          <p:nvPr/>
        </p:nvPicPr>
        <p:blipFill>
          <a:blip r:embed="rId3"/>
          <a:stretch>
            <a:fillRect/>
          </a:stretch>
        </p:blipFill>
        <p:spPr>
          <a:xfrm>
            <a:off x="1554692" y="1458800"/>
            <a:ext cx="6895041" cy="44881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19" name="TextBox 18">
            <a:extLst>
              <a:ext uri="{FF2B5EF4-FFF2-40B4-BE49-F238E27FC236}">
                <a16:creationId xmlns:a16="http://schemas.microsoft.com/office/drawing/2014/main" id="{ED560670-04BE-AC4B-8EEF-3870D80FF679}"/>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4A211498-189C-50A3-8788-6382DC7E97D3}"/>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CB4302EA-A42D-14DF-3F80-40D95E59C6BA}"/>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TextBox 21">
            <a:extLst>
              <a:ext uri="{FF2B5EF4-FFF2-40B4-BE49-F238E27FC236}">
                <a16:creationId xmlns:a16="http://schemas.microsoft.com/office/drawing/2014/main" id="{D1FEC054-19D6-4155-F263-523475C2BB15}"/>
              </a:ext>
            </a:extLst>
          </p:cNvPr>
          <p:cNvSpPr txBox="1"/>
          <p:nvPr/>
        </p:nvSpPr>
        <p:spPr>
          <a:xfrm>
            <a:off x="2780687"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3" name="TextBox 22">
            <a:extLst>
              <a:ext uri="{FF2B5EF4-FFF2-40B4-BE49-F238E27FC236}">
                <a16:creationId xmlns:a16="http://schemas.microsoft.com/office/drawing/2014/main" id="{5809E331-31C9-98FA-74DB-CA82A0A33CD0}"/>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4" name="TextBox 23">
            <a:extLst>
              <a:ext uri="{FF2B5EF4-FFF2-40B4-BE49-F238E27FC236}">
                <a16:creationId xmlns:a16="http://schemas.microsoft.com/office/drawing/2014/main" id="{7A83F006-495A-9A53-87E4-752BBE10BF96}"/>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5" name="직사각형 24">
            <a:extLst>
              <a:ext uri="{FF2B5EF4-FFF2-40B4-BE49-F238E27FC236}">
                <a16:creationId xmlns:a16="http://schemas.microsoft.com/office/drawing/2014/main" id="{6A425F4F-433C-481F-2F47-77C7E8560943}"/>
              </a:ext>
            </a:extLst>
          </p:cNvPr>
          <p:cNvSpPr>
            <a:spLocks/>
          </p:cNvSpPr>
          <p:nvPr/>
        </p:nvSpPr>
        <p:spPr>
          <a:xfrm>
            <a:off x="4201143" y="1774846"/>
            <a:ext cx="4172390" cy="1120754"/>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939B0378-9AC6-3FF6-0D5E-864164450942}"/>
              </a:ext>
            </a:extLst>
          </p:cNvPr>
          <p:cNvSpPr txBox="1"/>
          <p:nvPr/>
        </p:nvSpPr>
        <p:spPr>
          <a:xfrm>
            <a:off x="2627614" y="2212112"/>
            <a:ext cx="91144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 variation</a:t>
            </a:r>
            <a:endParaRPr lang="ko-KR" altLang="en-US" sz="1000" dirty="0"/>
          </a:p>
        </p:txBody>
      </p:sp>
      <p:sp>
        <p:nvSpPr>
          <p:cNvPr id="5" name="TextBox 4">
            <a:extLst>
              <a:ext uri="{FF2B5EF4-FFF2-40B4-BE49-F238E27FC236}">
                <a16:creationId xmlns:a16="http://schemas.microsoft.com/office/drawing/2014/main" id="{8255CAF9-4FCA-2EBC-3B88-8BBBEF93CFD9}"/>
              </a:ext>
            </a:extLst>
          </p:cNvPr>
          <p:cNvSpPr txBox="1"/>
          <p:nvPr/>
        </p:nvSpPr>
        <p:spPr>
          <a:xfrm>
            <a:off x="5396826" y="2089001"/>
            <a:ext cx="788687"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Slowdown</a:t>
            </a:r>
            <a:endParaRPr lang="ko-KR" altLang="en-US" sz="1000" dirty="0"/>
          </a:p>
        </p:txBody>
      </p:sp>
      <p:sp>
        <p:nvSpPr>
          <p:cNvPr id="7" name="TextBox 6">
            <a:extLst>
              <a:ext uri="{FF2B5EF4-FFF2-40B4-BE49-F238E27FC236}">
                <a16:creationId xmlns:a16="http://schemas.microsoft.com/office/drawing/2014/main" id="{036440F5-3825-42ED-7267-1F0B1F2CA8D7}"/>
              </a:ext>
            </a:extLst>
          </p:cNvPr>
          <p:cNvSpPr txBox="1"/>
          <p:nvPr/>
        </p:nvSpPr>
        <p:spPr>
          <a:xfrm>
            <a:off x="8610600" y="1865210"/>
            <a:ext cx="30632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Reducing the interval between MPI messages </a:t>
            </a:r>
            <a:r>
              <a:rPr lang="en-US" altLang="ko-KR" sz="1100" dirty="0">
                <a:solidFill>
                  <a:srgbClr val="4D6BED"/>
                </a:solidFill>
              </a:rPr>
              <a:t>reduces the average slowdown</a:t>
            </a:r>
            <a:r>
              <a:rPr lang="en-US" altLang="ko-KR" sz="1100" dirty="0"/>
              <a:t> due to interference</a:t>
            </a:r>
            <a:endParaRPr lang="ko-KR" altLang="en-US" sz="1100" dirty="0"/>
          </a:p>
        </p:txBody>
      </p:sp>
      <p:sp>
        <p:nvSpPr>
          <p:cNvPr id="9" name="TextBox 8">
            <a:extLst>
              <a:ext uri="{FF2B5EF4-FFF2-40B4-BE49-F238E27FC236}">
                <a16:creationId xmlns:a16="http://schemas.microsoft.com/office/drawing/2014/main" id="{AEE53FD0-2493-4B31-3D2C-1FF6A732ACB2}"/>
              </a:ext>
            </a:extLst>
          </p:cNvPr>
          <p:cNvSpPr txBox="1"/>
          <p:nvPr/>
        </p:nvSpPr>
        <p:spPr>
          <a:xfrm>
            <a:off x="5839503" y="3990378"/>
            <a:ext cx="895669" cy="43088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dirty="0"/>
              <a:t>Overall decreases</a:t>
            </a:r>
            <a:endParaRPr lang="ko-KR" altLang="en-US" dirty="0"/>
          </a:p>
        </p:txBody>
      </p:sp>
      <p:sp>
        <p:nvSpPr>
          <p:cNvPr id="10" name="TextBox 9">
            <a:extLst>
              <a:ext uri="{FF2B5EF4-FFF2-40B4-BE49-F238E27FC236}">
                <a16:creationId xmlns:a16="http://schemas.microsoft.com/office/drawing/2014/main" id="{AAB93A40-8BF3-57E9-25B1-03D97BEF6CF1}"/>
              </a:ext>
            </a:extLst>
          </p:cNvPr>
          <p:cNvSpPr txBox="1"/>
          <p:nvPr/>
        </p:nvSpPr>
        <p:spPr>
          <a:xfrm>
            <a:off x="8610600" y="3142406"/>
            <a:ext cx="3063239" cy="1329210"/>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4D6BED"/>
                </a:solidFill>
              </a:rPr>
              <a:t>Higher</a:t>
            </a:r>
            <a:r>
              <a:rPr lang="en-US" altLang="ko-KR" sz="1100" dirty="0"/>
              <a:t> I/O injection rates and </a:t>
            </a:r>
            <a:r>
              <a:rPr lang="en-US" altLang="ko-KR" sz="1100" dirty="0">
                <a:solidFill>
                  <a:srgbClr val="4D6BED"/>
                </a:solidFill>
              </a:rPr>
              <a:t>larger</a:t>
            </a:r>
            <a:r>
              <a:rPr lang="en-US" altLang="ko-KR" sz="1100" dirty="0"/>
              <a:t> I/O request sizes cause </a:t>
            </a:r>
            <a:r>
              <a:rPr lang="en-US" altLang="ko-KR" sz="1100" dirty="0">
                <a:solidFill>
                  <a:srgbClr val="4D6BED"/>
                </a:solidFill>
              </a:rPr>
              <a:t>more network congestion</a:t>
            </a:r>
            <a:r>
              <a:rPr lang="en-US" altLang="ko-KR" sz="1100" dirty="0"/>
              <a:t> and result in more I/O packets stalled and waiting in the buffers of network switches.</a:t>
            </a:r>
          </a:p>
        </p:txBody>
      </p:sp>
      <p:sp>
        <p:nvSpPr>
          <p:cNvPr id="11" name="TextBox 10">
            <a:extLst>
              <a:ext uri="{FF2B5EF4-FFF2-40B4-BE49-F238E27FC236}">
                <a16:creationId xmlns:a16="http://schemas.microsoft.com/office/drawing/2014/main" id="{C8C426AD-7F32-F0C7-A336-CBCE2E95ED65}"/>
              </a:ext>
            </a:extLst>
          </p:cNvPr>
          <p:cNvSpPr txBox="1"/>
          <p:nvPr/>
        </p:nvSpPr>
        <p:spPr>
          <a:xfrm>
            <a:off x="8610599" y="4742075"/>
            <a:ext cx="3063239" cy="107529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FF7575"/>
                </a:solidFill>
              </a:rPr>
              <a:t>Reduction in MPI messaging interval </a:t>
            </a:r>
            <a:r>
              <a:rPr lang="en-US" altLang="ko-KR" sz="1100" dirty="0"/>
              <a:t>results in MPI packets preempting some of the I/O packets, which in turn </a:t>
            </a:r>
            <a:r>
              <a:rPr lang="en-US" altLang="ko-KR" sz="1100" dirty="0">
                <a:solidFill>
                  <a:srgbClr val="FF7575"/>
                </a:solidFill>
              </a:rPr>
              <a:t>slows down injection rate </a:t>
            </a:r>
            <a:r>
              <a:rPr lang="en-US" altLang="ko-KR" sz="1100" dirty="0"/>
              <a:t>for I/O traffic.</a:t>
            </a:r>
          </a:p>
        </p:txBody>
      </p:sp>
    </p:spTree>
    <p:extLst>
      <p:ext uri="{BB962C8B-B14F-4D97-AF65-F5344CB8AC3E}">
        <p14:creationId xmlns:p14="http://schemas.microsoft.com/office/powerpoint/2010/main" val="248808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0" name="그룹 9">
            <a:extLst>
              <a:ext uri="{FF2B5EF4-FFF2-40B4-BE49-F238E27FC236}">
                <a16:creationId xmlns:a16="http://schemas.microsoft.com/office/drawing/2014/main" id="{A904D364-79FA-4AD3-8AEB-490DC6F1D8A8}"/>
              </a:ext>
            </a:extLst>
          </p:cNvPr>
          <p:cNvGrpSpPr/>
          <p:nvPr/>
        </p:nvGrpSpPr>
        <p:grpSpPr>
          <a:xfrm>
            <a:off x="1875560" y="1420143"/>
            <a:ext cx="8440879" cy="2349731"/>
            <a:chOff x="2085064" y="1320554"/>
            <a:chExt cx="8440879" cy="2349731"/>
          </a:xfrm>
        </p:grpSpPr>
        <p:pic>
          <p:nvPicPr>
            <p:cNvPr id="8" name="그림 7">
              <a:extLst>
                <a:ext uri="{FF2B5EF4-FFF2-40B4-BE49-F238E27FC236}">
                  <a16:creationId xmlns:a16="http://schemas.microsoft.com/office/drawing/2014/main" id="{DC2B2304-F04D-C632-4428-8E7484B7B810}"/>
                </a:ext>
              </a:extLst>
            </p:cNvPr>
            <p:cNvPicPr>
              <a:picLocks noChangeAspect="1"/>
            </p:cNvPicPr>
            <p:nvPr/>
          </p:nvPicPr>
          <p:blipFill>
            <a:blip r:embed="rId3"/>
            <a:stretch>
              <a:fillRect/>
            </a:stretch>
          </p:blipFill>
          <p:spPr>
            <a:xfrm>
              <a:off x="2085064" y="1320554"/>
              <a:ext cx="8440879" cy="2349731"/>
            </a:xfrm>
            <a:prstGeom prst="rect">
              <a:avLst/>
            </a:prstGeom>
          </p:spPr>
        </p:pic>
        <p:sp>
          <p:nvSpPr>
            <p:cNvPr id="4" name="TextBox 3">
              <a:extLst>
                <a:ext uri="{FF2B5EF4-FFF2-40B4-BE49-F238E27FC236}">
                  <a16:creationId xmlns:a16="http://schemas.microsoft.com/office/drawing/2014/main" id="{CDD5F0FB-CB08-DFD8-9047-69B9C05939ED}"/>
                </a:ext>
              </a:extLst>
            </p:cNvPr>
            <p:cNvSpPr txBox="1"/>
            <p:nvPr/>
          </p:nvSpPr>
          <p:spPr>
            <a:xfrm>
              <a:off x="6518500"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1.34ms</a:t>
              </a:r>
              <a:endParaRPr lang="ko-KR" altLang="en-US" sz="1000" dirty="0"/>
            </a:p>
          </p:txBody>
        </p:sp>
        <p:cxnSp>
          <p:nvCxnSpPr>
            <p:cNvPr id="5" name="직선 화살표 연결선 4">
              <a:extLst>
                <a:ext uri="{FF2B5EF4-FFF2-40B4-BE49-F238E27FC236}">
                  <a16:creationId xmlns:a16="http://schemas.microsoft.com/office/drawing/2014/main" id="{6FE78F2C-9C40-267B-8A88-3EAC07C5514A}"/>
                </a:ext>
              </a:extLst>
            </p:cNvPr>
            <p:cNvCxnSpPr>
              <a:cxnSpLocks/>
            </p:cNvCxnSpPr>
            <p:nvPr/>
          </p:nvCxnSpPr>
          <p:spPr>
            <a:xfrm>
              <a:off x="6823075"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735DC66-07DF-8535-151E-6FFD7CC00401}"/>
                </a:ext>
              </a:extLst>
            </p:cNvPr>
            <p:cNvSpPr txBox="1"/>
            <p:nvPr/>
          </p:nvSpPr>
          <p:spPr>
            <a:xfrm>
              <a:off x="9861775"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0.85ms</a:t>
              </a:r>
              <a:endParaRPr lang="ko-KR" altLang="en-US" sz="1000" dirty="0"/>
            </a:p>
          </p:txBody>
        </p:sp>
        <p:cxnSp>
          <p:nvCxnSpPr>
            <p:cNvPr id="12" name="직선 화살표 연결선 11">
              <a:extLst>
                <a:ext uri="{FF2B5EF4-FFF2-40B4-BE49-F238E27FC236}">
                  <a16:creationId xmlns:a16="http://schemas.microsoft.com/office/drawing/2014/main" id="{5EE6CA57-070D-A1E1-8E4C-93FF7AE49C83}"/>
                </a:ext>
              </a:extLst>
            </p:cNvPr>
            <p:cNvCxnSpPr>
              <a:cxnSpLocks/>
            </p:cNvCxnSpPr>
            <p:nvPr/>
          </p:nvCxnSpPr>
          <p:spPr>
            <a:xfrm>
              <a:off x="10166350"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sp>
        <p:nvSpPr>
          <p:cNvPr id="7" name="TextBox 6">
            <a:extLst>
              <a:ext uri="{FF2B5EF4-FFF2-40B4-BE49-F238E27FC236}">
                <a16:creationId xmlns:a16="http://schemas.microsoft.com/office/drawing/2014/main" id="{0C8C2272-F324-175B-C5B7-52FC1B889428}"/>
              </a:ext>
            </a:extLst>
          </p:cNvPr>
          <p:cNvSpPr txBox="1">
            <a:spLocks/>
          </p:cNvSpPr>
          <p:nvPr/>
        </p:nvSpPr>
        <p:spPr>
          <a:xfrm>
            <a:off x="1213658" y="3769874"/>
            <a:ext cx="10078141" cy="61061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t>Reducing the MPI interval improves the MPI performance during high-intensity interference. </a:t>
            </a:r>
          </a:p>
          <a:p>
            <a:pPr marL="171450" indent="-171450">
              <a:lnSpc>
                <a:spcPct val="150000"/>
              </a:lnSpc>
              <a:buFont typeface="Wingdings" panose="05000000000000000000" pitchFamily="2" charset="2"/>
              <a:buChar char="Ø"/>
            </a:pPr>
            <a:r>
              <a:rPr lang="en-US" altLang="ko-KR" sz="1200" dirty="0"/>
              <a:t>All MPI intervals larger than 4 </a:t>
            </a:r>
            <a:r>
              <a:rPr lang="en-US" altLang="ko-KR" sz="1200" dirty="0" err="1"/>
              <a:t>ms</a:t>
            </a:r>
            <a:r>
              <a:rPr lang="en-US" altLang="ko-KR" sz="1200" dirty="0"/>
              <a:t> experience a maximum slowdown above 300% of the baseline times when the I/O interval is 100 µs.</a:t>
            </a:r>
          </a:p>
        </p:txBody>
      </p:sp>
      <p:sp>
        <p:nvSpPr>
          <p:cNvPr id="13" name="TextBox 12">
            <a:extLst>
              <a:ext uri="{FF2B5EF4-FFF2-40B4-BE49-F238E27FC236}">
                <a16:creationId xmlns:a16="http://schemas.microsoft.com/office/drawing/2014/main" id="{D42C1FCD-854F-8822-F16B-416E3C7D094E}"/>
              </a:ext>
            </a:extLst>
          </p:cNvPr>
          <p:cNvSpPr txBox="1">
            <a:spLocks/>
          </p:cNvSpPr>
          <p:nvPr/>
        </p:nvSpPr>
        <p:spPr>
          <a:xfrm>
            <a:off x="863497" y="239946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5" name="TextBox 14">
            <a:extLst>
              <a:ext uri="{FF2B5EF4-FFF2-40B4-BE49-F238E27FC236}">
                <a16:creationId xmlns:a16="http://schemas.microsoft.com/office/drawing/2014/main" id="{E93933B0-70BD-6DB6-07D5-FD9A709EB133}"/>
              </a:ext>
            </a:extLst>
          </p:cNvPr>
          <p:cNvSpPr txBox="1">
            <a:spLocks/>
          </p:cNvSpPr>
          <p:nvPr/>
        </p:nvSpPr>
        <p:spPr>
          <a:xfrm>
            <a:off x="1492898" y="4878672"/>
            <a:ext cx="9206203" cy="1718612"/>
          </a:xfrm>
          <a:prstGeom prst="rect">
            <a:avLst/>
          </a:prstGeom>
          <a:solidFill>
            <a:srgbClr val="FFF2CC">
              <a:alpha val="60000"/>
            </a:srgbClr>
          </a:solidFill>
        </p:spPr>
        <p:txBody>
          <a:bodyPr wrap="square" rtlCol="0">
            <a:spAutoFit/>
          </a:bodyPr>
          <a:lstStyle/>
          <a:p>
            <a:pPr marL="171450" indent="-171450">
              <a:lnSpc>
                <a:spcPct val="150000"/>
              </a:lnSpc>
              <a:buFont typeface="Wingdings" panose="05000000000000000000" pitchFamily="2" charset="2"/>
              <a:buChar char="ü"/>
            </a:pPr>
            <a:r>
              <a:rPr lang="en-US" altLang="ko-KR" sz="1200" dirty="0"/>
              <a:t>Small interfering requests/messages (4 KB of MPI or I/O) have minimal impact on MPI or I/O performance.</a:t>
            </a:r>
          </a:p>
          <a:p>
            <a:pPr marL="171450" indent="-171450">
              <a:lnSpc>
                <a:spcPct val="150000"/>
              </a:lnSpc>
              <a:buFont typeface="Wingdings" panose="05000000000000000000" pitchFamily="2" charset="2"/>
              <a:buChar char="ü"/>
            </a:pPr>
            <a:r>
              <a:rPr lang="en-US" altLang="ko-KR" sz="1200" dirty="0"/>
              <a:t>For I/O performance, the impact of interference is moderate if the I/O interval is larger than the I/O-congestion threshold. Below the threshold, interference has negligible effect. </a:t>
            </a:r>
          </a:p>
          <a:p>
            <a:pPr marL="171450" indent="-171450">
              <a:lnSpc>
                <a:spcPct val="150000"/>
              </a:lnSpc>
              <a:buFont typeface="Wingdings" panose="05000000000000000000" pitchFamily="2" charset="2"/>
              <a:buChar char="ü"/>
            </a:pPr>
            <a:r>
              <a:rPr lang="en-US" altLang="ko-KR" sz="1200" dirty="0"/>
              <a:t>For MPI performance, interference causes variations even when there is a moderate amount of interfering I/O traffic. The most significant impact is observed when the I/O traffic has passed its I/O-congestion threshold.</a:t>
            </a:r>
          </a:p>
          <a:p>
            <a:pPr marL="171450" indent="-171450">
              <a:lnSpc>
                <a:spcPct val="150000"/>
              </a:lnSpc>
              <a:buFont typeface="Wingdings" panose="05000000000000000000" pitchFamily="2" charset="2"/>
              <a:buChar char="ü"/>
            </a:pPr>
            <a:r>
              <a:rPr lang="en-US" altLang="ko-KR" sz="1200" dirty="0"/>
              <a:t>Overall, the impact of interference is </a:t>
            </a:r>
            <a:r>
              <a:rPr lang="en-US" altLang="ko-KR" sz="1200" b="1" dirty="0"/>
              <a:t>higher for MPI than I/O</a:t>
            </a:r>
            <a:r>
              <a:rPr lang="en-US" altLang="ko-KR" sz="1200" dirty="0"/>
              <a:t>.</a:t>
            </a:r>
          </a:p>
        </p:txBody>
      </p:sp>
      <p:sp>
        <p:nvSpPr>
          <p:cNvPr id="16" name="TextBox 15">
            <a:extLst>
              <a:ext uri="{FF2B5EF4-FFF2-40B4-BE49-F238E27FC236}">
                <a16:creationId xmlns:a16="http://schemas.microsoft.com/office/drawing/2014/main" id="{BE75ACC9-F173-CA8C-18A8-C4073064E201}"/>
              </a:ext>
            </a:extLst>
          </p:cNvPr>
          <p:cNvSpPr txBox="1"/>
          <p:nvPr/>
        </p:nvSpPr>
        <p:spPr>
          <a:xfrm>
            <a:off x="1496705" y="4504787"/>
            <a:ext cx="1617964" cy="37388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sz="1400" b="1" dirty="0"/>
              <a:t>Summarize</a:t>
            </a:r>
            <a:endParaRPr lang="en-US" altLang="ko-KR" sz="1400" dirty="0"/>
          </a:p>
        </p:txBody>
      </p:sp>
    </p:spTree>
    <p:extLst>
      <p:ext uri="{BB962C8B-B14F-4D97-AF65-F5344CB8AC3E}">
        <p14:creationId xmlns:p14="http://schemas.microsoft.com/office/powerpoint/2010/main" val="76796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Job Placement</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1" name="그룹 10">
            <a:extLst>
              <a:ext uri="{FF2B5EF4-FFF2-40B4-BE49-F238E27FC236}">
                <a16:creationId xmlns:a16="http://schemas.microsoft.com/office/drawing/2014/main" id="{EA4F5E7C-F3BC-AD7F-62EA-EA497A596739}"/>
              </a:ext>
            </a:extLst>
          </p:cNvPr>
          <p:cNvGrpSpPr/>
          <p:nvPr/>
        </p:nvGrpSpPr>
        <p:grpSpPr>
          <a:xfrm>
            <a:off x="1079210" y="2007536"/>
            <a:ext cx="3943553" cy="2413124"/>
            <a:chOff x="743930" y="2142156"/>
            <a:chExt cx="3943553" cy="2413124"/>
          </a:xfrm>
        </p:grpSpPr>
        <p:pic>
          <p:nvPicPr>
            <p:cNvPr id="5" name="그림 4">
              <a:extLst>
                <a:ext uri="{FF2B5EF4-FFF2-40B4-BE49-F238E27FC236}">
                  <a16:creationId xmlns:a16="http://schemas.microsoft.com/office/drawing/2014/main" id="{812B1238-304B-B840-6460-68671EA3D031}"/>
                </a:ext>
              </a:extLst>
            </p:cNvPr>
            <p:cNvPicPr>
              <a:picLocks noChangeAspect="1"/>
            </p:cNvPicPr>
            <p:nvPr/>
          </p:nvPicPr>
          <p:blipFill>
            <a:blip r:embed="rId3"/>
            <a:stretch>
              <a:fillRect/>
            </a:stretch>
          </p:blipFill>
          <p:spPr>
            <a:xfrm>
              <a:off x="743930" y="2142156"/>
              <a:ext cx="3943553" cy="2413124"/>
            </a:xfrm>
            <a:prstGeom prst="rect">
              <a:avLst/>
            </a:prstGeom>
          </p:spPr>
        </p:pic>
        <p:sp>
          <p:nvSpPr>
            <p:cNvPr id="7" name="TextBox 6">
              <a:extLst>
                <a:ext uri="{FF2B5EF4-FFF2-40B4-BE49-F238E27FC236}">
                  <a16:creationId xmlns:a16="http://schemas.microsoft.com/office/drawing/2014/main" id="{1FC951C3-7EC6-2E17-C4E1-CD1AD9B9F2D3}"/>
                </a:ext>
              </a:extLst>
            </p:cNvPr>
            <p:cNvSpPr txBox="1">
              <a:spLocks/>
            </p:cNvSpPr>
            <p:nvPr/>
          </p:nvSpPr>
          <p:spPr>
            <a:xfrm>
              <a:off x="40345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8" name="TextBox 7">
              <a:extLst>
                <a:ext uri="{FF2B5EF4-FFF2-40B4-BE49-F238E27FC236}">
                  <a16:creationId xmlns:a16="http://schemas.microsoft.com/office/drawing/2014/main" id="{687D475A-FC47-F4F7-8BF7-72347AC8C90C}"/>
                </a:ext>
              </a:extLst>
            </p:cNvPr>
            <p:cNvSpPr txBox="1">
              <a:spLocks/>
            </p:cNvSpPr>
            <p:nvPr/>
          </p:nvSpPr>
          <p:spPr>
            <a:xfrm>
              <a:off x="3373560"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p>
            <a:p>
              <a:pPr algn="ctr"/>
              <a:r>
                <a:rPr lang="en-US" altLang="ko-KR" sz="900" dirty="0"/>
                <a:t>(800%)</a:t>
              </a:r>
              <a:endParaRPr lang="ko-KR" altLang="en-US" sz="900" dirty="0"/>
            </a:p>
          </p:txBody>
        </p:sp>
        <p:sp>
          <p:nvSpPr>
            <p:cNvPr id="9" name="TextBox 8">
              <a:extLst>
                <a:ext uri="{FF2B5EF4-FFF2-40B4-BE49-F238E27FC236}">
                  <a16:creationId xmlns:a16="http://schemas.microsoft.com/office/drawing/2014/main" id="{01AA6C6A-4A10-EDAA-D96E-6E64C1C78390}"/>
                </a:ext>
              </a:extLst>
            </p:cNvPr>
            <p:cNvSpPr txBox="1">
              <a:spLocks/>
            </p:cNvSpPr>
            <p:nvPr/>
          </p:nvSpPr>
          <p:spPr>
            <a:xfrm>
              <a:off x="19771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10" name="TextBox 9">
              <a:extLst>
                <a:ext uri="{FF2B5EF4-FFF2-40B4-BE49-F238E27FC236}">
                  <a16:creationId xmlns:a16="http://schemas.microsoft.com/office/drawing/2014/main" id="{0EA5DE3C-5970-4820-0663-1AD8ED9A483B}"/>
                </a:ext>
              </a:extLst>
            </p:cNvPr>
            <p:cNvSpPr txBox="1">
              <a:spLocks/>
            </p:cNvSpPr>
            <p:nvPr/>
          </p:nvSpPr>
          <p:spPr>
            <a:xfrm>
              <a:off x="1236055"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r>
                <a:rPr lang="en-US" altLang="ko-KR" sz="900" dirty="0"/>
                <a:t>(11.8%)</a:t>
              </a:r>
              <a:endParaRPr lang="ko-KR" altLang="en-US" sz="1000" dirty="0"/>
            </a:p>
          </p:txBody>
        </p:sp>
      </p:grpSp>
      <p:pic>
        <p:nvPicPr>
          <p:cNvPr id="13" name="그림 12">
            <a:extLst>
              <a:ext uri="{FF2B5EF4-FFF2-40B4-BE49-F238E27FC236}">
                <a16:creationId xmlns:a16="http://schemas.microsoft.com/office/drawing/2014/main" id="{B4DFE128-CE85-4D6B-E563-CFA1BD581607}"/>
              </a:ext>
            </a:extLst>
          </p:cNvPr>
          <p:cNvPicPr>
            <a:picLocks noChangeAspect="1"/>
          </p:cNvPicPr>
          <p:nvPr/>
        </p:nvPicPr>
        <p:blipFill>
          <a:blip r:embed="rId4"/>
          <a:stretch>
            <a:fillRect/>
          </a:stretch>
        </p:blipFill>
        <p:spPr>
          <a:xfrm>
            <a:off x="6815712" y="1998366"/>
            <a:ext cx="4057859" cy="2381372"/>
          </a:xfrm>
          <a:prstGeom prst="rect">
            <a:avLst/>
          </a:prstGeom>
        </p:spPr>
      </p:pic>
      <p:sp>
        <p:nvSpPr>
          <p:cNvPr id="17" name="TextBox 16">
            <a:extLst>
              <a:ext uri="{FF2B5EF4-FFF2-40B4-BE49-F238E27FC236}">
                <a16:creationId xmlns:a16="http://schemas.microsoft.com/office/drawing/2014/main" id="{99BF2A66-83B7-CBDF-D4CE-E84A069CB75E}"/>
              </a:ext>
            </a:extLst>
          </p:cNvPr>
          <p:cNvSpPr txBox="1"/>
          <p:nvPr/>
        </p:nvSpPr>
        <p:spPr>
          <a:xfrm>
            <a:off x="6096000"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server Placement</a:t>
            </a:r>
            <a:endParaRPr lang="en-US" altLang="ko-KR" dirty="0"/>
          </a:p>
        </p:txBody>
      </p:sp>
      <p:sp>
        <p:nvSpPr>
          <p:cNvPr id="18" name="직사각형 17">
            <a:extLst>
              <a:ext uri="{FF2B5EF4-FFF2-40B4-BE49-F238E27FC236}">
                <a16:creationId xmlns:a16="http://schemas.microsoft.com/office/drawing/2014/main" id="{0C10CDA0-0EEE-A734-EEF0-D3331A9A4CED}"/>
              </a:ext>
            </a:extLst>
          </p:cNvPr>
          <p:cNvSpPr>
            <a:spLocks/>
          </p:cNvSpPr>
          <p:nvPr/>
        </p:nvSpPr>
        <p:spPr>
          <a:xfrm>
            <a:off x="7768632" y="2774249"/>
            <a:ext cx="444639" cy="81840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EB97FCD9-8810-3C8E-ADE4-DF9AFC3EBE62}"/>
              </a:ext>
            </a:extLst>
          </p:cNvPr>
          <p:cNvSpPr>
            <a:spLocks/>
          </p:cNvSpPr>
          <p:nvPr/>
        </p:nvSpPr>
        <p:spPr>
          <a:xfrm>
            <a:off x="9813471" y="3072699"/>
            <a:ext cx="444639" cy="471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E4A9D3F9-1435-D8E9-3553-BA57B1E8A7E0}"/>
              </a:ext>
            </a:extLst>
          </p:cNvPr>
          <p:cNvSpPr>
            <a:spLocks/>
          </p:cNvSpPr>
          <p:nvPr/>
        </p:nvSpPr>
        <p:spPr>
          <a:xfrm>
            <a:off x="4381149" y="3301685"/>
            <a:ext cx="435428" cy="25939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EB699DF4-F870-C660-0535-81063523B1A9}"/>
              </a:ext>
            </a:extLst>
          </p:cNvPr>
          <p:cNvSpPr txBox="1"/>
          <p:nvPr/>
        </p:nvSpPr>
        <p:spPr>
          <a:xfrm>
            <a:off x="6416459" y="4841101"/>
            <a:ext cx="5187712" cy="1392689"/>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altLang="ko-KR" sz="1100" dirty="0"/>
              <a:t>The </a:t>
            </a:r>
            <a:r>
              <a:rPr lang="en-US" altLang="ko-KR" sz="1100" dirty="0">
                <a:solidFill>
                  <a:srgbClr val="FF7575"/>
                </a:solidFill>
              </a:rPr>
              <a:t>spread-target placement </a:t>
            </a:r>
            <a:r>
              <a:rPr lang="en-US" altLang="ko-KR" sz="1100" dirty="0"/>
              <a:t>of I/O nodes is best at mitigating interference for both types of jobs</a:t>
            </a:r>
          </a:p>
          <a:p>
            <a:pPr marL="171450" indent="-171450">
              <a:lnSpc>
                <a:spcPct val="200000"/>
              </a:lnSpc>
              <a:buFont typeface="Arial" panose="020B0604020202020204" pitchFamily="34" charset="0"/>
              <a:buChar char="•"/>
            </a:pPr>
            <a:r>
              <a:rPr lang="en-US" altLang="ko-KR" sz="1100" dirty="0"/>
              <a:t>The I/O traffic is confined to a subset of the network and thus does not interfere with the MPI traffic</a:t>
            </a:r>
            <a:endParaRPr lang="ko-KR" altLang="en-US" sz="1100" dirty="0"/>
          </a:p>
        </p:txBody>
      </p:sp>
      <p:sp>
        <p:nvSpPr>
          <p:cNvPr id="28" name="TextBox 27">
            <a:extLst>
              <a:ext uri="{FF2B5EF4-FFF2-40B4-BE49-F238E27FC236}">
                <a16:creationId xmlns:a16="http://schemas.microsoft.com/office/drawing/2014/main" id="{45D8E339-99A2-DC1C-596D-C3CE50D236F5}"/>
              </a:ext>
            </a:extLst>
          </p:cNvPr>
          <p:cNvSpPr txBox="1"/>
          <p:nvPr/>
        </p:nvSpPr>
        <p:spPr>
          <a:xfrm>
            <a:off x="587829" y="4663018"/>
            <a:ext cx="5187712" cy="1731243"/>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en-US" altLang="ko-KR" sz="1100" dirty="0"/>
              <a:t>Random switch : </a:t>
            </a:r>
          </a:p>
          <a:p>
            <a:pPr marL="628650" lvl="1" indent="-171450">
              <a:lnSpc>
                <a:spcPct val="200000"/>
              </a:lnSpc>
              <a:buFont typeface="Arial" panose="020B0604020202020204" pitchFamily="34" charset="0"/>
              <a:buChar char="•"/>
            </a:pPr>
            <a:r>
              <a:rPr lang="en-US" altLang="ko-KR" sz="1100" dirty="0"/>
              <a:t>Improvements - All links connected to switches with I/O servers and clients carry only I/O traffic</a:t>
            </a:r>
          </a:p>
          <a:p>
            <a:pPr marL="628650" lvl="1" indent="-171450">
              <a:lnSpc>
                <a:spcPct val="200000"/>
              </a:lnSpc>
              <a:buFont typeface="Arial" panose="020B0604020202020204" pitchFamily="34" charset="0"/>
              <a:buChar char="•"/>
            </a:pPr>
            <a:r>
              <a:rPr lang="en-US" altLang="ko-KR" sz="1100" dirty="0"/>
              <a:t>Therefore, MPI-I/O interference on links between level1 and level-2 switches is avoided.</a:t>
            </a:r>
          </a:p>
        </p:txBody>
      </p:sp>
    </p:spTree>
    <p:extLst>
      <p:ext uri="{BB962C8B-B14F-4D97-AF65-F5344CB8AC3E}">
        <p14:creationId xmlns:p14="http://schemas.microsoft.com/office/powerpoint/2010/main" val="97788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5DC20EF-507E-8C15-9266-6C1FAFB0C837}"/>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5" name="TextBox 4">
            <a:extLst>
              <a:ext uri="{FF2B5EF4-FFF2-40B4-BE49-F238E27FC236}">
                <a16:creationId xmlns:a16="http://schemas.microsoft.com/office/drawing/2014/main" id="{6FF993F3-D096-2944-E5C9-5E5608F00FA8}"/>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6" name="TextBox 5">
            <a:extLst>
              <a:ext uri="{FF2B5EF4-FFF2-40B4-BE49-F238E27FC236}">
                <a16:creationId xmlns:a16="http://schemas.microsoft.com/office/drawing/2014/main" id="{B935FF71-6010-4F30-5E12-F34505EEC083}"/>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Throttling I/O Traffic</a:t>
            </a:r>
            <a:endParaRPr lang="en-US" altLang="ko-KR" dirty="0"/>
          </a:p>
        </p:txBody>
      </p:sp>
      <p:pic>
        <p:nvPicPr>
          <p:cNvPr id="7" name="그림 6">
            <a:extLst>
              <a:ext uri="{FF2B5EF4-FFF2-40B4-BE49-F238E27FC236}">
                <a16:creationId xmlns:a16="http://schemas.microsoft.com/office/drawing/2014/main" id="{CF884470-2E21-9C4E-6188-4A9851368000}"/>
              </a:ext>
            </a:extLst>
          </p:cNvPr>
          <p:cNvPicPr>
            <a:picLocks noChangeAspect="1"/>
          </p:cNvPicPr>
          <p:nvPr/>
        </p:nvPicPr>
        <p:blipFill>
          <a:blip r:embed="rId3"/>
          <a:stretch>
            <a:fillRect/>
          </a:stretch>
        </p:blipFill>
        <p:spPr>
          <a:xfrm>
            <a:off x="1217429" y="3063503"/>
            <a:ext cx="4197566" cy="2095608"/>
          </a:xfrm>
          <a:prstGeom prst="rect">
            <a:avLst/>
          </a:prstGeom>
        </p:spPr>
      </p:pic>
      <p:sp>
        <p:nvSpPr>
          <p:cNvPr id="8" name="TextBox 7">
            <a:extLst>
              <a:ext uri="{FF2B5EF4-FFF2-40B4-BE49-F238E27FC236}">
                <a16:creationId xmlns:a16="http://schemas.microsoft.com/office/drawing/2014/main" id="{2A572F02-D7FA-F997-731F-C8F6D18BD0F1}"/>
              </a:ext>
            </a:extLst>
          </p:cNvPr>
          <p:cNvSpPr txBox="1"/>
          <p:nvPr/>
        </p:nvSpPr>
        <p:spPr>
          <a:xfrm>
            <a:off x="569083" y="1774846"/>
            <a:ext cx="5418059"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process of regulating the rate at which I/O requests are sent or processed</a:t>
            </a:r>
          </a:p>
          <a:p>
            <a:pPr marL="171450" indent="-171450">
              <a:lnSpc>
                <a:spcPct val="150000"/>
              </a:lnSpc>
              <a:buFont typeface="Arial" panose="020B0604020202020204" pitchFamily="34" charset="0"/>
              <a:buChar char="•"/>
            </a:pPr>
            <a:r>
              <a:rPr lang="en-US" altLang="ko-KR" sz="1100" dirty="0"/>
              <a:t>Random-node job placement, isolated-target I/O server</a:t>
            </a:r>
          </a:p>
        </p:txBody>
      </p:sp>
      <p:sp>
        <p:nvSpPr>
          <p:cNvPr id="10" name="TextBox 9">
            <a:extLst>
              <a:ext uri="{FF2B5EF4-FFF2-40B4-BE49-F238E27FC236}">
                <a16:creationId xmlns:a16="http://schemas.microsoft.com/office/drawing/2014/main" id="{EE23B746-A151-7785-F426-76887A6947B7}"/>
              </a:ext>
            </a:extLst>
          </p:cNvPr>
          <p:cNvSpPr txBox="1"/>
          <p:nvPr/>
        </p:nvSpPr>
        <p:spPr>
          <a:xfrm>
            <a:off x="1492649" y="4718882"/>
            <a:ext cx="3641902" cy="246221"/>
          </a:xfrm>
          <a:prstGeom prst="rect">
            <a:avLst/>
          </a:prstGeom>
          <a:noFill/>
          <a:ln w="28575">
            <a:solidFill>
              <a:srgbClr val="E2F0D9"/>
            </a:solidFill>
          </a:ln>
        </p:spPr>
        <p:txBody>
          <a:bodyPr wrap="square" rtlCol="0">
            <a:spAutoFit/>
          </a:bodyPr>
          <a:lstStyle/>
          <a:p>
            <a:r>
              <a:rPr lang="en-US" altLang="ko-KR" sz="1000" dirty="0"/>
              <a:t>Duration between the start times of 2 consecutive requests</a:t>
            </a:r>
            <a:endParaRPr lang="ko-KR" altLang="en-US" sz="1000" dirty="0"/>
          </a:p>
        </p:txBody>
      </p:sp>
      <p:cxnSp>
        <p:nvCxnSpPr>
          <p:cNvPr id="11" name="직선 연결선 10">
            <a:extLst>
              <a:ext uri="{FF2B5EF4-FFF2-40B4-BE49-F238E27FC236}">
                <a16:creationId xmlns:a16="http://schemas.microsoft.com/office/drawing/2014/main" id="{D9C1A612-1D22-B031-DCE4-0388F27A7E7F}"/>
              </a:ext>
            </a:extLst>
          </p:cNvPr>
          <p:cNvCxnSpPr>
            <a:cxnSpLocks/>
          </p:cNvCxnSpPr>
          <p:nvPr/>
        </p:nvCxnSpPr>
        <p:spPr>
          <a:xfrm>
            <a:off x="2883314" y="4718882"/>
            <a:ext cx="853661"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6C9FE8-2B4C-EECD-37C5-73ABB13DF2F3}"/>
              </a:ext>
            </a:extLst>
          </p:cNvPr>
          <p:cNvSpPr txBox="1"/>
          <p:nvPr/>
        </p:nvSpPr>
        <p:spPr>
          <a:xfrm>
            <a:off x="569083" y="2336181"/>
            <a:ext cx="5418058"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I/O throttling is achieved by varying the time between initiating consecutive I/O requests =&gt; </a:t>
            </a:r>
            <a:r>
              <a:rPr lang="en-US" altLang="ko-KR" sz="1100" b="1" dirty="0"/>
              <a:t>throttle window</a:t>
            </a:r>
          </a:p>
        </p:txBody>
      </p:sp>
      <p:sp>
        <p:nvSpPr>
          <p:cNvPr id="3" name="제목 1">
            <a:extLst>
              <a:ext uri="{FF2B5EF4-FFF2-40B4-BE49-F238E27FC236}">
                <a16:creationId xmlns:a16="http://schemas.microsoft.com/office/drawing/2014/main" id="{AB9916EF-BC4A-6C64-0674-78EF6010DA6C}"/>
              </a:ext>
            </a:extLst>
          </p:cNvPr>
          <p:cNvSpPr txBox="1">
            <a:spLocks/>
          </p:cNvSpPr>
          <p:nvPr/>
        </p:nvSpPr>
        <p:spPr>
          <a:xfrm>
            <a:off x="6286982" y="401947"/>
            <a:ext cx="4950359"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dirty="0"/>
              <a:t>5. Conclusion</a:t>
            </a:r>
            <a:endParaRPr lang="ko-KR" altLang="en-US" sz="2400" b="1" u="sng" dirty="0"/>
          </a:p>
        </p:txBody>
      </p:sp>
      <p:sp>
        <p:nvSpPr>
          <p:cNvPr id="9" name="TextBox 8">
            <a:extLst>
              <a:ext uri="{FF2B5EF4-FFF2-40B4-BE49-F238E27FC236}">
                <a16:creationId xmlns:a16="http://schemas.microsoft.com/office/drawing/2014/main" id="{64104296-EA78-D9EB-60B5-5486402F87FC}"/>
              </a:ext>
            </a:extLst>
          </p:cNvPr>
          <p:cNvSpPr txBox="1"/>
          <p:nvPr/>
        </p:nvSpPr>
        <p:spPr>
          <a:xfrm>
            <a:off x="1811638" y="3727762"/>
            <a:ext cx="1172193" cy="246221"/>
          </a:xfrm>
          <a:prstGeom prst="rect">
            <a:avLst/>
          </a:prstGeom>
          <a:solidFill>
            <a:srgbClr val="5DA5DA">
              <a:alpha val="60000"/>
            </a:srgbClr>
          </a:solidFill>
        </p:spPr>
        <p:txBody>
          <a:bodyPr wrap="square" rtlCol="0">
            <a:spAutoFit/>
          </a:bodyPr>
          <a:lstStyle>
            <a:defPPr>
              <a:defRPr lang="ko-KR"/>
            </a:defPPr>
            <a:lvl1pPr>
              <a:defRPr sz="1100"/>
            </a:lvl1pPr>
          </a:lstStyle>
          <a:p>
            <a:r>
              <a:rPr lang="en-US" altLang="ko-KR" sz="1000" dirty="0"/>
              <a:t>I/O : unchanged</a:t>
            </a:r>
            <a:endParaRPr lang="ko-KR" altLang="en-US" sz="1000" dirty="0"/>
          </a:p>
        </p:txBody>
      </p:sp>
      <p:sp>
        <p:nvSpPr>
          <p:cNvPr id="13" name="TextBox 12">
            <a:extLst>
              <a:ext uri="{FF2B5EF4-FFF2-40B4-BE49-F238E27FC236}">
                <a16:creationId xmlns:a16="http://schemas.microsoft.com/office/drawing/2014/main" id="{66ABFE2A-42B3-3A15-AAE6-ADD00DE6C440}"/>
              </a:ext>
            </a:extLst>
          </p:cNvPr>
          <p:cNvSpPr txBox="1"/>
          <p:nvPr/>
        </p:nvSpPr>
        <p:spPr>
          <a:xfrm>
            <a:off x="392113" y="5227793"/>
            <a:ext cx="5652179"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r>
              <a:rPr lang="en-US" altLang="ko-KR" dirty="0"/>
              <a:t>I/O throttling can potentially be used to reduce MPI-I/O interference if a relatively small loss in I/O performance is acceptable. </a:t>
            </a:r>
          </a:p>
          <a:p>
            <a:r>
              <a:rPr lang="en-US" altLang="ko-KR" dirty="0"/>
              <a:t>Additionally, the I/O-congestion threshold may be an effective guide for choosing appropriate throttling windows.</a:t>
            </a:r>
            <a:endParaRPr lang="ko-KR" altLang="en-US" dirty="0"/>
          </a:p>
        </p:txBody>
      </p:sp>
      <p:sp>
        <p:nvSpPr>
          <p:cNvPr id="14" name="직사각형 13">
            <a:extLst>
              <a:ext uri="{FF2B5EF4-FFF2-40B4-BE49-F238E27FC236}">
                <a16:creationId xmlns:a16="http://schemas.microsoft.com/office/drawing/2014/main" id="{A253F2A8-6085-A3D9-C867-88DDCB0731CB}"/>
              </a:ext>
            </a:extLst>
          </p:cNvPr>
          <p:cNvSpPr>
            <a:spLocks/>
          </p:cNvSpPr>
          <p:nvPr/>
        </p:nvSpPr>
        <p:spPr>
          <a:xfrm>
            <a:off x="1788143" y="3953306"/>
            <a:ext cx="936007" cy="663143"/>
          </a:xfrm>
          <a:prstGeom prst="rect">
            <a:avLst/>
          </a:prstGeom>
          <a:ln w="38100">
            <a:solidFill>
              <a:srgbClr val="5DA5DA">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5738FB4E-63D3-0A84-E5A4-02F98745074C}"/>
              </a:ext>
            </a:extLst>
          </p:cNvPr>
          <p:cNvSpPr txBox="1"/>
          <p:nvPr/>
        </p:nvSpPr>
        <p:spPr>
          <a:xfrm>
            <a:off x="1811639" y="3482029"/>
            <a:ext cx="1012825" cy="246221"/>
          </a:xfrm>
          <a:prstGeom prst="rect">
            <a:avLst/>
          </a:prstGeom>
          <a:solidFill>
            <a:srgbClr val="E2F0D9">
              <a:alpha val="69804"/>
            </a:srgbClr>
          </a:solidFill>
          <a:ln w="28575">
            <a:noFill/>
          </a:ln>
        </p:spPr>
        <p:txBody>
          <a:bodyPr wrap="square" rtlCol="0">
            <a:spAutoFit/>
          </a:bodyPr>
          <a:lstStyle/>
          <a:p>
            <a:r>
              <a:rPr lang="en-US" altLang="ko-KR" sz="1000" dirty="0"/>
              <a:t>MPI : improve</a:t>
            </a:r>
            <a:endParaRPr lang="ko-KR" altLang="en-US" sz="1000" dirty="0"/>
          </a:p>
        </p:txBody>
      </p:sp>
      <p:sp>
        <p:nvSpPr>
          <p:cNvPr id="16" name="TextBox 15">
            <a:extLst>
              <a:ext uri="{FF2B5EF4-FFF2-40B4-BE49-F238E27FC236}">
                <a16:creationId xmlns:a16="http://schemas.microsoft.com/office/drawing/2014/main" id="{F4629A9A-20B4-4756-AEAA-F7190BD11A5C}"/>
              </a:ext>
            </a:extLst>
          </p:cNvPr>
          <p:cNvSpPr txBox="1"/>
          <p:nvPr/>
        </p:nvSpPr>
        <p:spPr>
          <a:xfrm>
            <a:off x="3207326" y="3772300"/>
            <a:ext cx="529649" cy="246221"/>
          </a:xfrm>
          <a:prstGeom prst="rect">
            <a:avLst/>
          </a:prstGeom>
          <a:noFill/>
        </p:spPr>
        <p:txBody>
          <a:bodyPr wrap="square" rtlCol="0">
            <a:spAutoFit/>
          </a:bodyPr>
          <a:lstStyle>
            <a:defPPr>
              <a:defRPr lang="ko-KR"/>
            </a:defPPr>
            <a:lvl1pPr>
              <a:defRPr sz="1100"/>
            </a:lvl1pPr>
          </a:lstStyle>
          <a:p>
            <a:r>
              <a:rPr lang="en-US" altLang="ko-KR" sz="1000" dirty="0">
                <a:solidFill>
                  <a:srgbClr val="5DA5DA"/>
                </a:solidFill>
              </a:rPr>
              <a:t>1.3ms</a:t>
            </a:r>
            <a:endParaRPr lang="ko-KR" altLang="en-US" sz="1000" dirty="0">
              <a:solidFill>
                <a:srgbClr val="5DA5DA"/>
              </a:solidFill>
            </a:endParaRPr>
          </a:p>
        </p:txBody>
      </p:sp>
      <p:sp>
        <p:nvSpPr>
          <p:cNvPr id="17" name="TextBox 16">
            <a:extLst>
              <a:ext uri="{FF2B5EF4-FFF2-40B4-BE49-F238E27FC236}">
                <a16:creationId xmlns:a16="http://schemas.microsoft.com/office/drawing/2014/main" id="{C212F823-390E-E53A-890A-03EF2CD1F8A0}"/>
              </a:ext>
            </a:extLst>
          </p:cNvPr>
          <p:cNvSpPr txBox="1"/>
          <p:nvPr/>
        </p:nvSpPr>
        <p:spPr>
          <a:xfrm>
            <a:off x="6415924" y="1407098"/>
            <a:ext cx="5380371" cy="3170099"/>
          </a:xfrm>
          <a:prstGeom prst="rect">
            <a:avLst/>
          </a:prstGeom>
          <a:noFill/>
        </p:spPr>
        <p:txBody>
          <a:bodyPr wrap="square" rtlCol="0">
            <a:spAutoFit/>
          </a:bodyPr>
          <a:lstStyle>
            <a:defPPr>
              <a:defRPr lang="ko-KR"/>
            </a:defPPr>
            <a:lvl1pPr marL="171450" indent="-171450">
              <a:lnSpc>
                <a:spcPct val="200000"/>
              </a:lnSpc>
              <a:buFont typeface="Wingdings" panose="05000000000000000000" pitchFamily="2" charset="2"/>
              <a:buChar char="ü"/>
              <a:defRPr sz="1100"/>
            </a:lvl1pPr>
            <a:lvl2pPr marL="628650" lvl="1" indent="-171450">
              <a:lnSpc>
                <a:spcPct val="200000"/>
              </a:lnSpc>
              <a:buFont typeface="Arial" panose="020B0604020202020204" pitchFamily="34" charset="0"/>
              <a:buChar char="•"/>
              <a:defRPr sz="1100"/>
            </a:lvl2pPr>
          </a:lstStyle>
          <a:p>
            <a:pPr>
              <a:lnSpc>
                <a:spcPct val="150000"/>
              </a:lnSpc>
            </a:pPr>
            <a:r>
              <a:rPr lang="en-US" altLang="ko-KR" dirty="0"/>
              <a:t>The characterization of the interference between I/O and MPI traffic on the fat-tree network proves that </a:t>
            </a:r>
            <a:r>
              <a:rPr lang="en-US" altLang="ko-KR" b="1" dirty="0">
                <a:solidFill>
                  <a:srgbClr val="FF7575"/>
                </a:solidFill>
              </a:rPr>
              <a:t>I/O traffic is less sensitive to interference than MPI traffic. </a:t>
            </a:r>
          </a:p>
          <a:p>
            <a:pPr lvl="1">
              <a:lnSpc>
                <a:spcPct val="150000"/>
              </a:lnSpc>
            </a:pPr>
            <a:r>
              <a:rPr lang="en-US" altLang="ko-KR" dirty="0"/>
              <a:t>Intensive MPI jobs can slow the performance of certain I/O traffic by up to 1.9×, while the largest slowdown for MPI traffic is 7.6×. </a:t>
            </a:r>
          </a:p>
          <a:p>
            <a:pPr lvl="1">
              <a:lnSpc>
                <a:spcPct val="150000"/>
              </a:lnSpc>
            </a:pPr>
            <a:r>
              <a:rPr lang="en-US" altLang="ko-KR" dirty="0"/>
              <a:t>Modern HPC systems typically run a larger percentage of MPI jobs than I/O jobs</a:t>
            </a:r>
          </a:p>
          <a:p>
            <a:r>
              <a:rPr lang="en-US" altLang="ko-KR" dirty="0"/>
              <a:t>I/O traffic - identified the presence of I/O-congestion threshold in various scenarios. This threshold varies based on the size of the request and the scale of the I/O jobs, and it was discovered to be an important cause of slowdowns for both I/O and MPI performance. </a:t>
            </a:r>
          </a:p>
        </p:txBody>
      </p:sp>
      <p:sp>
        <p:nvSpPr>
          <p:cNvPr id="18" name="TextBox 17">
            <a:extLst>
              <a:ext uri="{FF2B5EF4-FFF2-40B4-BE49-F238E27FC236}">
                <a16:creationId xmlns:a16="http://schemas.microsoft.com/office/drawing/2014/main" id="{986BFBEA-4547-3E93-1ED3-6923520A1B38}"/>
              </a:ext>
            </a:extLst>
          </p:cNvPr>
          <p:cNvSpPr txBox="1"/>
          <p:nvPr/>
        </p:nvSpPr>
        <p:spPr>
          <a:xfrm>
            <a:off x="6415925" y="4841992"/>
            <a:ext cx="5380370"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pPr>
              <a:buFont typeface="Wingdings" panose="05000000000000000000" pitchFamily="2" charset="2"/>
              <a:buChar char="ü"/>
            </a:pPr>
            <a:r>
              <a:rPr lang="en-US" altLang="ko-KR" dirty="0"/>
              <a:t>3 </a:t>
            </a:r>
            <a:r>
              <a:rPr lang="en-US" altLang="ko-KR" b="1" dirty="0"/>
              <a:t>mitigation</a:t>
            </a:r>
            <a:r>
              <a:rPr lang="en-US" altLang="ko-KR" dirty="0"/>
              <a:t> </a:t>
            </a:r>
            <a:r>
              <a:rPr lang="en-US" altLang="ko-KR" b="1" dirty="0"/>
              <a:t>strategies </a:t>
            </a:r>
            <a:r>
              <a:rPr lang="en-US" altLang="ko-KR" dirty="0"/>
              <a:t>(job placement, I/O server placement, I/O throttling)</a:t>
            </a:r>
          </a:p>
          <a:p>
            <a:pPr marL="0" indent="0">
              <a:buNone/>
            </a:pPr>
            <a:r>
              <a:rPr lang="en-US" altLang="ko-KR" dirty="0"/>
              <a:t>=&gt; Can </a:t>
            </a:r>
            <a:r>
              <a:rPr lang="en-US" altLang="ko-KR" dirty="0">
                <a:solidFill>
                  <a:srgbClr val="FF7575"/>
                </a:solidFill>
              </a:rPr>
              <a:t>reduce interference</a:t>
            </a:r>
            <a:r>
              <a:rPr lang="en-US" altLang="ko-KR" dirty="0"/>
              <a:t> and </a:t>
            </a:r>
            <a:r>
              <a:rPr lang="en-US" altLang="ko-KR" dirty="0">
                <a:solidFill>
                  <a:srgbClr val="FF7575"/>
                </a:solidFill>
              </a:rPr>
              <a:t>improve performance</a:t>
            </a:r>
            <a:r>
              <a:rPr lang="en-US" altLang="ko-KR" dirty="0"/>
              <a:t>, especially for </a:t>
            </a:r>
            <a:r>
              <a:rPr lang="en-US" altLang="ko-KR" dirty="0">
                <a:solidFill>
                  <a:srgbClr val="4D6BED"/>
                </a:solidFill>
              </a:rPr>
              <a:t>MPI jobs. </a:t>
            </a:r>
            <a:r>
              <a:rPr lang="en-US" altLang="ko-KR" dirty="0"/>
              <a:t>=&gt; The placement strategies demonstrate how the architecture and routing of fat-tree networks can be exploited to isolate I/O traffic on a shared network.</a:t>
            </a:r>
          </a:p>
        </p:txBody>
      </p:sp>
      <p:cxnSp>
        <p:nvCxnSpPr>
          <p:cNvPr id="20" name="직선 연결선 19">
            <a:extLst>
              <a:ext uri="{FF2B5EF4-FFF2-40B4-BE49-F238E27FC236}">
                <a16:creationId xmlns:a16="http://schemas.microsoft.com/office/drawing/2014/main" id="{5905CE24-DA61-3D5C-5A19-986BBAFC3A98}"/>
              </a:ext>
            </a:extLst>
          </p:cNvPr>
          <p:cNvCxnSpPr>
            <a:cxnSpLocks/>
          </p:cNvCxnSpPr>
          <p:nvPr/>
        </p:nvCxnSpPr>
        <p:spPr>
          <a:xfrm>
            <a:off x="6161934" y="401947"/>
            <a:ext cx="0" cy="62983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95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4465</Words>
  <Application>Microsoft Office PowerPoint</Application>
  <PresentationFormat>와이드스크린</PresentationFormat>
  <Paragraphs>263</Paragraphs>
  <Slides>11</Slides>
  <Notes>11</Notes>
  <HiddenSlides>1</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Wingdings</vt:lpstr>
      <vt:lpstr>Office 테마</vt:lpstr>
      <vt:lpstr>Interference between I/O and MPI Traffic on Fat-tree Networks</vt:lpstr>
      <vt:lpstr>1. Introduction</vt:lpstr>
      <vt:lpstr>2. Background and related work</vt:lpstr>
      <vt:lpstr>3. Characterization of interference</vt:lpstr>
      <vt:lpstr>3. Characterization of interference</vt:lpstr>
      <vt:lpstr>3. Characterization of interference</vt:lpstr>
      <vt:lpstr>3. Characterization of interference</vt:lpstr>
      <vt:lpstr>4. Mitigation strategies</vt:lpstr>
      <vt:lpstr>4. Mitigation strategies</vt:lpstr>
      <vt:lpstr>Thank You  </vt:lpstr>
      <vt:lpstr>3. Characterization of interference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6</cp:revision>
  <dcterms:created xsi:type="dcterms:W3CDTF">2022-06-27T05:14:23Z</dcterms:created>
  <dcterms:modified xsi:type="dcterms:W3CDTF">2022-10-27T01:48:46Z</dcterms:modified>
</cp:coreProperties>
</file>