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1" r:id="rId4"/>
    <p:sldId id="260" r:id="rId5"/>
    <p:sldId id="265" r:id="rId6"/>
    <p:sldId id="262" r:id="rId7"/>
    <p:sldId id="266" r:id="rId8"/>
    <p:sldId id="263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5B0"/>
    <a:srgbClr val="7793ED"/>
    <a:srgbClr val="FF4B4B"/>
    <a:srgbClr val="FF7D7D"/>
    <a:srgbClr val="B5A3E7"/>
    <a:srgbClr val="8467D7"/>
    <a:srgbClr val="FFC305"/>
    <a:srgbClr val="FFA829"/>
    <a:srgbClr val="EE8E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D3801-F6E4-4442-AEF2-BDB78824C6DB}" v="7" dt="2022-05-25T09:46:58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88089" autoAdjust="0"/>
  </p:normalViewPr>
  <p:slideViewPr>
    <p:cSldViewPr snapToGrid="0">
      <p:cViewPr varScale="1">
        <p:scale>
          <a:sx n="72" d="100"/>
          <a:sy n="72" d="100"/>
        </p:scale>
        <p:origin x="1354" y="58"/>
      </p:cViewPr>
      <p:guideLst>
        <p:guide pos="3863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소희" userId="292a1162-0793-4577-a94d-2dae0dfa5995" providerId="ADAL" clId="{D3AD3801-F6E4-4442-AEF2-BDB78824C6DB}"/>
    <pc:docChg chg="modSld">
      <pc:chgData name="김소희" userId="292a1162-0793-4577-a94d-2dae0dfa5995" providerId="ADAL" clId="{D3AD3801-F6E4-4442-AEF2-BDB78824C6DB}" dt="2022-05-25T09:47:01.960" v="17" actId="1035"/>
      <pc:docMkLst>
        <pc:docMk/>
      </pc:docMkLst>
      <pc:sldChg chg="modSp mod">
        <pc:chgData name="김소희" userId="292a1162-0793-4577-a94d-2dae0dfa5995" providerId="ADAL" clId="{D3AD3801-F6E4-4442-AEF2-BDB78824C6DB}" dt="2022-05-25T09:47:01.960" v="17" actId="1035"/>
        <pc:sldMkLst>
          <pc:docMk/>
          <pc:sldMk cId="4055642328" sldId="260"/>
        </pc:sldMkLst>
        <pc:spChg chg="mod">
          <ac:chgData name="김소희" userId="292a1162-0793-4577-a94d-2dae0dfa5995" providerId="ADAL" clId="{D3AD3801-F6E4-4442-AEF2-BDB78824C6DB}" dt="2022-05-25T09:47:01.960" v="17" actId="1035"/>
          <ac:spMkLst>
            <pc:docMk/>
            <pc:sldMk cId="4055642328" sldId="260"/>
            <ac:spMk id="51" creationId="{AC45681E-827E-E0B7-CBC0-926ED38458C4}"/>
          </ac:spMkLst>
        </pc:spChg>
        <pc:picChg chg="mod">
          <ac:chgData name="김소희" userId="292a1162-0793-4577-a94d-2dae0dfa5995" providerId="ADAL" clId="{D3AD3801-F6E4-4442-AEF2-BDB78824C6DB}" dt="2022-05-25T09:46:58.556" v="9" actId="1035"/>
          <ac:picMkLst>
            <pc:docMk/>
            <pc:sldMk cId="4055642328" sldId="260"/>
            <ac:picMk id="12" creationId="{E88FB9EE-21FB-DFC4-0413-F2F1F42DBD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5A9CD-0FA6-49C0-AE09-49BB6DA0A130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D1B8F-1F03-4E08-88E0-BCC332C29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8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Non rigid – change in shape or size </a:t>
            </a:r>
            <a:r>
              <a:rPr lang="ko-KR" altLang="en-US" dirty="0"/>
              <a:t>모양</a:t>
            </a:r>
            <a:r>
              <a:rPr lang="en-US" altLang="ko-KR" dirty="0"/>
              <a:t>, </a:t>
            </a:r>
            <a:r>
              <a:rPr lang="ko-KR" altLang="en-US" dirty="0"/>
              <a:t>크기 변형</a:t>
            </a:r>
            <a:endParaRPr lang="en-US" altLang="ko-KR" dirty="0"/>
          </a:p>
          <a:p>
            <a:r>
              <a:rPr lang="en-US" altLang="ko-KR" dirty="0"/>
              <a:t>Rigid – change in location and orientation </a:t>
            </a:r>
            <a:r>
              <a:rPr lang="ko-KR" altLang="en-US" dirty="0"/>
              <a:t>위치</a:t>
            </a:r>
            <a:r>
              <a:rPr lang="en-US" altLang="ko-KR" dirty="0"/>
              <a:t>,</a:t>
            </a:r>
            <a:r>
              <a:rPr lang="ko-KR" altLang="en-US" dirty="0"/>
              <a:t> 방향 변형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Why do we need interpolation</a:t>
            </a:r>
          </a:p>
          <a:p>
            <a:r>
              <a:rPr lang="ko-KR" altLang="en-US" dirty="0"/>
              <a:t>회전하기 전에 포인트 </a:t>
            </a:r>
            <a:r>
              <a:rPr lang="en-US" altLang="ko-KR" dirty="0"/>
              <a:t>=&gt; </a:t>
            </a:r>
            <a:r>
              <a:rPr lang="ko-KR" altLang="en-US" dirty="0" err="1"/>
              <a:t>정수값이</a:t>
            </a:r>
            <a:r>
              <a:rPr lang="ko-KR" altLang="en-US" dirty="0"/>
              <a:t> 아님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34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Why do we need interpolation</a:t>
            </a:r>
          </a:p>
          <a:p>
            <a:r>
              <a:rPr lang="ko-KR" altLang="en-US" dirty="0"/>
              <a:t>회전하기 전에 포인트 </a:t>
            </a:r>
            <a:r>
              <a:rPr lang="en-US" altLang="ko-KR" dirty="0"/>
              <a:t>=&gt; </a:t>
            </a:r>
            <a:r>
              <a:rPr lang="ko-KR" altLang="en-US" dirty="0" err="1"/>
              <a:t>정수값이</a:t>
            </a:r>
            <a:r>
              <a:rPr lang="ko-KR" altLang="en-US" dirty="0"/>
              <a:t> 아님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5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Why do we need interpolation</a:t>
            </a:r>
          </a:p>
          <a:p>
            <a:r>
              <a:rPr lang="ko-KR" altLang="en-US" dirty="0"/>
              <a:t>회전하기 전에 포인트 </a:t>
            </a:r>
            <a:r>
              <a:rPr lang="en-US" altLang="ko-KR" dirty="0"/>
              <a:t>=&gt; </a:t>
            </a:r>
            <a:r>
              <a:rPr lang="ko-KR" altLang="en-US" dirty="0" err="1"/>
              <a:t>정수값이</a:t>
            </a:r>
            <a:r>
              <a:rPr lang="ko-KR" altLang="en-US" dirty="0"/>
              <a:t> 아님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73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Why do we need interpolation</a:t>
            </a:r>
          </a:p>
          <a:p>
            <a:r>
              <a:rPr lang="ko-KR" altLang="en-US" dirty="0"/>
              <a:t>회전하기 전에 포인트 </a:t>
            </a:r>
            <a:r>
              <a:rPr lang="en-US" altLang="ko-KR" dirty="0"/>
              <a:t>=&gt; </a:t>
            </a:r>
            <a:r>
              <a:rPr lang="ko-KR" altLang="en-US" dirty="0" err="1"/>
              <a:t>정수값이</a:t>
            </a:r>
            <a:r>
              <a:rPr lang="ko-KR" altLang="en-US" dirty="0"/>
              <a:t> 아님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1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38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2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4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Identity transformation – </a:t>
            </a:r>
            <a:r>
              <a:rPr lang="ko-KR" altLang="en-US" dirty="0" err="1"/>
              <a:t>항등변환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변환 결과가 자기 자신이 나오는 변환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Affine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아핀</a:t>
            </a:r>
            <a:r>
              <a:rPr lang="ko-KR" altLang="en-US" dirty="0"/>
              <a:t> 변환 </a:t>
            </a:r>
            <a:r>
              <a:rPr lang="en-US" altLang="ko-KR" dirty="0"/>
              <a:t>(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직선</a:t>
            </a:r>
            <a:r>
              <a:rPr lang="en-US" altLang="ko-KR" dirty="0"/>
              <a:t>, </a:t>
            </a:r>
            <a:r>
              <a:rPr lang="ko-KR" altLang="en-US" dirty="0"/>
              <a:t>평면을 보존</a:t>
            </a:r>
            <a:r>
              <a:rPr lang="en-US" altLang="ko-KR" dirty="0"/>
              <a:t>. </a:t>
            </a:r>
            <a:r>
              <a:rPr lang="ko-KR" altLang="en-US" dirty="0"/>
              <a:t>평행선이 보존된다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89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Attention model</a:t>
            </a:r>
          </a:p>
          <a:p>
            <a:r>
              <a:rPr lang="en-US" altLang="ko-KR" dirty="0"/>
              <a:t>Isotropic scale : </a:t>
            </a:r>
            <a:r>
              <a:rPr lang="ko-KR" altLang="en-US" dirty="0"/>
              <a:t>가로 세로 동일한 비율의 변환</a:t>
            </a:r>
            <a:endParaRPr lang="en-US" altLang="ko-KR" dirty="0"/>
          </a:p>
          <a:p>
            <a:r>
              <a:rPr lang="ko-KR" altLang="en-US" dirty="0"/>
              <a:t>파라미터 </a:t>
            </a:r>
            <a:r>
              <a:rPr lang="en-US" altLang="ko-KR" dirty="0"/>
              <a:t>3</a:t>
            </a:r>
            <a:r>
              <a:rPr lang="ko-KR" altLang="en-US" dirty="0"/>
              <a:t>개만 사용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258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Why do we need interpolation</a:t>
            </a:r>
          </a:p>
          <a:p>
            <a:r>
              <a:rPr lang="ko-KR" altLang="en-US" dirty="0"/>
              <a:t>회전하기 전에 포인트 </a:t>
            </a:r>
            <a:r>
              <a:rPr lang="en-US" altLang="ko-KR" dirty="0"/>
              <a:t>=&gt; </a:t>
            </a:r>
            <a:r>
              <a:rPr lang="ko-KR" altLang="en-US" dirty="0"/>
              <a:t>정수 값이 아님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170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Bilinear</a:t>
            </a:r>
            <a:r>
              <a:rPr lang="ko-KR" altLang="en-US" dirty="0"/>
              <a:t> </a:t>
            </a:r>
            <a:r>
              <a:rPr lang="en-US" altLang="ko-KR" dirty="0"/>
              <a:t>interpolation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쌍선형</a:t>
            </a:r>
            <a:r>
              <a:rPr lang="en-US" altLang="ko-KR" dirty="0"/>
              <a:t>, </a:t>
            </a:r>
            <a:r>
              <a:rPr lang="ko-KR" altLang="en-US" dirty="0"/>
              <a:t>이중선형 보간법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80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Why do we need interpolation</a:t>
            </a:r>
          </a:p>
          <a:p>
            <a:r>
              <a:rPr lang="ko-KR" altLang="en-US" dirty="0"/>
              <a:t>회전하기 전에 포인트 </a:t>
            </a:r>
            <a:r>
              <a:rPr lang="en-US" altLang="ko-KR" dirty="0"/>
              <a:t>=&gt; </a:t>
            </a:r>
            <a:r>
              <a:rPr lang="ko-KR" altLang="en-US" dirty="0" err="1"/>
              <a:t>정수값이</a:t>
            </a:r>
            <a:r>
              <a:rPr lang="ko-KR" altLang="en-US" dirty="0"/>
              <a:t> 아님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86DED-3510-4133-8C1C-AE1D3AAE843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0A43D-CAD8-8BC5-8CFB-29350B7A0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9BB753-57AA-1E48-85D9-C22A459FC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2EAF1-2298-DA59-3D7E-4F50A39F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A1C4-3EF1-406C-85B7-F512AF653C0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49EED-7E4C-FFCB-17EA-BF63564C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E0910-E228-50CE-E61C-B8CBF701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0A35-C67D-4D36-A33A-75FE3D9C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2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06F64-0D2B-3669-9DC5-D101EEFE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B10FD3-E9FA-ABEF-A505-A7E32F0C9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8170F-ACC0-E2C6-192F-763D3195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A1C4-3EF1-406C-85B7-F512AF653C0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947EA-43FE-7EF2-77C1-0CE084F4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E5D86-860F-B155-DAD7-A0D164ED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0A35-C67D-4D36-A33A-75FE3D9C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2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CFBE11-9902-7B9B-C0A1-EB43101F8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654541-05B1-DA10-967B-2D89FD70A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4088E-5208-46E0-89B4-2186D5EB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A1C4-3EF1-406C-85B7-F512AF653C0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986FE-0358-E96A-74F6-88A433F8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C5739-A3FB-5FEB-330A-8287CC99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0A35-C67D-4D36-A33A-75FE3D9C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2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90F2F-99C8-F5A9-61CC-1726751B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055DB-2F83-9F40-1570-DB77D51E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40882-5EAB-BA40-461D-F10014FB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A1C4-3EF1-406C-85B7-F512AF653C0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A1713-D27F-6EF5-C1BF-D6929783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5AE72-96F9-0344-B684-5B4442B7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0A35-C67D-4D36-A33A-75FE3D9C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B9458-8F03-ED80-6024-78B3CBEF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740A47-FD73-CB90-F022-65D4274F1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3EC47-B397-D2B2-A156-9F9F1D22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A1C4-3EF1-406C-85B7-F512AF653C0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184D0-DBCA-439F-0FD5-2F4E43DF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AC403-55DC-96F1-8F9C-594A59EE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0A35-C67D-4D36-A33A-75FE3D9C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4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BBE9B-C032-D76C-65A1-11C7126B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CF3ED-B571-F664-3865-4EB2CB255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A17BB-765A-B725-6A20-471E5970D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3F663C-28CF-4842-58AB-17B36AFF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A1C4-3EF1-406C-85B7-F512AF653C0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E0A109-2A79-639C-2C58-4D973C83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CB899-6B0F-4A47-FF3D-F1CE00CD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0A35-C67D-4D36-A33A-75FE3D9C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76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B978F-91BF-DB86-4D59-54058FBE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9ADEC-E479-FAFF-0FA6-4A55E1591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809BF8-BC15-3A1B-F8D7-C7DF0A232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80F63A-C784-F969-39A9-1888F5223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D812B8-B371-CB04-ABFB-98AE5ACCC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0F3F4D-A105-EF85-512E-6A1C9E80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A1C4-3EF1-406C-85B7-F512AF653C0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AB197E-2765-7996-F26F-92B862CB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632DD-6297-E15E-CF0A-D3452AB3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0A35-C67D-4D36-A33A-75FE3D9C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61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BEA3C-0E29-C629-A543-A607F3B6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B0E864-5E5A-83A6-C3A2-8ED2018C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A1C4-3EF1-406C-85B7-F512AF653C0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AAC89F-03A9-8563-15FF-63B30BCB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716D9-D994-52E7-8BE0-9B767BED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0A35-C67D-4D36-A33A-75FE3D9C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32DF05-1A7C-F9E5-FD10-5BCA83FE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A1C4-3EF1-406C-85B7-F512AF653C0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0BE32B-BFDF-EEF4-06D8-BA70CBF0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662A4-07A0-F5F8-7A5A-E4623047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0A35-C67D-4D36-A33A-75FE3D9C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5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6244B-C407-1171-8DFD-D28147C9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27E04-C357-8701-BF9A-8D5FF7903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CDA05-F9F7-97D0-285C-7EF4DDA76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106715-0912-2753-668D-7FF09F65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A1C4-3EF1-406C-85B7-F512AF653C0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C62DF0-E1AD-F5AD-A5D3-781C680B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680A3C-2A26-2F6C-05FB-30F75CEA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0A35-C67D-4D36-A33A-75FE3D9C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3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4A9FB-4534-3263-53C0-B8BDAA97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F871D6-623B-16C3-0519-AB70888FB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C62A8-283C-0CCB-81BA-0D8DBB4DA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0C0F33-63D9-B398-7485-327D990D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A1C4-3EF1-406C-85B7-F512AF653C0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DD9A7-4056-DE78-6750-C21DC81E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375984-96F5-2832-CCEB-2C21E132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0A35-C67D-4D36-A33A-75FE3D9C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0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A2DD72-2D01-1210-DCD7-65459220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E4EFC-412A-34C5-1B1E-769A9BDCB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53C50-C4AD-F674-F2BF-0D3F8D11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AA1C4-3EF1-406C-85B7-F512AF653C0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EFCA0-D0AF-8375-55A2-BDFA2C548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6A458-3D1E-3938-3A4D-6CE22C0B3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0A35-C67D-4D36-A33A-75FE3D9C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5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6694782-0979-24D0-4D63-4DACB413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439" y="2312282"/>
            <a:ext cx="8985120" cy="1481463"/>
          </a:xfrm>
          <a:ln w="3810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Spatial Transformer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97AE-2941-00DB-053C-2FC53EA618EF}"/>
              </a:ext>
            </a:extLst>
          </p:cNvPr>
          <p:cNvSpPr txBox="1"/>
          <p:nvPr/>
        </p:nvSpPr>
        <p:spPr>
          <a:xfrm>
            <a:off x="2101934" y="3793745"/>
            <a:ext cx="7988129" cy="78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Jaderberg</a:t>
            </a:r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Max, Karen </a:t>
            </a:r>
            <a:r>
              <a:rPr lang="en-US" altLang="ko-KR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Simonyan</a:t>
            </a:r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and Andrew Zisserman.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Advances in neural information processing systems 28 (2015).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05596BCF-D308-A29D-49E5-1678F5F8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48" y="0"/>
            <a:ext cx="10454030" cy="40444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Spatial Transformer Networks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Spatial Transformers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8" y="1311228"/>
            <a:ext cx="4107869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Spatial Transformer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40BCB-A440-EA57-960F-21A60DD77E85}"/>
              </a:ext>
            </a:extLst>
          </p:cNvPr>
          <p:cNvSpPr txBox="1"/>
          <p:nvPr/>
        </p:nvSpPr>
        <p:spPr>
          <a:xfrm>
            <a:off x="567648" y="1836300"/>
            <a:ext cx="11056703" cy="300960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Localisation network, grid generator</a:t>
            </a:r>
            <a:r>
              <a:rPr lang="ko-KR" altLang="en-US" dirty="0"/>
              <a:t>와 </a:t>
            </a:r>
            <a:r>
              <a:rPr lang="en-US" altLang="ko-KR" dirty="0"/>
              <a:t>sampler</a:t>
            </a:r>
            <a:r>
              <a:rPr lang="ko-KR" altLang="en-US" dirty="0"/>
              <a:t>로 구성한 </a:t>
            </a:r>
            <a:r>
              <a:rPr lang="en-US" altLang="ko-KR" dirty="0">
                <a:solidFill>
                  <a:srgbClr val="5875B0"/>
                </a:solidFill>
              </a:rPr>
              <a:t>spatial transformer module</a:t>
            </a:r>
            <a:r>
              <a:rPr lang="ko-KR" altLang="en-US" dirty="0"/>
              <a:t>을 </a:t>
            </a:r>
            <a:r>
              <a:rPr lang="en-US" altLang="ko-KR" dirty="0"/>
              <a:t>CNN </a:t>
            </a:r>
            <a:r>
              <a:rPr lang="ko-KR" altLang="en-US" dirty="0"/>
              <a:t>구조에 끼워 넣은 것을 </a:t>
            </a:r>
            <a:r>
              <a:rPr lang="en-US" altLang="ko-KR" dirty="0">
                <a:solidFill>
                  <a:srgbClr val="5875B0"/>
                </a:solidFill>
              </a:rPr>
              <a:t>Spatial Transformer Network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Spatial transformer module</a:t>
            </a:r>
            <a:r>
              <a:rPr lang="ko-KR" altLang="en-US" dirty="0"/>
              <a:t>은 </a:t>
            </a:r>
            <a:r>
              <a:rPr lang="en-US" altLang="ko-KR" dirty="0"/>
              <a:t>CNN</a:t>
            </a:r>
            <a:r>
              <a:rPr lang="ko-KR" altLang="en-US" dirty="0"/>
              <a:t>의 어느 지점에나</a:t>
            </a:r>
            <a:r>
              <a:rPr lang="en-US" altLang="ko-KR" dirty="0"/>
              <a:t>, </a:t>
            </a:r>
            <a:r>
              <a:rPr lang="ko-KR" altLang="en-US" dirty="0"/>
              <a:t>몇 개라도 이론상 집어넣을 수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Spatial transformer</a:t>
            </a:r>
            <a:r>
              <a:rPr lang="ko-KR" altLang="en-US" dirty="0"/>
              <a:t>가 어떻게 </a:t>
            </a:r>
            <a:r>
              <a:rPr lang="en-US" altLang="ko-KR" dirty="0"/>
              <a:t>input feature map</a:t>
            </a:r>
            <a:r>
              <a:rPr lang="ko-KR" altLang="en-US" dirty="0"/>
              <a:t>을 </a:t>
            </a:r>
            <a:r>
              <a:rPr lang="en-US" altLang="ko-KR" dirty="0"/>
              <a:t>transform</a:t>
            </a:r>
            <a:r>
              <a:rPr lang="ko-KR" altLang="en-US" dirty="0"/>
              <a:t>할 지는 </a:t>
            </a:r>
            <a:r>
              <a:rPr lang="en-US" altLang="ko-KR" dirty="0"/>
              <a:t>CNN</a:t>
            </a:r>
            <a:r>
              <a:rPr lang="ko-KR" altLang="en-US" dirty="0"/>
              <a:t>의 전체 </a:t>
            </a:r>
            <a:r>
              <a:rPr lang="en-US" altLang="ko-KR" dirty="0"/>
              <a:t>cost function</a:t>
            </a:r>
            <a:r>
              <a:rPr lang="ko-KR" altLang="en-US" dirty="0"/>
              <a:t>을 최소화하는 </a:t>
            </a:r>
            <a:r>
              <a:rPr lang="en-US" altLang="ko-KR" dirty="0"/>
              <a:t>training </a:t>
            </a:r>
            <a:r>
              <a:rPr lang="ko-KR" altLang="en-US" dirty="0"/>
              <a:t>과정 중에 학습된다</a:t>
            </a:r>
            <a:r>
              <a:rPr lang="en-US" altLang="ko-KR" dirty="0"/>
              <a:t>. </a:t>
            </a:r>
            <a:r>
              <a:rPr lang="ko-KR" altLang="en-US" dirty="0"/>
              <a:t>따라서 전체 </a:t>
            </a:r>
            <a:r>
              <a:rPr lang="en-US" altLang="ko-KR" dirty="0"/>
              <a:t>training </a:t>
            </a:r>
            <a:r>
              <a:rPr lang="ko-KR" altLang="en-US" dirty="0"/>
              <a:t>속도에 미치는 영향이 거의 없다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CNN</a:t>
            </a:r>
            <a:r>
              <a:rPr lang="ko-KR" altLang="en-US" dirty="0"/>
              <a:t> 입력 바로 앞에 </a:t>
            </a:r>
            <a:r>
              <a:rPr lang="en-US" altLang="ko-KR" dirty="0"/>
              <a:t>ST layer </a:t>
            </a:r>
            <a:r>
              <a:rPr lang="ko-KR" altLang="en-US" dirty="0"/>
              <a:t>를 두는 것이 일반적으로 가장 효과적이다</a:t>
            </a:r>
            <a:r>
              <a:rPr lang="en-US" altLang="ko-KR" dirty="0"/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D0CA442-AAE1-689B-51BE-5A879375F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44"/>
          <a:stretch/>
        </p:blipFill>
        <p:spPr>
          <a:xfrm>
            <a:off x="7238645" y="4845906"/>
            <a:ext cx="4385706" cy="17618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A9C734-BCA9-4A76-AC71-381E7B758F41}"/>
              </a:ext>
            </a:extLst>
          </p:cNvPr>
          <p:cNvSpPr txBox="1"/>
          <p:nvPr/>
        </p:nvSpPr>
        <p:spPr>
          <a:xfrm>
            <a:off x="11320671" y="0"/>
            <a:ext cx="8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9/13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04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05596BCF-D308-A29D-49E5-1678F5F8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48" y="0"/>
            <a:ext cx="10454030" cy="40444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Spatial Transformer Networks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Experiments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8" y="1236278"/>
            <a:ext cx="4107869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1.  Distorted MNIST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40BCB-A440-EA57-960F-21A60DD77E85}"/>
              </a:ext>
            </a:extLst>
          </p:cNvPr>
          <p:cNvSpPr txBox="1"/>
          <p:nvPr/>
        </p:nvSpPr>
        <p:spPr>
          <a:xfrm>
            <a:off x="567649" y="4213066"/>
            <a:ext cx="11056703" cy="25317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Distorted </a:t>
            </a:r>
            <a:r>
              <a:rPr lang="ko-KR" altLang="en-US" dirty="0"/>
              <a:t>종류 </a:t>
            </a:r>
            <a:r>
              <a:rPr lang="en-US" altLang="ko-KR" dirty="0"/>
              <a:t>(4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rotation (R), rotation-translation-scale (RTS), projective transformation (P), elastic warping (E)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CNN</a:t>
            </a:r>
            <a:r>
              <a:rPr lang="ko-KR" altLang="en-US" dirty="0"/>
              <a:t> 앞에 </a:t>
            </a:r>
            <a:r>
              <a:rPr lang="en-US" altLang="ko-KR" dirty="0"/>
              <a:t>ST</a:t>
            </a:r>
            <a:r>
              <a:rPr lang="ko-KR" altLang="en-US" dirty="0"/>
              <a:t>를 추가한 </a:t>
            </a:r>
            <a:r>
              <a:rPr lang="en-US" altLang="ko-KR" dirty="0">
                <a:solidFill>
                  <a:srgbClr val="FF4B4B"/>
                </a:solidFill>
              </a:rPr>
              <a:t>ST-CNN</a:t>
            </a:r>
            <a:r>
              <a:rPr lang="ko-KR" altLang="en-US" dirty="0">
                <a:solidFill>
                  <a:srgbClr val="FF4B4B"/>
                </a:solidFill>
              </a:rPr>
              <a:t>의 성능이 가장 좋다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FCN </a:t>
            </a:r>
            <a:r>
              <a:rPr lang="ko-KR" altLang="en-US" dirty="0"/>
              <a:t>보다 </a:t>
            </a:r>
            <a:r>
              <a:rPr lang="en-US" altLang="ko-KR" dirty="0">
                <a:solidFill>
                  <a:srgbClr val="5875B0"/>
                </a:solidFill>
              </a:rPr>
              <a:t>CNN</a:t>
            </a:r>
            <a:r>
              <a:rPr lang="ko-KR" altLang="en-US" dirty="0"/>
              <a:t>이 성능이 더 좋다 </a:t>
            </a:r>
            <a:r>
              <a:rPr lang="en-US" altLang="ko-KR" dirty="0"/>
              <a:t>- Maxpooling layer</a:t>
            </a:r>
            <a:r>
              <a:rPr lang="ko-KR" altLang="en-US" dirty="0"/>
              <a:t>가 </a:t>
            </a:r>
            <a:r>
              <a:rPr lang="en-US" altLang="ko-KR" dirty="0"/>
              <a:t>spatial invariance</a:t>
            </a:r>
            <a:r>
              <a:rPr lang="ko-KR" altLang="en-US" dirty="0"/>
              <a:t>를 높여 주기 때문에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Transformation : affine (AFF), projective (</a:t>
            </a:r>
            <a:r>
              <a:rPr lang="en-US" altLang="ko-KR" dirty="0" err="1"/>
              <a:t>Proj</a:t>
            </a:r>
            <a:r>
              <a:rPr lang="en-US" altLang="ko-KR" dirty="0"/>
              <a:t>), thin plate spline transformation (TPS)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같은 모델 안에서는 </a:t>
            </a:r>
            <a:r>
              <a:rPr lang="en-US" altLang="ko-KR" dirty="0">
                <a:solidFill>
                  <a:srgbClr val="5875B0"/>
                </a:solidFill>
              </a:rPr>
              <a:t>TPS transformation</a:t>
            </a:r>
            <a:r>
              <a:rPr lang="ko-KR" altLang="en-US" dirty="0"/>
              <a:t>이 가장 성능이 좋다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04353D-47FA-3617-9E0F-438DE34B7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596" y="1792932"/>
            <a:ext cx="8648808" cy="24267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4E258C9-7084-E0B8-8DC4-7DB3C7543B92}"/>
              </a:ext>
            </a:extLst>
          </p:cNvPr>
          <p:cNvSpPr/>
          <p:nvPr/>
        </p:nvSpPr>
        <p:spPr>
          <a:xfrm>
            <a:off x="5435600" y="1338872"/>
            <a:ext cx="196912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793ED"/>
                </a:solidFill>
              </a:rPr>
              <a:t>ST-CNN TPS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8FECAE-EAEA-3E6A-5B50-84DA062B33CF}"/>
              </a:ext>
            </a:extLst>
          </p:cNvPr>
          <p:cNvCxnSpPr>
            <a:cxnSpLocks/>
          </p:cNvCxnSpPr>
          <p:nvPr/>
        </p:nvCxnSpPr>
        <p:spPr>
          <a:xfrm flipV="1">
            <a:off x="6320769" y="1625069"/>
            <a:ext cx="0" cy="335725"/>
          </a:xfrm>
          <a:prstGeom prst="straightConnector1">
            <a:avLst/>
          </a:prstGeom>
          <a:ln w="28575">
            <a:solidFill>
              <a:srgbClr val="7793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118E7F-3A28-A683-8333-70AB0740CBD0}"/>
              </a:ext>
            </a:extLst>
          </p:cNvPr>
          <p:cNvSpPr/>
          <p:nvPr/>
        </p:nvSpPr>
        <p:spPr>
          <a:xfrm>
            <a:off x="8289894" y="1338872"/>
            <a:ext cx="196912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793ED"/>
                </a:solidFill>
              </a:rPr>
              <a:t>ST-CNN </a:t>
            </a:r>
            <a:r>
              <a:rPr lang="en-US" altLang="ko-KR" sz="1600" dirty="0" err="1">
                <a:solidFill>
                  <a:srgbClr val="7793ED"/>
                </a:solidFill>
              </a:rPr>
              <a:t>Aff</a:t>
            </a:r>
            <a:endParaRPr lang="en-US" altLang="ko-KR" sz="1600" dirty="0">
              <a:solidFill>
                <a:srgbClr val="7793ED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8E36606-B572-36F0-F585-78A43ECE5862}"/>
              </a:ext>
            </a:extLst>
          </p:cNvPr>
          <p:cNvCxnSpPr>
            <a:cxnSpLocks/>
          </p:cNvCxnSpPr>
          <p:nvPr/>
        </p:nvCxnSpPr>
        <p:spPr>
          <a:xfrm flipV="1">
            <a:off x="9175063" y="1625069"/>
            <a:ext cx="0" cy="335725"/>
          </a:xfrm>
          <a:prstGeom prst="straightConnector1">
            <a:avLst/>
          </a:prstGeom>
          <a:ln w="28575">
            <a:solidFill>
              <a:srgbClr val="7793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51DCF2-7C76-7813-8EA4-551822A8F492}"/>
              </a:ext>
            </a:extLst>
          </p:cNvPr>
          <p:cNvSpPr txBox="1"/>
          <p:nvPr/>
        </p:nvSpPr>
        <p:spPr>
          <a:xfrm>
            <a:off x="11320671" y="0"/>
            <a:ext cx="8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10/13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17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05596BCF-D308-A29D-49E5-1678F5F8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48" y="0"/>
            <a:ext cx="10454030" cy="40444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Spatial Transformer Networks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Experiments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8" y="1236278"/>
            <a:ext cx="4107869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2.  Street View House Numbers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40BCB-A440-EA57-960F-21A60DD77E85}"/>
              </a:ext>
            </a:extLst>
          </p:cNvPr>
          <p:cNvSpPr txBox="1"/>
          <p:nvPr/>
        </p:nvSpPr>
        <p:spPr>
          <a:xfrm>
            <a:off x="567649" y="4213066"/>
            <a:ext cx="11056703" cy="25317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20</a:t>
            </a:r>
            <a:r>
              <a:rPr lang="ko-KR" altLang="en-US" dirty="0"/>
              <a:t>만개 실제 집 주소 표지판 사진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CNN</a:t>
            </a:r>
            <a:r>
              <a:rPr lang="ko-KR" altLang="en-US" dirty="0"/>
              <a:t>의 </a:t>
            </a:r>
            <a:r>
              <a:rPr lang="en-US" altLang="ko-KR" dirty="0"/>
              <a:t>convolutional stack </a:t>
            </a:r>
            <a:r>
              <a:rPr lang="ko-KR" altLang="en-US" dirty="0"/>
              <a:t>부분에 복수의 </a:t>
            </a:r>
            <a:r>
              <a:rPr lang="en-US" altLang="ko-KR" dirty="0"/>
              <a:t>ST</a:t>
            </a:r>
            <a:r>
              <a:rPr lang="ko-KR" altLang="en-US" dirty="0"/>
              <a:t>를 삽입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ST-CNN Single : CNN</a:t>
            </a:r>
            <a:r>
              <a:rPr lang="ko-KR" altLang="en-US" dirty="0"/>
              <a:t> 입력단에 </a:t>
            </a:r>
            <a:r>
              <a:rPr lang="en-US" altLang="ko-KR" dirty="0"/>
              <a:t>4-layer CNN</a:t>
            </a:r>
            <a:r>
              <a:rPr lang="ko-KR" altLang="en-US" dirty="0"/>
              <a:t>으로 구성된 </a:t>
            </a:r>
            <a:r>
              <a:rPr lang="en-US" altLang="ko-KR" dirty="0"/>
              <a:t>ST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ST-CNN</a:t>
            </a:r>
            <a:r>
              <a:rPr lang="ko-KR" altLang="en-US" dirty="0"/>
              <a:t> </a:t>
            </a:r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처음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convolutional layer </a:t>
            </a:r>
            <a:r>
              <a:rPr lang="ko-KR" altLang="en-US" dirty="0"/>
              <a:t>앞에 </a:t>
            </a:r>
            <a:r>
              <a:rPr lang="en-US" altLang="ko-KR" dirty="0"/>
              <a:t>2-layer FCN ST</a:t>
            </a:r>
            <a:r>
              <a:rPr lang="ko-KR" altLang="en-US" dirty="0"/>
              <a:t>를 하나씩 삽입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Affine</a:t>
            </a:r>
            <a:r>
              <a:rPr lang="ko-KR" altLang="en-US" dirty="0"/>
              <a:t> </a:t>
            </a:r>
            <a:r>
              <a:rPr lang="en-US" altLang="ko-KR" dirty="0"/>
              <a:t>transformation </a:t>
            </a:r>
            <a:r>
              <a:rPr lang="ko-KR" altLang="en-US" dirty="0"/>
              <a:t>과 </a:t>
            </a:r>
            <a:r>
              <a:rPr lang="en-US" altLang="ko-KR" dirty="0"/>
              <a:t>bilinear sampler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4B4B"/>
                </a:solidFill>
              </a:rPr>
              <a:t>ST-CNN Multi </a:t>
            </a:r>
            <a:r>
              <a:rPr lang="ko-KR" altLang="en-US" dirty="0">
                <a:solidFill>
                  <a:srgbClr val="FF4B4B"/>
                </a:solidFill>
              </a:rPr>
              <a:t>모델이 가장 높은 성능 </a:t>
            </a:r>
            <a:r>
              <a:rPr lang="en-US" altLang="ko-KR" dirty="0"/>
              <a:t>– </a:t>
            </a:r>
            <a:r>
              <a:rPr lang="ko-KR" altLang="en-US" dirty="0"/>
              <a:t>속도 </a:t>
            </a:r>
            <a:r>
              <a:rPr lang="en-US" altLang="ko-KR" dirty="0"/>
              <a:t>6% </a:t>
            </a:r>
            <a:r>
              <a:rPr lang="ko-KR" altLang="en-US" dirty="0"/>
              <a:t>느려짐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3740BB-855A-EC81-43F5-84BA41093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3" y="1796036"/>
            <a:ext cx="9959973" cy="237439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D584F6-A626-D59B-1AAA-EA9530A22751}"/>
              </a:ext>
            </a:extLst>
          </p:cNvPr>
          <p:cNvSpPr/>
          <p:nvPr/>
        </p:nvSpPr>
        <p:spPr>
          <a:xfrm>
            <a:off x="9106861" y="1385618"/>
            <a:ext cx="196912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793ED"/>
                </a:solidFill>
              </a:rPr>
              <a:t>ST-CNN Multi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7EB5DD8-48D9-5070-F881-EA5417683325}"/>
              </a:ext>
            </a:extLst>
          </p:cNvPr>
          <p:cNvCxnSpPr>
            <a:cxnSpLocks/>
          </p:cNvCxnSpPr>
          <p:nvPr/>
        </p:nvCxnSpPr>
        <p:spPr>
          <a:xfrm flipV="1">
            <a:off x="9657083" y="1690570"/>
            <a:ext cx="0" cy="335725"/>
          </a:xfrm>
          <a:prstGeom prst="straightConnector1">
            <a:avLst/>
          </a:prstGeom>
          <a:ln w="28575">
            <a:solidFill>
              <a:srgbClr val="7793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467493-9603-B6F8-7AFA-71068A45FC3D}"/>
              </a:ext>
            </a:extLst>
          </p:cNvPr>
          <p:cNvSpPr txBox="1"/>
          <p:nvPr/>
        </p:nvSpPr>
        <p:spPr>
          <a:xfrm>
            <a:off x="11320671" y="0"/>
            <a:ext cx="8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11/13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3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05596BCF-D308-A29D-49E5-1678F5F8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48" y="0"/>
            <a:ext cx="10454030" cy="40444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Spatial Transformer Networks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Experiments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8" y="1236278"/>
            <a:ext cx="4107869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3.  Fine-Grained Classification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40BCB-A440-EA57-960F-21A60DD77E85}"/>
              </a:ext>
            </a:extLst>
          </p:cNvPr>
          <p:cNvSpPr txBox="1"/>
          <p:nvPr/>
        </p:nvSpPr>
        <p:spPr>
          <a:xfrm>
            <a:off x="567649" y="4213066"/>
            <a:ext cx="11056703" cy="2116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CUB 200-2011 birds dataset - 200</a:t>
            </a:r>
            <a:r>
              <a:rPr lang="ko-KR" altLang="en-US" dirty="0"/>
              <a:t>종의 새 사진 </a:t>
            </a:r>
            <a:r>
              <a:rPr lang="en-US" altLang="ko-KR" dirty="0"/>
              <a:t>11,788</a:t>
            </a:r>
            <a:r>
              <a:rPr lang="ko-KR" altLang="en-US" dirty="0"/>
              <a:t>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모델 </a:t>
            </a:r>
            <a:r>
              <a:rPr lang="en-US" altLang="ko-KR" dirty="0"/>
              <a:t>: Inception architecture </a:t>
            </a:r>
            <a:r>
              <a:rPr lang="ko-KR" altLang="en-US" dirty="0"/>
              <a:t>에 </a:t>
            </a:r>
            <a:r>
              <a:rPr lang="en-US" altLang="ko-KR" dirty="0"/>
              <a:t>batch normalization</a:t>
            </a:r>
            <a:r>
              <a:rPr lang="ko-KR" altLang="en-US" dirty="0"/>
              <a:t>을 사용한 강력한 </a:t>
            </a:r>
            <a:r>
              <a:rPr lang="en-US" altLang="ko-KR" dirty="0"/>
              <a:t>CNN </a:t>
            </a:r>
            <a:r>
              <a:rPr lang="ko-KR" altLang="en-US" dirty="0"/>
              <a:t>구조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2x ST-CNN , 4x ST-CNN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각각의 박스 </a:t>
            </a:r>
            <a:r>
              <a:rPr lang="en-US" altLang="ko-KR" dirty="0"/>
              <a:t>: ST</a:t>
            </a:r>
            <a:r>
              <a:rPr lang="ko-KR" altLang="en-US" dirty="0"/>
              <a:t>가 찾아낸 박스 </a:t>
            </a:r>
            <a:r>
              <a:rPr lang="en-US" altLang="ko-KR" dirty="0"/>
              <a:t>(</a:t>
            </a:r>
            <a:r>
              <a:rPr lang="ko-KR" altLang="en-US" dirty="0"/>
              <a:t>별도의 </a:t>
            </a:r>
            <a:r>
              <a:rPr lang="en-US" altLang="ko-KR" dirty="0"/>
              <a:t>supervision </a:t>
            </a:r>
            <a:r>
              <a:rPr lang="ko-KR" altLang="en-US" dirty="0"/>
              <a:t>없이 스스로 학습</a:t>
            </a:r>
            <a:r>
              <a:rPr lang="en-US" altLang="ko-KR" dirty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2x ST-CNN : </a:t>
            </a:r>
            <a:r>
              <a:rPr lang="ko-KR" altLang="en-US" dirty="0"/>
              <a:t>빨간색 </a:t>
            </a:r>
            <a:r>
              <a:rPr lang="en-US" altLang="ko-KR" dirty="0"/>
              <a:t>– </a:t>
            </a:r>
            <a:r>
              <a:rPr lang="ko-KR" altLang="en-US" dirty="0"/>
              <a:t>대부분 </a:t>
            </a:r>
            <a:r>
              <a:rPr lang="en-US" altLang="ko-KR" dirty="0"/>
              <a:t>head, </a:t>
            </a:r>
            <a:r>
              <a:rPr lang="ko-KR" altLang="en-US" dirty="0"/>
              <a:t>초록색 </a:t>
            </a:r>
            <a:r>
              <a:rPr lang="en-US" altLang="ko-KR" dirty="0"/>
              <a:t>– </a:t>
            </a:r>
            <a:r>
              <a:rPr lang="ko-KR" altLang="en-US" dirty="0"/>
              <a:t>대부분 </a:t>
            </a:r>
            <a:r>
              <a:rPr lang="en-US" altLang="ko-KR" dirty="0"/>
              <a:t>body detect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D584F6-A626-D59B-1AAA-EA9530A22751}"/>
              </a:ext>
            </a:extLst>
          </p:cNvPr>
          <p:cNvSpPr/>
          <p:nvPr/>
        </p:nvSpPr>
        <p:spPr>
          <a:xfrm>
            <a:off x="9669636" y="2283364"/>
            <a:ext cx="136403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793ED"/>
                </a:solidFill>
              </a:rPr>
              <a:t>2x ST-CNN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1CFA21-9D6E-71C6-217E-6F1E6761B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74" y="1800677"/>
            <a:ext cx="8038186" cy="238603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BEFD5C-8DC1-96BF-FA1C-59563F694BC7}"/>
              </a:ext>
            </a:extLst>
          </p:cNvPr>
          <p:cNvCxnSpPr>
            <a:cxnSpLocks/>
          </p:cNvCxnSpPr>
          <p:nvPr/>
        </p:nvCxnSpPr>
        <p:spPr>
          <a:xfrm>
            <a:off x="9174362" y="2452641"/>
            <a:ext cx="594478" cy="0"/>
          </a:xfrm>
          <a:prstGeom prst="straightConnector1">
            <a:avLst/>
          </a:prstGeom>
          <a:ln w="28575">
            <a:solidFill>
              <a:srgbClr val="7793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6C74E5-F7FA-5439-3875-3765A6CE9269}"/>
              </a:ext>
            </a:extLst>
          </p:cNvPr>
          <p:cNvSpPr/>
          <p:nvPr/>
        </p:nvSpPr>
        <p:spPr>
          <a:xfrm>
            <a:off x="9669636" y="3369040"/>
            <a:ext cx="136403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793ED"/>
                </a:solidFill>
              </a:rPr>
              <a:t>4x ST-CNN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4B14F2-6F8F-3215-F5C6-B179DDD3EDA6}"/>
              </a:ext>
            </a:extLst>
          </p:cNvPr>
          <p:cNvCxnSpPr>
            <a:cxnSpLocks/>
          </p:cNvCxnSpPr>
          <p:nvPr/>
        </p:nvCxnSpPr>
        <p:spPr>
          <a:xfrm>
            <a:off x="9174362" y="3538317"/>
            <a:ext cx="594478" cy="0"/>
          </a:xfrm>
          <a:prstGeom prst="straightConnector1">
            <a:avLst/>
          </a:prstGeom>
          <a:ln w="28575">
            <a:solidFill>
              <a:srgbClr val="7793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26D0E1-9985-C798-AF89-9F9E764EB2CD}"/>
              </a:ext>
            </a:extLst>
          </p:cNvPr>
          <p:cNvSpPr/>
          <p:nvPr/>
        </p:nvSpPr>
        <p:spPr>
          <a:xfrm>
            <a:off x="7050390" y="1294026"/>
            <a:ext cx="68202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4B4B"/>
                </a:solidFill>
              </a:rPr>
              <a:t>Head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DFD3F56-7A8B-81D6-C94A-FC2C8057C472}"/>
              </a:ext>
            </a:extLst>
          </p:cNvPr>
          <p:cNvCxnSpPr>
            <a:cxnSpLocks/>
          </p:cNvCxnSpPr>
          <p:nvPr/>
        </p:nvCxnSpPr>
        <p:spPr>
          <a:xfrm flipV="1">
            <a:off x="7391400" y="1587317"/>
            <a:ext cx="0" cy="531043"/>
          </a:xfrm>
          <a:prstGeom prst="straightConnector1">
            <a:avLst/>
          </a:prstGeom>
          <a:ln w="28575">
            <a:solidFill>
              <a:srgbClr val="FF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5C9DEF-B512-E3A1-0364-D00ABF29EA9A}"/>
              </a:ext>
            </a:extLst>
          </p:cNvPr>
          <p:cNvSpPr/>
          <p:nvPr/>
        </p:nvSpPr>
        <p:spPr>
          <a:xfrm>
            <a:off x="7646595" y="1418040"/>
            <a:ext cx="68202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Body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A57A163-1940-1793-296D-D6EA0AC350FF}"/>
              </a:ext>
            </a:extLst>
          </p:cNvPr>
          <p:cNvCxnSpPr>
            <a:cxnSpLocks/>
          </p:cNvCxnSpPr>
          <p:nvPr/>
        </p:nvCxnSpPr>
        <p:spPr>
          <a:xfrm flipV="1">
            <a:off x="7901790" y="1690570"/>
            <a:ext cx="0" cy="64877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52575B-C8BF-1097-A138-172FEA7EFC9E}"/>
              </a:ext>
            </a:extLst>
          </p:cNvPr>
          <p:cNvSpPr txBox="1"/>
          <p:nvPr/>
        </p:nvSpPr>
        <p:spPr>
          <a:xfrm>
            <a:off x="11320671" y="0"/>
            <a:ext cx="8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12/13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78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05596BCF-D308-A29D-49E5-1678F5F8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48" y="0"/>
            <a:ext cx="10454030" cy="40444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Spatial Transformer Networks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Conclusion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40BCB-A440-EA57-960F-21A60DD77E85}"/>
              </a:ext>
            </a:extLst>
          </p:cNvPr>
          <p:cNvSpPr txBox="1"/>
          <p:nvPr/>
        </p:nvSpPr>
        <p:spPr>
          <a:xfrm>
            <a:off x="567648" y="1382436"/>
            <a:ext cx="11056703" cy="16661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 new self-contained module for neural networks – the spatial transformer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Differentiable and learnt in an </a:t>
            </a:r>
            <a:r>
              <a:rPr lang="en-US" altLang="ko-KR" dirty="0">
                <a:solidFill>
                  <a:srgbClr val="5875B0"/>
                </a:solidFill>
              </a:rPr>
              <a:t>end-to-end</a:t>
            </a:r>
            <a:r>
              <a:rPr lang="en-US" altLang="ko-KR" dirty="0"/>
              <a:t> fashion – </a:t>
            </a:r>
            <a:r>
              <a:rPr lang="en-US" altLang="ko-KR" dirty="0">
                <a:solidFill>
                  <a:srgbClr val="5875B0"/>
                </a:solidFill>
              </a:rPr>
              <a:t>loss function </a:t>
            </a:r>
            <a:r>
              <a:rPr lang="ko-KR" altLang="en-US" dirty="0">
                <a:solidFill>
                  <a:srgbClr val="5875B0"/>
                </a:solidFill>
              </a:rPr>
              <a:t>바꾸지 않아도 됨</a:t>
            </a:r>
            <a:endParaRPr lang="en-US" altLang="ko-KR" dirty="0">
              <a:solidFill>
                <a:srgbClr val="5875B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Outperforms the state-of-art performance in some tasks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67155C-927A-E55D-0D51-67C306AC5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48" y="3251922"/>
            <a:ext cx="6149380" cy="296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9CF95C-1CB7-7DA3-5840-2A5081A738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7"/>
          <a:stretch/>
        </p:blipFill>
        <p:spPr>
          <a:xfrm>
            <a:off x="6844464" y="3620561"/>
            <a:ext cx="4779887" cy="21533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B2682D-529A-0569-2BD4-B0388671ABA1}"/>
              </a:ext>
            </a:extLst>
          </p:cNvPr>
          <p:cNvSpPr txBox="1"/>
          <p:nvPr/>
        </p:nvSpPr>
        <p:spPr>
          <a:xfrm>
            <a:off x="11320671" y="0"/>
            <a:ext cx="8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13/13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83FC77-C918-BE63-BB98-2283DF1C09E8}"/>
              </a:ext>
            </a:extLst>
          </p:cNvPr>
          <p:cNvSpPr txBox="1"/>
          <p:nvPr/>
        </p:nvSpPr>
        <p:spPr>
          <a:xfrm>
            <a:off x="0" y="6557694"/>
            <a:ext cx="72549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https://manjunathbhat9920.medium.com/spatial-transformer-network-82666f184299</a:t>
            </a:r>
          </a:p>
        </p:txBody>
      </p:sp>
    </p:spTree>
    <p:extLst>
      <p:ext uri="{BB962C8B-B14F-4D97-AF65-F5344CB8AC3E}">
        <p14:creationId xmlns:p14="http://schemas.microsoft.com/office/powerpoint/2010/main" val="126358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05596BCF-D308-A29D-49E5-1678F5F8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48" y="0"/>
            <a:ext cx="10454030" cy="40444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Spatial Transformer Networks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2678433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Introduction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9" y="1460557"/>
            <a:ext cx="11056702" cy="2306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chemeClr val="tx1"/>
                </a:solidFill>
              </a:rPr>
              <a:t>기존 </a:t>
            </a:r>
            <a:r>
              <a:rPr lang="en-US" altLang="ko-KR" b="1" dirty="0">
                <a:solidFill>
                  <a:schemeClr val="tx1"/>
                </a:solidFill>
              </a:rPr>
              <a:t>CNN </a:t>
            </a:r>
            <a:r>
              <a:rPr lang="ko-KR" altLang="en-US" b="1" dirty="0">
                <a:solidFill>
                  <a:schemeClr val="tx1"/>
                </a:solidFill>
              </a:rPr>
              <a:t>의 한계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5875B0"/>
                </a:solidFill>
              </a:rPr>
              <a:t>Spatially invariant </a:t>
            </a:r>
            <a:r>
              <a:rPr lang="ko-KR" altLang="en-US" sz="1600" dirty="0">
                <a:solidFill>
                  <a:schemeClr val="tx1"/>
                </a:solidFill>
              </a:rPr>
              <a:t>하지 못하다 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== </a:t>
            </a:r>
            <a:r>
              <a:rPr lang="ko-KR" altLang="en-US" sz="1600" dirty="0">
                <a:solidFill>
                  <a:schemeClr val="tx1"/>
                </a:solidFill>
              </a:rPr>
              <a:t>물체의</a:t>
            </a:r>
            <a:r>
              <a:rPr lang="en-US" altLang="ko-KR" sz="1600" dirty="0">
                <a:solidFill>
                  <a:schemeClr val="tx1"/>
                </a:solidFill>
              </a:rPr>
              <a:t> Scale,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Rotation, Translation</a:t>
            </a:r>
            <a:r>
              <a:rPr lang="ko-KR" altLang="en-US" sz="1600" dirty="0">
                <a:solidFill>
                  <a:schemeClr val="tx1"/>
                </a:solidFill>
              </a:rPr>
              <a:t>과 같은 </a:t>
            </a:r>
            <a:r>
              <a:rPr lang="ko-KR" altLang="en-US" sz="1600" dirty="0">
                <a:solidFill>
                  <a:srgbClr val="5875B0"/>
                </a:solidFill>
              </a:rPr>
              <a:t>위치</a:t>
            </a:r>
            <a:r>
              <a:rPr lang="en-US" altLang="ko-KR" sz="1600" dirty="0">
                <a:solidFill>
                  <a:srgbClr val="5875B0"/>
                </a:solidFill>
              </a:rPr>
              <a:t>/</a:t>
            </a:r>
            <a:r>
              <a:rPr lang="ko-KR" altLang="en-US" sz="1600" dirty="0">
                <a:solidFill>
                  <a:srgbClr val="5875B0"/>
                </a:solidFill>
              </a:rPr>
              <a:t>공간 상의 변화</a:t>
            </a:r>
            <a:r>
              <a:rPr lang="ko-KR" altLang="en-US" sz="1600" dirty="0">
                <a:solidFill>
                  <a:schemeClr val="tx1"/>
                </a:solidFill>
              </a:rPr>
              <a:t>에 대해서 네트워크가 제대로 탐지 못한다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이를 위한 특징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>
                <a:solidFill>
                  <a:srgbClr val="5875B0"/>
                </a:solidFill>
              </a:rPr>
              <a:t>Max-pooling layer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한계 </a:t>
            </a:r>
            <a:r>
              <a:rPr lang="en-US" altLang="ko-KR" sz="1600" dirty="0">
                <a:solidFill>
                  <a:schemeClr val="tx1"/>
                </a:solidFill>
              </a:rPr>
              <a:t>: 2x2 </a:t>
            </a:r>
            <a:r>
              <a:rPr lang="ko-KR" altLang="en-US" sz="1600" dirty="0">
                <a:solidFill>
                  <a:schemeClr val="tx1"/>
                </a:solidFill>
              </a:rPr>
              <a:t>픽셀 단위의 연산으로는 데이터의 다양한 </a:t>
            </a:r>
            <a:r>
              <a:rPr lang="en-US" altLang="ko-KR" sz="1600" dirty="0">
                <a:solidFill>
                  <a:schemeClr val="tx1"/>
                </a:solidFill>
              </a:rPr>
              <a:t>spatial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variability(</a:t>
            </a:r>
            <a:r>
              <a:rPr lang="ko-KR" altLang="en-US" sz="1600" dirty="0">
                <a:solidFill>
                  <a:schemeClr val="tx1"/>
                </a:solidFill>
              </a:rPr>
              <a:t>공간적 변화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에 대처하기 어려움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600" b="1" dirty="0">
                <a:solidFill>
                  <a:srgbClr val="5875B0"/>
                </a:solidFill>
              </a:rPr>
              <a:t>Spatial transformer </a:t>
            </a:r>
            <a:r>
              <a:rPr lang="ko-KR" altLang="en-US" sz="1600" dirty="0">
                <a:solidFill>
                  <a:schemeClr val="tx1"/>
                </a:solidFill>
              </a:rPr>
              <a:t>를 기존 </a:t>
            </a:r>
            <a:r>
              <a:rPr lang="en-US" altLang="ko-KR" sz="1600" dirty="0">
                <a:solidFill>
                  <a:schemeClr val="tx1"/>
                </a:solidFill>
              </a:rPr>
              <a:t>CNN</a:t>
            </a:r>
            <a:r>
              <a:rPr lang="ko-KR" altLang="en-US" sz="1600" dirty="0">
                <a:solidFill>
                  <a:schemeClr val="tx1"/>
                </a:solidFill>
              </a:rPr>
              <a:t>안에 넣어서 보완하자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D9F88-5092-E988-403A-9E99EBE4E645}"/>
              </a:ext>
            </a:extLst>
          </p:cNvPr>
          <p:cNvSpPr txBox="1"/>
          <p:nvPr/>
        </p:nvSpPr>
        <p:spPr>
          <a:xfrm>
            <a:off x="567648" y="4048303"/>
            <a:ext cx="11056703" cy="2341422"/>
          </a:xfrm>
          <a:prstGeom prst="roundRect">
            <a:avLst>
              <a:gd name="adj" fmla="val 8562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94293"/>
                </a:solidFill>
              </a:rPr>
              <a:t>Spatial transformer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Dynamic mechanism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입력으로 받은 이미지를 변환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관련 있는 영역만 골라 선택하거나</a:t>
            </a:r>
            <a:r>
              <a:rPr lang="en-US" altLang="ko-KR" dirty="0"/>
              <a:t>, </a:t>
            </a:r>
            <a:r>
              <a:rPr lang="ko-KR" altLang="en-US" dirty="0"/>
              <a:t>선택된 영역을 </a:t>
            </a:r>
            <a:r>
              <a:rPr lang="en-US" altLang="ko-KR" dirty="0"/>
              <a:t>canonical(</a:t>
            </a:r>
            <a:r>
              <a:rPr lang="ko-KR" altLang="en-US" dirty="0"/>
              <a:t>가장 일반적인</a:t>
            </a:r>
            <a:r>
              <a:rPr lang="en-US" altLang="ko-KR" dirty="0"/>
              <a:t>)</a:t>
            </a:r>
            <a:r>
              <a:rPr lang="ko-KR" altLang="en-US" dirty="0"/>
              <a:t> 형태로 변환하는 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Scaling,</a:t>
            </a:r>
            <a:r>
              <a:rPr lang="ko-KR" altLang="en-US" dirty="0"/>
              <a:t> </a:t>
            </a:r>
            <a:r>
              <a:rPr lang="en-US" altLang="ko-KR" dirty="0"/>
              <a:t>cropping,</a:t>
            </a:r>
            <a:r>
              <a:rPr lang="ko-KR" altLang="en-US" dirty="0"/>
              <a:t> </a:t>
            </a:r>
            <a:r>
              <a:rPr lang="en-US" altLang="ko-KR" dirty="0"/>
              <a:t>rotations, non-rigid deformation </a:t>
            </a:r>
            <a:r>
              <a:rPr lang="ko-KR" altLang="en-US" dirty="0"/>
              <a:t>등 다양하게 지원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67333-5777-B778-1D44-0E73ED9C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36" y="4171278"/>
            <a:ext cx="5741136" cy="1116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E84A5-04D0-5035-7C0B-B9677B9CDCEF}"/>
              </a:ext>
            </a:extLst>
          </p:cNvPr>
          <p:cNvSpPr txBox="1"/>
          <p:nvPr/>
        </p:nvSpPr>
        <p:spPr>
          <a:xfrm>
            <a:off x="11320671" y="0"/>
            <a:ext cx="8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1/13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5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05596BCF-D308-A29D-49E5-1678F5F8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48" y="0"/>
            <a:ext cx="10454030" cy="40444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Spatial Transformer Networks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2678433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Introduction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8" y="1311228"/>
            <a:ext cx="3378648" cy="869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Image classification</a:t>
            </a:r>
            <a:b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Using Spatial Transformer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B0E31F-F89D-E571-B768-CC4AF938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20" y="1494382"/>
            <a:ext cx="4575453" cy="355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FB96DC-5EF7-0226-1AAF-8CF001F8878F}"/>
              </a:ext>
            </a:extLst>
          </p:cNvPr>
          <p:cNvSpPr txBox="1"/>
          <p:nvPr/>
        </p:nvSpPr>
        <p:spPr>
          <a:xfrm>
            <a:off x="9398898" y="1494382"/>
            <a:ext cx="2295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&gt; Result using a spatial transformer as the first layer of a FC network trained for distorted MNIST digit classification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0594BB-3D33-2DDD-6079-5B22CA6C50D9}"/>
              </a:ext>
            </a:extLst>
          </p:cNvPr>
          <p:cNvSpPr/>
          <p:nvPr/>
        </p:nvSpPr>
        <p:spPr>
          <a:xfrm>
            <a:off x="4355412" y="5434735"/>
            <a:ext cx="213886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5875B0"/>
                </a:solidFill>
              </a:rPr>
              <a:t>Input</a:t>
            </a:r>
            <a:r>
              <a:rPr lang="en-US" altLang="ko-KR" dirty="0">
                <a:solidFill>
                  <a:schemeClr val="tx1"/>
                </a:solidFill>
              </a:rPr>
              <a:t> of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spatial transformer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F61FBC-DF28-04F2-11E1-7455D8E84D45}"/>
              </a:ext>
            </a:extLst>
          </p:cNvPr>
          <p:cNvSpPr/>
          <p:nvPr/>
        </p:nvSpPr>
        <p:spPr>
          <a:xfrm>
            <a:off x="6273522" y="5425365"/>
            <a:ext cx="171857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5875B0"/>
                </a:solidFill>
              </a:rPr>
              <a:t>Prediction</a:t>
            </a:r>
            <a:r>
              <a:rPr lang="en-US" altLang="ko-KR" dirty="0">
                <a:solidFill>
                  <a:schemeClr val="tx1"/>
                </a:solidFill>
              </a:rPr>
              <a:t> (Localization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network)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A7C0ED-D17C-C1BF-4BA6-D539E65E3816}"/>
              </a:ext>
            </a:extLst>
          </p:cNvPr>
          <p:cNvSpPr/>
          <p:nvPr/>
        </p:nvSpPr>
        <p:spPr>
          <a:xfrm>
            <a:off x="7933890" y="5425365"/>
            <a:ext cx="213886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5875B0"/>
                </a:solidFill>
              </a:rPr>
              <a:t>Output</a:t>
            </a:r>
            <a:r>
              <a:rPr lang="en-US" altLang="ko-KR" dirty="0">
                <a:solidFill>
                  <a:schemeClr val="tx1"/>
                </a:solidFill>
              </a:rPr>
              <a:t> of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spatial transformer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3447420-A124-9763-F7ED-E67DABF07AAC}"/>
              </a:ext>
            </a:extLst>
          </p:cNvPr>
          <p:cNvCxnSpPr>
            <a:cxnSpLocks/>
          </p:cNvCxnSpPr>
          <p:nvPr/>
        </p:nvCxnSpPr>
        <p:spPr>
          <a:xfrm>
            <a:off x="5375490" y="4928321"/>
            <a:ext cx="0" cy="608705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1203ECB-BDD5-2E41-5BBF-A30211A0C4CA}"/>
              </a:ext>
            </a:extLst>
          </p:cNvPr>
          <p:cNvCxnSpPr>
            <a:cxnSpLocks/>
          </p:cNvCxnSpPr>
          <p:nvPr/>
        </p:nvCxnSpPr>
        <p:spPr>
          <a:xfrm>
            <a:off x="6921318" y="4928321"/>
            <a:ext cx="0" cy="608705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F33FCC-D779-A833-4ED7-6459F4E4B00C}"/>
              </a:ext>
            </a:extLst>
          </p:cNvPr>
          <p:cNvCxnSpPr>
            <a:cxnSpLocks/>
          </p:cNvCxnSpPr>
          <p:nvPr/>
        </p:nvCxnSpPr>
        <p:spPr>
          <a:xfrm>
            <a:off x="8442220" y="4940900"/>
            <a:ext cx="219244" cy="521388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3BD313-63AE-3A4E-D228-63DCA1FCFD4C}"/>
              </a:ext>
            </a:extLst>
          </p:cNvPr>
          <p:cNvSpPr/>
          <p:nvPr/>
        </p:nvSpPr>
        <p:spPr>
          <a:xfrm>
            <a:off x="9690339" y="4673245"/>
            <a:ext cx="171214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Classification</a:t>
            </a:r>
          </a:p>
          <a:p>
            <a:pPr algn="ctr"/>
            <a:r>
              <a:rPr lang="en-US" altLang="ko-KR" dirty="0">
                <a:solidFill>
                  <a:srgbClr val="5875B0"/>
                </a:solidFill>
              </a:rPr>
              <a:t>prediction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2B3BDBE-9CFF-6D7B-A180-8178B06B08C8}"/>
              </a:ext>
            </a:extLst>
          </p:cNvPr>
          <p:cNvCxnSpPr>
            <a:cxnSpLocks/>
          </p:cNvCxnSpPr>
          <p:nvPr/>
        </p:nvCxnSpPr>
        <p:spPr>
          <a:xfrm>
            <a:off x="9175902" y="4567456"/>
            <a:ext cx="684456" cy="335297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525241C-0307-A700-5FDB-9654CD8228BF}"/>
              </a:ext>
            </a:extLst>
          </p:cNvPr>
          <p:cNvSpPr txBox="1"/>
          <p:nvPr/>
        </p:nvSpPr>
        <p:spPr>
          <a:xfrm>
            <a:off x="4405854" y="6014493"/>
            <a:ext cx="203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&gt; distorted(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왜곡됨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0397C-7E03-E73C-D424-08E69C59D3EC}"/>
              </a:ext>
            </a:extLst>
          </p:cNvPr>
          <p:cNvSpPr txBox="1"/>
          <p:nvPr/>
        </p:nvSpPr>
        <p:spPr>
          <a:xfrm>
            <a:off x="7979017" y="6010141"/>
            <a:ext cx="348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→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Fully-connected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에 전달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5ADBBA-13FB-54FC-8BAB-CDEA66A63D74}"/>
              </a:ext>
            </a:extLst>
          </p:cNvPr>
          <p:cNvSpPr txBox="1"/>
          <p:nvPr/>
        </p:nvSpPr>
        <p:spPr>
          <a:xfrm>
            <a:off x="567648" y="2218183"/>
            <a:ext cx="4115232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Spatial transformer</a:t>
            </a:r>
            <a:r>
              <a:rPr lang="ko-KR" altLang="en-US" sz="1600" dirty="0"/>
              <a:t>의 동작은 각 입력 데이터 샘플마다 달라지고</a:t>
            </a:r>
            <a:r>
              <a:rPr lang="en-US" altLang="ko-KR" sz="1600" dirty="0"/>
              <a:t>,</a:t>
            </a:r>
            <a:r>
              <a:rPr lang="ko-KR" altLang="en-US" sz="1600" dirty="0"/>
              <a:t> 특별한 </a:t>
            </a:r>
            <a:r>
              <a:rPr lang="en-US" altLang="ko-KR" sz="1600" dirty="0"/>
              <a:t>supervision</a:t>
            </a:r>
            <a:r>
              <a:rPr lang="ko-KR" altLang="en-US" sz="1600" dirty="0"/>
              <a:t> 없이도 학습 과정에서 습득된다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사용된 모델의 </a:t>
            </a:r>
            <a:r>
              <a:rPr lang="en-US" altLang="ko-KR" sz="1600" dirty="0"/>
              <a:t>end-to-end </a:t>
            </a:r>
            <a:r>
              <a:rPr lang="ko-KR" altLang="en-US" sz="1600" dirty="0"/>
              <a:t>학습 과정 중에 </a:t>
            </a:r>
            <a:r>
              <a:rPr lang="en-US" altLang="ko-KR" sz="1600" dirty="0"/>
              <a:t>backpropagation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통해 한꺼번에 학습된다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여러 종류의 </a:t>
            </a:r>
            <a:r>
              <a:rPr lang="en-US" altLang="ko-KR" sz="1600" dirty="0"/>
              <a:t>task</a:t>
            </a:r>
            <a:r>
              <a:rPr lang="ko-KR" altLang="en-US" sz="1600" dirty="0"/>
              <a:t>들에 활용 가능</a:t>
            </a:r>
            <a:br>
              <a:rPr lang="en-US" altLang="ko-KR" sz="1600" dirty="0"/>
            </a:br>
            <a:r>
              <a:rPr lang="en-US" altLang="ko-KR" sz="1600" dirty="0"/>
              <a:t>(image classification, co-localization, spatial attention)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21F622-7BA2-3BC9-6E13-A99FBFA307D9}"/>
              </a:ext>
            </a:extLst>
          </p:cNvPr>
          <p:cNvSpPr txBox="1"/>
          <p:nvPr/>
        </p:nvSpPr>
        <p:spPr>
          <a:xfrm>
            <a:off x="11320671" y="0"/>
            <a:ext cx="8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2/13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9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05596BCF-D308-A29D-49E5-1678F5F8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48" y="0"/>
            <a:ext cx="10454030" cy="40444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Spatial Transformer Networks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Spatial Transformers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8" y="1311228"/>
            <a:ext cx="3378648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Spatial Transformer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45681E-827E-E0B7-CBC0-926ED38458C4}"/>
              </a:ext>
            </a:extLst>
          </p:cNvPr>
          <p:cNvSpPr txBox="1"/>
          <p:nvPr/>
        </p:nvSpPr>
        <p:spPr>
          <a:xfrm>
            <a:off x="2183626" y="4989969"/>
            <a:ext cx="2917424" cy="1347440"/>
          </a:xfrm>
          <a:prstGeom prst="roundRect">
            <a:avLst>
              <a:gd name="adj" fmla="val 8562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94293"/>
                </a:solidFill>
              </a:rPr>
              <a:t>Localisation network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94293"/>
                </a:solidFill>
              </a:rPr>
              <a:t>Grid generator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94293"/>
                </a:solidFill>
              </a:rPr>
              <a:t>Sampler 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317AD2-1595-4EBD-4FD0-CE086D36BAE0}"/>
                  </a:ext>
                </a:extLst>
              </p:cNvPr>
              <p:cNvSpPr txBox="1"/>
              <p:nvPr/>
            </p:nvSpPr>
            <p:spPr>
              <a:xfrm>
                <a:off x="6760402" y="1511566"/>
                <a:ext cx="4863950" cy="492154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/>
                  <a:t>Input feature map </a:t>
                </a:r>
                <a:r>
                  <a:rPr lang="en-US" altLang="ko-KR" dirty="0">
                    <a:solidFill>
                      <a:srgbClr val="FF7D7D"/>
                    </a:solidFill>
                  </a:rPr>
                  <a:t>U</a:t>
                </a:r>
                <a:r>
                  <a:rPr lang="ko-KR" altLang="en-US" dirty="0"/>
                  <a:t>가 </a:t>
                </a:r>
                <a:r>
                  <a:rPr lang="en-US" altLang="ko-KR" b="1" u="sng" dirty="0"/>
                  <a:t>localization net</a:t>
                </a:r>
                <a:r>
                  <a:rPr lang="ko-KR" altLang="en-US" dirty="0"/>
                  <a:t>에 들어가서 </a:t>
                </a:r>
                <a:r>
                  <a:rPr lang="en-US" altLang="ko-KR" dirty="0">
                    <a:solidFill>
                      <a:srgbClr val="6087CE"/>
                    </a:solidFill>
                  </a:rPr>
                  <a:t>transformation parameter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뽑아낸다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ko-KR" altLang="en-US" b="0" dirty="0"/>
                  <a:t>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rgbClr val="FF7D7D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b="0" i="1" smtClean="0">
                        <a:solidFill>
                          <a:srgbClr val="FF7D7D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:r>
                  <a:rPr lang="en-US" altLang="ko-KR" b="1" u="sng" dirty="0"/>
                  <a:t>Grid generator</a:t>
                </a:r>
                <a:r>
                  <a:rPr lang="ko-KR" altLang="en-US" dirty="0"/>
                  <a:t>에 들어가서 샘플링 지점의 위치가 지정된 </a:t>
                </a:r>
                <a:r>
                  <a:rPr lang="en-US" altLang="ko-KR" dirty="0">
                    <a:solidFill>
                      <a:srgbClr val="6087CE"/>
                    </a:solidFill>
                  </a:rPr>
                  <a:t>sampling grid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b="0" i="1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b="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생성한다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altLang="ko-KR" b="1" u="sng" dirty="0"/>
                  <a:t>Sampler</a:t>
                </a:r>
                <a:r>
                  <a:rPr lang="ko-KR" altLang="en-US" dirty="0"/>
                  <a:t>에는 </a:t>
                </a:r>
                <a:r>
                  <a:rPr lang="en-US" altLang="ko-KR" dirty="0">
                    <a:solidFill>
                      <a:srgbClr val="FF7D7D"/>
                    </a:solidFill>
                  </a:rPr>
                  <a:t>U</a:t>
                </a:r>
                <a:r>
                  <a:rPr lang="ko-KR" altLang="en-US" dirty="0">
                    <a:solidFill>
                      <a:srgbClr val="FF7D7D"/>
                    </a:solidFill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7D7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7D7D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b="0" i="1">
                            <a:solidFill>
                              <a:srgbClr val="FF7D7D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7D7D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7D7D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solidFill>
                          <a:srgbClr val="FF7D7D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입력으로 들어간다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b="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에는 </a:t>
                </a:r>
                <a:r>
                  <a:rPr lang="en-US" altLang="ko-KR" dirty="0"/>
                  <a:t>sampling point</a:t>
                </a:r>
                <a:r>
                  <a:rPr lang="ko-KR" altLang="en-US" dirty="0"/>
                  <a:t>가 찍혀 있기 때문에 그것을 </a:t>
                </a:r>
                <a:r>
                  <a:rPr lang="en-US" altLang="ko-KR" dirty="0"/>
                  <a:t>U</a:t>
                </a:r>
                <a:r>
                  <a:rPr lang="ko-KR" altLang="en-US" dirty="0"/>
                  <a:t>에 적용하면 </a:t>
                </a:r>
                <a:r>
                  <a:rPr lang="en-US" altLang="ko-KR" dirty="0"/>
                  <a:t>output feature map </a:t>
                </a:r>
                <a:r>
                  <a:rPr lang="en-US" altLang="ko-KR" dirty="0">
                    <a:solidFill>
                      <a:srgbClr val="6087CE"/>
                    </a:solidFill>
                  </a:rPr>
                  <a:t>V</a:t>
                </a:r>
                <a:r>
                  <a:rPr lang="ko-KR" altLang="en-US" dirty="0"/>
                  <a:t>를 뽑아낼 수 있음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317AD2-1595-4EBD-4FD0-CE086D36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402" y="1511566"/>
                <a:ext cx="4863950" cy="4921540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1378" r="-1003" b="-9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4EF979A-AEA2-A25E-5F21-3BCE929CC356}"/>
              </a:ext>
            </a:extLst>
          </p:cNvPr>
          <p:cNvSpPr txBox="1"/>
          <p:nvPr/>
        </p:nvSpPr>
        <p:spPr>
          <a:xfrm>
            <a:off x="11320671" y="0"/>
            <a:ext cx="8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3/13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88FB9EE-21FB-DFC4-0413-F2F1F42DB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48" y="1914276"/>
            <a:ext cx="6149380" cy="296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86D38C-1516-9639-E2B2-D9522514EF1A}"/>
              </a:ext>
            </a:extLst>
          </p:cNvPr>
          <p:cNvSpPr txBox="1"/>
          <p:nvPr/>
        </p:nvSpPr>
        <p:spPr>
          <a:xfrm>
            <a:off x="0" y="6557694"/>
            <a:ext cx="72549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https://manjunathbhat9920.medium.com/spatial-transformer-network-82666f184299</a:t>
            </a:r>
          </a:p>
        </p:txBody>
      </p:sp>
    </p:spTree>
    <p:extLst>
      <p:ext uri="{BB962C8B-B14F-4D97-AF65-F5344CB8AC3E}">
        <p14:creationId xmlns:p14="http://schemas.microsoft.com/office/powerpoint/2010/main" val="405564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05596BCF-D308-A29D-49E5-1678F5F8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48" y="0"/>
            <a:ext cx="10454030" cy="40444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Spatial Transformer Networks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Spatial Transformers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8" y="1311228"/>
            <a:ext cx="3378648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294293"/>
                </a:solidFill>
              </a:rPr>
              <a:t>Localisation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2B0979-5291-B22D-0892-5070C84733AB}"/>
                  </a:ext>
                </a:extLst>
              </p:cNvPr>
              <p:cNvSpPr txBox="1"/>
              <p:nvPr/>
            </p:nvSpPr>
            <p:spPr>
              <a:xfrm>
                <a:off x="567647" y="1765520"/>
                <a:ext cx="11056703" cy="2534027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Input feature map </a:t>
                </a:r>
                <a:r>
                  <a:rPr lang="en-US" altLang="ko-KR" dirty="0">
                    <a:solidFill>
                      <a:srgbClr val="FF7D7D"/>
                    </a:solidFill>
                  </a:rPr>
                  <a:t>U</a:t>
                </a:r>
                <a:r>
                  <a:rPr lang="ko-KR" altLang="en-US" dirty="0"/>
                  <a:t>에 적용할 </a:t>
                </a:r>
                <a:r>
                  <a:rPr lang="en-US" altLang="ko-KR" dirty="0">
                    <a:solidFill>
                      <a:srgbClr val="6087CE"/>
                    </a:solidFill>
                  </a:rPr>
                  <a:t>transformation parameter matrix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추정한다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tx1"/>
                    </a:solidFill>
                  </a:rPr>
                  <a:t>입력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/>
                  <a:t>(with width W, height H and C channels) =&gt;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solidFill>
                          <a:srgbClr val="5875B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solidFill>
                          <a:srgbClr val="5875B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5875B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5875B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5875B0"/>
                            </a:solidFill>
                            <a:latin typeface="Cambria Math" panose="02040503050406030204" pitchFamily="18" charset="0"/>
                          </a:rPr>
                          <m:t>𝑙𝑜𝑐</m:t>
                        </m:r>
                      </m:sub>
                    </m:sSub>
                    <m:r>
                      <a:rPr lang="en-US" altLang="ko-KR" i="1">
                        <a:solidFill>
                          <a:srgbClr val="5875B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5875B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i="1">
                        <a:solidFill>
                          <a:srgbClr val="5875B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5875B0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이때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는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parameter matrix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인데 그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shape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은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transformation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의 종류에 따라 달라진다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tx1"/>
                    </a:solidFill>
                  </a:rPr>
                  <a:t>예를 들어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affine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변환은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6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차원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Localisation network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𝑙𝑜𝑐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은 </a:t>
                </a:r>
                <a:r>
                  <a:rPr lang="en-US" altLang="ko-KR" dirty="0"/>
                  <a:t>Convolution layer</a:t>
                </a:r>
                <a:r>
                  <a:rPr lang="ko-KR" altLang="en-US" dirty="0"/>
                  <a:t>로 구성되든 </a:t>
                </a:r>
                <a:r>
                  <a:rPr lang="en-US" altLang="ko-KR" dirty="0"/>
                  <a:t>FC layer</a:t>
                </a:r>
                <a:r>
                  <a:rPr lang="ko-KR" altLang="en-US" dirty="0"/>
                  <a:t>로 구성되든 상관 없고 </a:t>
                </a:r>
                <a:r>
                  <a:rPr lang="ko-KR" altLang="en-US" dirty="0">
                    <a:solidFill>
                      <a:srgbClr val="FF6969"/>
                    </a:solidFill>
                  </a:rPr>
                  <a:t>마지막에 </a:t>
                </a:r>
                <a:r>
                  <a:rPr lang="en-US" altLang="ko-KR" dirty="0">
                    <a:solidFill>
                      <a:srgbClr val="FF6969"/>
                    </a:solidFill>
                  </a:rPr>
                  <a:t>regression layer </a:t>
                </a:r>
                <a:r>
                  <a:rPr lang="ko-KR" altLang="en-US" dirty="0">
                    <a:solidFill>
                      <a:srgbClr val="FF6969"/>
                    </a:solidFill>
                  </a:rPr>
                  <a:t>만 잘 들어가면 된다</a:t>
                </a:r>
                <a:r>
                  <a:rPr lang="en-US" altLang="ko-KR" dirty="0">
                    <a:solidFill>
                      <a:srgbClr val="FF696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2B0979-5291-B22D-0892-5070C8473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47" y="1765520"/>
                <a:ext cx="11056703" cy="2534027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331" b="-28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D4F910B6-64F2-0422-96D4-CA187CA817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44"/>
          <a:stretch/>
        </p:blipFill>
        <p:spPr>
          <a:xfrm>
            <a:off x="3504522" y="4434265"/>
            <a:ext cx="5182951" cy="2082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036097-4167-930C-D0CE-11D017FC9DFF}"/>
              </a:ext>
            </a:extLst>
          </p:cNvPr>
          <p:cNvSpPr txBox="1"/>
          <p:nvPr/>
        </p:nvSpPr>
        <p:spPr>
          <a:xfrm>
            <a:off x="11320671" y="0"/>
            <a:ext cx="8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4/13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05596BCF-D308-A29D-49E5-1678F5F8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48" y="0"/>
            <a:ext cx="10454030" cy="40444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Spatial Transformer Networks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Spatial Transformers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8" y="1311228"/>
            <a:ext cx="4107868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2.  Parameterised Sampling Grid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6415F-EA7C-4507-88C7-B9A442EC115C}"/>
              </a:ext>
            </a:extLst>
          </p:cNvPr>
          <p:cNvSpPr txBox="1"/>
          <p:nvPr/>
        </p:nvSpPr>
        <p:spPr>
          <a:xfrm>
            <a:off x="1107666" y="2407481"/>
            <a:ext cx="427726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Grid generator –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ko-KR" altLang="en-US" sz="1600" dirty="0"/>
              <a:t> </a:t>
            </a:r>
            <a:r>
              <a:rPr lang="en-US" altLang="ko-KR" sz="1600" dirty="0"/>
              <a:t>transformation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4A460E-D24D-F9A3-7F60-CD58E2073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9" y="2882808"/>
            <a:ext cx="2610214" cy="29817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EF188E-4A24-BBED-0340-7B968E2C3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217" y="2882808"/>
            <a:ext cx="2505425" cy="28293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57712D-A56E-F89A-4785-C129849DDE5F}"/>
              </a:ext>
            </a:extLst>
          </p:cNvPr>
          <p:cNvSpPr txBox="1"/>
          <p:nvPr/>
        </p:nvSpPr>
        <p:spPr>
          <a:xfrm>
            <a:off x="6659296" y="2410874"/>
            <a:ext cx="427726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Grid generator –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Affine</a:t>
            </a:r>
            <a:r>
              <a:rPr lang="ko-KR" altLang="en-US" sz="1600" dirty="0"/>
              <a:t> </a:t>
            </a:r>
            <a:r>
              <a:rPr lang="en-US" altLang="ko-KR" sz="1600" dirty="0"/>
              <a:t>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6F9774F-761D-D019-6095-67DB326AA773}"/>
                  </a:ext>
                </a:extLst>
              </p:cNvPr>
              <p:cNvSpPr/>
              <p:nvPr/>
            </p:nvSpPr>
            <p:spPr>
              <a:xfrm>
                <a:off x="621306" y="2964976"/>
                <a:ext cx="1061977" cy="6473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 anchorCtr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7D7D"/>
                    </a:solidFill>
                  </a:rPr>
                  <a:t>Source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6F9774F-761D-D019-6095-67DB326AA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06" y="2964976"/>
                <a:ext cx="1061977" cy="647357"/>
              </a:xfrm>
              <a:prstGeom prst="rect">
                <a:avLst/>
              </a:prstGeom>
              <a:blipFill>
                <a:blip r:embed="rId5"/>
                <a:stretch>
                  <a:fillRect t="-4673" b="-74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DFC3E8D-8A80-B8A5-9D21-3F21614EE070}"/>
              </a:ext>
            </a:extLst>
          </p:cNvPr>
          <p:cNvCxnSpPr>
            <a:cxnSpLocks/>
          </p:cNvCxnSpPr>
          <p:nvPr/>
        </p:nvCxnSpPr>
        <p:spPr>
          <a:xfrm>
            <a:off x="1549002" y="3188894"/>
            <a:ext cx="1315762" cy="247307"/>
          </a:xfrm>
          <a:prstGeom prst="straightConnector1">
            <a:avLst/>
          </a:prstGeom>
          <a:ln w="28575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2B86B88-26B9-ACC6-2BAC-E029D589C68D}"/>
              </a:ext>
            </a:extLst>
          </p:cNvPr>
          <p:cNvCxnSpPr>
            <a:cxnSpLocks/>
          </p:cNvCxnSpPr>
          <p:nvPr/>
        </p:nvCxnSpPr>
        <p:spPr>
          <a:xfrm flipH="1" flipV="1">
            <a:off x="4380363" y="3426589"/>
            <a:ext cx="427501" cy="54642"/>
          </a:xfrm>
          <a:prstGeom prst="straightConnector1">
            <a:avLst/>
          </a:prstGeom>
          <a:ln w="28575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C805DF7-2AD2-97F6-8387-FEC2A55AEA6C}"/>
                  </a:ext>
                </a:extLst>
              </p:cNvPr>
              <p:cNvSpPr/>
              <p:nvPr/>
            </p:nvSpPr>
            <p:spPr>
              <a:xfrm>
                <a:off x="4744149" y="3188894"/>
                <a:ext cx="1061977" cy="6594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 anchorCtr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7D7D"/>
                    </a:solidFill>
                  </a:rPr>
                  <a:t>Target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C805DF7-2AD2-97F6-8387-FEC2A55AE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149" y="3188894"/>
                <a:ext cx="1061977" cy="659411"/>
              </a:xfrm>
              <a:prstGeom prst="rect">
                <a:avLst/>
              </a:prstGeom>
              <a:blipFill>
                <a:blip r:embed="rId6"/>
                <a:stretch>
                  <a:fillRect t="-4630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EF0ED0-C117-460F-FB0B-2209F70B919C}"/>
                  </a:ext>
                </a:extLst>
              </p:cNvPr>
              <p:cNvSpPr txBox="1"/>
              <p:nvPr/>
            </p:nvSpPr>
            <p:spPr>
              <a:xfrm>
                <a:off x="1875072" y="5918011"/>
                <a:ext cx="274245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Sampling Grid : </a:t>
                </a:r>
              </a:p>
              <a:p>
                <a:r>
                  <a:rPr lang="en-US" altLang="ko-KR" sz="1600" dirty="0"/>
                  <a:t>Regular grid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EF0ED0-C117-460F-FB0B-2209F70B9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072" y="5918011"/>
                <a:ext cx="2742451" cy="584775"/>
              </a:xfrm>
              <a:prstGeom prst="rect">
                <a:avLst/>
              </a:prstGeom>
              <a:blipFill>
                <a:blip r:embed="rId7"/>
                <a:stretch>
                  <a:fillRect l="-1336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BEC036F-2305-D140-36ED-76C4B9247C24}"/>
                  </a:ext>
                </a:extLst>
              </p:cNvPr>
              <p:cNvSpPr/>
              <p:nvPr/>
            </p:nvSpPr>
            <p:spPr>
              <a:xfrm>
                <a:off x="6385876" y="3756879"/>
                <a:ext cx="1061977" cy="6473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 anchorCtr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7D7D"/>
                    </a:solidFill>
                  </a:rPr>
                  <a:t>Source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BEC036F-2305-D140-36ED-76C4B9247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876" y="3756879"/>
                <a:ext cx="1061977" cy="647357"/>
              </a:xfrm>
              <a:prstGeom prst="rect">
                <a:avLst/>
              </a:prstGeom>
              <a:blipFill>
                <a:blip r:embed="rId8"/>
                <a:stretch>
                  <a:fillRect t="-4717"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334B937-03BD-AB62-A084-9F60485020E0}"/>
              </a:ext>
            </a:extLst>
          </p:cNvPr>
          <p:cNvCxnSpPr>
            <a:cxnSpLocks/>
          </p:cNvCxnSpPr>
          <p:nvPr/>
        </p:nvCxnSpPr>
        <p:spPr>
          <a:xfrm flipV="1">
            <a:off x="7268802" y="3673369"/>
            <a:ext cx="529013" cy="305736"/>
          </a:xfrm>
          <a:prstGeom prst="straightConnector1">
            <a:avLst/>
          </a:prstGeom>
          <a:ln w="28575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F8B843A-93E1-A990-A7B3-B3613244870E}"/>
              </a:ext>
            </a:extLst>
          </p:cNvPr>
          <p:cNvCxnSpPr>
            <a:cxnSpLocks/>
          </p:cNvCxnSpPr>
          <p:nvPr/>
        </p:nvCxnSpPr>
        <p:spPr>
          <a:xfrm flipV="1">
            <a:off x="2875392" y="3426589"/>
            <a:ext cx="1504971" cy="9612"/>
          </a:xfrm>
          <a:prstGeom prst="line">
            <a:avLst/>
          </a:prstGeom>
          <a:ln w="28575">
            <a:solidFill>
              <a:srgbClr val="FFC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C850F66-2F83-21F6-73C6-CCA39FC03266}"/>
              </a:ext>
            </a:extLst>
          </p:cNvPr>
          <p:cNvCxnSpPr>
            <a:cxnSpLocks/>
          </p:cNvCxnSpPr>
          <p:nvPr/>
        </p:nvCxnSpPr>
        <p:spPr>
          <a:xfrm flipV="1">
            <a:off x="7824275" y="3328810"/>
            <a:ext cx="2138996" cy="344559"/>
          </a:xfrm>
          <a:prstGeom prst="line">
            <a:avLst/>
          </a:prstGeom>
          <a:ln w="28575" cap="rnd">
            <a:solidFill>
              <a:srgbClr val="FFC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14C4C3E-53AD-F81B-1E8C-6CF5C558A8EB}"/>
              </a:ext>
            </a:extLst>
          </p:cNvPr>
          <p:cNvCxnSpPr>
            <a:cxnSpLocks/>
          </p:cNvCxnSpPr>
          <p:nvPr/>
        </p:nvCxnSpPr>
        <p:spPr>
          <a:xfrm flipH="1" flipV="1">
            <a:off x="9963271" y="3335163"/>
            <a:ext cx="427501" cy="54642"/>
          </a:xfrm>
          <a:prstGeom prst="straightConnector1">
            <a:avLst/>
          </a:prstGeom>
          <a:ln w="28575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369C204-0B49-0E8B-AA7E-2315477B3BA2}"/>
                  </a:ext>
                </a:extLst>
              </p:cNvPr>
              <p:cNvSpPr/>
              <p:nvPr/>
            </p:nvSpPr>
            <p:spPr>
              <a:xfrm>
                <a:off x="10327057" y="3097468"/>
                <a:ext cx="1061977" cy="6594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 anchorCtr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7D7D"/>
                    </a:solidFill>
                  </a:rPr>
                  <a:t>Target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369C204-0B49-0E8B-AA7E-2315477B3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7057" y="3097468"/>
                <a:ext cx="1061977" cy="659411"/>
              </a:xfrm>
              <a:prstGeom prst="rect">
                <a:avLst/>
              </a:prstGeom>
              <a:blipFill>
                <a:blip r:embed="rId9"/>
                <a:stretch>
                  <a:fillRect t="-4630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8813F4-2F0E-EC39-7549-F497227222FF}"/>
                  </a:ext>
                </a:extLst>
              </p:cNvPr>
              <p:cNvSpPr txBox="1"/>
              <p:nvPr/>
            </p:nvSpPr>
            <p:spPr>
              <a:xfrm>
                <a:off x="7018774" y="5813112"/>
                <a:ext cx="37556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Sampling Grid :</a:t>
                </a:r>
              </a:p>
              <a:p>
                <a:r>
                  <a:rPr lang="en-US" altLang="ko-KR" sz="1600" dirty="0"/>
                  <a:t>Result of warping regular gird with an affine transformation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sz="1600" i="1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600" b="0" i="1" smtClean="0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8813F4-2F0E-EC39-7549-F49722722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774" y="5813112"/>
                <a:ext cx="3755681" cy="830997"/>
              </a:xfrm>
              <a:prstGeom prst="rect">
                <a:avLst/>
              </a:prstGeom>
              <a:blipFill>
                <a:blip r:embed="rId10"/>
                <a:stretch>
                  <a:fillRect l="-812" t="-2206" r="-1623"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B5EF2D-135B-CA03-3D31-A82C33C974BC}"/>
                  </a:ext>
                </a:extLst>
              </p:cNvPr>
              <p:cNvSpPr txBox="1"/>
              <p:nvPr/>
            </p:nvSpPr>
            <p:spPr>
              <a:xfrm>
                <a:off x="555619" y="1750370"/>
                <a:ext cx="11448313" cy="461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0" dirty="0">
                    <a:solidFill>
                      <a:schemeClr val="tx1"/>
                    </a:solidFill>
                  </a:rPr>
                  <a:t>추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에 따라 </a:t>
                </a:r>
                <a:r>
                  <a:rPr lang="en-US" altLang="ko-KR" dirty="0"/>
                  <a:t>input feature map </a:t>
                </a:r>
                <a:r>
                  <a:rPr lang="en-US" altLang="ko-KR" dirty="0">
                    <a:solidFill>
                      <a:srgbClr val="FF7D7D"/>
                    </a:solidFill>
                  </a:rPr>
                  <a:t>U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sampling </a:t>
                </a:r>
                <a:r>
                  <a:rPr lang="ko-KR" altLang="en-US" dirty="0"/>
                  <a:t>할 포인트 위치를 정해주는 </a:t>
                </a:r>
                <a:r>
                  <a:rPr lang="en-US" altLang="ko-KR" dirty="0"/>
                  <a:t>sampling grid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solidFill>
                          <a:srgbClr val="6087C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6087CE"/>
                    </a:solidFill>
                  </a:rPr>
                  <a:t>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B5EF2D-135B-CA03-3D31-A82C33C9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19" y="1750370"/>
                <a:ext cx="11448313" cy="461152"/>
              </a:xfrm>
              <a:prstGeom prst="rect">
                <a:avLst/>
              </a:prstGeom>
              <a:blipFill>
                <a:blip r:embed="rId11"/>
                <a:stretch>
                  <a:fillRect l="-319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63093DB-AA0D-395B-B2F8-AEC75DE41160}"/>
              </a:ext>
            </a:extLst>
          </p:cNvPr>
          <p:cNvSpPr txBox="1"/>
          <p:nvPr/>
        </p:nvSpPr>
        <p:spPr>
          <a:xfrm>
            <a:off x="11320671" y="0"/>
            <a:ext cx="8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5/13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3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05596BCF-D308-A29D-49E5-1678F5F8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48" y="0"/>
            <a:ext cx="10454030" cy="40444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Spatial Transformer Networks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Spatial Transformers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8" y="1311228"/>
            <a:ext cx="4107868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2.  Parameterised Sampling Grid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0E651A-8EEC-0A7A-3BAC-877A2B375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97" y="2404554"/>
            <a:ext cx="10243978" cy="398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46415F-EA7C-4507-88C7-B9A442EC115C}"/>
              </a:ext>
            </a:extLst>
          </p:cNvPr>
          <p:cNvSpPr txBox="1"/>
          <p:nvPr/>
        </p:nvSpPr>
        <p:spPr>
          <a:xfrm>
            <a:off x="1094797" y="1898906"/>
            <a:ext cx="289691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Grid generator </a:t>
            </a:r>
            <a:r>
              <a:rPr lang="ko-KR" altLang="en-US" sz="1600" dirty="0"/>
              <a:t>예시들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41ACA-BBA9-BF35-AC2F-145D560E80E9}"/>
              </a:ext>
            </a:extLst>
          </p:cNvPr>
          <p:cNvSpPr txBox="1"/>
          <p:nvPr/>
        </p:nvSpPr>
        <p:spPr>
          <a:xfrm>
            <a:off x="7752080" y="6550223"/>
            <a:ext cx="4439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https://www.youtube.com/watch?v=Rv3osRZWGbg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B4C928-6F46-D56A-0DA8-7653B621EEED}"/>
                  </a:ext>
                </a:extLst>
              </p:cNvPr>
              <p:cNvSpPr txBox="1"/>
              <p:nvPr/>
            </p:nvSpPr>
            <p:spPr>
              <a:xfrm>
                <a:off x="6216786" y="1489130"/>
                <a:ext cx="5407566" cy="783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sz="1600" i="1">
                            <a:solidFill>
                              <a:srgbClr val="6087C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1600" dirty="0"/>
                  <a:t>의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각 </a:t>
                </a:r>
                <a:r>
                  <a:rPr lang="en-US" altLang="ko-KR" sz="1600" dirty="0"/>
                  <a:t>parameter </a:t>
                </a:r>
                <a:r>
                  <a:rPr lang="ko-KR" altLang="en-US" sz="1600" dirty="0"/>
                  <a:t>들에 대해서 </a:t>
                </a:r>
                <a:r>
                  <a:rPr lang="ko-KR" altLang="en-US" sz="1600" dirty="0">
                    <a:solidFill>
                      <a:srgbClr val="FF6969"/>
                    </a:solidFill>
                  </a:rPr>
                  <a:t>미분가능</a:t>
                </a:r>
                <a:r>
                  <a:rPr lang="ko-KR" altLang="en-US" sz="1600" dirty="0"/>
                  <a:t>하기만 하면 </a:t>
                </a:r>
                <a:br>
                  <a:rPr lang="en-US" altLang="ko-KR" sz="1600" dirty="0"/>
                </a:br>
                <a:r>
                  <a:rPr lang="ko-KR" altLang="en-US" sz="1600" dirty="0"/>
                  <a:t>이외에 어떠한 </a:t>
                </a:r>
                <a:r>
                  <a:rPr lang="en-US" altLang="ko-KR" sz="1600" dirty="0"/>
                  <a:t>parameterized form</a:t>
                </a:r>
                <a:r>
                  <a:rPr lang="ko-KR" altLang="en-US" sz="1600" dirty="0"/>
                  <a:t>의 변환도 가능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B4C928-6F46-D56A-0DA8-7653B621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786" y="1489130"/>
                <a:ext cx="5407566" cy="783356"/>
              </a:xfrm>
              <a:prstGeom prst="rect">
                <a:avLst/>
              </a:prstGeom>
              <a:blipFill>
                <a:blip r:embed="rId4"/>
                <a:stretch>
                  <a:fillRect l="-451" b="-8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FAE746E-8B34-EB4A-F86B-4FCD556A628B}"/>
              </a:ext>
            </a:extLst>
          </p:cNvPr>
          <p:cNvSpPr/>
          <p:nvPr/>
        </p:nvSpPr>
        <p:spPr>
          <a:xfrm>
            <a:off x="3710940" y="3691890"/>
            <a:ext cx="1219200" cy="5600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5E5CC49-D6A9-3A88-0814-9CA5D5D86753}"/>
              </a:ext>
            </a:extLst>
          </p:cNvPr>
          <p:cNvSpPr/>
          <p:nvPr/>
        </p:nvSpPr>
        <p:spPr>
          <a:xfrm>
            <a:off x="9204959" y="3649661"/>
            <a:ext cx="970369" cy="53278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9C751E-F183-22F2-C6F5-5E21F91BC1F9}"/>
              </a:ext>
            </a:extLst>
          </p:cNvPr>
          <p:cNvSpPr/>
          <p:nvPr/>
        </p:nvSpPr>
        <p:spPr>
          <a:xfrm>
            <a:off x="4526825" y="4397354"/>
            <a:ext cx="136497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793ED"/>
                </a:solidFill>
              </a:rPr>
              <a:t>Target value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6895FC-DCD9-7561-A8FD-735D00D38266}"/>
              </a:ext>
            </a:extLst>
          </p:cNvPr>
          <p:cNvCxnSpPr>
            <a:cxnSpLocks/>
          </p:cNvCxnSpPr>
          <p:nvPr/>
        </p:nvCxnSpPr>
        <p:spPr>
          <a:xfrm>
            <a:off x="5221789" y="4271532"/>
            <a:ext cx="0" cy="221164"/>
          </a:xfrm>
          <a:prstGeom prst="straightConnector1">
            <a:avLst/>
          </a:prstGeom>
          <a:ln w="28575">
            <a:solidFill>
              <a:srgbClr val="7793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29FF97-7C8D-469E-8E81-0AAFC7AD6CE1}"/>
              </a:ext>
            </a:extLst>
          </p:cNvPr>
          <p:cNvSpPr/>
          <p:nvPr/>
        </p:nvSpPr>
        <p:spPr>
          <a:xfrm>
            <a:off x="1224085" y="4363874"/>
            <a:ext cx="150952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7D7D"/>
                </a:solidFill>
              </a:rPr>
              <a:t>Source value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2BADC6C-1568-921D-98A7-D0BF29ED42E6}"/>
              </a:ext>
            </a:extLst>
          </p:cNvPr>
          <p:cNvCxnSpPr>
            <a:cxnSpLocks/>
          </p:cNvCxnSpPr>
          <p:nvPr/>
        </p:nvCxnSpPr>
        <p:spPr>
          <a:xfrm>
            <a:off x="1722238" y="4182447"/>
            <a:ext cx="0" cy="259080"/>
          </a:xfrm>
          <a:prstGeom prst="straightConnector1">
            <a:avLst/>
          </a:prstGeom>
          <a:ln w="28575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6EF5BA-99FE-5143-C4A6-CA9D3F2328E4}"/>
              </a:ext>
            </a:extLst>
          </p:cNvPr>
          <p:cNvSpPr txBox="1"/>
          <p:nvPr/>
        </p:nvSpPr>
        <p:spPr>
          <a:xfrm>
            <a:off x="11320671" y="0"/>
            <a:ext cx="8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6/13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1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05596BCF-D308-A29D-49E5-1678F5F8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48" y="0"/>
            <a:ext cx="10454030" cy="40444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Spatial Transformer Networks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Spatial Transformers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287316-BF1D-F5B4-D410-016F4E3AD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47" y="3779322"/>
            <a:ext cx="3770693" cy="192043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A87721-925C-A3FD-DEF2-5352EBA6BCD8}"/>
              </a:ext>
            </a:extLst>
          </p:cNvPr>
          <p:cNvSpPr/>
          <p:nvPr/>
        </p:nvSpPr>
        <p:spPr>
          <a:xfrm>
            <a:off x="567648" y="1311228"/>
            <a:ext cx="4107869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3.  Differentiable Image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1EFA08-73B1-9E57-6C9D-66D109312787}"/>
                  </a:ext>
                </a:extLst>
              </p:cNvPr>
              <p:cNvSpPr txBox="1"/>
              <p:nvPr/>
            </p:nvSpPr>
            <p:spPr>
              <a:xfrm>
                <a:off x="531484" y="1808949"/>
                <a:ext cx="11092868" cy="17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5875B0"/>
                        </a:solidFill>
                        <a:latin typeface="Cambria Math" panose="02040503050406030204" pitchFamily="18" charset="0"/>
                      </a:rPr>
                      <m:t>𝑆𝑎𝑚𝑝𝑙𝑒</m:t>
                    </m:r>
                    <m:r>
                      <a:rPr lang="en-US" altLang="ko-KR" b="0" i="1" smtClean="0">
                        <a:solidFill>
                          <a:srgbClr val="5875B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5875B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FF7D7D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solidFill>
                          <a:srgbClr val="5875B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solidFill>
                          <a:srgbClr val="5875B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solidFill>
                          <a:srgbClr val="5875B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dirty="0">
                  <a:solidFill>
                    <a:srgbClr val="5875B0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Sampler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sampling grid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solidFill>
                          <a:srgbClr val="8467D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8467D7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solidFill>
                          <a:srgbClr val="8467D7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</a:t>
                </a:r>
                <a:r>
                  <a:rPr lang="en-US" altLang="ko-KR" dirty="0"/>
                  <a:t>input feature map </a:t>
                </a:r>
                <a:r>
                  <a:rPr lang="en-US" altLang="ko-KR" dirty="0">
                    <a:solidFill>
                      <a:srgbClr val="FF7D7D"/>
                    </a:solidFill>
                  </a:rPr>
                  <a:t>U</a:t>
                </a:r>
                <a:r>
                  <a:rPr lang="ko-KR" altLang="en-US" dirty="0"/>
                  <a:t>에 적용해 변환된 </a:t>
                </a:r>
                <a:r>
                  <a:rPr lang="en-US" altLang="ko-KR" dirty="0"/>
                  <a:t>output feature map </a:t>
                </a:r>
                <a:r>
                  <a:rPr lang="en-US" altLang="ko-KR" dirty="0">
                    <a:solidFill>
                      <a:srgbClr val="6087CE"/>
                    </a:solidFill>
                  </a:rPr>
                  <a:t>V</a:t>
                </a:r>
                <a:r>
                  <a:rPr lang="ko-KR" altLang="en-US" dirty="0"/>
                  <a:t>를 만듦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출력 </a:t>
                </a:r>
                <a:r>
                  <a:rPr lang="en-US" altLang="ko-KR" dirty="0"/>
                  <a:t>V</a:t>
                </a:r>
                <a:r>
                  <a:rPr lang="ko-KR" altLang="en-US" dirty="0"/>
                  <a:t>에서 특정한 </a:t>
                </a:r>
                <a:r>
                  <a:rPr lang="en-US" altLang="ko-KR" dirty="0"/>
                  <a:t>pixel </a:t>
                </a:r>
                <a:r>
                  <a:rPr lang="ko-KR" altLang="en-US" dirty="0"/>
                  <a:t>값을 얻기 위해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입력 </a:t>
                </a:r>
                <a:r>
                  <a:rPr lang="en-US" altLang="ko-KR" dirty="0"/>
                  <a:t>U</a:t>
                </a:r>
                <a:r>
                  <a:rPr lang="ko-KR" altLang="en-US" dirty="0"/>
                  <a:t>의 어느 위치에서 값을 가져올 지를 </a:t>
                </a:r>
                <a:r>
                  <a:rPr lang="en-US" altLang="ko-KR" dirty="0"/>
                  <a:t>sampling grid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8467D7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solidFill>
                          <a:srgbClr val="8467D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8467D7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solidFill>
                          <a:srgbClr val="8467D7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가 가지고 있음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1EFA08-73B1-9E57-6C9D-66D109312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84" y="1808949"/>
                <a:ext cx="11092868" cy="1700787"/>
              </a:xfrm>
              <a:prstGeom prst="rect">
                <a:avLst/>
              </a:prstGeom>
              <a:blipFill>
                <a:blip r:embed="rId4"/>
                <a:stretch>
                  <a:fillRect l="-330" b="-4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B6C0BF7-D9F8-107D-3C67-39F7AA9F982B}"/>
              </a:ext>
            </a:extLst>
          </p:cNvPr>
          <p:cNvSpPr txBox="1"/>
          <p:nvPr/>
        </p:nvSpPr>
        <p:spPr>
          <a:xfrm>
            <a:off x="4520846" y="3642822"/>
            <a:ext cx="7103506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위치가 정확히 정수 좌표 값을 가지지 않을 가능성이 더 높기 때문에</a:t>
            </a:r>
            <a:r>
              <a:rPr lang="en-US" altLang="ko-KR" dirty="0"/>
              <a:t>, </a:t>
            </a:r>
            <a:r>
              <a:rPr lang="ko-KR" altLang="en-US" dirty="0"/>
              <a:t>주변 값들의 </a:t>
            </a:r>
            <a:r>
              <a:rPr lang="en-US" altLang="ko-KR" dirty="0"/>
              <a:t>interpolation</a:t>
            </a:r>
            <a:r>
              <a:rPr lang="ko-KR" altLang="en-US" dirty="0"/>
              <a:t>을 통해 값을 계산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Interpolation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EE8E00"/>
                </a:solidFill>
              </a:rPr>
              <a:t>Sampling kernel k() </a:t>
            </a:r>
            <a:r>
              <a:rPr lang="ko-KR" altLang="en-US" dirty="0"/>
              <a:t>로 표시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7E7B98-FBA5-5574-2D75-829C4D8D2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846" y="5150835"/>
            <a:ext cx="7103506" cy="84447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BF0869-D92B-EE98-E849-1093645F6A29}"/>
              </a:ext>
            </a:extLst>
          </p:cNvPr>
          <p:cNvSpPr/>
          <p:nvPr/>
        </p:nvSpPr>
        <p:spPr>
          <a:xfrm>
            <a:off x="3975643" y="6014746"/>
            <a:ext cx="1785117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793ED"/>
                </a:solidFill>
              </a:rPr>
              <a:t>Target value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Output feature map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채널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A6F5092-5208-3BE3-9C40-8B7600704C4C}"/>
              </a:ext>
            </a:extLst>
          </p:cNvPr>
          <p:cNvCxnSpPr>
            <a:cxnSpLocks/>
          </p:cNvCxnSpPr>
          <p:nvPr/>
        </p:nvCxnSpPr>
        <p:spPr>
          <a:xfrm>
            <a:off x="4806530" y="5732029"/>
            <a:ext cx="0" cy="374131"/>
          </a:xfrm>
          <a:prstGeom prst="straightConnector1">
            <a:avLst/>
          </a:prstGeom>
          <a:ln w="28575">
            <a:solidFill>
              <a:srgbClr val="7793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E1D162-A8F2-A773-8BDE-569BA5BC1C93}"/>
              </a:ext>
            </a:extLst>
          </p:cNvPr>
          <p:cNvSpPr/>
          <p:nvPr/>
        </p:nvSpPr>
        <p:spPr>
          <a:xfrm>
            <a:off x="5622962" y="6099363"/>
            <a:ext cx="1509521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7D7D"/>
                </a:solidFill>
              </a:rPr>
              <a:t>Source value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n,m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value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0A13C3-7F62-4330-6790-3B6C24EF8BA6}"/>
              </a:ext>
            </a:extLst>
          </p:cNvPr>
          <p:cNvCxnSpPr>
            <a:cxnSpLocks/>
          </p:cNvCxnSpPr>
          <p:nvPr/>
        </p:nvCxnSpPr>
        <p:spPr>
          <a:xfrm>
            <a:off x="6040456" y="5738772"/>
            <a:ext cx="0" cy="428348"/>
          </a:xfrm>
          <a:prstGeom prst="straightConnector1">
            <a:avLst/>
          </a:prstGeom>
          <a:ln w="28575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3464326-2427-1BE6-093B-643E99D1FFA9}"/>
              </a:ext>
            </a:extLst>
          </p:cNvPr>
          <p:cNvCxnSpPr>
            <a:cxnSpLocks/>
          </p:cNvCxnSpPr>
          <p:nvPr/>
        </p:nvCxnSpPr>
        <p:spPr>
          <a:xfrm flipV="1">
            <a:off x="7615256" y="4928110"/>
            <a:ext cx="0" cy="506309"/>
          </a:xfrm>
          <a:prstGeom prst="straightConnector1">
            <a:avLst/>
          </a:prstGeom>
          <a:ln w="28575">
            <a:solidFill>
              <a:srgbClr val="FFA8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210479B-EDBC-F579-9512-283B4B09E633}"/>
              </a:ext>
            </a:extLst>
          </p:cNvPr>
          <p:cNvSpPr/>
          <p:nvPr/>
        </p:nvSpPr>
        <p:spPr>
          <a:xfrm>
            <a:off x="6451851" y="5479252"/>
            <a:ext cx="246130" cy="220507"/>
          </a:xfrm>
          <a:prstGeom prst="roundRect">
            <a:avLst/>
          </a:prstGeom>
          <a:noFill/>
          <a:ln w="28575">
            <a:solidFill>
              <a:srgbClr val="B5A3E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860D4EE-62C8-F614-60B6-B3735F13FB7B}"/>
              </a:ext>
            </a:extLst>
          </p:cNvPr>
          <p:cNvSpPr/>
          <p:nvPr/>
        </p:nvSpPr>
        <p:spPr>
          <a:xfrm>
            <a:off x="7716771" y="5479252"/>
            <a:ext cx="246130" cy="220507"/>
          </a:xfrm>
          <a:prstGeom prst="roundRect">
            <a:avLst/>
          </a:prstGeom>
          <a:noFill/>
          <a:ln w="28575">
            <a:solidFill>
              <a:srgbClr val="B5A3E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561D6C-0339-DB7C-D4D1-497E1ABA1DD5}"/>
              </a:ext>
            </a:extLst>
          </p:cNvPr>
          <p:cNvCxnSpPr>
            <a:cxnSpLocks/>
          </p:cNvCxnSpPr>
          <p:nvPr/>
        </p:nvCxnSpPr>
        <p:spPr>
          <a:xfrm>
            <a:off x="7840172" y="5699759"/>
            <a:ext cx="0" cy="465067"/>
          </a:xfrm>
          <a:prstGeom prst="straightConnector1">
            <a:avLst/>
          </a:prstGeom>
          <a:ln w="28575">
            <a:solidFill>
              <a:srgbClr val="B5A3E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4D14B2-CCDB-63A7-A1D2-3FDC847CF498}"/>
              </a:ext>
            </a:extLst>
          </p:cNvPr>
          <p:cNvSpPr/>
          <p:nvPr/>
        </p:nvSpPr>
        <p:spPr>
          <a:xfrm>
            <a:off x="7132483" y="6071124"/>
            <a:ext cx="1785117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8467D7"/>
                </a:solidFill>
              </a:rPr>
              <a:t>Sampling grid coordinate</a:t>
            </a:r>
            <a:endParaRPr lang="en-US" altLang="ko-KR" sz="1200" dirty="0">
              <a:solidFill>
                <a:srgbClr val="8467D7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423FB0C-B60E-6918-243F-66D6E4BC73C3}"/>
              </a:ext>
            </a:extLst>
          </p:cNvPr>
          <p:cNvCxnSpPr>
            <a:cxnSpLocks/>
          </p:cNvCxnSpPr>
          <p:nvPr/>
        </p:nvCxnSpPr>
        <p:spPr>
          <a:xfrm>
            <a:off x="6697981" y="5699759"/>
            <a:ext cx="1141855" cy="465067"/>
          </a:xfrm>
          <a:prstGeom prst="straightConnector1">
            <a:avLst/>
          </a:prstGeom>
          <a:ln w="28575">
            <a:solidFill>
              <a:srgbClr val="B5A3E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E02CC3-5929-0D94-FFA2-70E7ADD4481C}"/>
              </a:ext>
            </a:extLst>
          </p:cNvPr>
          <p:cNvSpPr txBox="1"/>
          <p:nvPr/>
        </p:nvSpPr>
        <p:spPr>
          <a:xfrm>
            <a:off x="11320671" y="0"/>
            <a:ext cx="8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7/13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1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13A569-CA4A-F583-26A7-EBE49AA065B2}"/>
              </a:ext>
            </a:extLst>
          </p:cNvPr>
          <p:cNvCxnSpPr>
            <a:cxnSpLocks/>
          </p:cNvCxnSpPr>
          <p:nvPr/>
        </p:nvCxnSpPr>
        <p:spPr>
          <a:xfrm>
            <a:off x="567649" y="1187024"/>
            <a:ext cx="110567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05596BCF-D308-A29D-49E5-1678F5F8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48" y="0"/>
            <a:ext cx="10454030" cy="40444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Spatial Transformer Networks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A7BE8-DA0E-E598-1132-9B432BA49502}"/>
              </a:ext>
            </a:extLst>
          </p:cNvPr>
          <p:cNvSpPr txBox="1"/>
          <p:nvPr/>
        </p:nvSpPr>
        <p:spPr>
          <a:xfrm>
            <a:off x="567648" y="528649"/>
            <a:ext cx="4107869" cy="658375"/>
          </a:xfrm>
          <a:prstGeom prst="roundRect">
            <a:avLst>
              <a:gd name="adj" fmla="val 21851"/>
            </a:avLst>
          </a:prstGeom>
          <a:noFill/>
          <a:ln w="44450" cap="rnd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 Spatial Transformers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509AF-A27F-733C-57C1-9246C7112254}"/>
              </a:ext>
            </a:extLst>
          </p:cNvPr>
          <p:cNvSpPr/>
          <p:nvPr/>
        </p:nvSpPr>
        <p:spPr>
          <a:xfrm>
            <a:off x="567648" y="1311228"/>
            <a:ext cx="4107869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3.  Differentiable Image Sampling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FBC07-9652-4BA6-8F15-ABFFB2072F15}"/>
              </a:ext>
            </a:extLst>
          </p:cNvPr>
          <p:cNvSpPr txBox="1"/>
          <p:nvPr/>
        </p:nvSpPr>
        <p:spPr>
          <a:xfrm>
            <a:off x="676237" y="1773426"/>
            <a:ext cx="41152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Nearest</a:t>
            </a:r>
            <a:r>
              <a:rPr lang="ko-KR" altLang="en-US" sz="1600" dirty="0"/>
              <a:t> </a:t>
            </a:r>
            <a:r>
              <a:rPr lang="en-US" altLang="ko-KR" sz="1600" dirty="0"/>
              <a:t>Integer</a:t>
            </a:r>
            <a:r>
              <a:rPr lang="ko-KR" altLang="en-US" sz="1600" dirty="0"/>
              <a:t> </a:t>
            </a:r>
            <a:r>
              <a:rPr lang="en-US" altLang="ko-KR" sz="1600" dirty="0"/>
              <a:t>Sampling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A3E023-3AC9-CC10-603E-D17624590AD4}"/>
              </a:ext>
            </a:extLst>
          </p:cNvPr>
          <p:cNvSpPr txBox="1"/>
          <p:nvPr/>
        </p:nvSpPr>
        <p:spPr>
          <a:xfrm>
            <a:off x="6096000" y="1762592"/>
            <a:ext cx="41152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Bilinear</a:t>
            </a:r>
            <a:r>
              <a:rPr lang="ko-KR" altLang="en-US" sz="1600" dirty="0"/>
              <a:t> </a:t>
            </a:r>
            <a:r>
              <a:rPr lang="en-US" altLang="ko-KR" sz="1600" dirty="0"/>
              <a:t>Sampling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F884B-B20F-2DF2-C139-02151C65794A}"/>
              </a:ext>
            </a:extLst>
          </p:cNvPr>
          <p:cNvSpPr txBox="1"/>
          <p:nvPr/>
        </p:nvSpPr>
        <p:spPr>
          <a:xfrm>
            <a:off x="-100258" y="6541874"/>
            <a:ext cx="5938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https://jamiekang.github.io/2017/05/27/spatial-transformer-networks/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Interpolation Example">
            <a:extLst>
              <a:ext uri="{FF2B5EF4-FFF2-40B4-BE49-F238E27FC236}">
                <a16:creationId xmlns:a16="http://schemas.microsoft.com/office/drawing/2014/main" id="{2D068AE6-7940-9118-5D50-3266FF06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31" y="4166099"/>
            <a:ext cx="5833152" cy="205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AA54B4-1AF2-632C-B5C3-71843B0B0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37" y="2282874"/>
            <a:ext cx="4904165" cy="80184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9821E3-8016-4AA7-EE03-A3A70F6CE8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66"/>
          <a:stretch/>
        </p:blipFill>
        <p:spPr>
          <a:xfrm>
            <a:off x="6366932" y="2286895"/>
            <a:ext cx="5257419" cy="66827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A085BE-176C-6D48-91E9-7476F6F5969C}"/>
              </a:ext>
            </a:extLst>
          </p:cNvPr>
          <p:cNvSpPr/>
          <p:nvPr/>
        </p:nvSpPr>
        <p:spPr>
          <a:xfrm>
            <a:off x="567648" y="3380132"/>
            <a:ext cx="136497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793ED"/>
                </a:solidFill>
              </a:rPr>
              <a:t>Target value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30444D-2268-6F42-69C6-BBAE08D32AEF}"/>
              </a:ext>
            </a:extLst>
          </p:cNvPr>
          <p:cNvCxnSpPr>
            <a:cxnSpLocks/>
          </p:cNvCxnSpPr>
          <p:nvPr/>
        </p:nvCxnSpPr>
        <p:spPr>
          <a:xfrm>
            <a:off x="830059" y="2814376"/>
            <a:ext cx="0" cy="608705"/>
          </a:xfrm>
          <a:prstGeom prst="straightConnector1">
            <a:avLst/>
          </a:prstGeom>
          <a:ln w="28575">
            <a:solidFill>
              <a:srgbClr val="7793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B55985-B97C-435E-228B-118A1ADF0F2F}"/>
              </a:ext>
            </a:extLst>
          </p:cNvPr>
          <p:cNvSpPr/>
          <p:nvPr/>
        </p:nvSpPr>
        <p:spPr>
          <a:xfrm>
            <a:off x="1753479" y="3319764"/>
            <a:ext cx="150952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7D7D"/>
                </a:solidFill>
              </a:rPr>
              <a:t>Source value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81DC0B6-4640-823A-9720-0CF771C915F2}"/>
              </a:ext>
            </a:extLst>
          </p:cNvPr>
          <p:cNvCxnSpPr>
            <a:cxnSpLocks/>
          </p:cNvCxnSpPr>
          <p:nvPr/>
        </p:nvCxnSpPr>
        <p:spPr>
          <a:xfrm>
            <a:off x="2170973" y="2870549"/>
            <a:ext cx="0" cy="509583"/>
          </a:xfrm>
          <a:prstGeom prst="straightConnector1">
            <a:avLst/>
          </a:prstGeom>
          <a:ln w="28575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6F14E97C-714D-3EE1-A912-699F9226F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8226" y="3084723"/>
            <a:ext cx="4829549" cy="137530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FD6EDC-3825-4B1A-DE91-DE1F7452FB77}"/>
              </a:ext>
            </a:extLst>
          </p:cNvPr>
          <p:cNvSpPr txBox="1"/>
          <p:nvPr/>
        </p:nvSpPr>
        <p:spPr>
          <a:xfrm>
            <a:off x="6366933" y="4631300"/>
            <a:ext cx="5257419" cy="1683937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전체 네트워크에서 </a:t>
            </a:r>
            <a:r>
              <a:rPr lang="en-US" altLang="ko-KR" sz="1600" dirty="0"/>
              <a:t>loss </a:t>
            </a:r>
            <a:r>
              <a:rPr lang="ko-KR" altLang="en-US" sz="1600" dirty="0"/>
              <a:t>값을 </a:t>
            </a:r>
            <a:r>
              <a:rPr lang="en-US" altLang="ko-KR" sz="1600" dirty="0"/>
              <a:t>backpropagation</a:t>
            </a:r>
            <a:r>
              <a:rPr lang="ko-KR" altLang="en-US" sz="1600" dirty="0"/>
              <a:t>으로 계산하려면 </a:t>
            </a:r>
            <a:r>
              <a:rPr lang="en-US" altLang="ko-KR" sz="1600" dirty="0">
                <a:solidFill>
                  <a:srgbClr val="5875B0"/>
                </a:solidFill>
              </a:rPr>
              <a:t>U</a:t>
            </a:r>
            <a:r>
              <a:rPr lang="ko-KR" altLang="en-US" sz="1600" dirty="0">
                <a:solidFill>
                  <a:srgbClr val="5875B0"/>
                </a:solidFill>
              </a:rPr>
              <a:t>와 </a:t>
            </a:r>
            <a:r>
              <a:rPr lang="en-US" altLang="ko-KR" sz="1600" dirty="0">
                <a:solidFill>
                  <a:srgbClr val="5875B0"/>
                </a:solidFill>
              </a:rPr>
              <a:t>G</a:t>
            </a:r>
            <a:r>
              <a:rPr lang="ko-KR" altLang="en-US" sz="1600" dirty="0">
                <a:solidFill>
                  <a:srgbClr val="5875B0"/>
                </a:solidFill>
              </a:rPr>
              <a:t>에 대해 미분 가능</a:t>
            </a:r>
            <a:r>
              <a:rPr lang="ko-KR" altLang="en-US" sz="1600" dirty="0"/>
              <a:t>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미분 불가능한 구간이 있더라도 구간별로 나눠서 </a:t>
            </a:r>
            <a:r>
              <a:rPr lang="en-US" altLang="ko-KR" sz="1600" dirty="0"/>
              <a:t>backpropagation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계산할 수 있다</a:t>
            </a:r>
            <a:r>
              <a:rPr lang="en-US" altLang="ko-KR" sz="16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1B032D-75D4-D54B-8E03-1FE7EBF3553F}"/>
              </a:ext>
            </a:extLst>
          </p:cNvPr>
          <p:cNvSpPr txBox="1"/>
          <p:nvPr/>
        </p:nvSpPr>
        <p:spPr>
          <a:xfrm>
            <a:off x="3350307" y="3118728"/>
            <a:ext cx="27822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[ ] : rounding</a:t>
            </a:r>
          </a:p>
          <a:p>
            <a:r>
              <a:rPr lang="ko-KR" altLang="en-US" sz="1400" dirty="0"/>
              <a:t>→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가장 가까운 정수 값을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가지는 좌표에서 값을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sampling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3283B8-71C5-E890-0981-C0738216AF3B}"/>
              </a:ext>
            </a:extLst>
          </p:cNvPr>
          <p:cNvSpPr txBox="1"/>
          <p:nvPr/>
        </p:nvSpPr>
        <p:spPr>
          <a:xfrm>
            <a:off x="8153616" y="1903456"/>
            <a:ext cx="377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→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x, y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축에서 각각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linear interpolation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을 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EC0AD-FB87-E286-F054-8C315E2C9423}"/>
              </a:ext>
            </a:extLst>
          </p:cNvPr>
          <p:cNvSpPr txBox="1"/>
          <p:nvPr/>
        </p:nvSpPr>
        <p:spPr>
          <a:xfrm>
            <a:off x="11320671" y="0"/>
            <a:ext cx="8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8/13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557CE9-B612-8F70-DFC7-6CE06C9A9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3016" y="533240"/>
            <a:ext cx="1756127" cy="1287826"/>
          </a:xfrm>
          <a:prstGeom prst="rect">
            <a:avLst/>
          </a:prstGeom>
        </p:spPr>
      </p:pic>
      <p:pic>
        <p:nvPicPr>
          <p:cNvPr id="6" name="Picture 2" descr="bilinear interpolation">
            <a:extLst>
              <a:ext uri="{FF2B5EF4-FFF2-40B4-BE49-F238E27FC236}">
                <a16:creationId xmlns:a16="http://schemas.microsoft.com/office/drawing/2014/main" id="{AA434379-6F2A-B23E-44E1-BE9A1D760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6" r="21012"/>
          <a:stretch/>
        </p:blipFill>
        <p:spPr bwMode="auto">
          <a:xfrm>
            <a:off x="8153616" y="358562"/>
            <a:ext cx="1562104" cy="147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95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1289</Words>
  <Application>Microsoft Office PowerPoint</Application>
  <PresentationFormat>와이드스크린</PresentationFormat>
  <Paragraphs>195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Microsoft GothicNeo</vt:lpstr>
      <vt:lpstr>맑은 고딕</vt:lpstr>
      <vt:lpstr>Arial</vt:lpstr>
      <vt:lpstr>Cambria Math</vt:lpstr>
      <vt:lpstr>Symbol</vt:lpstr>
      <vt:lpstr>Wingdings</vt:lpstr>
      <vt:lpstr>Office 테마</vt:lpstr>
      <vt:lpstr>Spatial Transformer Networks</vt:lpstr>
      <vt:lpstr>Spatial Transformer Networks</vt:lpstr>
      <vt:lpstr>Spatial Transformer Networks</vt:lpstr>
      <vt:lpstr>Spatial Transformer Networks</vt:lpstr>
      <vt:lpstr>Spatial Transformer Networks</vt:lpstr>
      <vt:lpstr>Spatial Transformer Networks</vt:lpstr>
      <vt:lpstr>Spatial Transformer Networks</vt:lpstr>
      <vt:lpstr>Spatial Transformer Networks</vt:lpstr>
      <vt:lpstr>Spatial Transformer Networks</vt:lpstr>
      <vt:lpstr>Spatial Transformer Networks</vt:lpstr>
      <vt:lpstr>Spatial Transformer Networks</vt:lpstr>
      <vt:lpstr>Spatial Transformer Networks</vt:lpstr>
      <vt:lpstr>Spatial Transformer Networks</vt:lpstr>
      <vt:lpstr>Spatial Transformer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Transformer Networks</dc:title>
  <dc:creator>김 소희</dc:creator>
  <cp:lastModifiedBy>김소희</cp:lastModifiedBy>
  <cp:revision>8</cp:revision>
  <dcterms:created xsi:type="dcterms:W3CDTF">2022-05-20T04:43:09Z</dcterms:created>
  <dcterms:modified xsi:type="dcterms:W3CDTF">2022-05-25T09:47:03Z</dcterms:modified>
</cp:coreProperties>
</file>