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58" r:id="rId3"/>
    <p:sldId id="277" r:id="rId4"/>
    <p:sldId id="259" r:id="rId5"/>
    <p:sldId id="278" r:id="rId6"/>
    <p:sldId id="279" r:id="rId7"/>
    <p:sldId id="281" r:id="rId8"/>
    <p:sldId id="280" r:id="rId9"/>
    <p:sldId id="282" r:id="rId10"/>
    <p:sldId id="283" r:id="rId11"/>
    <p:sldId id="284" r:id="rId12"/>
    <p:sldId id="285" r:id="rId13"/>
    <p:sldId id="286" r:id="rId14"/>
    <p:sldId id="287" r:id="rId15"/>
    <p:sldId id="288"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86"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4D6BED"/>
    <a:srgbClr val="FF7575"/>
    <a:srgbClr val="FFC000"/>
    <a:srgbClr val="92D050"/>
    <a:srgbClr val="5C5CD6"/>
    <a:srgbClr val="7A7DEA"/>
    <a:srgbClr val="FFD5D5"/>
    <a:srgbClr val="EEB500"/>
    <a:srgbClr val="B9B9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8A886-3A0E-4442-9BE1-95D79F4CEC92}" v="7" dt="2022-09-07T07:55:18.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1" autoAdjust="0"/>
    <p:restoredTop sz="74057" autoAdjust="0"/>
  </p:normalViewPr>
  <p:slideViewPr>
    <p:cSldViewPr snapToGrid="0">
      <p:cViewPr varScale="1">
        <p:scale>
          <a:sx n="56" d="100"/>
          <a:sy n="56" d="100"/>
        </p:scale>
        <p:origin x="1452" y="72"/>
      </p:cViewPr>
      <p:guideLst>
        <p:guide pos="211"/>
        <p:guide pos="7469"/>
        <p:guide orient="horz" pos="686"/>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userId="292a1162-0793-4577-a94d-2dae0dfa5995" providerId="ADAL" clId="{6118A886-3A0E-4442-9BE1-95D79F4CEC92}"/>
    <pc:docChg chg="undo custSel addSld delSld modSld">
      <pc:chgData name="김소희" userId="292a1162-0793-4577-a94d-2dae0dfa5995" providerId="ADAL" clId="{6118A886-3A0E-4442-9BE1-95D79F4CEC92}" dt="2022-09-07T07:55:17.515" v="109"/>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2022-09-08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https://dl.acm.org/doi/pdf/10.1145/3419111.3421277</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now demonstrate the performance and generality of Kappa.</a:t>
            </a:r>
          </a:p>
          <a:p>
            <a:endParaRPr lang="en-US" altLang="ko-KR" dirty="0"/>
          </a:p>
          <a:p>
            <a:r>
              <a:rPr lang="en-US" altLang="ko-KR" dirty="0"/>
              <a:t>We run a task on a lambda function that checkpoints every 100 </a:t>
            </a:r>
            <a:r>
              <a:rPr lang="en-US" altLang="ko-KR" b="0" i="0" dirty="0">
                <a:solidFill>
                  <a:srgbClr val="131313"/>
                </a:solidFill>
                <a:effectLst/>
                <a:latin typeface="noto"/>
              </a:rPr>
              <a:t>millisecond</a:t>
            </a:r>
            <a:r>
              <a:rPr lang="en-US" altLang="ko-KR" dirty="0"/>
              <a:t> and measure the latency. We look at both synchronous checkpoints (where application processing is paused until the checkpoint is persisted and the RPC returns) and asynchronous checkpoints (where a background step persists the checkpoint and makes the RPC)</a:t>
            </a:r>
            <a:endParaRPr lang="en-US" altLang="ko-KR" strike="noStrike" dirty="0"/>
          </a:p>
          <a:p>
            <a:r>
              <a:rPr lang="en-US" altLang="ko-KR" dirty="0"/>
              <a:t>Figure 2 shows the checkpoint latency for various sizes. Redis outperforms S3 for all sizes although the gap narrows for larger sizes, where throughput dominates.</a:t>
            </a:r>
          </a:p>
          <a:p>
            <a:r>
              <a:rPr lang="en-US" altLang="ko-KR" dirty="0"/>
              <a:t>Replication overhead is less than 2 </a:t>
            </a:r>
            <a:r>
              <a:rPr lang="en-US" altLang="ko-KR" dirty="0" err="1"/>
              <a:t>ms</a:t>
            </a:r>
            <a:r>
              <a:rPr lang="en-US" altLang="ko-KR" dirty="0"/>
              <a:t> for Redis checkpoints of up to 100 KB, but grows more rapidly afterwards as replication becomes throughput-bound. Finally, asynchronous checkpointing is slower as it is overlapped with foreground computation.</a:t>
            </a:r>
            <a:endParaRPr lang="en-US" altLang="ko-KR" strike="noStrike" dirty="0"/>
          </a:p>
          <a:p>
            <a:r>
              <a:rPr lang="en-US" altLang="ko-KR" dirty="0"/>
              <a:t>Overall, the median synchronous checkpoint latency is under 5 </a:t>
            </a:r>
            <a:r>
              <a:rPr lang="en-US" altLang="ko-KR" dirty="0" err="1"/>
              <a:t>ms</a:t>
            </a:r>
            <a:r>
              <a:rPr lang="en-US" altLang="ko-KR" dirty="0"/>
              <a:t> (with replication) for checkpoints up to 100 KB, which is not expected to significantly impact application performance</a:t>
            </a:r>
          </a:p>
          <a:p>
            <a:endParaRPr lang="en-US" altLang="ko-KR" strike="noStrike" dirty="0"/>
          </a:p>
          <a:p>
            <a:r>
              <a:rPr lang="en-US" altLang="ko-KR" strike="sngStrike" dirty="0"/>
              <a:t>Finally, we evaluate the scalability of checkpointing by measuring the latency of concurrent lambdas simultaneously taking 0.5 KB checkpoints (with replication) at a 100 </a:t>
            </a:r>
            <a:r>
              <a:rPr lang="en-US" altLang="ko-KR" strike="sngStrike" dirty="0" err="1"/>
              <a:t>ms</a:t>
            </a:r>
            <a:r>
              <a:rPr lang="en-US" altLang="ko-KR" strike="sngStrike" dirty="0"/>
              <a:t> interval. Table 3 shows that the median checkpoint latency remains less than 4 </a:t>
            </a:r>
            <a:r>
              <a:rPr lang="en-US" altLang="ko-KR" strike="sngStrike" dirty="0" err="1"/>
              <a:t>ms</a:t>
            </a:r>
            <a:r>
              <a:rPr lang="en-US" altLang="ko-KR" strike="sngStrike" dirty="0"/>
              <a:t> even with 1000 concurrent lambdas. We can achieve good scaling for larger checkpoint sizes as well by scaling up the Redis store (since the coordinator load is unaffected by checkpoint size).</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2426534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They have an on-coordinator task measure the latency of spawning an empty task and waiting for its completion, varying the amount of data passed to the task.</a:t>
            </a:r>
          </a:p>
          <a:p>
            <a:endParaRPr lang="en-US" altLang="ko-KR" strike="noStrike" dirty="0"/>
          </a:p>
          <a:p>
            <a:r>
              <a:rPr lang="en-US" altLang="ko-KR" dirty="0"/>
              <a:t>As Table 4a shows, even when passing a large 1 MB argument, Kappa launches a task within 55 </a:t>
            </a:r>
            <a:r>
              <a:rPr lang="en-US" altLang="ko-KR" dirty="0" err="1"/>
              <a:t>ms</a:t>
            </a:r>
            <a:r>
              <a:rPr lang="en-US" altLang="ko-KR" dirty="0"/>
              <a:t> over 95 % of the time.</a:t>
            </a:r>
          </a:p>
          <a:p>
            <a:endParaRPr lang="en-US" altLang="ko-KR" dirty="0"/>
          </a:p>
          <a:p>
            <a:r>
              <a:rPr lang="en-US" altLang="ko-KR" dirty="0"/>
              <a:t>Table 4b shows the mean launch times for the 500th, 990th, and 1000th lambdas</a:t>
            </a:r>
          </a:p>
          <a:p>
            <a:r>
              <a:rPr lang="en-US" altLang="ko-KR" dirty="0"/>
              <a:t>For up to 990 tasks, Kappa adds a roughly 10 </a:t>
            </a:r>
            <a:r>
              <a:rPr lang="en-US" altLang="ko-KR" dirty="0" err="1"/>
              <a:t>ms</a:t>
            </a:r>
            <a:r>
              <a:rPr lang="en-US" altLang="ko-KR" dirty="0"/>
              <a:t> overhead over the Go launcher without lambda reuse.</a:t>
            </a:r>
            <a:endParaRPr lang="en-US" altLang="ko-KR" strike="noStrike" dirty="0"/>
          </a:p>
          <a:p>
            <a:r>
              <a:rPr lang="en-US" altLang="ko-KR" dirty="0"/>
              <a:t>Unlike in single-spawn, this overhead includes one-time setup costs since parallel lambdas cannot recycle execution environments</a:t>
            </a:r>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423044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Left Figure shows message passing latency for various configurations.</a:t>
            </a:r>
          </a:p>
          <a:p>
            <a:r>
              <a:rPr lang="en-US" altLang="ko-KR" dirty="0"/>
              <a:t>Passing messages through the coordinator is faster for small messages (tens of KB) since it saves a round-trip to Redis, but is slower for larger messages due to RPC processing overhead. </a:t>
            </a:r>
          </a:p>
          <a:p>
            <a:endParaRPr lang="en-US" altLang="ko-KR" strike="noStrike" dirty="0"/>
          </a:p>
          <a:p>
            <a:r>
              <a:rPr lang="en-US" altLang="ko-KR" dirty="0"/>
              <a:t>For fault-tolerant S3 writes (§ 3.4), we measure the duration from when the write is issued /to when the object is moved to its intended location</a:t>
            </a:r>
            <a:endParaRPr lang="en-US" altLang="ko-KR" strike="noStrike" dirty="0"/>
          </a:p>
          <a:p>
            <a:r>
              <a:rPr lang="en-US" altLang="ko-KR" dirty="0"/>
              <a:t>Right Figure shows fault-tolerant writes to be costly (2.08×–3.06× median overhead for synchronous writes), because we had to implement S3 moves using a slow COPY-DELETE sequence. </a:t>
            </a:r>
            <a:r>
              <a:rPr lang="en-US" altLang="ko-KR" strike="sngStrike" dirty="0"/>
              <a:t>Applications idempotent with respect to storage can avoid this overhead by writing to storage directly</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12</a:t>
            </a:fld>
            <a:endParaRPr lang="ko-KR" altLang="en-US"/>
          </a:p>
        </p:txBody>
      </p:sp>
    </p:spTree>
    <p:extLst>
      <p:ext uri="{BB962C8B-B14F-4D97-AF65-F5344CB8AC3E}">
        <p14:creationId xmlns:p14="http://schemas.microsoft.com/office/powerpoint/2010/main" val="1989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They presented five Kappa applications to demonstrate the generality and performance of the framework.</a:t>
            </a:r>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13</a:t>
            </a:fld>
            <a:endParaRPr lang="ko-KR" altLang="en-US"/>
          </a:p>
        </p:txBody>
      </p:sp>
    </p:spTree>
    <p:extLst>
      <p:ext uri="{BB962C8B-B14F-4D97-AF65-F5344CB8AC3E}">
        <p14:creationId xmlns:p14="http://schemas.microsoft.com/office/powerpoint/2010/main" val="151599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While Kappa already supports a wide range of applications, it has a few limitations :</a:t>
            </a:r>
          </a:p>
          <a:p>
            <a:endParaRPr lang="en-US" altLang="ko-KR" dirty="0"/>
          </a:p>
          <a:p>
            <a:r>
              <a:rPr lang="en-US" altLang="ko-KR" dirty="0"/>
              <a:t>First, They have not yet added support for some Python features to the compiler’s continuation generation logic</a:t>
            </a:r>
          </a:p>
          <a:p>
            <a:r>
              <a:rPr lang="en-US" altLang="ko-KR" dirty="0"/>
              <a:t>Beyond the aforementioned restrictions on Python features, Kappa requires minor modifications to application code. </a:t>
            </a:r>
          </a:p>
          <a:p>
            <a:r>
              <a:rPr lang="en-US" altLang="ko-KR" dirty="0"/>
              <a:t>The programmer must:  Insert checkpoint() calls at appropriate points in the program, Mark calls that have externally visible side-effects (e.g., resulting in I/O) with @on_coordinator, and Use Kappa’s concurrency primitives (§ 3.3) instead of primitives such as Python threads.</a:t>
            </a:r>
          </a:p>
          <a:p>
            <a:r>
              <a:rPr lang="fr-FR" altLang="ko-KR" dirty="0"/>
              <a:t>Kappa identifies pause points statica</a:t>
            </a:r>
            <a:r>
              <a:rPr lang="en-US" altLang="ko-KR" dirty="0" err="1"/>
              <a:t>lly</a:t>
            </a:r>
            <a:r>
              <a:rPr lang="en-US" altLang="ko-KR" dirty="0"/>
              <a:t>, and this approach reduces the runtime overhead of checkpointing, but restricts where checkpoints can be generated and precludes deciding checkpoint locations at runtime. Relaxing this limitation through dynamic continuation computation is left to future work.</a:t>
            </a:r>
            <a:endParaRPr lang="en-US" altLang="ko-KR" strike="sngStrike" dirty="0"/>
          </a:p>
          <a:p>
            <a:r>
              <a:rPr lang="en-US" altLang="ko-KR" dirty="0"/>
              <a:t>Kappa can checkpoint only in code transformed by the its compiler and not in, e.g., a Python C extension like numpy.</a:t>
            </a:r>
          </a:p>
          <a:p>
            <a:r>
              <a:rPr lang="en-US" altLang="ko-KR" dirty="0"/>
              <a:t>Python’s dynamic nature makes it challenging to statically analyze application code</a:t>
            </a:r>
          </a:p>
          <a:p>
            <a:endParaRPr lang="en-US" altLang="ko-KR" strike="sng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Although serverless computing originally targeted event handling, recent efforts such as </a:t>
            </a:r>
            <a:r>
              <a:rPr lang="en-US" altLang="ko-KR" sz="1200" dirty="0" err="1"/>
              <a:t>ExCamera</a:t>
            </a:r>
            <a:r>
              <a:rPr lang="en-US" altLang="ko-KR" sz="1200" dirty="0"/>
              <a:t> [27] and </a:t>
            </a:r>
            <a:r>
              <a:rPr lang="en-US" altLang="ko-KR" sz="1200" dirty="0" err="1"/>
              <a:t>PyWren</a:t>
            </a:r>
            <a:r>
              <a:rPr lang="en-US" altLang="ko-KR" sz="1200" dirty="0"/>
              <a:t> [40] have enabled the use of serverless for more diverse applications. However, developing serverless applications still requires significant effort. Kappa is a framework that simplifies serverless development by providing a familiar programming model. By reducing the friction of developing serverless programs, Kappa provides an avenue for a larger set of applications to take advantage of the benefits of serverless computing.</a:t>
            </a:r>
            <a:endParaRPr lang="ko-KR" altLang="en-US" sz="1200" dirty="0"/>
          </a:p>
          <a:p>
            <a:endParaRPr lang="en-US" altLang="ko-KR" strike="sngStrike" dirty="0"/>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14</a:t>
            </a:fld>
            <a:endParaRPr lang="ko-KR" altLang="en-US"/>
          </a:p>
        </p:txBody>
      </p:sp>
    </p:spTree>
    <p:extLst>
      <p:ext uri="{BB962C8B-B14F-4D97-AF65-F5344CB8AC3E}">
        <p14:creationId xmlns:p14="http://schemas.microsoft.com/office/powerpoint/2010/main" val="31079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Serverless computing is a new cloud paradigm where, instead of provisioning virtual machines (VMs), tenants register event handlers (e.g., Python functions) with the platform. When an event occurs, the platform invokes the handler on a lambda function, a short-lived, stateless execution environment. A lambda function can execute for a bounded duration (e.g., 15 min on AWS) before being terminated.</a:t>
            </a:r>
          </a:p>
          <a:p>
            <a:r>
              <a:rPr lang="en-US" altLang="ko-KR" dirty="0"/>
              <a:t>Serverless computing benefits both cloud tenants and providers. Tenants no longer need to provision or scale their VMs, and enjoy greater elasticity from fast lambda boot times. Providers can periodically terminate jobs running on lambda functions ,improving datacenter utilization.</a:t>
            </a:r>
          </a:p>
          <a:p>
            <a:r>
              <a:rPr lang="en-US" altLang="ko-KR" dirty="0"/>
              <a:t>Despite this interest on serverless computing, it remains difficult due to two main challenges: (1) programmers must manually partition their computation to fit within the lambda function time limit; and (2) programmers have no concurrency or synchronization primitives at their disposal, and so must either implement such primitives, restrict themselves to use share-nothing parallelism, or eschew the use of parallel lambdas.</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Checkpointing. To run long tasks on time-bounded lambdas, Kappa checkpoints program state periodically and restores from this checkpoint upon lambda function timeout. Our continuation-based checkpointing mechanism (§ 3.2) operates in user mode and requires no modifications to the serverless platform. </a:t>
            </a:r>
          </a:p>
          <a:p>
            <a:r>
              <a:rPr lang="en-US" altLang="ko-KR" dirty="0"/>
              <a:t>Concurrency API. To program parallel lambdas, Kappa provides a concurrency API that supports spawning tasks, waiting on futures, and passing messages between lambdas (§ 3.3). </a:t>
            </a:r>
          </a:p>
          <a:p>
            <a:r>
              <a:rPr lang="en-US" altLang="ko-KR" dirty="0"/>
              <a:t>Fault tolerance. Kappa tasks can exhibit nondeterminism and side effects. Using checkpoints, Kappa ensures that execution never diverges due to nondeterminism, and that any side effects invoked within the system are never re-executed in face of arbitrary lambda function timeouts (§ 3.1).</a:t>
            </a:r>
          </a:p>
          <a:p>
            <a:endParaRPr lang="en-US" altLang="ko-KR" dirty="0"/>
          </a:p>
          <a:p>
            <a:r>
              <a:rPr lang="en-US" altLang="ko-KR" dirty="0"/>
              <a:t>Kappa requires no changes to the platform, thus allowing general applications to run on existing serverless offerings</a:t>
            </a:r>
          </a:p>
          <a:p>
            <a:r>
              <a:rPr lang="en-US" altLang="ko-KR" dirty="0"/>
              <a:t>Producing such framework is the main contribution of this work.</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237363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sngStrike" dirty="0">
                <a:effectLst/>
              </a:rPr>
              <a:t>Kappa executes parallel code of arbitrary duration using short-lived lambda functions. </a:t>
            </a:r>
            <a:r>
              <a:rPr lang="en-US" altLang="ko-KR" strike="noStrike" dirty="0">
                <a:effectLst/>
              </a:rPr>
              <a:t>In Kappa, a task represents a logical thread of execution running in its own memory space, and physically runs on one or more lambda functions. We allow tasks to span multiple lambda functions by periodically checkpointing them. </a:t>
            </a:r>
            <a:r>
              <a:rPr lang="en-US" altLang="ko-KR" strike="sngStrike" dirty="0">
                <a:effectLst/>
              </a:rPr>
              <a:t>When a lambda function executing a task dies, the task is resumed on another lambda function by restoring the checkpoint. While tasks are single-threaded, Kappa enables concurrent processing by allowing each task to spawn other tasks which execute in parallel, and by providing inter-task communication mechanisms that allow tasks to communicate and coordinate with each other.</a:t>
            </a:r>
          </a:p>
          <a:p>
            <a:endParaRPr lang="en-US" altLang="ko-KR" dirty="0"/>
          </a:p>
          <a:p>
            <a:r>
              <a:rPr lang="en-US" altLang="ko-KR" dirty="0"/>
              <a:t>Kappa has three components: (1) a coordinator responsible for launching and resuming tasks (§ 3.1) and for implementing Kappa’s concurrency primitives (§ 3.3); (2) a compiler responsible for generating code required for checkpointing (§ 3.2); and (3) a library used by tasks for checkpointing, concurrent processing, and synchronization.</a:t>
            </a:r>
          </a:p>
          <a:p>
            <a:endParaRPr lang="en-US" altLang="ko-KR" dirty="0"/>
          </a:p>
          <a:p>
            <a:r>
              <a:rPr lang="en-US" altLang="ko-KR" dirty="0"/>
              <a:t>As shown in Figure 1, when using Kappa, a programmer writes code similar to what runs on a traditional platform, with minor modifications required by Kappa (§ 6). Next, the compiler transforms this code into a form suitable for use by Kappa. Lastly, this program is packaged with the Kappa library and launched by the coordinator, which starts by running a designated “main” task. </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Kappa coordinator is responsible for scheduling tasks on lambda functions, implementing synchronization and cross-task communication, tracking task metadata (including checkpoints), and providing fault tolerance.</a:t>
            </a:r>
          </a:p>
          <a:p>
            <a:r>
              <a:rPr lang="en-US" altLang="ko-KR" strike="sngStrike" dirty="0"/>
              <a:t>We merely require that the lambda functions be able to initiate network connections to the coordinator, and that the coordinator be able to access the same storage services (e.g., S3) as lambda functions</a:t>
            </a:r>
          </a:p>
          <a:p>
            <a:endParaRPr lang="en-US" altLang="ko-KR" dirty="0"/>
          </a:p>
          <a:p>
            <a:r>
              <a:rPr lang="en-US" altLang="ko-KR" dirty="0"/>
              <a:t>The coordinator tracks the latest checkpoint of each task. A task writes checkpoint content directly to storage (e.g., S3 or Redis), and the coordinator maintains only checkpoint locations. Tasks communicate with the coordinator through the remote procedure calls (RPCs) summarized in Table 2.</a:t>
            </a:r>
          </a:p>
          <a:p>
            <a:endParaRPr lang="en-US" altLang="ko-KR" dirty="0"/>
          </a:p>
          <a:p>
            <a:r>
              <a:rPr lang="en-US" altLang="ko-KR" dirty="0"/>
              <a:t>For instance, after writing a checkpoint, a task uses the checkpoint RPC to update its checkpoint ID with the coordinator. </a:t>
            </a:r>
          </a:p>
          <a:p>
            <a:r>
              <a:rPr lang="en-US" altLang="ko-KR" dirty="0"/>
              <a:t>When a lambda running task </a:t>
            </a:r>
            <a:r>
              <a:rPr lang="ko-KR" altLang="en-US" dirty="0"/>
              <a:t>𝑡 </a:t>
            </a:r>
            <a:r>
              <a:rPr lang="en-US" altLang="ko-KR" dirty="0"/>
              <a:t>has timed out or failed, the coordinator restarts task </a:t>
            </a:r>
            <a:r>
              <a:rPr lang="ko-KR" altLang="en-US" dirty="0"/>
              <a:t>𝑡 </a:t>
            </a:r>
            <a:r>
              <a:rPr lang="en-US" altLang="ko-KR" dirty="0"/>
              <a:t>from its latest checkpoint on a new lambda function. </a:t>
            </a:r>
            <a:r>
              <a:rPr lang="en-US" altLang="ko-KR" strike="sngStrike" dirty="0"/>
              <a:t>Tasks may lose some progress and re-execute some code as a result of being restarted.</a:t>
            </a:r>
            <a:endParaRPr lang="ko-KR" altLang="en-US"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27642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Code re-execution can be problematic when making calls with side effects. </a:t>
            </a:r>
          </a:p>
          <a:p>
            <a:r>
              <a:rPr lang="en-US" altLang="ko-KR" dirty="0"/>
              <a:t>In Kappa, they assume that all effectful calls are processed through the coordinator, and ensure that coordinator RPCs are executed once or are never executed, </a:t>
            </a:r>
            <a:r>
              <a:rPr lang="en-US" altLang="ko-KR" strike="sngStrike" dirty="0"/>
              <a:t>the latter being possible when the task times out (or fails) before successfully contacting the coordinator.</a:t>
            </a:r>
            <a:endParaRPr lang="en-US" altLang="ko-KR" dirty="0"/>
          </a:p>
          <a:p>
            <a:r>
              <a:rPr lang="en-US" altLang="ko-KR" strike="sngStrike" dirty="0"/>
              <a:t> We implement this guarantee by requiring the task making an RPC to also take a checkpoint that resumes execution after the RPC. The coordinator points the task’s metadata to this checkpoint as it executes the RPC, so that it can resume a failed task from the point where the RPC returns. Compared to relying on user-provided unique IDs or runtime-generated sequential IDs, our mechanism requires neither user intervention nor special handling for nondeterministic code. The Kappa library invokes this mechanism automatically for RPCs. </a:t>
            </a:r>
          </a:p>
          <a:p>
            <a:endParaRPr lang="en-US" altLang="ko-KR" dirty="0"/>
          </a:p>
          <a:p>
            <a:r>
              <a:rPr lang="en-US" altLang="ko-KR" dirty="0"/>
              <a:t>For fault tolerance of the coordinator itself, Kappa provides the option to continuously replicate coordinator state to a backing store. With this option enabled, every time the coordinator processes an RPC or a lambda function timeout, it sends a state update to the backing store and waits for it to be persisted</a:t>
            </a:r>
            <a:r>
              <a:rPr lang="en-US" altLang="ko-KR" strike="sngStrike" dirty="0"/>
              <a:t>. After a failure, the coordinator can reconstruct its previous state from the store and resume the workload.</a:t>
            </a:r>
            <a:r>
              <a:rPr lang="en-US" altLang="ko-KR" dirty="0"/>
              <a:t> Kappa also supports checkpoint replication to tolerate storage node failures (§ 4). </a:t>
            </a:r>
            <a:r>
              <a:rPr lang="en-US" altLang="ko-KR" strike="sngStrike" dirty="0"/>
              <a:t>Our evaluations (§ 5) demonstrate low overhead even with both coordinator state and checkpoint replication. If needed, the overhead can be further reduced by having the coordinator send batch updates periodically</a:t>
            </a:r>
            <a:endParaRPr lang="ko-KR" altLang="en-US"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76820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mentioned before, Kappa uses checkpoints to tolerate lambda function timeouts and to prevent RPC duplication.</a:t>
            </a:r>
          </a:p>
          <a:p>
            <a:r>
              <a:rPr lang="en-US" altLang="ko-KR" dirty="0"/>
              <a:t> Checkpoints in Kappa are implemented using continuations [74], a language-level mechanism executed in user mode. Continuations are a well understood technique for suspending and resuming execution, </a:t>
            </a:r>
            <a:r>
              <a:rPr lang="en-US" altLang="ko-KR" strike="sngStrike" dirty="0"/>
              <a:t>and have been used in past systems for checkpointing and fault tolerance [79, 88], task migration [28, 78, 79, 88], asynchronous calls [51, 54], context switching [86], and debugging [16]. Kappa’s checkpointing technique is nearly identical to that of previous systems, although there might be implementation differences.</a:t>
            </a:r>
          </a:p>
          <a:p>
            <a:r>
              <a:rPr lang="en-US" altLang="ko-KR" dirty="0"/>
              <a:t>A continuation can be thought of as a closure that captures program state and control flow information at some execution point; calling the closure resumes execution from this point in the program. </a:t>
            </a:r>
          </a:p>
          <a:p>
            <a:r>
              <a:rPr lang="en-US" altLang="ko-KR" dirty="0"/>
              <a:t>Kappa takes a checkpoint by generating a continuation and serializing it to storage, and restores from a checkpoint by deserializing and invoking a previously stored continuation.</a:t>
            </a:r>
          </a:p>
          <a:p>
            <a:endParaRPr lang="en-US" altLang="ko-KR" strike="noStrike" dirty="0"/>
          </a:p>
          <a:p>
            <a:r>
              <a:rPr lang="en-US" altLang="ko-KR" strike="noStrike" dirty="0"/>
              <a:t>This list is an example of continuations. I will explain how continuations are generated for the checkpoint() call on line 7. </a:t>
            </a:r>
            <a:r>
              <a:rPr lang="en-US" altLang="ko-KR" dirty="0"/>
              <a:t>The code is first transformed by the Kappa compiler, which identifies all the pause points in the code, which is highlighted. There are 2 pause points.</a:t>
            </a:r>
          </a:p>
          <a:p>
            <a:r>
              <a:rPr lang="en-US" altLang="ko-KR" strike="noStrike" dirty="0"/>
              <a:t>For each, the compiler generates a continuation function definition and inserts it into the source code. </a:t>
            </a:r>
          </a:p>
          <a:p>
            <a:r>
              <a:rPr lang="en-US" altLang="ko-KR" strike="noStrike" dirty="0"/>
              <a:t>As shown in B, a continuation function contains all the code that executes after the corresponding pause point, and takes a arguments any variable whose value is accessed by the subsequent code (called live variables)</a:t>
            </a:r>
          </a:p>
          <a:p>
            <a:endParaRPr lang="en-US" altLang="ko-KR" strike="sngStrike" dirty="0"/>
          </a:p>
          <a:p>
            <a:r>
              <a:rPr lang="en-US" altLang="ko-KR" dirty="0"/>
              <a:t>Finally, consider the function call foo(3,4) at execution time. The checkpoint taken by bar can be written as a list consisting of one continuation per frame on the call stack: [(</a:t>
            </a:r>
            <a:r>
              <a:rPr lang="en-US" altLang="ko-KR" dirty="0" err="1"/>
              <a:t>cont_bar</a:t>
            </a:r>
            <a:r>
              <a:rPr lang="en-US" altLang="ko-KR" dirty="0"/>
              <a:t>, x = 3), (</a:t>
            </a:r>
            <a:r>
              <a:rPr lang="en-US" altLang="ko-KR" dirty="0" err="1"/>
              <a:t>cont_foo</a:t>
            </a:r>
            <a:r>
              <a:rPr lang="en-US" altLang="ko-KR" dirty="0"/>
              <a:t>, b = □, y = 4)] , </a:t>
            </a:r>
          </a:p>
          <a:p>
            <a:r>
              <a:rPr lang="en-US" altLang="ko-KR" dirty="0"/>
              <a:t>where a continuation is a tuple of (1) its continuation function’s name and (2) live variables in that frame; “□” denotes a hole to be filled in with the previous continuation’s result.</a:t>
            </a:r>
          </a:p>
          <a:p>
            <a:r>
              <a:rPr lang="en-US" altLang="ko-KR" dirty="0"/>
              <a:t>To resume from this checkpoint, the Kappa library invokes the continuations in order (e.g., </a:t>
            </a:r>
            <a:r>
              <a:rPr lang="en-US" altLang="ko-KR" dirty="0" err="1"/>
              <a:t>cont_bar</a:t>
            </a:r>
            <a:r>
              <a:rPr lang="en-US" altLang="ko-KR" dirty="0"/>
              <a:t>(x=3)), substituting each continuation’s return value into its successor’s hole. The return value of the topmost function—i.e., the task’s final result—is reported to the coordinator.</a:t>
            </a:r>
            <a:endParaRPr lang="en-US" altLang="ko-KR" strike="sng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45689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Kappa provides mechanisms for launching and synchronizing parallel tasks, making it easier to exploit the resource elasticity offered by serverless platforms. </a:t>
            </a:r>
          </a:p>
          <a:p>
            <a:r>
              <a:rPr lang="en-US" altLang="ko-KR" dirty="0"/>
              <a:t>Specifically, they provide two basic concurrency abstractions:</a:t>
            </a:r>
          </a:p>
          <a:p>
            <a:endParaRPr lang="en-US" altLang="ko-KR" dirty="0"/>
          </a:p>
          <a:p>
            <a:r>
              <a:rPr lang="en-US" altLang="ko-KR" dirty="0"/>
              <a:t>The spawn RPC launches a new task to execute a function call f(</a:t>
            </a:r>
            <a:r>
              <a:rPr lang="en-US" altLang="ko-KR" dirty="0" err="1"/>
              <a:t>args</a:t>
            </a:r>
            <a:r>
              <a:rPr lang="en-US" altLang="ko-KR" dirty="0"/>
              <a:t>) in parallel and returns a future [50] for the result. </a:t>
            </a:r>
          </a:p>
          <a:p>
            <a:r>
              <a:rPr lang="en-US" altLang="ko-KR" dirty="0"/>
              <a:t>A spawn is implemented by creating an initial checkpoint that, when resumed, executes the function call; the coordinator then invokes a lambda that restores from this checkpoint. </a:t>
            </a:r>
          </a:p>
          <a:p>
            <a:endParaRPr lang="en-US" altLang="ko-KR" strike="noStrike" dirty="0"/>
          </a:p>
          <a:p>
            <a:r>
              <a:rPr lang="en-US" altLang="ko-KR" dirty="0"/>
              <a:t>Kappa tasks can communicate using </a:t>
            </a:r>
            <a:r>
              <a:rPr lang="en-US" altLang="ko-KR" dirty="0" err="1"/>
              <a:t>multiproducer</a:t>
            </a:r>
            <a:r>
              <a:rPr lang="en-US" altLang="ko-KR" dirty="0"/>
              <a:t> multi-consumer FIFO queues. These queues have bounded size—a task blocks when it enqueues to a full queue or dequeues from an empty queue. These semantics allow queues to be used not only for inter-process communication but also as locks and semaphores</a:t>
            </a:r>
          </a:p>
          <a:p>
            <a:endParaRPr lang="en-US" altLang="ko-KR" strike="noStrike" dirty="0"/>
          </a:p>
          <a:p>
            <a:r>
              <a:rPr lang="en-US" altLang="ko-KR" strike="noStrike" dirty="0"/>
              <a:t>Right one illustrates the use of these primitives.</a:t>
            </a:r>
          </a:p>
          <a:p>
            <a:r>
              <a:rPr lang="en-US" altLang="ko-KR" dirty="0"/>
              <a:t>The entry point function main is marked with the </a:t>
            </a:r>
            <a:r>
              <a:rPr lang="en-US" altLang="ko-KR" dirty="0" err="1"/>
              <a:t>on_coordinator</a:t>
            </a:r>
            <a:r>
              <a:rPr lang="en-US" altLang="ko-KR" dirty="0"/>
              <a:t> decorator, indicating that it runs as a process on the coordinator rather than on a lambda function. </a:t>
            </a:r>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41447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A Kappa task can call services external to the platform (e.g., a REST API for computer vision). Interactions with external services pose two fault tolerance challenges: Kappa must ensure that (1) external calls with side effects be issued only once even when lambdas time out;8 and (2) calls that last longer than the lambda time limit make progress. </a:t>
            </a:r>
          </a:p>
          <a:p>
            <a:endParaRPr lang="en-US" altLang="ko-KR" strike="noStrike" dirty="0"/>
          </a:p>
          <a:p>
            <a:r>
              <a:rPr lang="en-US" altLang="ko-KR" strike="noStrike" dirty="0"/>
              <a:t>Kappa solves both challenges in an extensible manner using spawn: the programmer wraps a stateful external call in a child task, spawns it on the coordinator (§ 3.3), and waits for it to finish. The RPC mechanism (§ 3.1) ensures that the spawn, and thus the external service call, is never duplicated.</a:t>
            </a:r>
          </a:p>
          <a:p>
            <a:r>
              <a:rPr lang="en-US" altLang="ko-KR" strike="noStrike" dirty="0"/>
              <a:t>Note that since the coordinator is not executed on a lambda function, Kappa can run several on-coordinator tasks in parallel.</a:t>
            </a:r>
          </a:p>
          <a:p>
            <a:endParaRPr lang="en-US" altLang="ko-KR" strike="noStrike" dirty="0"/>
          </a:p>
          <a:p>
            <a:r>
              <a:rPr lang="en-US" altLang="ko-KR" dirty="0"/>
              <a:t>External storage services are treated specially. Writing to storage is effectful and thus must happen on the coordinator (except for tasks idempotent with respect to storage). To avoid routing all write content through the coordinator, Kappa provides a helper that first writes the content to a temporary location in storage, and then issues a coordinator RPC that moves the temporary file to its intended location.</a:t>
            </a:r>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227754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26212"/>
            <a:ext cx="1000317" cy="338554"/>
          </a:xfrm>
          <a:prstGeom prst="rect">
            <a:avLst/>
          </a:prstGeom>
          <a:noFill/>
        </p:spPr>
        <p:txBody>
          <a:bodyPr wrap="square" rtlCol="0">
            <a:spAutoFit/>
          </a:bodyPr>
          <a:lstStyle/>
          <a:p>
            <a:pPr algn="r"/>
            <a:fld id="{243E21EE-DE85-4831-BAAE-DF7A81ABAB23}" type="slidenum">
              <a:rPr lang="ko-KR" altLang="en-US" sz="1600" smtClean="0">
                <a:solidFill>
                  <a:schemeClr val="tx1">
                    <a:lumMod val="50000"/>
                    <a:lumOff val="50000"/>
                  </a:schemeClr>
                </a:solidFill>
              </a:rPr>
              <a:pPr algn="r"/>
              <a:t>‹#›</a:t>
            </a:fld>
            <a:r>
              <a:rPr lang="en-US" altLang="ko-KR" sz="1600" dirty="0">
                <a:solidFill>
                  <a:schemeClr val="tx1">
                    <a:lumMod val="50000"/>
                    <a:lumOff val="50000"/>
                  </a:schemeClr>
                </a:solidFill>
              </a:rPr>
              <a:t>/14</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701971" y="2170933"/>
            <a:ext cx="8788059" cy="2149454"/>
          </a:xfrm>
          <a:ln w="28575">
            <a:solidFill>
              <a:schemeClr val="bg1">
                <a:lumMod val="65000"/>
                <a:alpha val="80000"/>
              </a:schemeClr>
            </a:solidFill>
          </a:ln>
        </p:spPr>
        <p:txBody>
          <a:bodyPr anchor="ctr">
            <a:noAutofit/>
          </a:bodyPr>
          <a:lstStyle/>
          <a:p>
            <a:r>
              <a:rPr lang="en-US" altLang="ko-KR" sz="3200" b="1" dirty="0"/>
              <a:t>Kappa: A Programming Framework for Serverless Computing</a:t>
            </a:r>
            <a:endParaRPr lang="ko-KR" altLang="en-US" sz="3200" b="1" dirty="0"/>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8500056" y="4369482"/>
            <a:ext cx="1989974" cy="608372"/>
          </a:xfrm>
          <a:solidFill>
            <a:schemeClr val="bg1">
              <a:lumMod val="95000"/>
            </a:schemeClr>
          </a:solidFill>
          <a:ln>
            <a:noFill/>
          </a:ln>
        </p:spPr>
        <p:txBody>
          <a:bodyPr wrap="square">
            <a:spAutoFit/>
          </a:bodyPr>
          <a:lstStyle/>
          <a:p>
            <a:r>
              <a:rPr lang="en-US" altLang="ko-KR" sz="1400" dirty="0">
                <a:solidFill>
                  <a:schemeClr val="tx1">
                    <a:lumMod val="65000"/>
                    <a:lumOff val="35000"/>
                  </a:schemeClr>
                </a:solidFill>
              </a:rPr>
              <a:t>Cloud Computing </a:t>
            </a:r>
          </a:p>
          <a:p>
            <a:r>
              <a:rPr lang="en-US" altLang="ko-KR" sz="1400" dirty="0">
                <a:solidFill>
                  <a:schemeClr val="tx1">
                    <a:lumMod val="65000"/>
                    <a:lumOff val="35000"/>
                  </a:schemeClr>
                </a:solidFill>
              </a:rPr>
              <a:t>220908 Sohee</a:t>
            </a:r>
            <a:r>
              <a:rPr lang="ko-KR" altLang="en-US" sz="1400" dirty="0">
                <a:solidFill>
                  <a:schemeClr val="tx1">
                    <a:lumMod val="65000"/>
                    <a:lumOff val="35000"/>
                  </a:schemeClr>
                </a:solidFill>
              </a:rPr>
              <a:t> </a:t>
            </a:r>
            <a:r>
              <a:rPr lang="en-US" altLang="ko-KR" sz="1400" dirty="0">
                <a:solidFill>
                  <a:schemeClr val="tx1">
                    <a:lumMod val="65000"/>
                    <a:lumOff val="35000"/>
                  </a:schemeClr>
                </a:solidFill>
              </a:rPr>
              <a:t>Kim</a:t>
            </a: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9EC67F81-34CA-343A-1A7E-1D56D3926DF4}"/>
              </a:ext>
            </a:extLst>
          </p:cNvPr>
          <p:cNvSpPr txBox="1"/>
          <p:nvPr/>
        </p:nvSpPr>
        <p:spPr>
          <a:xfrm>
            <a:off x="1701969" y="4320387"/>
            <a:ext cx="6012475" cy="523220"/>
          </a:xfrm>
          <a:prstGeom prst="rect">
            <a:avLst/>
          </a:prstGeom>
          <a:noFill/>
        </p:spPr>
        <p:txBody>
          <a:bodyPr wrap="square">
            <a:spAutoFit/>
          </a:bodyPr>
          <a:lstStyle/>
          <a:p>
            <a:r>
              <a:rPr lang="en-US" altLang="ko-KR" sz="1400" b="0" i="0" dirty="0">
                <a:solidFill>
                  <a:schemeClr val="bg1">
                    <a:lumMod val="65000"/>
                  </a:schemeClr>
                </a:solidFill>
                <a:effectLst/>
                <a:latin typeface="Arial" panose="020B0604020202020204" pitchFamily="34" charset="0"/>
              </a:rPr>
              <a:t>Zhang, Wen, et al. </a:t>
            </a:r>
          </a:p>
          <a:p>
            <a:r>
              <a:rPr lang="en-US" altLang="ko-KR" sz="1400" b="0" i="1" dirty="0">
                <a:solidFill>
                  <a:schemeClr val="bg1">
                    <a:lumMod val="65000"/>
                  </a:schemeClr>
                </a:solidFill>
                <a:effectLst/>
                <a:latin typeface="Arial" panose="020B0604020202020204" pitchFamily="34" charset="0"/>
              </a:rPr>
              <a:t>Proceedings of the 11th ACM Symposium on Cloud Computing</a:t>
            </a:r>
            <a:r>
              <a:rPr lang="en-US" altLang="ko-KR" sz="1400" b="0" i="0" dirty="0">
                <a:solidFill>
                  <a:schemeClr val="bg1">
                    <a:lumMod val="65000"/>
                  </a:schemeClr>
                </a:solidFill>
                <a:effectLst/>
                <a:latin typeface="Arial" panose="020B0604020202020204" pitchFamily="34" charset="0"/>
              </a:rPr>
              <a:t>. 2020.</a:t>
            </a:r>
            <a:endParaRPr lang="ko-KR" altLang="en-US" sz="1400" dirty="0">
              <a:solidFill>
                <a:schemeClr val="bg1">
                  <a:lumMod val="65000"/>
                </a:schemeClr>
              </a:solidFill>
            </a:endParaRP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A05A79D1-EAC5-D411-D595-2791D2A75664}"/>
              </a:ext>
            </a:extLst>
          </p:cNvPr>
          <p:cNvPicPr>
            <a:picLocks noChangeAspect="1"/>
          </p:cNvPicPr>
          <p:nvPr/>
        </p:nvPicPr>
        <p:blipFill>
          <a:blip r:embed="rId3"/>
          <a:stretch>
            <a:fillRect/>
          </a:stretch>
        </p:blipFill>
        <p:spPr>
          <a:xfrm>
            <a:off x="168626" y="2107729"/>
            <a:ext cx="7433100" cy="3222873"/>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57919"/>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 Overhead</a:t>
            </a:r>
          </a:p>
        </p:txBody>
      </p:sp>
      <p:sp>
        <p:nvSpPr>
          <p:cNvPr id="33" name="TextBox 32">
            <a:extLst>
              <a:ext uri="{FF2B5EF4-FFF2-40B4-BE49-F238E27FC236}">
                <a16:creationId xmlns:a16="http://schemas.microsoft.com/office/drawing/2014/main" id="{06C5AC9B-C127-F09D-4ACB-615D8FDFC5A6}"/>
              </a:ext>
            </a:extLst>
          </p:cNvPr>
          <p:cNvSpPr txBox="1"/>
          <p:nvPr/>
        </p:nvSpPr>
        <p:spPr>
          <a:xfrm>
            <a:off x="497340" y="1662040"/>
            <a:ext cx="4436733" cy="414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Synchronous / Asynchronous checkpoints</a:t>
            </a:r>
            <a:endParaRPr lang="ko-KR" altLang="en-US" sz="1600" dirty="0"/>
          </a:p>
        </p:txBody>
      </p:sp>
      <p:pic>
        <p:nvPicPr>
          <p:cNvPr id="5" name="그림 4">
            <a:extLst>
              <a:ext uri="{FF2B5EF4-FFF2-40B4-BE49-F238E27FC236}">
                <a16:creationId xmlns:a16="http://schemas.microsoft.com/office/drawing/2014/main" id="{088CF9DB-7C87-08AC-565E-DB631D42EB96}"/>
              </a:ext>
            </a:extLst>
          </p:cNvPr>
          <p:cNvPicPr>
            <a:picLocks noChangeAspect="1"/>
          </p:cNvPicPr>
          <p:nvPr/>
        </p:nvPicPr>
        <p:blipFill>
          <a:blip r:embed="rId4"/>
          <a:stretch>
            <a:fillRect/>
          </a:stretch>
        </p:blipFill>
        <p:spPr>
          <a:xfrm>
            <a:off x="7601726" y="4551344"/>
            <a:ext cx="4492865" cy="1854747"/>
          </a:xfrm>
          <a:prstGeom prst="rect">
            <a:avLst/>
          </a:prstGeom>
        </p:spPr>
      </p:pic>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15" name="TextBox 14">
            <a:extLst>
              <a:ext uri="{FF2B5EF4-FFF2-40B4-BE49-F238E27FC236}">
                <a16:creationId xmlns:a16="http://schemas.microsoft.com/office/drawing/2014/main" id="{9BDAA008-4F9D-37BC-8386-AEAEF7B2D28A}"/>
              </a:ext>
            </a:extLst>
          </p:cNvPr>
          <p:cNvSpPr txBox="1"/>
          <p:nvPr/>
        </p:nvSpPr>
        <p:spPr>
          <a:xfrm>
            <a:off x="7601726" y="2113492"/>
            <a:ext cx="4255312" cy="1152688"/>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Time : S3 &gt; Redis</a:t>
            </a:r>
          </a:p>
          <a:p>
            <a:pPr marL="285750" indent="-285750">
              <a:lnSpc>
                <a:spcPct val="150000"/>
              </a:lnSpc>
              <a:buFont typeface="Symbol" panose="05050102010706020507" pitchFamily="18" charset="2"/>
              <a:buChar char="Þ"/>
            </a:pPr>
            <a:r>
              <a:rPr lang="en-US" altLang="ko-KR" sz="1600" dirty="0"/>
              <a:t>Asynchronous : slower</a:t>
            </a:r>
          </a:p>
          <a:p>
            <a:pPr marL="285750" indent="-285750">
              <a:lnSpc>
                <a:spcPct val="150000"/>
              </a:lnSpc>
              <a:buFont typeface="Symbol" panose="05050102010706020507" pitchFamily="18" charset="2"/>
              <a:buChar char="Þ"/>
            </a:pPr>
            <a:r>
              <a:rPr lang="en-US" altLang="ko-KR" sz="1600" dirty="0"/>
              <a:t>~100KB : Synchronous latency = 5ms↓</a:t>
            </a:r>
          </a:p>
        </p:txBody>
      </p:sp>
      <p:sp>
        <p:nvSpPr>
          <p:cNvPr id="19" name="직사각형 18">
            <a:extLst>
              <a:ext uri="{FF2B5EF4-FFF2-40B4-BE49-F238E27FC236}">
                <a16:creationId xmlns:a16="http://schemas.microsoft.com/office/drawing/2014/main" id="{FC7603F3-71B3-BBE6-6308-26D6E0BC96C0}"/>
              </a:ext>
            </a:extLst>
          </p:cNvPr>
          <p:cNvSpPr>
            <a:spLocks/>
          </p:cNvSpPr>
          <p:nvPr/>
        </p:nvSpPr>
        <p:spPr>
          <a:xfrm>
            <a:off x="9236759" y="5849817"/>
            <a:ext cx="2712354" cy="202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EC1813A-A6E8-6DFE-A383-70ED4EA5904E}"/>
              </a:ext>
            </a:extLst>
          </p:cNvPr>
          <p:cNvSpPr txBox="1">
            <a:spLocks/>
          </p:cNvSpPr>
          <p:nvPr/>
        </p:nvSpPr>
        <p:spPr>
          <a:xfrm>
            <a:off x="11136313" y="5079943"/>
            <a:ext cx="812800" cy="338554"/>
          </a:xfrm>
          <a:prstGeom prst="rect">
            <a:avLst/>
          </a:prstGeom>
          <a:noFill/>
        </p:spPr>
        <p:txBody>
          <a:bodyPr wrap="square" rtlCol="0">
            <a:spAutoFit/>
          </a:bodyPr>
          <a:lstStyle/>
          <a:p>
            <a:r>
              <a:rPr lang="en-US" altLang="ko-KR" sz="1600" dirty="0">
                <a:solidFill>
                  <a:schemeClr val="accent4"/>
                </a:solidFill>
              </a:rPr>
              <a:t>&lt; 4ms</a:t>
            </a:r>
            <a:endParaRPr lang="ko-KR" altLang="en-US" sz="1600" dirty="0">
              <a:solidFill>
                <a:schemeClr val="accent4"/>
              </a:solidFill>
            </a:endParaRPr>
          </a:p>
        </p:txBody>
      </p:sp>
    </p:spTree>
    <p:extLst>
      <p:ext uri="{BB962C8B-B14F-4D97-AF65-F5344CB8AC3E}">
        <p14:creationId xmlns:p14="http://schemas.microsoft.com/office/powerpoint/2010/main" val="97191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A02285E-D9F4-32F5-A5FD-E18633C44757}"/>
              </a:ext>
            </a:extLst>
          </p:cNvPr>
          <p:cNvPicPr>
            <a:picLocks noChangeAspect="1"/>
          </p:cNvPicPr>
          <p:nvPr/>
        </p:nvPicPr>
        <p:blipFill>
          <a:blip r:embed="rId3"/>
          <a:stretch>
            <a:fillRect/>
          </a:stretch>
        </p:blipFill>
        <p:spPr>
          <a:xfrm>
            <a:off x="1683439" y="1730508"/>
            <a:ext cx="8825121" cy="3599134"/>
          </a:xfrm>
          <a:prstGeom prst="rect">
            <a:avLst/>
          </a:prstGeom>
        </p:spPr>
      </p:pic>
      <p:sp>
        <p:nvSpPr>
          <p:cNvPr id="4" name="TextBox 3">
            <a:extLst>
              <a:ext uri="{FF2B5EF4-FFF2-40B4-BE49-F238E27FC236}">
                <a16:creationId xmlns:a16="http://schemas.microsoft.com/office/drawing/2014/main" id="{1B25A479-3ED8-B247-8F97-FE2125C03BB5}"/>
              </a:ext>
            </a:extLst>
          </p:cNvPr>
          <p:cNvSpPr txBox="1"/>
          <p:nvPr/>
        </p:nvSpPr>
        <p:spPr>
          <a:xfrm>
            <a:off x="334963" y="1186990"/>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 Performance of Kappa Library</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1683439" y="5329642"/>
            <a:ext cx="3244161"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Spawn </a:t>
            </a:r>
            <a:r>
              <a:rPr lang="en-US" altLang="ko-KR" sz="1600" b="1" dirty="0">
                <a:solidFill>
                  <a:srgbClr val="FF7575"/>
                </a:solidFill>
              </a:rPr>
              <a:t>latency</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11" name="직사각형 10">
            <a:extLst>
              <a:ext uri="{FF2B5EF4-FFF2-40B4-BE49-F238E27FC236}">
                <a16:creationId xmlns:a16="http://schemas.microsoft.com/office/drawing/2014/main" id="{7D11ADF1-FC08-B138-F5CA-0F351CF5EDF9}"/>
              </a:ext>
            </a:extLst>
          </p:cNvPr>
          <p:cNvSpPr>
            <a:spLocks/>
          </p:cNvSpPr>
          <p:nvPr/>
        </p:nvSpPr>
        <p:spPr>
          <a:xfrm>
            <a:off x="3639185" y="3985894"/>
            <a:ext cx="1311275" cy="22542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3BD35552-27DD-7CD6-153D-51DF93546AE8}"/>
              </a:ext>
            </a:extLst>
          </p:cNvPr>
          <p:cNvSpPr txBox="1">
            <a:spLocks/>
          </p:cNvSpPr>
          <p:nvPr/>
        </p:nvSpPr>
        <p:spPr>
          <a:xfrm>
            <a:off x="4904740" y="3967577"/>
            <a:ext cx="812800" cy="276999"/>
          </a:xfrm>
          <a:prstGeom prst="rect">
            <a:avLst/>
          </a:prstGeom>
          <a:noFill/>
        </p:spPr>
        <p:txBody>
          <a:bodyPr wrap="square" rtlCol="0">
            <a:spAutoFit/>
          </a:bodyPr>
          <a:lstStyle/>
          <a:p>
            <a:r>
              <a:rPr lang="en-US" altLang="ko-KR" sz="1200" dirty="0">
                <a:solidFill>
                  <a:schemeClr val="accent4"/>
                </a:solidFill>
              </a:rPr>
              <a:t>&lt;55ms</a:t>
            </a:r>
            <a:endParaRPr lang="ko-KR" altLang="en-US" sz="1200" dirty="0">
              <a:solidFill>
                <a:schemeClr val="accent4"/>
              </a:solidFill>
            </a:endParaRPr>
          </a:p>
        </p:txBody>
      </p:sp>
      <p:sp>
        <p:nvSpPr>
          <p:cNvPr id="16" name="TextBox 15">
            <a:extLst>
              <a:ext uri="{FF2B5EF4-FFF2-40B4-BE49-F238E27FC236}">
                <a16:creationId xmlns:a16="http://schemas.microsoft.com/office/drawing/2014/main" id="{FCC9B865-705F-E1DE-A863-C3F8DE434C6C}"/>
              </a:ext>
            </a:extLst>
          </p:cNvPr>
          <p:cNvSpPr txBox="1"/>
          <p:nvPr/>
        </p:nvSpPr>
        <p:spPr>
          <a:xfrm>
            <a:off x="5288280" y="5329642"/>
            <a:ext cx="5671820" cy="106638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Spawn </a:t>
            </a:r>
            <a:r>
              <a:rPr lang="en-US" altLang="ko-KR" sz="1600" b="1" dirty="0">
                <a:solidFill>
                  <a:srgbClr val="FF7575"/>
                </a:solidFill>
              </a:rPr>
              <a:t>throughput</a:t>
            </a:r>
          </a:p>
          <a:p>
            <a:pPr marL="742950" lvl="1" indent="-285750">
              <a:lnSpc>
                <a:spcPct val="150000"/>
              </a:lnSpc>
              <a:buFont typeface="Arial" panose="020B0604020202020204" pitchFamily="34" charset="0"/>
              <a:buChar char="•"/>
            </a:pPr>
            <a:r>
              <a:rPr lang="en-US" altLang="ko-KR" sz="1400" dirty="0"/>
              <a:t>Overhead includes one-time setup costs since parallel lambdas cannot recycle execution environments</a:t>
            </a:r>
            <a:endParaRPr lang="ko-KR" altLang="en-US" sz="1400" dirty="0"/>
          </a:p>
        </p:txBody>
      </p:sp>
      <p:sp>
        <p:nvSpPr>
          <p:cNvPr id="18" name="직사각형 17">
            <a:extLst>
              <a:ext uri="{FF2B5EF4-FFF2-40B4-BE49-F238E27FC236}">
                <a16:creationId xmlns:a16="http://schemas.microsoft.com/office/drawing/2014/main" id="{1AEE3164-1F07-709B-F350-341DBFA545BA}"/>
              </a:ext>
            </a:extLst>
          </p:cNvPr>
          <p:cNvSpPr>
            <a:spLocks/>
          </p:cNvSpPr>
          <p:nvPr/>
        </p:nvSpPr>
        <p:spPr>
          <a:xfrm>
            <a:off x="8234626" y="3549125"/>
            <a:ext cx="2112699" cy="21325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50FF755A-37ED-2F05-4E08-2BEFF2E90283}"/>
              </a:ext>
            </a:extLst>
          </p:cNvPr>
          <p:cNvCxnSpPr>
            <a:cxnSpLocks/>
          </p:cNvCxnSpPr>
          <p:nvPr/>
        </p:nvCxnSpPr>
        <p:spPr>
          <a:xfrm>
            <a:off x="8234626" y="4525365"/>
            <a:ext cx="1012244" cy="0"/>
          </a:xfrm>
          <a:prstGeom prst="line">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61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5A479-3ED8-B247-8F97-FE2125C03BB5}"/>
              </a:ext>
            </a:extLst>
          </p:cNvPr>
          <p:cNvSpPr txBox="1"/>
          <p:nvPr/>
        </p:nvSpPr>
        <p:spPr>
          <a:xfrm>
            <a:off x="334963" y="1184028"/>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 Performance of Kappa Library</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1148912" y="1743679"/>
            <a:ext cx="2579107"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Message passing</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grpSp>
        <p:nvGrpSpPr>
          <p:cNvPr id="35" name="그룹 34">
            <a:extLst>
              <a:ext uri="{FF2B5EF4-FFF2-40B4-BE49-F238E27FC236}">
                <a16:creationId xmlns:a16="http://schemas.microsoft.com/office/drawing/2014/main" id="{038F8D7D-F2E1-2758-FD92-5B9E86F1E687}"/>
              </a:ext>
            </a:extLst>
          </p:cNvPr>
          <p:cNvGrpSpPr/>
          <p:nvPr/>
        </p:nvGrpSpPr>
        <p:grpSpPr>
          <a:xfrm>
            <a:off x="1303977" y="2117851"/>
            <a:ext cx="4249064" cy="2876889"/>
            <a:chOff x="1303977" y="2185906"/>
            <a:chExt cx="4249064" cy="2876889"/>
          </a:xfrm>
        </p:grpSpPr>
        <p:pic>
          <p:nvPicPr>
            <p:cNvPr id="32" name="그림 31">
              <a:extLst>
                <a:ext uri="{FF2B5EF4-FFF2-40B4-BE49-F238E27FC236}">
                  <a16:creationId xmlns:a16="http://schemas.microsoft.com/office/drawing/2014/main" id="{BBFB6E23-087C-53F9-3981-565C18790087}"/>
                </a:ext>
              </a:extLst>
            </p:cNvPr>
            <p:cNvPicPr>
              <a:picLocks noChangeAspect="1"/>
            </p:cNvPicPr>
            <p:nvPr/>
          </p:nvPicPr>
          <p:blipFill>
            <a:blip r:embed="rId3"/>
            <a:stretch>
              <a:fillRect/>
            </a:stretch>
          </p:blipFill>
          <p:spPr>
            <a:xfrm>
              <a:off x="1303977" y="2185906"/>
              <a:ext cx="4249064" cy="2876889"/>
            </a:xfrm>
            <a:prstGeom prst="rect">
              <a:avLst/>
            </a:prstGeom>
          </p:spPr>
        </p:pic>
        <p:cxnSp>
          <p:nvCxnSpPr>
            <p:cNvPr id="19" name="직선 연결선 18">
              <a:extLst>
                <a:ext uri="{FF2B5EF4-FFF2-40B4-BE49-F238E27FC236}">
                  <a16:creationId xmlns:a16="http://schemas.microsoft.com/office/drawing/2014/main" id="{50FF755A-37ED-2F05-4E08-2BEFF2E90283}"/>
                </a:ext>
              </a:extLst>
            </p:cNvPr>
            <p:cNvCxnSpPr>
              <a:cxnSpLocks/>
            </p:cNvCxnSpPr>
            <p:nvPr/>
          </p:nvCxnSpPr>
          <p:spPr>
            <a:xfrm flipV="1">
              <a:off x="3633338" y="2628900"/>
              <a:ext cx="0" cy="2208839"/>
            </a:xfrm>
            <a:prstGeom prst="line">
              <a:avLst/>
            </a:prstGeom>
            <a:ln w="57150">
              <a:solidFill>
                <a:srgbClr val="FFC000">
                  <a:alpha val="60000"/>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7DB8C09E-41F8-A5B7-4655-65EFAEF195AC}"/>
              </a:ext>
            </a:extLst>
          </p:cNvPr>
          <p:cNvSpPr txBox="1"/>
          <p:nvPr/>
        </p:nvSpPr>
        <p:spPr>
          <a:xfrm>
            <a:off x="1303977" y="5546991"/>
            <a:ext cx="4538024" cy="783356"/>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Coordinator - faster for small messages, slower for large messages</a:t>
            </a:r>
          </a:p>
        </p:txBody>
      </p:sp>
      <p:sp>
        <p:nvSpPr>
          <p:cNvPr id="24" name="TextBox 23">
            <a:extLst>
              <a:ext uri="{FF2B5EF4-FFF2-40B4-BE49-F238E27FC236}">
                <a16:creationId xmlns:a16="http://schemas.microsoft.com/office/drawing/2014/main" id="{35FA8500-F4CD-EA9B-FD57-4E3A9DB7B6CE}"/>
              </a:ext>
            </a:extLst>
          </p:cNvPr>
          <p:cNvSpPr txBox="1"/>
          <p:nvPr/>
        </p:nvSpPr>
        <p:spPr>
          <a:xfrm>
            <a:off x="6465221" y="1785918"/>
            <a:ext cx="2579107"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Fault-tolerant writes</a:t>
            </a:r>
          </a:p>
        </p:txBody>
      </p:sp>
      <p:pic>
        <p:nvPicPr>
          <p:cNvPr id="30" name="그림 29">
            <a:extLst>
              <a:ext uri="{FF2B5EF4-FFF2-40B4-BE49-F238E27FC236}">
                <a16:creationId xmlns:a16="http://schemas.microsoft.com/office/drawing/2014/main" id="{97964E87-47C8-CFCA-BF9E-B67CEB8821F8}"/>
              </a:ext>
            </a:extLst>
          </p:cNvPr>
          <p:cNvPicPr>
            <a:picLocks noChangeAspect="1"/>
          </p:cNvPicPr>
          <p:nvPr/>
        </p:nvPicPr>
        <p:blipFill>
          <a:blip r:embed="rId4"/>
          <a:stretch>
            <a:fillRect/>
          </a:stretch>
        </p:blipFill>
        <p:spPr>
          <a:xfrm>
            <a:off x="6919794" y="2149142"/>
            <a:ext cx="4249063" cy="2912978"/>
          </a:xfrm>
          <a:prstGeom prst="rect">
            <a:avLst/>
          </a:prstGeom>
        </p:spPr>
      </p:pic>
      <p:sp>
        <p:nvSpPr>
          <p:cNvPr id="26" name="TextBox 25">
            <a:extLst>
              <a:ext uri="{FF2B5EF4-FFF2-40B4-BE49-F238E27FC236}">
                <a16:creationId xmlns:a16="http://schemas.microsoft.com/office/drawing/2014/main" id="{559554CA-7370-E0AD-10D2-E39216A98D8D}"/>
              </a:ext>
            </a:extLst>
          </p:cNvPr>
          <p:cNvSpPr txBox="1"/>
          <p:nvPr/>
        </p:nvSpPr>
        <p:spPr>
          <a:xfrm>
            <a:off x="7042489" y="4994740"/>
            <a:ext cx="4003675" cy="307777"/>
          </a:xfrm>
          <a:prstGeom prst="rect">
            <a:avLst/>
          </a:prstGeom>
          <a:noFill/>
        </p:spPr>
        <p:txBody>
          <a:bodyPr wrap="square">
            <a:spAutoFit/>
          </a:bodyPr>
          <a:lstStyle/>
          <a:p>
            <a:pPr marL="285750" indent="-285750">
              <a:buFont typeface="Wingdings" panose="05000000000000000000" pitchFamily="2" charset="2"/>
              <a:buChar char="Ø"/>
            </a:pPr>
            <a:r>
              <a:rPr lang="en-US" altLang="ko-KR" sz="1400" dirty="0">
                <a:solidFill>
                  <a:schemeClr val="tx1">
                    <a:lumMod val="50000"/>
                    <a:lumOff val="50000"/>
                  </a:schemeClr>
                </a:solidFill>
              </a:rPr>
              <a:t>Latency of fault-tolerant vs raw S3 writes</a:t>
            </a:r>
            <a:endParaRPr lang="ko-KR" altLang="en-US" sz="1400" dirty="0">
              <a:solidFill>
                <a:schemeClr val="tx1">
                  <a:lumMod val="50000"/>
                  <a:lumOff val="50000"/>
                </a:schemeClr>
              </a:solidFill>
            </a:endParaRPr>
          </a:p>
        </p:txBody>
      </p:sp>
      <p:sp>
        <p:nvSpPr>
          <p:cNvPr id="22" name="TextBox 21">
            <a:extLst>
              <a:ext uri="{FF2B5EF4-FFF2-40B4-BE49-F238E27FC236}">
                <a16:creationId xmlns:a16="http://schemas.microsoft.com/office/drawing/2014/main" id="{95A74F60-BE9C-EE0C-EE2F-9971B704AAE4}"/>
              </a:ext>
            </a:extLst>
          </p:cNvPr>
          <p:cNvSpPr txBox="1"/>
          <p:nvPr/>
        </p:nvSpPr>
        <p:spPr>
          <a:xfrm>
            <a:off x="1426671" y="4994740"/>
            <a:ext cx="4003675" cy="307777"/>
          </a:xfrm>
          <a:prstGeom prst="rect">
            <a:avLst/>
          </a:prstGeom>
          <a:noFill/>
        </p:spPr>
        <p:txBody>
          <a:bodyPr wrap="square">
            <a:spAutoFit/>
          </a:bodyPr>
          <a:lstStyle/>
          <a:p>
            <a:pPr marL="285750" indent="-285750">
              <a:buFont typeface="Wingdings" panose="05000000000000000000" pitchFamily="2" charset="2"/>
              <a:buChar char="Ø"/>
            </a:pPr>
            <a:r>
              <a:rPr lang="en-US" altLang="ko-KR" sz="1400" dirty="0">
                <a:solidFill>
                  <a:schemeClr val="tx1">
                    <a:lumMod val="50000"/>
                    <a:lumOff val="50000"/>
                  </a:schemeClr>
                </a:solidFill>
              </a:rPr>
              <a:t>Latency of message passing between tasks </a:t>
            </a:r>
            <a:endParaRPr lang="ko-KR" altLang="en-US" sz="1400" dirty="0">
              <a:solidFill>
                <a:schemeClr val="tx1">
                  <a:lumMod val="50000"/>
                  <a:lumOff val="50000"/>
                </a:schemeClr>
              </a:solidFill>
            </a:endParaRPr>
          </a:p>
        </p:txBody>
      </p:sp>
      <p:sp>
        <p:nvSpPr>
          <p:cNvPr id="37" name="TextBox 36">
            <a:extLst>
              <a:ext uri="{FF2B5EF4-FFF2-40B4-BE49-F238E27FC236}">
                <a16:creationId xmlns:a16="http://schemas.microsoft.com/office/drawing/2014/main" id="{0E21746C-31D2-4780-2C5F-F52D8D1837BD}"/>
              </a:ext>
            </a:extLst>
          </p:cNvPr>
          <p:cNvSpPr txBox="1"/>
          <p:nvPr/>
        </p:nvSpPr>
        <p:spPr>
          <a:xfrm>
            <a:off x="6630833" y="5546991"/>
            <a:ext cx="4538024" cy="414024"/>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Fault-tolerant writes to be costly </a:t>
            </a:r>
          </a:p>
        </p:txBody>
      </p:sp>
    </p:spTree>
    <p:extLst>
      <p:ext uri="{BB962C8B-B14F-4D97-AF65-F5344CB8AC3E}">
        <p14:creationId xmlns:p14="http://schemas.microsoft.com/office/powerpoint/2010/main" val="88818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4. Applications</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472541" y="1395122"/>
            <a:ext cx="2579107" cy="238379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dirty="0"/>
              <a:t>5 Kappa applications</a:t>
            </a:r>
          </a:p>
          <a:p>
            <a:pPr marL="742950" lvl="1" indent="-285750">
              <a:lnSpc>
                <a:spcPct val="200000"/>
              </a:lnSpc>
              <a:buFont typeface="Arial" panose="020B0604020202020204" pitchFamily="34" charset="0"/>
              <a:buChar char="•"/>
            </a:pPr>
            <a:r>
              <a:rPr lang="en-US" altLang="ko-KR" sz="1600" dirty="0"/>
              <a:t>TPC-DS</a:t>
            </a:r>
          </a:p>
          <a:p>
            <a:pPr marL="742950" lvl="1" indent="-285750">
              <a:lnSpc>
                <a:spcPct val="150000"/>
              </a:lnSpc>
              <a:buFont typeface="Arial" panose="020B0604020202020204" pitchFamily="34" charset="0"/>
              <a:buChar char="•"/>
            </a:pPr>
            <a:r>
              <a:rPr lang="en-US" altLang="ko-KR" sz="1600" dirty="0"/>
              <a:t>Word count</a:t>
            </a:r>
          </a:p>
          <a:p>
            <a:pPr marL="742950" lvl="1" indent="-285750">
              <a:lnSpc>
                <a:spcPct val="150000"/>
              </a:lnSpc>
              <a:buFont typeface="Arial" panose="020B0604020202020204" pitchFamily="34" charset="0"/>
              <a:buChar char="•"/>
            </a:pPr>
            <a:r>
              <a:rPr lang="en-US" altLang="ko-KR" sz="1600" dirty="0"/>
              <a:t>Parallel grep</a:t>
            </a:r>
          </a:p>
          <a:p>
            <a:pPr marL="742950" lvl="1" indent="-285750">
              <a:lnSpc>
                <a:spcPct val="150000"/>
              </a:lnSpc>
              <a:buFont typeface="Arial" panose="020B0604020202020204" pitchFamily="34" charset="0"/>
              <a:buChar char="•"/>
            </a:pPr>
            <a:r>
              <a:rPr lang="en-US" altLang="ko-KR" sz="1600" dirty="0"/>
              <a:t>Streaming</a:t>
            </a:r>
          </a:p>
          <a:p>
            <a:pPr marL="742950" lvl="1" indent="-285750">
              <a:lnSpc>
                <a:spcPct val="150000"/>
              </a:lnSpc>
              <a:buFont typeface="Arial" panose="020B0604020202020204" pitchFamily="34" charset="0"/>
              <a:buChar char="•"/>
            </a:pPr>
            <a:r>
              <a:rPr lang="en-US" altLang="ko-KR" sz="1600" dirty="0"/>
              <a:t>Web crawler</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pic>
        <p:nvPicPr>
          <p:cNvPr id="5" name="그림 4">
            <a:extLst>
              <a:ext uri="{FF2B5EF4-FFF2-40B4-BE49-F238E27FC236}">
                <a16:creationId xmlns:a16="http://schemas.microsoft.com/office/drawing/2014/main" id="{0B2039BF-28D1-EA73-1F6C-69C80DB00D2F}"/>
              </a:ext>
            </a:extLst>
          </p:cNvPr>
          <p:cNvPicPr>
            <a:picLocks noChangeAspect="1"/>
          </p:cNvPicPr>
          <p:nvPr/>
        </p:nvPicPr>
        <p:blipFill>
          <a:blip r:embed="rId3"/>
          <a:stretch>
            <a:fillRect/>
          </a:stretch>
        </p:blipFill>
        <p:spPr>
          <a:xfrm>
            <a:off x="3758176" y="4138420"/>
            <a:ext cx="2705478" cy="2372056"/>
          </a:xfrm>
          <a:prstGeom prst="rect">
            <a:avLst/>
          </a:prstGeom>
        </p:spPr>
      </p:pic>
      <p:pic>
        <p:nvPicPr>
          <p:cNvPr id="7" name="그림 6">
            <a:extLst>
              <a:ext uri="{FF2B5EF4-FFF2-40B4-BE49-F238E27FC236}">
                <a16:creationId xmlns:a16="http://schemas.microsoft.com/office/drawing/2014/main" id="{9D89AAA0-63CD-D0D8-CB81-DE9E201494CF}"/>
              </a:ext>
            </a:extLst>
          </p:cNvPr>
          <p:cNvPicPr>
            <a:picLocks noChangeAspect="1"/>
          </p:cNvPicPr>
          <p:nvPr/>
        </p:nvPicPr>
        <p:blipFill>
          <a:blip r:embed="rId4"/>
          <a:stretch>
            <a:fillRect/>
          </a:stretch>
        </p:blipFill>
        <p:spPr>
          <a:xfrm>
            <a:off x="3305333" y="1423999"/>
            <a:ext cx="8106906" cy="2534004"/>
          </a:xfrm>
          <a:prstGeom prst="rect">
            <a:avLst/>
          </a:prstGeom>
        </p:spPr>
      </p:pic>
      <p:pic>
        <p:nvPicPr>
          <p:cNvPr id="10" name="그림 9">
            <a:extLst>
              <a:ext uri="{FF2B5EF4-FFF2-40B4-BE49-F238E27FC236}">
                <a16:creationId xmlns:a16="http://schemas.microsoft.com/office/drawing/2014/main" id="{DC77A80C-9C30-7FCD-722C-42A6E1B4B2DC}"/>
              </a:ext>
            </a:extLst>
          </p:cNvPr>
          <p:cNvPicPr>
            <a:picLocks noChangeAspect="1"/>
          </p:cNvPicPr>
          <p:nvPr/>
        </p:nvPicPr>
        <p:blipFill>
          <a:blip r:embed="rId5"/>
          <a:stretch>
            <a:fillRect/>
          </a:stretch>
        </p:blipFill>
        <p:spPr>
          <a:xfrm>
            <a:off x="7239707" y="4314179"/>
            <a:ext cx="4172532" cy="2152950"/>
          </a:xfrm>
          <a:prstGeom prst="rect">
            <a:avLst/>
          </a:prstGeom>
        </p:spPr>
      </p:pic>
    </p:spTree>
    <p:extLst>
      <p:ext uri="{BB962C8B-B14F-4D97-AF65-F5344CB8AC3E}">
        <p14:creationId xmlns:p14="http://schemas.microsoft.com/office/powerpoint/2010/main" val="295979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4950359" cy="665876"/>
          </a:xfrm>
        </p:spPr>
        <p:txBody>
          <a:bodyPr>
            <a:normAutofit/>
          </a:bodyPr>
          <a:lstStyle/>
          <a:p>
            <a:r>
              <a:rPr lang="en-US" altLang="ko-KR" sz="2400" b="1" u="sng" dirty="0"/>
              <a:t>5. Limitations, Conclusion</a:t>
            </a:r>
            <a:endParaRPr lang="ko-KR" altLang="en-US" sz="2400" b="1" u="sng" dirty="0"/>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4" name="TextBox 3">
            <a:extLst>
              <a:ext uri="{FF2B5EF4-FFF2-40B4-BE49-F238E27FC236}">
                <a16:creationId xmlns:a16="http://schemas.microsoft.com/office/drawing/2014/main" id="{9BD7C058-1DCE-D9DC-876D-D65A60E2D429}"/>
              </a:ext>
            </a:extLst>
          </p:cNvPr>
          <p:cNvSpPr txBox="1"/>
          <p:nvPr/>
        </p:nvSpPr>
        <p:spPr>
          <a:xfrm>
            <a:off x="389734" y="1532489"/>
            <a:ext cx="11412531" cy="37380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R" sz="1600" b="1" dirty="0"/>
              <a:t>Unsupported Python features</a:t>
            </a:r>
            <a:endParaRPr lang="en-US" altLang="ko-KR" sz="1600" dirty="0"/>
          </a:p>
          <a:p>
            <a:pPr marL="800100" lvl="1" indent="-342900">
              <a:lnSpc>
                <a:spcPct val="150000"/>
              </a:lnSpc>
              <a:buFont typeface="Arial" panose="020B0604020202020204" pitchFamily="34" charset="0"/>
              <a:buChar char="•"/>
            </a:pPr>
            <a:r>
              <a:rPr lang="en-US" altLang="ko-KR" sz="1600" dirty="0"/>
              <a:t>not yet added support for some Python features (try/except, yield, async/await, nested function definitions, global variables) to the compiler’s continuation generation logic</a:t>
            </a:r>
          </a:p>
          <a:p>
            <a:pPr marL="342900" indent="-342900">
              <a:lnSpc>
                <a:spcPct val="150000"/>
              </a:lnSpc>
              <a:buFont typeface="Arial" panose="020B0604020202020204" pitchFamily="34" charset="0"/>
              <a:buChar char="•"/>
            </a:pPr>
            <a:r>
              <a:rPr lang="en-US" altLang="ko-KR" sz="1600" b="1" dirty="0"/>
              <a:t>Other restrictions on input code </a:t>
            </a:r>
          </a:p>
          <a:p>
            <a:pPr marL="800100" lvl="1" indent="-342900">
              <a:lnSpc>
                <a:spcPct val="150000"/>
              </a:lnSpc>
              <a:buFont typeface="Arial" panose="020B0604020202020204" pitchFamily="34" charset="0"/>
              <a:buChar char="•"/>
            </a:pPr>
            <a:r>
              <a:rPr lang="en-US" altLang="ko-KR" sz="1600" dirty="0"/>
              <a:t>The programmer must: Insert </a:t>
            </a:r>
            <a:r>
              <a:rPr lang="en-US" altLang="ko-KR" sz="1600" dirty="0">
                <a:latin typeface="Bahnschrift SemiLight SemiConde" panose="020B0502040204020203" pitchFamily="34" charset="0"/>
              </a:rPr>
              <a:t>checkpoint()</a:t>
            </a:r>
            <a:r>
              <a:rPr lang="en-US" altLang="ko-KR" sz="1600" dirty="0"/>
              <a:t>, Mark calls that have externally visible side-effects with </a:t>
            </a:r>
            <a:r>
              <a:rPr lang="en-US" altLang="ko-KR" sz="1600" dirty="0">
                <a:latin typeface="Bahnschrift SemiLight SemiConde" panose="020B0502040204020203" pitchFamily="34" charset="0"/>
              </a:rPr>
              <a:t>@on_coordinator</a:t>
            </a:r>
            <a:r>
              <a:rPr lang="en-US" altLang="ko-KR" sz="1600" dirty="0"/>
              <a:t>, Use Kappa’s concurrency primitive instead of primitives such as Python threads</a:t>
            </a:r>
          </a:p>
          <a:p>
            <a:pPr marL="342900" indent="-342900">
              <a:lnSpc>
                <a:spcPct val="150000"/>
              </a:lnSpc>
              <a:buFont typeface="Arial" panose="020B0604020202020204" pitchFamily="34" charset="0"/>
              <a:buChar char="•"/>
            </a:pPr>
            <a:r>
              <a:rPr lang="en-US" altLang="ko-KR" sz="1600" b="1" dirty="0"/>
              <a:t>Static pause points</a:t>
            </a:r>
          </a:p>
          <a:p>
            <a:pPr marL="800100" lvl="1" indent="-342900">
              <a:lnSpc>
                <a:spcPct val="150000"/>
              </a:lnSpc>
              <a:buFont typeface="Arial" panose="020B0604020202020204" pitchFamily="34" charset="0"/>
              <a:buChar char="•"/>
            </a:pPr>
            <a:r>
              <a:rPr lang="en-US" altLang="ko-KR" sz="1600" dirty="0"/>
              <a:t>Restricts where checkpoints can be generated and precludes deciding checkpoint locations at runtime</a:t>
            </a:r>
          </a:p>
          <a:p>
            <a:pPr marL="342900" indent="-342900">
              <a:lnSpc>
                <a:spcPct val="150000"/>
              </a:lnSpc>
              <a:buFont typeface="Arial" panose="020B0604020202020204" pitchFamily="34" charset="0"/>
              <a:buChar char="•"/>
            </a:pPr>
            <a:r>
              <a:rPr lang="en-US" altLang="ko-KR" sz="1600" b="1" dirty="0"/>
              <a:t>Can only checkpoint in transformed code</a:t>
            </a:r>
          </a:p>
          <a:p>
            <a:pPr marL="800100" lvl="1" indent="-342900">
              <a:lnSpc>
                <a:spcPct val="150000"/>
              </a:lnSpc>
              <a:buFont typeface="Arial" panose="020B0604020202020204" pitchFamily="34" charset="0"/>
              <a:buChar char="•"/>
            </a:pPr>
            <a:r>
              <a:rPr lang="en-US" altLang="ko-KR" sz="1600" dirty="0"/>
              <a:t>Checkpoint only in code transformed by the its compiler and not in a Python C extension like numpy</a:t>
            </a:r>
          </a:p>
        </p:txBody>
      </p:sp>
      <p:sp>
        <p:nvSpPr>
          <p:cNvPr id="8" name="TextBox 7">
            <a:extLst>
              <a:ext uri="{FF2B5EF4-FFF2-40B4-BE49-F238E27FC236}">
                <a16:creationId xmlns:a16="http://schemas.microsoft.com/office/drawing/2014/main" id="{482069F7-BD6B-CE68-6AF8-6F29564073C7}"/>
              </a:ext>
            </a:extLst>
          </p:cNvPr>
          <p:cNvSpPr txBox="1"/>
          <p:nvPr/>
        </p:nvSpPr>
        <p:spPr>
          <a:xfrm>
            <a:off x="873244" y="5404080"/>
            <a:ext cx="10445509" cy="1152688"/>
          </a:xfrm>
          <a:prstGeom prst="rect">
            <a:avLst/>
          </a:prstGeom>
          <a:solidFill>
            <a:srgbClr val="FFF2CC">
              <a:alpha val="69804"/>
            </a:srgbClr>
          </a:solidFill>
        </p:spPr>
        <p:txBody>
          <a:bodyPr wrap="square">
            <a:spAutoFit/>
          </a:bodyPr>
          <a:lstStyle/>
          <a:p>
            <a:pPr marL="285750" indent="-285750">
              <a:lnSpc>
                <a:spcPct val="150000"/>
              </a:lnSpc>
              <a:buFont typeface="Symbol" panose="05050102010706020507" pitchFamily="18" charset="2"/>
              <a:buChar char="Þ"/>
            </a:pPr>
            <a:r>
              <a:rPr lang="en-US" altLang="ko-KR" sz="1600" b="1" dirty="0"/>
              <a:t>Kappa</a:t>
            </a:r>
            <a:r>
              <a:rPr lang="en-US" altLang="ko-KR" sz="1600" dirty="0"/>
              <a:t> is a framework that </a:t>
            </a:r>
            <a:r>
              <a:rPr lang="en-US" altLang="ko-KR" sz="1600" u="sng" dirty="0"/>
              <a:t>simplifies serverless development</a:t>
            </a:r>
            <a:r>
              <a:rPr lang="en-US" altLang="ko-KR" sz="1600" dirty="0"/>
              <a:t> by providing a familiar programming model. </a:t>
            </a:r>
          </a:p>
          <a:p>
            <a:pPr marL="285750" indent="-285750">
              <a:lnSpc>
                <a:spcPct val="150000"/>
              </a:lnSpc>
              <a:buFont typeface="Symbol" panose="05050102010706020507" pitchFamily="18" charset="2"/>
              <a:buChar char="Þ"/>
            </a:pPr>
            <a:r>
              <a:rPr lang="en-US" altLang="ko-KR" sz="1600" dirty="0"/>
              <a:t>By reducing the friction of developing serverless programs, Kappa provides an avenue for a larger set of applications to take advantage of the benefits of serverless computing.</a:t>
            </a:r>
            <a:endParaRPr lang="ko-KR" altLang="en-US" sz="1600" dirty="0"/>
          </a:p>
        </p:txBody>
      </p:sp>
      <p:sp>
        <p:nvSpPr>
          <p:cNvPr id="12" name="TextBox 11">
            <a:extLst>
              <a:ext uri="{FF2B5EF4-FFF2-40B4-BE49-F238E27FC236}">
                <a16:creationId xmlns:a16="http://schemas.microsoft.com/office/drawing/2014/main" id="{133EA15B-694C-0AFB-046D-F507D6ACCCC9}"/>
              </a:ext>
            </a:extLst>
          </p:cNvPr>
          <p:cNvSpPr txBox="1"/>
          <p:nvPr/>
        </p:nvSpPr>
        <p:spPr>
          <a:xfrm>
            <a:off x="334963" y="1103597"/>
            <a:ext cx="2579107"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b="1" dirty="0"/>
              <a:t>Limitations</a:t>
            </a:r>
          </a:p>
        </p:txBody>
      </p:sp>
    </p:spTree>
    <p:extLst>
      <p:ext uri="{BB962C8B-B14F-4D97-AF65-F5344CB8AC3E}">
        <p14:creationId xmlns:p14="http://schemas.microsoft.com/office/powerpoint/2010/main" val="381076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7150100" cy="400110"/>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1243499"/>
            <a:ext cx="7668159" cy="341484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Serverless</a:t>
            </a:r>
            <a:r>
              <a:rPr lang="ko-KR" altLang="en-US" b="1" dirty="0"/>
              <a:t> </a:t>
            </a:r>
            <a:r>
              <a:rPr lang="en-US" altLang="ko-KR" b="1" dirty="0"/>
              <a:t>computing</a:t>
            </a:r>
            <a:endParaRPr lang="en-US" altLang="ko-KR" dirty="0"/>
          </a:p>
          <a:p>
            <a:pPr marL="285750" indent="-285750">
              <a:lnSpc>
                <a:spcPct val="150000"/>
              </a:lnSpc>
              <a:buFont typeface="Arial" panose="020B0604020202020204" pitchFamily="34" charset="0"/>
              <a:buChar char="•"/>
            </a:pPr>
            <a:r>
              <a:rPr lang="en-US" altLang="ko-KR" sz="1600" dirty="0"/>
              <a:t>New </a:t>
            </a:r>
            <a:r>
              <a:rPr lang="en-US" altLang="ko-KR" sz="1600" b="1" dirty="0">
                <a:solidFill>
                  <a:srgbClr val="4D6BED"/>
                </a:solidFill>
              </a:rPr>
              <a:t>cloud paradigm </a:t>
            </a:r>
            <a:r>
              <a:rPr lang="en-US" altLang="ko-KR" sz="1600" dirty="0"/>
              <a:t>(instead provisioning VMs)</a:t>
            </a:r>
          </a:p>
          <a:p>
            <a:pPr marL="742950" lvl="1" indent="-285750">
              <a:lnSpc>
                <a:spcPct val="150000"/>
              </a:lnSpc>
              <a:buFont typeface="Arial" panose="020B0604020202020204" pitchFamily="34" charset="0"/>
              <a:buChar char="•"/>
            </a:pPr>
            <a:r>
              <a:rPr lang="en-US" altLang="ko-KR" sz="1600" dirty="0"/>
              <a:t>Tenants – register event handlers (Python functions) with platform</a:t>
            </a:r>
          </a:p>
          <a:p>
            <a:pPr marL="1200150" lvl="2" indent="-285750">
              <a:lnSpc>
                <a:spcPct val="150000"/>
              </a:lnSpc>
              <a:buFont typeface="Arial" panose="020B0604020202020204" pitchFamily="34" charset="0"/>
              <a:buChar char="•"/>
            </a:pPr>
            <a:r>
              <a:rPr lang="en-US" altLang="ko-KR" sz="1600" dirty="0"/>
              <a:t>Platform invokes the handler on a lambda function, a short-lived, stateless execution environment</a:t>
            </a:r>
          </a:p>
          <a:p>
            <a:pPr marL="1200150" lvl="2" indent="-285750">
              <a:lnSpc>
                <a:spcPct val="150000"/>
              </a:lnSpc>
              <a:buFont typeface="Arial" panose="020B0604020202020204" pitchFamily="34" charset="0"/>
              <a:buChar char="•"/>
            </a:pPr>
            <a:r>
              <a:rPr lang="en-US" altLang="ko-KR" sz="1600" dirty="0"/>
              <a:t>Greater elasticity</a:t>
            </a:r>
          </a:p>
          <a:p>
            <a:pPr marL="742950" lvl="1" indent="-285750">
              <a:lnSpc>
                <a:spcPct val="150000"/>
              </a:lnSpc>
              <a:buFont typeface="Arial" panose="020B0604020202020204" pitchFamily="34" charset="0"/>
              <a:buChar char="•"/>
            </a:pPr>
            <a:r>
              <a:rPr lang="en-US" altLang="ko-KR" sz="1600" dirty="0"/>
              <a:t>Providers</a:t>
            </a:r>
          </a:p>
          <a:p>
            <a:pPr marL="1200150" lvl="2" indent="-285750">
              <a:lnSpc>
                <a:spcPct val="150000"/>
              </a:lnSpc>
              <a:buFont typeface="Arial" panose="020B0604020202020204" pitchFamily="34" charset="0"/>
              <a:buChar char="•"/>
            </a:pPr>
            <a:r>
              <a:rPr lang="en-US" altLang="ko-KR" sz="1600" dirty="0"/>
              <a:t>Periodically terminate jobs running on lambda functions </a:t>
            </a:r>
            <a:br>
              <a:rPr lang="en-US" altLang="ko-KR" sz="1600" dirty="0"/>
            </a:br>
            <a:r>
              <a:rPr lang="en-US" altLang="ko-KR" sz="1600" dirty="0"/>
              <a:t>-&gt; improving datacenter utilization</a:t>
            </a:r>
          </a:p>
        </p:txBody>
      </p:sp>
      <p:pic>
        <p:nvPicPr>
          <p:cNvPr id="1026" name="Picture 2">
            <a:extLst>
              <a:ext uri="{FF2B5EF4-FFF2-40B4-BE49-F238E27FC236}">
                <a16:creationId xmlns:a16="http://schemas.microsoft.com/office/drawing/2014/main" id="{2371670D-1183-474A-8B31-71E721F1F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1168" y="2189175"/>
            <a:ext cx="3370832" cy="1891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604E8E-67F9-3D97-5EE9-483F6408E905}"/>
              </a:ext>
            </a:extLst>
          </p:cNvPr>
          <p:cNvSpPr txBox="1"/>
          <p:nvPr/>
        </p:nvSpPr>
        <p:spPr>
          <a:xfrm>
            <a:off x="555748" y="4668825"/>
            <a:ext cx="11080504"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Two main challenges</a:t>
            </a:r>
          </a:p>
          <a:p>
            <a:pPr marL="800100" lvl="1" indent="-342900">
              <a:buFont typeface="+mj-lt"/>
              <a:buAutoNum type="arabicPeriod"/>
            </a:pPr>
            <a:r>
              <a:rPr lang="en-US" altLang="ko-KR" b="0" dirty="0"/>
              <a:t>Programmers must manually partition their computation to fit within the </a:t>
            </a:r>
            <a:r>
              <a:rPr lang="en-US" altLang="ko-KR" b="0" dirty="0">
                <a:solidFill>
                  <a:srgbClr val="FF0000"/>
                </a:solidFill>
              </a:rPr>
              <a:t>lambda function time limit</a:t>
            </a:r>
          </a:p>
          <a:p>
            <a:pPr marL="800100" lvl="1" indent="-342900">
              <a:buFont typeface="+mj-lt"/>
              <a:buAutoNum type="arabicPeriod"/>
            </a:pPr>
            <a:r>
              <a:rPr lang="en-US" altLang="ko-KR" dirty="0"/>
              <a:t>Programmers </a:t>
            </a:r>
            <a:r>
              <a:rPr lang="en-US" altLang="ko-KR" dirty="0">
                <a:solidFill>
                  <a:srgbClr val="FF0000"/>
                </a:solidFill>
              </a:rPr>
              <a:t>have no concurrency or synchronization primitives </a:t>
            </a:r>
            <a:r>
              <a:rPr lang="en-US" altLang="ko-KR" dirty="0"/>
              <a:t>at their disposal, and so must either implement such primitives, restrict themselves to use share-nothing parallelism, or eschew the use of parallel lambdas</a:t>
            </a:r>
            <a:endParaRPr lang="ko-KR" altLang="en-US" b="0" dirty="0"/>
          </a:p>
        </p:txBody>
      </p:sp>
      <p:pic>
        <p:nvPicPr>
          <p:cNvPr id="8" name="그림 7">
            <a:extLst>
              <a:ext uri="{FF2B5EF4-FFF2-40B4-BE49-F238E27FC236}">
                <a16:creationId xmlns:a16="http://schemas.microsoft.com/office/drawing/2014/main" id="{0324877A-0B16-DF4E-F9B9-6B33E7CDBF68}"/>
              </a:ext>
            </a:extLst>
          </p:cNvPr>
          <p:cNvPicPr>
            <a:picLocks noChangeAspect="1"/>
          </p:cNvPicPr>
          <p:nvPr/>
        </p:nvPicPr>
        <p:blipFill>
          <a:blip r:embed="rId4"/>
          <a:stretch>
            <a:fillRect/>
          </a:stretch>
        </p:blipFill>
        <p:spPr>
          <a:xfrm>
            <a:off x="7150100" y="0"/>
            <a:ext cx="5041900" cy="1980507"/>
          </a:xfrm>
          <a:prstGeom prst="rect">
            <a:avLst/>
          </a:prstGeom>
        </p:spPr>
      </p:pic>
      <p:sp>
        <p:nvSpPr>
          <p:cNvPr id="17" name="TextBox 16">
            <a:extLst>
              <a:ext uri="{FF2B5EF4-FFF2-40B4-BE49-F238E27FC236}">
                <a16:creationId xmlns:a16="http://schemas.microsoft.com/office/drawing/2014/main" id="{5153E397-AB63-5484-CE88-129468BCFD8B}"/>
              </a:ext>
            </a:extLst>
          </p:cNvPr>
          <p:cNvSpPr txBox="1"/>
          <p:nvPr/>
        </p:nvSpPr>
        <p:spPr>
          <a:xfrm>
            <a:off x="0" y="6610469"/>
            <a:ext cx="2394585" cy="247531"/>
          </a:xfrm>
          <a:prstGeom prst="rect">
            <a:avLst/>
          </a:prstGeom>
          <a:noFill/>
        </p:spPr>
        <p:txBody>
          <a:bodyPr wrap="square">
            <a:spAutoFit/>
          </a:bodyPr>
          <a:lstStyle/>
          <a:p>
            <a:r>
              <a:rPr lang="ko-KR" altLang="en-US" sz="1000" dirty="0">
                <a:solidFill>
                  <a:schemeClr val="bg1">
                    <a:lumMod val="65000"/>
                  </a:schemeClr>
                </a:solidFill>
              </a:rPr>
              <a:t>https://buildgoodhabit.tistory.com/73</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31041"/>
            <a:ext cx="11522075" cy="501528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Kappa : </a:t>
            </a:r>
            <a:r>
              <a:rPr lang="en-US" altLang="ko-KR" sz="1600" dirty="0"/>
              <a:t>A programming framework for general-purpose, </a:t>
            </a:r>
            <a:r>
              <a:rPr lang="en-US" altLang="ko-KR" sz="1600" dirty="0">
                <a:solidFill>
                  <a:srgbClr val="4D6BED"/>
                </a:solidFill>
              </a:rPr>
              <a:t>parallel serverless applications</a:t>
            </a:r>
          </a:p>
          <a:p>
            <a:pPr marL="800100" lvl="1" indent="-342900">
              <a:lnSpc>
                <a:spcPct val="200000"/>
              </a:lnSpc>
              <a:buFont typeface="+mj-lt"/>
              <a:buAutoNum type="arabicPeriod"/>
            </a:pPr>
            <a:r>
              <a:rPr lang="en-US" altLang="ko-KR" sz="1600" b="1" dirty="0"/>
              <a:t>Checkpointing</a:t>
            </a:r>
          </a:p>
          <a:p>
            <a:pPr marL="1257300" lvl="2" indent="-342900">
              <a:lnSpc>
                <a:spcPct val="150000"/>
              </a:lnSpc>
              <a:buFont typeface="Arial" panose="020B0604020202020204" pitchFamily="34" charset="0"/>
              <a:buChar char="•"/>
            </a:pPr>
            <a:r>
              <a:rPr lang="en-US" altLang="ko-KR" sz="1600" dirty="0"/>
              <a:t>To run long tasks on time-bounded lambdas, Kappa checkpoints program state periodically and restores from this checkpoint upon lambda function timeout.</a:t>
            </a:r>
          </a:p>
          <a:p>
            <a:pPr marL="1257300" lvl="2" indent="-342900">
              <a:lnSpc>
                <a:spcPct val="150000"/>
              </a:lnSpc>
              <a:buFont typeface="Arial" panose="020B0604020202020204" pitchFamily="34" charset="0"/>
              <a:buChar char="•"/>
            </a:pPr>
            <a:r>
              <a:rPr lang="en-US" altLang="ko-KR" sz="1600" dirty="0">
                <a:solidFill>
                  <a:srgbClr val="FF7575"/>
                </a:solidFill>
              </a:rPr>
              <a:t>Continuation-based</a:t>
            </a:r>
            <a:r>
              <a:rPr lang="en-US" altLang="ko-KR" sz="1600" dirty="0"/>
              <a:t> checkpointing mechanism – operates in user mode and requires no modifications to the serverless platform.</a:t>
            </a:r>
          </a:p>
          <a:p>
            <a:pPr marL="800100" lvl="1" indent="-342900">
              <a:lnSpc>
                <a:spcPct val="150000"/>
              </a:lnSpc>
              <a:buFont typeface="+mj-lt"/>
              <a:buAutoNum type="arabicPeriod"/>
            </a:pPr>
            <a:r>
              <a:rPr lang="en-US" altLang="ko-KR" sz="1600" b="1" dirty="0"/>
              <a:t>Concurrency API</a:t>
            </a:r>
          </a:p>
          <a:p>
            <a:pPr marL="1257300" lvl="2" indent="-342900">
              <a:lnSpc>
                <a:spcPct val="150000"/>
              </a:lnSpc>
              <a:buFont typeface="Arial" panose="020B0604020202020204" pitchFamily="34" charset="0"/>
              <a:buChar char="•"/>
            </a:pPr>
            <a:r>
              <a:rPr lang="en-US" altLang="ko-KR" sz="1600" dirty="0"/>
              <a:t>To program parallel lambdas, Kappa provides a concurrency API that supports spawning tasks, waiting on futures, and passing messages between lambdas. </a:t>
            </a:r>
          </a:p>
          <a:p>
            <a:pPr marL="800100" lvl="1" indent="-342900">
              <a:lnSpc>
                <a:spcPct val="150000"/>
              </a:lnSpc>
              <a:buFont typeface="+mj-lt"/>
              <a:buAutoNum type="arabicPeriod"/>
            </a:pPr>
            <a:r>
              <a:rPr lang="en-US" altLang="ko-KR" sz="1600" b="1" dirty="0"/>
              <a:t>Fault tolerance</a:t>
            </a:r>
          </a:p>
          <a:p>
            <a:pPr marL="1257300" lvl="2" indent="-342900">
              <a:lnSpc>
                <a:spcPct val="150000"/>
              </a:lnSpc>
              <a:buFont typeface="Arial" panose="020B0604020202020204" pitchFamily="34" charset="0"/>
              <a:buChar char="•"/>
            </a:pPr>
            <a:r>
              <a:rPr lang="en-US" altLang="ko-KR" sz="1600" dirty="0"/>
              <a:t>Kappa tasks can exhibit </a:t>
            </a:r>
            <a:r>
              <a:rPr lang="en-US" altLang="ko-KR" sz="1600" dirty="0">
                <a:solidFill>
                  <a:srgbClr val="FF7575"/>
                </a:solidFill>
              </a:rPr>
              <a:t>nondeterminism</a:t>
            </a:r>
            <a:r>
              <a:rPr lang="en-US" altLang="ko-KR" sz="1600" dirty="0"/>
              <a:t> and </a:t>
            </a:r>
            <a:r>
              <a:rPr lang="en-US" altLang="ko-KR" sz="1600" dirty="0">
                <a:solidFill>
                  <a:srgbClr val="FF7575"/>
                </a:solidFill>
              </a:rPr>
              <a:t>side effects</a:t>
            </a:r>
            <a:r>
              <a:rPr lang="en-US" altLang="ko-KR" sz="1600" dirty="0"/>
              <a:t>. Using checkpoints, Kappa ensures that execution never diverges due to nondeterminism, and that any side effects invoked within the system are never re-executed in face of arbitrary lambda function timeouts.</a:t>
            </a:r>
          </a:p>
        </p:txBody>
      </p:sp>
      <p:sp>
        <p:nvSpPr>
          <p:cNvPr id="9" name="TextBox 8">
            <a:extLst>
              <a:ext uri="{FF2B5EF4-FFF2-40B4-BE49-F238E27FC236}">
                <a16:creationId xmlns:a16="http://schemas.microsoft.com/office/drawing/2014/main" id="{2C37ED2E-D7B4-58B0-9D64-5880573E2DFF}"/>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41004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Kappa workflow</a:t>
            </a:r>
            <a:endParaRPr lang="en-US" altLang="ko-KR" dirty="0"/>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864548"/>
            <a:ext cx="6677342" cy="3481429"/>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322347" y="3541691"/>
              <a:ext cx="1311993" cy="206976"/>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55163" y="4195500"/>
              <a:ext cx="446361" cy="206976"/>
            </a:xfrm>
            <a:prstGeom prst="rect">
              <a:avLst/>
            </a:prstGeom>
            <a:noFill/>
          </p:spPr>
          <p:txBody>
            <a:bodyPr wrap="square" rtlCol="0">
              <a:spAutoFit/>
            </a:bodyPr>
            <a:lstStyle/>
            <a:p>
              <a:r>
                <a:rPr lang="en-US" altLang="ko-KR" sz="1200" b="1">
                  <a:solidFill>
                    <a:srgbClr val="92D050"/>
                  </a:solidFill>
                </a:rPr>
                <a:t>RPCs</a:t>
              </a:r>
              <a:endParaRPr lang="ko-KR" altLang="en-US" sz="1200" b="1" dirty="0">
                <a:solidFill>
                  <a:srgbClr val="92D050"/>
                </a:solidFill>
              </a:endParaRPr>
            </a:p>
          </p:txBody>
        </p:sp>
      </p:grpSp>
      <p:sp>
        <p:nvSpPr>
          <p:cNvPr id="23" name="TextBox 22">
            <a:extLst>
              <a:ext uri="{FF2B5EF4-FFF2-40B4-BE49-F238E27FC236}">
                <a16:creationId xmlns:a16="http://schemas.microsoft.com/office/drawing/2014/main" id="{9EB14006-3FDD-5035-2F4C-5926F876E596}"/>
              </a:ext>
            </a:extLst>
          </p:cNvPr>
          <p:cNvSpPr txBox="1"/>
          <p:nvPr/>
        </p:nvSpPr>
        <p:spPr>
          <a:xfrm>
            <a:off x="767421" y="5345977"/>
            <a:ext cx="4989375" cy="783356"/>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Task = logical thread of execution running</a:t>
            </a:r>
          </a:p>
          <a:p>
            <a:pPr lvl="1"/>
            <a:r>
              <a:rPr lang="en-US" altLang="ko-KR" b="0" dirty="0"/>
              <a:t>Runs on one or more lambda functions</a:t>
            </a:r>
          </a:p>
        </p:txBody>
      </p:sp>
      <p:sp>
        <p:nvSpPr>
          <p:cNvPr id="25" name="TextBox 24">
            <a:extLst>
              <a:ext uri="{FF2B5EF4-FFF2-40B4-BE49-F238E27FC236}">
                <a16:creationId xmlns:a16="http://schemas.microsoft.com/office/drawing/2014/main" id="{85715865-5B10-E28A-7878-9BBFEBBC9D8F}"/>
              </a:ext>
            </a:extLst>
          </p:cNvPr>
          <p:cNvSpPr txBox="1"/>
          <p:nvPr/>
        </p:nvSpPr>
        <p:spPr>
          <a:xfrm>
            <a:off x="7290816" y="2113992"/>
            <a:ext cx="4385246" cy="2630015"/>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dirty="0"/>
              <a:t>Coordinator</a:t>
            </a:r>
            <a:r>
              <a:rPr lang="en-US" altLang="ko-KR" b="0" dirty="0"/>
              <a:t> – launching, resuming tasks / implementing Kappa’s concurrency primitives</a:t>
            </a:r>
          </a:p>
          <a:p>
            <a:pPr>
              <a:buFont typeface="Arial" panose="020B0604020202020204" pitchFamily="34" charset="0"/>
              <a:buChar char="•"/>
            </a:pPr>
            <a:r>
              <a:rPr lang="en-US" altLang="ko-KR" dirty="0"/>
              <a:t>Compiler</a:t>
            </a:r>
            <a:r>
              <a:rPr lang="en-US" altLang="ko-KR" b="0" dirty="0"/>
              <a:t> – generating code required for checkpointing</a:t>
            </a:r>
          </a:p>
          <a:p>
            <a:pPr>
              <a:buFont typeface="Arial" panose="020B0604020202020204" pitchFamily="34" charset="0"/>
              <a:buChar char="•"/>
            </a:pPr>
            <a:r>
              <a:rPr lang="en-US" altLang="ko-KR" dirty="0"/>
              <a:t>Library</a:t>
            </a:r>
            <a:r>
              <a:rPr lang="en-US" altLang="ko-KR" b="0" dirty="0"/>
              <a:t> – used by tasks for checkpointing, concurrent processing, synchronization</a:t>
            </a:r>
          </a:p>
        </p:txBody>
      </p:sp>
      <p:sp>
        <p:nvSpPr>
          <p:cNvPr id="10" name="직사각형 9">
            <a:extLst>
              <a:ext uri="{FF2B5EF4-FFF2-40B4-BE49-F238E27FC236}">
                <a16:creationId xmlns:a16="http://schemas.microsoft.com/office/drawing/2014/main" id="{B0AB050B-B991-465F-2E16-1A469CA5D388}"/>
              </a:ext>
            </a:extLst>
          </p:cNvPr>
          <p:cNvSpPr>
            <a:spLocks/>
          </p:cNvSpPr>
          <p:nvPr/>
        </p:nvSpPr>
        <p:spPr>
          <a:xfrm>
            <a:off x="3041606" y="3324225"/>
            <a:ext cx="932986" cy="440105"/>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BDAAB544-3D56-0346-30A3-D0638E6B16AC}"/>
              </a:ext>
            </a:extLst>
          </p:cNvPr>
          <p:cNvSpPr>
            <a:spLocks/>
          </p:cNvSpPr>
          <p:nvPr/>
        </p:nvSpPr>
        <p:spPr>
          <a:xfrm>
            <a:off x="1212056" y="3014664"/>
            <a:ext cx="1509713" cy="309561"/>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89B285D1-9AD7-E041-71C6-0AEFF656A6EA}"/>
              </a:ext>
            </a:extLst>
          </p:cNvPr>
          <p:cNvSpPr>
            <a:spLocks/>
          </p:cNvSpPr>
          <p:nvPr/>
        </p:nvSpPr>
        <p:spPr>
          <a:xfrm>
            <a:off x="854869" y="3617118"/>
            <a:ext cx="626269" cy="1012031"/>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4C5380D-AB04-E0DF-94BD-6C70CEA1D0D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5406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Coordinator</a:t>
            </a:r>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627159"/>
            <a:ext cx="4989375" cy="2601358"/>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196007" y="3460582"/>
              <a:ext cx="1687308" cy="276999"/>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42789" y="4195499"/>
              <a:ext cx="593744" cy="276999"/>
            </a:xfrm>
            <a:prstGeom prst="rect">
              <a:avLst/>
            </a:prstGeom>
            <a:noFill/>
          </p:spPr>
          <p:txBody>
            <a:bodyPr wrap="square" rtlCol="0">
              <a:spAutoFit/>
            </a:bodyPr>
            <a:lstStyle/>
            <a:p>
              <a:r>
                <a:rPr lang="en-US" altLang="ko-KR" sz="1200" b="1">
                  <a:solidFill>
                    <a:srgbClr val="92D050"/>
                  </a:solidFill>
                </a:rPr>
                <a:t>RPCs</a:t>
              </a:r>
              <a:endParaRPr lang="ko-KR" altLang="en-US" sz="1200" b="1" dirty="0">
                <a:solidFill>
                  <a:srgbClr val="92D050"/>
                </a:solidFill>
              </a:endParaRPr>
            </a:p>
          </p:txBody>
        </p:sp>
      </p:grpSp>
      <p:sp>
        <p:nvSpPr>
          <p:cNvPr id="25" name="TextBox 24">
            <a:extLst>
              <a:ext uri="{FF2B5EF4-FFF2-40B4-BE49-F238E27FC236}">
                <a16:creationId xmlns:a16="http://schemas.microsoft.com/office/drawing/2014/main" id="{85715865-5B10-E28A-7878-9BBFEBBC9D8F}"/>
              </a:ext>
            </a:extLst>
          </p:cNvPr>
          <p:cNvSpPr txBox="1"/>
          <p:nvPr/>
        </p:nvSpPr>
        <p:spPr>
          <a:xfrm>
            <a:off x="5871799" y="1371571"/>
            <a:ext cx="5939101" cy="2260683"/>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The Kappa coordinator is responsible for</a:t>
            </a:r>
          </a:p>
          <a:p>
            <a:pPr lvl="1"/>
            <a:r>
              <a:rPr lang="en-US" altLang="ko-KR" b="0" dirty="0"/>
              <a:t>Scheduling tasks on lambda functions</a:t>
            </a:r>
          </a:p>
          <a:p>
            <a:pPr lvl="1"/>
            <a:r>
              <a:rPr lang="en-US" altLang="ko-KR" b="0" dirty="0"/>
              <a:t>Implementing synchronization and cross-task communication</a:t>
            </a:r>
          </a:p>
          <a:p>
            <a:pPr lvl="1"/>
            <a:r>
              <a:rPr lang="en-US" altLang="ko-KR" b="0" dirty="0"/>
              <a:t>Tracking task metadata (including checkpoints) </a:t>
            </a:r>
          </a:p>
          <a:p>
            <a:pPr lvl="1"/>
            <a:r>
              <a:rPr lang="en-US" altLang="ko-KR" b="0" dirty="0"/>
              <a:t>Providing fault tolerance</a:t>
            </a:r>
          </a:p>
        </p:txBody>
      </p:sp>
      <p:sp>
        <p:nvSpPr>
          <p:cNvPr id="10" name="직사각형 9">
            <a:extLst>
              <a:ext uri="{FF2B5EF4-FFF2-40B4-BE49-F238E27FC236}">
                <a16:creationId xmlns:a16="http://schemas.microsoft.com/office/drawing/2014/main" id="{B0AB050B-B991-465F-2E16-1A469CA5D388}"/>
              </a:ext>
            </a:extLst>
          </p:cNvPr>
          <p:cNvSpPr>
            <a:spLocks/>
          </p:cNvSpPr>
          <p:nvPr/>
        </p:nvSpPr>
        <p:spPr>
          <a:xfrm>
            <a:off x="2414784" y="2698750"/>
            <a:ext cx="665474" cy="374650"/>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2BB370F-6215-3533-6FC5-59B73B71932D}"/>
              </a:ext>
            </a:extLst>
          </p:cNvPr>
          <p:cNvSpPr txBox="1"/>
          <p:nvPr/>
        </p:nvSpPr>
        <p:spPr>
          <a:xfrm>
            <a:off x="5863757" y="3753405"/>
            <a:ext cx="5939101"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The coordinator tracks the </a:t>
            </a:r>
            <a:r>
              <a:rPr lang="en-US" altLang="ko-KR" dirty="0">
                <a:solidFill>
                  <a:srgbClr val="4D6BED"/>
                </a:solidFill>
              </a:rPr>
              <a:t>latest checkpoint </a:t>
            </a:r>
            <a:r>
              <a:rPr lang="en-US" altLang="ko-KR" b="0" dirty="0"/>
              <a:t>of each task. </a:t>
            </a:r>
          </a:p>
          <a:p>
            <a:pPr>
              <a:buFont typeface="Arial" panose="020B0604020202020204" pitchFamily="34" charset="0"/>
              <a:buChar char="•"/>
            </a:pPr>
            <a:r>
              <a:rPr lang="en-US" altLang="ko-KR" b="0" dirty="0"/>
              <a:t>A task writes checkpoint content directly to </a:t>
            </a:r>
            <a:r>
              <a:rPr lang="en-US" altLang="ko-KR" b="0" u="sng" dirty="0"/>
              <a:t>storage</a:t>
            </a:r>
            <a:r>
              <a:rPr lang="en-US" altLang="ko-KR" b="0" dirty="0"/>
              <a:t>, and the </a:t>
            </a:r>
            <a:r>
              <a:rPr lang="en-US" altLang="ko-KR" b="0" u="sng" dirty="0">
                <a:solidFill>
                  <a:srgbClr val="4D6BED"/>
                </a:solidFill>
              </a:rPr>
              <a:t>coordinator maintains only checkpoint locations</a:t>
            </a:r>
            <a:r>
              <a:rPr lang="en-US" altLang="ko-KR" b="0" dirty="0"/>
              <a:t>. </a:t>
            </a:r>
          </a:p>
          <a:p>
            <a:pPr>
              <a:buFont typeface="Arial" panose="020B0604020202020204" pitchFamily="34" charset="0"/>
              <a:buChar char="•"/>
            </a:pPr>
            <a:r>
              <a:rPr lang="en-US" altLang="ko-KR" b="0" dirty="0"/>
              <a:t>Tasks communicate with the coordinator through the remote procedure calls (</a:t>
            </a:r>
            <a:r>
              <a:rPr lang="en-US" altLang="ko-KR" b="0" dirty="0">
                <a:solidFill>
                  <a:srgbClr val="FF7575"/>
                </a:solidFill>
              </a:rPr>
              <a:t>RPCs</a:t>
            </a:r>
            <a:r>
              <a:rPr lang="en-US" altLang="ko-KR" b="0" dirty="0"/>
              <a:t>)</a:t>
            </a:r>
          </a:p>
        </p:txBody>
      </p:sp>
      <p:grpSp>
        <p:nvGrpSpPr>
          <p:cNvPr id="15" name="그룹 14">
            <a:extLst>
              <a:ext uri="{FF2B5EF4-FFF2-40B4-BE49-F238E27FC236}">
                <a16:creationId xmlns:a16="http://schemas.microsoft.com/office/drawing/2014/main" id="{54AD2246-688F-B401-E4A0-FFAA514AD9C9}"/>
              </a:ext>
            </a:extLst>
          </p:cNvPr>
          <p:cNvGrpSpPr/>
          <p:nvPr/>
        </p:nvGrpSpPr>
        <p:grpSpPr>
          <a:xfrm>
            <a:off x="616234" y="4662842"/>
            <a:ext cx="5264419" cy="2031836"/>
            <a:chOff x="5736961" y="3691932"/>
            <a:chExt cx="5264419" cy="2031836"/>
          </a:xfrm>
        </p:grpSpPr>
        <p:pic>
          <p:nvPicPr>
            <p:cNvPr id="4" name="그림 3">
              <a:extLst>
                <a:ext uri="{FF2B5EF4-FFF2-40B4-BE49-F238E27FC236}">
                  <a16:creationId xmlns:a16="http://schemas.microsoft.com/office/drawing/2014/main" id="{2BAA840E-D7AF-C875-EEA8-27A6041A31AA}"/>
                </a:ext>
              </a:extLst>
            </p:cNvPr>
            <p:cNvPicPr>
              <a:picLocks noChangeAspect="1"/>
            </p:cNvPicPr>
            <p:nvPr/>
          </p:nvPicPr>
          <p:blipFill rotWithShape="1">
            <a:blip r:embed="rId4"/>
            <a:srcRect t="15819"/>
            <a:stretch/>
          </p:blipFill>
          <p:spPr>
            <a:xfrm>
              <a:off x="5736961" y="3691932"/>
              <a:ext cx="3967458" cy="2031836"/>
            </a:xfrm>
            <a:prstGeom prst="rect">
              <a:avLst/>
            </a:prstGeom>
          </p:spPr>
        </p:pic>
        <p:sp>
          <p:nvSpPr>
            <p:cNvPr id="9" name="TextBox 8">
              <a:extLst>
                <a:ext uri="{FF2B5EF4-FFF2-40B4-BE49-F238E27FC236}">
                  <a16:creationId xmlns:a16="http://schemas.microsoft.com/office/drawing/2014/main" id="{A13370CA-0243-56EA-5DD1-D74202321BC5}"/>
                </a:ext>
              </a:extLst>
            </p:cNvPr>
            <p:cNvSpPr txBox="1"/>
            <p:nvPr/>
          </p:nvSpPr>
          <p:spPr>
            <a:xfrm>
              <a:off x="9696378" y="3993842"/>
              <a:ext cx="1305002" cy="523220"/>
            </a:xfrm>
            <a:prstGeom prst="rect">
              <a:avLst/>
            </a:prstGeom>
            <a:noFill/>
          </p:spPr>
          <p:txBody>
            <a:bodyPr wrap="square" rtlCol="0">
              <a:spAutoFit/>
            </a:bodyPr>
            <a:lstStyle/>
            <a:p>
              <a:r>
                <a:rPr lang="en-US" altLang="ko-KR" sz="1400" dirty="0">
                  <a:solidFill>
                    <a:schemeClr val="tx1">
                      <a:lumMod val="50000"/>
                      <a:lumOff val="50000"/>
                    </a:schemeClr>
                  </a:solidFill>
                </a:rPr>
                <a:t>Update checkpoint ID</a:t>
              </a:r>
              <a:endParaRPr lang="ko-KR" altLang="en-US" sz="1400" dirty="0">
                <a:solidFill>
                  <a:schemeClr val="tx1">
                    <a:lumMod val="50000"/>
                    <a:lumOff val="50000"/>
                  </a:schemeClr>
                </a:solidFill>
              </a:endParaRPr>
            </a:p>
          </p:txBody>
        </p:sp>
        <p:cxnSp>
          <p:nvCxnSpPr>
            <p:cNvPr id="8" name="직선 연결선 7">
              <a:extLst>
                <a:ext uri="{FF2B5EF4-FFF2-40B4-BE49-F238E27FC236}">
                  <a16:creationId xmlns:a16="http://schemas.microsoft.com/office/drawing/2014/main" id="{450BE0E2-44E3-0895-C714-B9C57F5B8E25}"/>
                </a:ext>
              </a:extLst>
            </p:cNvPr>
            <p:cNvCxnSpPr>
              <a:cxnSpLocks/>
            </p:cNvCxnSpPr>
            <p:nvPr/>
          </p:nvCxnSpPr>
          <p:spPr>
            <a:xfrm>
              <a:off x="5870466" y="4251685"/>
              <a:ext cx="857359" cy="0"/>
            </a:xfrm>
            <a:prstGeom prst="line">
              <a:avLst/>
            </a:prstGeom>
            <a:ln w="12700">
              <a:solidFill>
                <a:srgbClr val="FFC000">
                  <a:alpha val="60000"/>
                </a:srgbClr>
              </a:solidFill>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F839D7C3-ADFE-7E37-75D1-BAA8A524587F}"/>
                </a:ext>
              </a:extLst>
            </p:cNvPr>
            <p:cNvCxnSpPr>
              <a:cxnSpLocks/>
            </p:cNvCxnSpPr>
            <p:nvPr/>
          </p:nvCxnSpPr>
          <p:spPr>
            <a:xfrm>
              <a:off x="8601075" y="4176933"/>
              <a:ext cx="1095303"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64C855A-8027-9C8F-0071-1C73C0F5323D}"/>
              </a:ext>
            </a:extLst>
          </p:cNvPr>
          <p:cNvSpPr txBox="1"/>
          <p:nvPr/>
        </p:nvSpPr>
        <p:spPr>
          <a:xfrm>
            <a:off x="5863757" y="5770201"/>
            <a:ext cx="5939101" cy="783356"/>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Task </a:t>
            </a:r>
            <a:r>
              <a:rPr lang="en-US" altLang="ko-KR" b="0" i="1" dirty="0">
                <a:solidFill>
                  <a:srgbClr val="4D6BED"/>
                </a:solidFill>
              </a:rPr>
              <a:t>t</a:t>
            </a:r>
            <a:r>
              <a:rPr lang="en-US" altLang="ko-KR" b="0" dirty="0"/>
              <a:t> timed out or failed -&gt; </a:t>
            </a:r>
            <a:r>
              <a:rPr lang="en-US" altLang="ko-KR" b="0" dirty="0">
                <a:solidFill>
                  <a:srgbClr val="4D6BED"/>
                </a:solidFill>
              </a:rPr>
              <a:t>restarts</a:t>
            </a:r>
            <a:r>
              <a:rPr lang="en-US" altLang="ko-KR" b="0" dirty="0"/>
              <a:t> </a:t>
            </a:r>
            <a:r>
              <a:rPr lang="en-US" altLang="ko-KR" b="0" i="1" dirty="0">
                <a:solidFill>
                  <a:srgbClr val="4D6BED"/>
                </a:solidFill>
              </a:rPr>
              <a:t>t</a:t>
            </a:r>
            <a:r>
              <a:rPr lang="en-US" altLang="ko-KR" b="0" dirty="0"/>
              <a:t> from its latest checkpoint on a </a:t>
            </a:r>
            <a:r>
              <a:rPr lang="en-US" altLang="ko-KR" b="0" dirty="0">
                <a:solidFill>
                  <a:srgbClr val="4D6BED"/>
                </a:solidFill>
              </a:rPr>
              <a:t>new lambda function</a:t>
            </a:r>
            <a:endParaRPr lang="en-US" altLang="ko-KR" b="0" dirty="0"/>
          </a:p>
        </p:txBody>
      </p:sp>
      <p:sp>
        <p:nvSpPr>
          <p:cNvPr id="26" name="TextBox 25">
            <a:extLst>
              <a:ext uri="{FF2B5EF4-FFF2-40B4-BE49-F238E27FC236}">
                <a16:creationId xmlns:a16="http://schemas.microsoft.com/office/drawing/2014/main" id="{9A1AB05F-F108-9B8E-E288-03186567131A}"/>
              </a:ext>
            </a:extLst>
          </p:cNvPr>
          <p:cNvSpPr txBox="1"/>
          <p:nvPr/>
        </p:nvSpPr>
        <p:spPr>
          <a:xfrm>
            <a:off x="648934" y="4324288"/>
            <a:ext cx="2831414"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b="0" dirty="0"/>
              <a:t>Core coordinator </a:t>
            </a:r>
            <a:r>
              <a:rPr lang="en-US" altLang="ko-KR" sz="1600" b="0" dirty="0">
                <a:solidFill>
                  <a:srgbClr val="FF7575"/>
                </a:solidFill>
              </a:rPr>
              <a:t>RPCs</a:t>
            </a:r>
            <a:endParaRPr lang="ko-KR" altLang="en-US" sz="1600" dirty="0"/>
          </a:p>
        </p:txBody>
      </p:sp>
      <p:sp>
        <p:nvSpPr>
          <p:cNvPr id="28" name="TextBox 27">
            <a:extLst>
              <a:ext uri="{FF2B5EF4-FFF2-40B4-BE49-F238E27FC236}">
                <a16:creationId xmlns:a16="http://schemas.microsoft.com/office/drawing/2014/main" id="{C6993F2E-275C-EE83-1902-3403019925B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17916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Coordinator</a:t>
            </a:r>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627159"/>
            <a:ext cx="4989375" cy="2601358"/>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196007" y="3460582"/>
              <a:ext cx="1687308" cy="276999"/>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42789" y="4195499"/>
              <a:ext cx="593744" cy="276999"/>
            </a:xfrm>
            <a:prstGeom prst="rect">
              <a:avLst/>
            </a:prstGeom>
            <a:noFill/>
          </p:spPr>
          <p:txBody>
            <a:bodyPr wrap="square" rtlCol="0">
              <a:spAutoFit/>
            </a:bodyPr>
            <a:lstStyle/>
            <a:p>
              <a:r>
                <a:rPr lang="en-US" altLang="ko-KR" sz="1200" b="1" dirty="0">
                  <a:solidFill>
                    <a:srgbClr val="92D050"/>
                  </a:solidFill>
                </a:rPr>
                <a:t>RPCs</a:t>
              </a:r>
              <a:endParaRPr lang="ko-KR" altLang="en-US" sz="1200" b="1" dirty="0">
                <a:solidFill>
                  <a:srgbClr val="92D050"/>
                </a:solidFill>
              </a:endParaRPr>
            </a:p>
          </p:txBody>
        </p:sp>
      </p:grpSp>
      <p:sp>
        <p:nvSpPr>
          <p:cNvPr id="25" name="TextBox 24">
            <a:extLst>
              <a:ext uri="{FF2B5EF4-FFF2-40B4-BE49-F238E27FC236}">
                <a16:creationId xmlns:a16="http://schemas.microsoft.com/office/drawing/2014/main" id="{85715865-5B10-E28A-7878-9BBFEBBC9D8F}"/>
              </a:ext>
            </a:extLst>
          </p:cNvPr>
          <p:cNvSpPr txBox="1"/>
          <p:nvPr/>
        </p:nvSpPr>
        <p:spPr>
          <a:xfrm>
            <a:off x="5745450" y="1437622"/>
            <a:ext cx="580211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Code re-execution can be problematic</a:t>
            </a:r>
          </a:p>
          <a:p>
            <a:pPr lvl="1"/>
            <a:r>
              <a:rPr lang="en-US" altLang="ko-KR" b="0" dirty="0"/>
              <a:t>Assume – all effectful calls are processed through coordinator</a:t>
            </a:r>
          </a:p>
          <a:p>
            <a:pPr lvl="1"/>
            <a:r>
              <a:rPr lang="en-US" altLang="ko-KR" b="0" dirty="0"/>
              <a:t>Ensure – coordinator RPCs are executed once / never executed (times out)</a:t>
            </a:r>
          </a:p>
        </p:txBody>
      </p:sp>
      <p:sp>
        <p:nvSpPr>
          <p:cNvPr id="7" name="TextBox 6">
            <a:extLst>
              <a:ext uri="{FF2B5EF4-FFF2-40B4-BE49-F238E27FC236}">
                <a16:creationId xmlns:a16="http://schemas.microsoft.com/office/drawing/2014/main" id="{42BB370F-6215-3533-6FC5-59B73B71932D}"/>
              </a:ext>
            </a:extLst>
          </p:cNvPr>
          <p:cNvSpPr txBox="1"/>
          <p:nvPr/>
        </p:nvSpPr>
        <p:spPr>
          <a:xfrm>
            <a:off x="5745450" y="3452357"/>
            <a:ext cx="5939101" cy="2999347"/>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Fault tolerance</a:t>
            </a:r>
            <a:r>
              <a:rPr lang="en-US" altLang="ko-KR" b="0" dirty="0"/>
              <a:t> of the coordinator itself</a:t>
            </a:r>
          </a:p>
          <a:p>
            <a:pPr lvl="1"/>
            <a:r>
              <a:rPr lang="en-US" altLang="ko-KR" dirty="0"/>
              <a:t>Kappa provides the option to continuously </a:t>
            </a:r>
            <a:r>
              <a:rPr lang="en-US" altLang="ko-KR" dirty="0">
                <a:solidFill>
                  <a:srgbClr val="4D6BED"/>
                </a:solidFill>
              </a:rPr>
              <a:t>replicate</a:t>
            </a:r>
            <a:r>
              <a:rPr lang="en-US" altLang="ko-KR" dirty="0"/>
              <a:t> coordinator state to </a:t>
            </a:r>
            <a:r>
              <a:rPr lang="en-US" altLang="ko-KR" dirty="0">
                <a:solidFill>
                  <a:srgbClr val="4D6BED"/>
                </a:solidFill>
              </a:rPr>
              <a:t>a backing store.</a:t>
            </a:r>
          </a:p>
          <a:p>
            <a:pPr lvl="1"/>
            <a:r>
              <a:rPr lang="en-US" altLang="ko-KR" b="0" dirty="0"/>
              <a:t>Processes an RPC / lambda function timeout </a:t>
            </a:r>
            <a:br>
              <a:rPr lang="en-US" altLang="ko-KR" b="0" dirty="0"/>
            </a:br>
            <a:r>
              <a:rPr lang="en-US" altLang="ko-KR" b="0" dirty="0"/>
              <a:t>=&gt; it sends a state update to the backing store and waits for it to be persisted</a:t>
            </a:r>
          </a:p>
          <a:p>
            <a:pPr lvl="1"/>
            <a:r>
              <a:rPr lang="en-US" altLang="ko-KR" b="0" dirty="0"/>
              <a:t>Supports </a:t>
            </a:r>
            <a:r>
              <a:rPr lang="en-US" altLang="ko-KR" b="0" dirty="0">
                <a:solidFill>
                  <a:srgbClr val="4D6BED"/>
                </a:solidFill>
              </a:rPr>
              <a:t>checkpoint replications </a:t>
            </a:r>
            <a:r>
              <a:rPr lang="en-US" altLang="ko-KR" b="0" dirty="0"/>
              <a:t>to tolerate storage node failures</a:t>
            </a:r>
          </a:p>
        </p:txBody>
      </p:sp>
      <p:sp>
        <p:nvSpPr>
          <p:cNvPr id="5" name="직사각형 4">
            <a:extLst>
              <a:ext uri="{FF2B5EF4-FFF2-40B4-BE49-F238E27FC236}">
                <a16:creationId xmlns:a16="http://schemas.microsoft.com/office/drawing/2014/main" id="{0B98E287-0BB2-893B-1688-F511ED5BD8A8}"/>
              </a:ext>
            </a:extLst>
          </p:cNvPr>
          <p:cNvSpPr>
            <a:spLocks/>
          </p:cNvSpPr>
          <p:nvPr/>
        </p:nvSpPr>
        <p:spPr>
          <a:xfrm>
            <a:off x="2414784" y="2698750"/>
            <a:ext cx="665474" cy="374650"/>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7" name="그림 26">
            <a:extLst>
              <a:ext uri="{FF2B5EF4-FFF2-40B4-BE49-F238E27FC236}">
                <a16:creationId xmlns:a16="http://schemas.microsoft.com/office/drawing/2014/main" id="{52DD77B4-171F-3BDC-6ABA-80E6D3089F35}"/>
              </a:ext>
            </a:extLst>
          </p:cNvPr>
          <p:cNvPicPr>
            <a:picLocks noChangeAspect="1"/>
          </p:cNvPicPr>
          <p:nvPr/>
        </p:nvPicPr>
        <p:blipFill rotWithShape="1">
          <a:blip r:embed="rId4"/>
          <a:srcRect t="15819"/>
          <a:stretch/>
        </p:blipFill>
        <p:spPr>
          <a:xfrm>
            <a:off x="616234" y="4662842"/>
            <a:ext cx="3967458" cy="2031836"/>
          </a:xfrm>
          <a:prstGeom prst="rect">
            <a:avLst/>
          </a:prstGeom>
        </p:spPr>
      </p:pic>
      <p:sp>
        <p:nvSpPr>
          <p:cNvPr id="31" name="TextBox 30">
            <a:extLst>
              <a:ext uri="{FF2B5EF4-FFF2-40B4-BE49-F238E27FC236}">
                <a16:creationId xmlns:a16="http://schemas.microsoft.com/office/drawing/2014/main" id="{532FD409-D858-701B-4BD6-A634C1C5B0AC}"/>
              </a:ext>
            </a:extLst>
          </p:cNvPr>
          <p:cNvSpPr txBox="1"/>
          <p:nvPr/>
        </p:nvSpPr>
        <p:spPr>
          <a:xfrm>
            <a:off x="648934" y="4324288"/>
            <a:ext cx="2831414"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b="0" dirty="0"/>
              <a:t>Core coordinator </a:t>
            </a:r>
            <a:r>
              <a:rPr lang="en-US" altLang="ko-KR" sz="1600" b="0" dirty="0">
                <a:solidFill>
                  <a:srgbClr val="FF7575"/>
                </a:solidFill>
              </a:rPr>
              <a:t>RPCs</a:t>
            </a:r>
            <a:endParaRPr lang="ko-KR" altLang="en-US" sz="1600" dirty="0"/>
          </a:p>
        </p:txBody>
      </p:sp>
      <p:sp>
        <p:nvSpPr>
          <p:cNvPr id="33" name="TextBox 32">
            <a:extLst>
              <a:ext uri="{FF2B5EF4-FFF2-40B4-BE49-F238E27FC236}">
                <a16:creationId xmlns:a16="http://schemas.microsoft.com/office/drawing/2014/main" id="{C3A19253-5FBB-F21B-F222-096F1360C55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9933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a:t>
            </a:r>
          </a:p>
        </p:txBody>
      </p:sp>
      <p:sp>
        <p:nvSpPr>
          <p:cNvPr id="25" name="TextBox 24">
            <a:extLst>
              <a:ext uri="{FF2B5EF4-FFF2-40B4-BE49-F238E27FC236}">
                <a16:creationId xmlns:a16="http://schemas.microsoft.com/office/drawing/2014/main" id="{85715865-5B10-E28A-7878-9BBFEBBC9D8F}"/>
              </a:ext>
            </a:extLst>
          </p:cNvPr>
          <p:cNvSpPr txBox="1"/>
          <p:nvPr/>
        </p:nvSpPr>
        <p:spPr>
          <a:xfrm>
            <a:off x="472541" y="1636328"/>
            <a:ext cx="552437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Checkpoints – implemented using </a:t>
            </a:r>
            <a:r>
              <a:rPr lang="en-US" altLang="ko-KR" dirty="0">
                <a:solidFill>
                  <a:srgbClr val="4D6BED"/>
                </a:solidFill>
              </a:rPr>
              <a:t>continuations</a:t>
            </a:r>
          </a:p>
          <a:p>
            <a:pPr lvl="1"/>
            <a:r>
              <a:rPr lang="en-US" altLang="ko-KR" dirty="0"/>
              <a:t>A well understood technique for suspending and resuming execution</a:t>
            </a:r>
          </a:p>
          <a:p>
            <a:pPr lvl="1"/>
            <a:r>
              <a:rPr lang="en-US" altLang="ko-KR" dirty="0"/>
              <a:t>A </a:t>
            </a:r>
            <a:r>
              <a:rPr lang="en-US" altLang="ko-KR" dirty="0">
                <a:solidFill>
                  <a:srgbClr val="4D6BED"/>
                </a:solidFill>
              </a:rPr>
              <a:t>closure</a:t>
            </a:r>
            <a:r>
              <a:rPr lang="en-US" altLang="ko-KR" dirty="0"/>
              <a:t> that captures program state and control flow information at some execution point</a:t>
            </a:r>
          </a:p>
        </p:txBody>
      </p:sp>
      <p:sp>
        <p:nvSpPr>
          <p:cNvPr id="31" name="TextBox 30">
            <a:extLst>
              <a:ext uri="{FF2B5EF4-FFF2-40B4-BE49-F238E27FC236}">
                <a16:creationId xmlns:a16="http://schemas.microsoft.com/office/drawing/2014/main" id="{532FD409-D858-701B-4BD6-A634C1C5B0AC}"/>
              </a:ext>
            </a:extLst>
          </p:cNvPr>
          <p:cNvSpPr txBox="1"/>
          <p:nvPr/>
        </p:nvSpPr>
        <p:spPr>
          <a:xfrm>
            <a:off x="6696402" y="1306150"/>
            <a:ext cx="3191170"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Example of </a:t>
            </a:r>
            <a:r>
              <a:rPr lang="en-US" altLang="ko-KR" sz="1600" b="1" dirty="0"/>
              <a:t>continuations</a:t>
            </a:r>
            <a:r>
              <a:rPr lang="en-US" altLang="ko-KR" sz="1600" dirty="0"/>
              <a:t> </a:t>
            </a:r>
            <a:endParaRPr lang="ko-KR" altLang="en-US" sz="1600" dirty="0"/>
          </a:p>
        </p:txBody>
      </p:sp>
      <p:pic>
        <p:nvPicPr>
          <p:cNvPr id="4" name="그림 3">
            <a:extLst>
              <a:ext uri="{FF2B5EF4-FFF2-40B4-BE49-F238E27FC236}">
                <a16:creationId xmlns:a16="http://schemas.microsoft.com/office/drawing/2014/main" id="{314A5AA2-A92D-E3C0-2950-3D0657B964B8}"/>
              </a:ext>
            </a:extLst>
          </p:cNvPr>
          <p:cNvPicPr>
            <a:picLocks noChangeAspect="1"/>
          </p:cNvPicPr>
          <p:nvPr/>
        </p:nvPicPr>
        <p:blipFill rotWithShape="1">
          <a:blip r:embed="rId3"/>
          <a:srcRect t="8517"/>
          <a:stretch/>
        </p:blipFill>
        <p:spPr>
          <a:xfrm>
            <a:off x="6696402" y="1725228"/>
            <a:ext cx="5023057" cy="4645685"/>
          </a:xfrm>
          <a:prstGeom prst="rect">
            <a:avLst/>
          </a:prstGeom>
        </p:spPr>
      </p:pic>
      <p:sp>
        <p:nvSpPr>
          <p:cNvPr id="14" name="TextBox 13">
            <a:extLst>
              <a:ext uri="{FF2B5EF4-FFF2-40B4-BE49-F238E27FC236}">
                <a16:creationId xmlns:a16="http://schemas.microsoft.com/office/drawing/2014/main" id="{F2EE9580-5C31-5824-2E56-A0CD1E86A938}"/>
              </a:ext>
            </a:extLst>
          </p:cNvPr>
          <p:cNvSpPr txBox="1"/>
          <p:nvPr/>
        </p:nvSpPr>
        <p:spPr>
          <a:xfrm>
            <a:off x="472541" y="3626748"/>
            <a:ext cx="5524376"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solidFill>
                  <a:srgbClr val="FF7575"/>
                </a:solidFill>
              </a:rPr>
              <a:t>Takes</a:t>
            </a:r>
            <a:r>
              <a:rPr lang="en-US" altLang="ko-KR" b="0" dirty="0"/>
              <a:t> a checkpoint by </a:t>
            </a:r>
            <a:r>
              <a:rPr lang="en-US" altLang="ko-KR" b="0" u="sng" dirty="0"/>
              <a:t>generating a continuation </a:t>
            </a:r>
            <a:r>
              <a:rPr lang="en-US" altLang="ko-KR" b="0" dirty="0"/>
              <a:t>and </a:t>
            </a:r>
            <a:r>
              <a:rPr lang="en-US" altLang="ko-KR" b="0" u="sng" dirty="0"/>
              <a:t>serializing</a:t>
            </a:r>
            <a:r>
              <a:rPr lang="en-US" altLang="ko-KR" b="0" dirty="0"/>
              <a:t> it to storage</a:t>
            </a:r>
          </a:p>
          <a:p>
            <a:pPr>
              <a:buFont typeface="Arial" panose="020B0604020202020204" pitchFamily="34" charset="0"/>
              <a:buChar char="•"/>
            </a:pPr>
            <a:r>
              <a:rPr lang="en-US" altLang="ko-KR" b="0" dirty="0">
                <a:solidFill>
                  <a:srgbClr val="FF7575"/>
                </a:solidFill>
              </a:rPr>
              <a:t>Restores</a:t>
            </a:r>
            <a:r>
              <a:rPr lang="en-US" altLang="ko-KR" b="0" dirty="0"/>
              <a:t> from a checkpoint by </a:t>
            </a:r>
            <a:r>
              <a:rPr lang="en-US" altLang="ko-KR" b="0" u="sng" dirty="0"/>
              <a:t>deserializing</a:t>
            </a:r>
            <a:r>
              <a:rPr lang="en-US" altLang="ko-KR" b="0" dirty="0"/>
              <a:t> and </a:t>
            </a:r>
            <a:r>
              <a:rPr lang="en-US" altLang="ko-KR" b="0" u="sng" dirty="0"/>
              <a:t>invoking</a:t>
            </a:r>
            <a:r>
              <a:rPr lang="en-US" altLang="ko-KR" b="0" dirty="0"/>
              <a:t> a previously stored continuation</a:t>
            </a:r>
            <a:endParaRPr lang="en-US" altLang="ko-KR" b="0" dirty="0">
              <a:solidFill>
                <a:srgbClr val="4D6BED"/>
              </a:solidFill>
            </a:endParaRPr>
          </a:p>
        </p:txBody>
      </p:sp>
      <p:sp>
        <p:nvSpPr>
          <p:cNvPr id="5" name="TextBox 4">
            <a:extLst>
              <a:ext uri="{FF2B5EF4-FFF2-40B4-BE49-F238E27FC236}">
                <a16:creationId xmlns:a16="http://schemas.microsoft.com/office/drawing/2014/main" id="{0CE7E157-A159-89E0-9E32-F819124DDB77}"/>
              </a:ext>
            </a:extLst>
          </p:cNvPr>
          <p:cNvSpPr txBox="1">
            <a:spLocks/>
          </p:cNvSpPr>
          <p:nvPr/>
        </p:nvSpPr>
        <p:spPr>
          <a:xfrm>
            <a:off x="6048375" y="3161184"/>
            <a:ext cx="670352" cy="461665"/>
          </a:xfrm>
          <a:prstGeom prst="rect">
            <a:avLst/>
          </a:prstGeom>
          <a:noFill/>
        </p:spPr>
        <p:txBody>
          <a:bodyPr wrap="square" rtlCol="0">
            <a:spAutoFit/>
          </a:bodyPr>
          <a:lstStyle/>
          <a:p>
            <a:r>
              <a:rPr lang="en-US" altLang="ko-KR" sz="1200" dirty="0">
                <a:solidFill>
                  <a:srgbClr val="92D050"/>
                </a:solidFill>
              </a:rPr>
              <a:t>Pause points</a:t>
            </a:r>
            <a:endParaRPr lang="ko-KR" altLang="en-US" sz="1200" dirty="0">
              <a:solidFill>
                <a:srgbClr val="92D050"/>
              </a:solidFill>
            </a:endParaRPr>
          </a:p>
        </p:txBody>
      </p:sp>
      <p:cxnSp>
        <p:nvCxnSpPr>
          <p:cNvPr id="7" name="직선 화살표 연결선 6">
            <a:extLst>
              <a:ext uri="{FF2B5EF4-FFF2-40B4-BE49-F238E27FC236}">
                <a16:creationId xmlns:a16="http://schemas.microsoft.com/office/drawing/2014/main" id="{B7101012-2D15-7112-DD22-1A53D4141CA2}"/>
              </a:ext>
            </a:extLst>
          </p:cNvPr>
          <p:cNvCxnSpPr>
            <a:cxnSpLocks/>
          </p:cNvCxnSpPr>
          <p:nvPr/>
        </p:nvCxnSpPr>
        <p:spPr>
          <a:xfrm>
            <a:off x="6586538" y="3410314"/>
            <a:ext cx="39796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6A634B82-EA9D-ADD8-CB32-BD948DD3C691}"/>
              </a:ext>
            </a:extLst>
          </p:cNvPr>
          <p:cNvCxnSpPr>
            <a:cxnSpLocks/>
          </p:cNvCxnSpPr>
          <p:nvPr/>
        </p:nvCxnSpPr>
        <p:spPr>
          <a:xfrm flipV="1">
            <a:off x="6479381" y="2702707"/>
            <a:ext cx="505120" cy="5270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D3CE17D0-2B68-D718-F024-4CC8551DBCD2}"/>
              </a:ext>
            </a:extLst>
          </p:cNvPr>
          <p:cNvPicPr>
            <a:picLocks noChangeAspect="1"/>
          </p:cNvPicPr>
          <p:nvPr/>
        </p:nvPicPr>
        <p:blipFill rotWithShape="1">
          <a:blip r:embed="rId4"/>
          <a:srcRect b="18167"/>
          <a:stretch/>
        </p:blipFill>
        <p:spPr>
          <a:xfrm>
            <a:off x="9610004" y="-2906"/>
            <a:ext cx="2581996" cy="1346200"/>
          </a:xfrm>
          <a:prstGeom prst="rect">
            <a:avLst/>
          </a:prstGeom>
          <a:ln>
            <a:solidFill>
              <a:schemeClr val="bg1">
                <a:lumMod val="50000"/>
              </a:schemeClr>
            </a:solidFill>
          </a:ln>
        </p:spPr>
      </p:pic>
      <p:pic>
        <p:nvPicPr>
          <p:cNvPr id="21" name="그림 20">
            <a:extLst>
              <a:ext uri="{FF2B5EF4-FFF2-40B4-BE49-F238E27FC236}">
                <a16:creationId xmlns:a16="http://schemas.microsoft.com/office/drawing/2014/main" id="{8DDE0666-1C6A-7056-B97B-05F553996AE9}"/>
              </a:ext>
            </a:extLst>
          </p:cNvPr>
          <p:cNvPicPr>
            <a:picLocks noChangeAspect="1"/>
          </p:cNvPicPr>
          <p:nvPr/>
        </p:nvPicPr>
        <p:blipFill>
          <a:blip r:embed="rId5"/>
          <a:stretch>
            <a:fillRect/>
          </a:stretch>
        </p:blipFill>
        <p:spPr>
          <a:xfrm>
            <a:off x="834094" y="5737655"/>
            <a:ext cx="4801270" cy="390580"/>
          </a:xfrm>
          <a:prstGeom prst="rect">
            <a:avLst/>
          </a:prstGeom>
          <a:ln w="12700">
            <a:noFill/>
          </a:ln>
        </p:spPr>
      </p:pic>
      <p:sp>
        <p:nvSpPr>
          <p:cNvPr id="23" name="TextBox 22">
            <a:extLst>
              <a:ext uri="{FF2B5EF4-FFF2-40B4-BE49-F238E27FC236}">
                <a16:creationId xmlns:a16="http://schemas.microsoft.com/office/drawing/2014/main" id="{B23E42C8-9DF4-AAEF-2CA8-9F0EE6D667C6}"/>
              </a:ext>
            </a:extLst>
          </p:cNvPr>
          <p:cNvSpPr txBox="1">
            <a:spLocks/>
          </p:cNvSpPr>
          <p:nvPr/>
        </p:nvSpPr>
        <p:spPr>
          <a:xfrm>
            <a:off x="602715" y="5418183"/>
            <a:ext cx="2004491" cy="338554"/>
          </a:xfrm>
          <a:prstGeom prst="rect">
            <a:avLst/>
          </a:prstGeom>
          <a:noFill/>
        </p:spPr>
        <p:txBody>
          <a:bodyPr wrap="square" rtlCol="0">
            <a:spAutoFit/>
          </a:bodyPr>
          <a:lstStyle/>
          <a:p>
            <a:pPr marL="285750" indent="-285750" algn="r">
              <a:buFont typeface="Wingdings" panose="05000000000000000000" pitchFamily="2" charset="2"/>
              <a:buChar char="Ø"/>
            </a:pPr>
            <a:r>
              <a:rPr lang="en-US" altLang="ko-KR" sz="1600" dirty="0">
                <a:solidFill>
                  <a:schemeClr val="tx1">
                    <a:lumMod val="50000"/>
                    <a:lumOff val="50000"/>
                  </a:schemeClr>
                </a:solidFill>
              </a:rPr>
              <a:t>Checkpoint (list)</a:t>
            </a:r>
            <a:endParaRPr lang="ko-KR" altLang="en-US" sz="1600" dirty="0">
              <a:solidFill>
                <a:schemeClr val="tx1">
                  <a:lumMod val="50000"/>
                  <a:lumOff val="50000"/>
                </a:schemeClr>
              </a:solidFill>
            </a:endParaRPr>
          </a:p>
        </p:txBody>
      </p:sp>
      <p:sp>
        <p:nvSpPr>
          <p:cNvPr id="28" name="TextBox 27">
            <a:extLst>
              <a:ext uri="{FF2B5EF4-FFF2-40B4-BE49-F238E27FC236}">
                <a16:creationId xmlns:a16="http://schemas.microsoft.com/office/drawing/2014/main" id="{562DF5F5-51C8-C2AF-8965-FA1E567E149D}"/>
              </a:ext>
            </a:extLst>
          </p:cNvPr>
          <p:cNvSpPr txBox="1">
            <a:spLocks/>
          </p:cNvSpPr>
          <p:nvPr/>
        </p:nvSpPr>
        <p:spPr>
          <a:xfrm>
            <a:off x="1185210" y="6051180"/>
            <a:ext cx="839503" cy="461665"/>
          </a:xfrm>
          <a:prstGeom prst="rect">
            <a:avLst/>
          </a:prstGeom>
          <a:noFill/>
        </p:spPr>
        <p:txBody>
          <a:bodyPr wrap="square" rtlCol="0">
            <a:spAutoFit/>
          </a:bodyPr>
          <a:lstStyle/>
          <a:p>
            <a:pPr algn="ctr"/>
            <a:r>
              <a:rPr lang="en-US" altLang="ko-KR" sz="1200" dirty="0">
                <a:solidFill>
                  <a:srgbClr val="92D050"/>
                </a:solidFill>
              </a:rPr>
              <a:t>Function name</a:t>
            </a:r>
            <a:endParaRPr lang="ko-KR" altLang="en-US" sz="1200" dirty="0">
              <a:solidFill>
                <a:srgbClr val="92D050"/>
              </a:solidFill>
            </a:endParaRPr>
          </a:p>
        </p:txBody>
      </p:sp>
      <p:sp>
        <p:nvSpPr>
          <p:cNvPr id="30" name="TextBox 29">
            <a:extLst>
              <a:ext uri="{FF2B5EF4-FFF2-40B4-BE49-F238E27FC236}">
                <a16:creationId xmlns:a16="http://schemas.microsoft.com/office/drawing/2014/main" id="{DF2D9AC3-87BE-E002-9415-41F77481B89F}"/>
              </a:ext>
            </a:extLst>
          </p:cNvPr>
          <p:cNvSpPr txBox="1">
            <a:spLocks/>
          </p:cNvSpPr>
          <p:nvPr/>
        </p:nvSpPr>
        <p:spPr>
          <a:xfrm>
            <a:off x="2042606" y="6051180"/>
            <a:ext cx="794118" cy="461665"/>
          </a:xfrm>
          <a:prstGeom prst="rect">
            <a:avLst/>
          </a:prstGeom>
          <a:noFill/>
        </p:spPr>
        <p:txBody>
          <a:bodyPr wrap="square" rtlCol="0">
            <a:spAutoFit/>
          </a:bodyPr>
          <a:lstStyle/>
          <a:p>
            <a:pPr algn="ctr"/>
            <a:r>
              <a:rPr lang="en-US" altLang="ko-KR" sz="1200" dirty="0">
                <a:solidFill>
                  <a:srgbClr val="92D050"/>
                </a:solidFill>
              </a:rPr>
              <a:t>Live variables</a:t>
            </a:r>
            <a:endParaRPr lang="ko-KR" altLang="en-US" sz="1200" dirty="0">
              <a:solidFill>
                <a:srgbClr val="92D050"/>
              </a:solidFill>
            </a:endParaRPr>
          </a:p>
        </p:txBody>
      </p:sp>
      <p:cxnSp>
        <p:nvCxnSpPr>
          <p:cNvPr id="32" name="직선 연결선 31">
            <a:extLst>
              <a:ext uri="{FF2B5EF4-FFF2-40B4-BE49-F238E27FC236}">
                <a16:creationId xmlns:a16="http://schemas.microsoft.com/office/drawing/2014/main" id="{2F2479A8-EA16-1CEF-4780-3D0ADF121BC0}"/>
              </a:ext>
            </a:extLst>
          </p:cNvPr>
          <p:cNvCxnSpPr>
            <a:cxnSpLocks/>
          </p:cNvCxnSpPr>
          <p:nvPr/>
        </p:nvCxnSpPr>
        <p:spPr>
          <a:xfrm>
            <a:off x="1139825" y="6068250"/>
            <a:ext cx="930275"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C8E098A3-3060-EFC6-C578-AE117D0B3FF8}"/>
              </a:ext>
            </a:extLst>
          </p:cNvPr>
          <p:cNvCxnSpPr>
            <a:cxnSpLocks/>
          </p:cNvCxnSpPr>
          <p:nvPr/>
        </p:nvCxnSpPr>
        <p:spPr>
          <a:xfrm>
            <a:off x="2202806"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6A2282-2E0C-0F37-F892-DCE0106E79D7}"/>
              </a:ext>
            </a:extLst>
          </p:cNvPr>
          <p:cNvSpPr txBox="1">
            <a:spLocks/>
          </p:cNvSpPr>
          <p:nvPr/>
        </p:nvSpPr>
        <p:spPr>
          <a:xfrm>
            <a:off x="4116977" y="6051180"/>
            <a:ext cx="2362404" cy="461665"/>
          </a:xfrm>
          <a:prstGeom prst="rect">
            <a:avLst/>
          </a:prstGeom>
          <a:noFill/>
        </p:spPr>
        <p:txBody>
          <a:bodyPr wrap="square" rtlCol="0">
            <a:spAutoFit/>
          </a:bodyPr>
          <a:lstStyle/>
          <a:p>
            <a:r>
              <a:rPr lang="en-US" altLang="ko-KR" sz="1200" dirty="0">
                <a:solidFill>
                  <a:srgbClr val="92D050"/>
                </a:solidFill>
              </a:rPr>
              <a:t>Hole</a:t>
            </a:r>
          </a:p>
          <a:p>
            <a:r>
              <a:rPr lang="en-US" altLang="ko-KR" sz="1200" dirty="0">
                <a:solidFill>
                  <a:srgbClr val="92D050"/>
                </a:solidFill>
              </a:rPr>
              <a:t>- Previous continuation’s result</a:t>
            </a:r>
            <a:endParaRPr lang="ko-KR" altLang="en-US" sz="1200" dirty="0">
              <a:solidFill>
                <a:srgbClr val="92D050"/>
              </a:solidFill>
            </a:endParaRPr>
          </a:p>
        </p:txBody>
      </p:sp>
      <p:cxnSp>
        <p:nvCxnSpPr>
          <p:cNvPr id="39" name="직선 연결선 38">
            <a:extLst>
              <a:ext uri="{FF2B5EF4-FFF2-40B4-BE49-F238E27FC236}">
                <a16:creationId xmlns:a16="http://schemas.microsoft.com/office/drawing/2014/main" id="{DBBE5380-AC01-9365-06B7-D524505507CA}"/>
              </a:ext>
            </a:extLst>
          </p:cNvPr>
          <p:cNvCxnSpPr>
            <a:cxnSpLocks/>
          </p:cNvCxnSpPr>
          <p:nvPr/>
        </p:nvCxnSpPr>
        <p:spPr>
          <a:xfrm>
            <a:off x="4132645"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8487B4-C1BB-DD12-DF11-07714F7CE957}"/>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07072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Concurrency API</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715865-5B10-E28A-7878-9BBFEBBC9D8F}"/>
                  </a:ext>
                </a:extLst>
              </p:cNvPr>
              <p:cNvSpPr txBox="1"/>
              <p:nvPr/>
            </p:nvSpPr>
            <p:spPr>
              <a:xfrm>
                <a:off x="520731" y="3120536"/>
                <a:ext cx="10868722"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Spawn </a:t>
                </a:r>
                <a:r>
                  <a:rPr lang="en-US" altLang="ko-KR" b="0" dirty="0"/>
                  <a:t>(RPC)</a:t>
                </a:r>
                <a:endParaRPr lang="en-US" altLang="ko-KR" b="0" dirty="0">
                  <a:solidFill>
                    <a:srgbClr val="4D6BED"/>
                  </a:solidFill>
                </a:endParaRPr>
              </a:p>
              <a:p>
                <a:pPr lvl="1"/>
                <a:r>
                  <a:rPr lang="en-US" altLang="ko-KR" dirty="0">
                    <a:solidFill>
                      <a:srgbClr val="4D6BED"/>
                    </a:solidFill>
                  </a:rPr>
                  <a:t>Launches a new task </a:t>
                </a:r>
                <a:r>
                  <a:rPr lang="en-US" altLang="ko-KR" dirty="0"/>
                  <a:t>to execute a function call </a:t>
                </a:r>
                <a14:m>
                  <m:oMath xmlns:m="http://schemas.openxmlformats.org/officeDocument/2006/math">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𝑎𝑟𝑔𝑠</m:t>
                    </m:r>
                    <m:r>
                      <a:rPr lang="en-US" altLang="ko-KR" b="0" i="1" smtClean="0">
                        <a:latin typeface="Cambria Math" panose="02040503050406030204" pitchFamily="18" charset="0"/>
                      </a:rPr>
                      <m:t>)</m:t>
                    </m:r>
                  </m:oMath>
                </a14:m>
                <a:r>
                  <a:rPr lang="en-US" altLang="ko-KR" dirty="0"/>
                  <a:t> in parallel -&gt; returns a future</a:t>
                </a:r>
              </a:p>
              <a:p>
                <a:pPr lvl="1"/>
                <a:r>
                  <a:rPr lang="en-US" altLang="ko-KR" dirty="0"/>
                  <a:t>Implemented by creating an initial checkpoint</a:t>
                </a:r>
              </a:p>
              <a:p>
                <a:pPr lvl="1"/>
                <a:r>
                  <a:rPr lang="en-US" altLang="ko-KR" dirty="0"/>
                  <a:t>Then the coordinator invokes a lambda that restores from this checkpoint</a:t>
                </a:r>
              </a:p>
            </p:txBody>
          </p:sp>
        </mc:Choice>
        <mc:Fallback xmlns="">
          <p:sp>
            <p:nvSpPr>
              <p:cNvPr id="25" name="TextBox 24">
                <a:extLst>
                  <a:ext uri="{FF2B5EF4-FFF2-40B4-BE49-F238E27FC236}">
                    <a16:creationId xmlns:a16="http://schemas.microsoft.com/office/drawing/2014/main" id="{85715865-5B10-E28A-7878-9BBFEBBC9D8F}"/>
                  </a:ext>
                </a:extLst>
              </p:cNvPr>
              <p:cNvSpPr txBox="1">
                <a:spLocks noRot="1" noChangeAspect="1" noMove="1" noResize="1" noEditPoints="1" noAdjustHandles="1" noChangeArrowheads="1" noChangeShapeType="1" noTextEdit="1"/>
              </p:cNvSpPr>
              <p:nvPr/>
            </p:nvSpPr>
            <p:spPr>
              <a:xfrm>
                <a:off x="520731" y="3120536"/>
                <a:ext cx="10868722" cy="1522020"/>
              </a:xfrm>
              <a:prstGeom prst="rect">
                <a:avLst/>
              </a:prstGeom>
              <a:blipFill>
                <a:blip r:embed="rId3"/>
                <a:stretch>
                  <a:fillRect l="-224" b="-4000"/>
                </a:stretch>
              </a:blipFill>
            </p:spPr>
            <p:txBody>
              <a:bodyPr/>
              <a:lstStyle/>
              <a:p>
                <a:r>
                  <a:rPr lang="ko-KR" altLang="en-US">
                    <a:noFill/>
                  </a:rPr>
                  <a:t> </a:t>
                </a:r>
              </a:p>
            </p:txBody>
          </p:sp>
        </mc:Fallback>
      </mc:AlternateContent>
      <p:pic>
        <p:nvPicPr>
          <p:cNvPr id="2050" name="Picture 2" descr="FIFO 아이콘. 상품 취급 절차 기호 스톡 벡터(로열티 프리) 1849454173 | Shutterstock">
            <a:extLst>
              <a:ext uri="{FF2B5EF4-FFF2-40B4-BE49-F238E27FC236}">
                <a16:creationId xmlns:a16="http://schemas.microsoft.com/office/drawing/2014/main" id="{34E0B506-35D3-B102-42BE-15C2AB60A4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18" t="20476" r="15674" b="29047"/>
          <a:stretch/>
        </p:blipFill>
        <p:spPr bwMode="auto">
          <a:xfrm>
            <a:off x="10258011" y="4203651"/>
            <a:ext cx="1495632" cy="112437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6C5AC9B-C127-F09D-4ACB-615D8FDFC5A6}"/>
              </a:ext>
            </a:extLst>
          </p:cNvPr>
          <p:cNvSpPr txBox="1"/>
          <p:nvPr/>
        </p:nvSpPr>
        <p:spPr>
          <a:xfrm>
            <a:off x="520731" y="1864084"/>
            <a:ext cx="5210368" cy="7833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Mechanisms for launching and synchronizing parallel tasks – exploit the resource elasticity</a:t>
            </a:r>
            <a:endParaRPr lang="ko-KR" altLang="en-US" sz="1600" dirty="0"/>
          </a:p>
        </p:txBody>
      </p:sp>
      <p:sp>
        <p:nvSpPr>
          <p:cNvPr id="35" name="TextBox 34">
            <a:extLst>
              <a:ext uri="{FF2B5EF4-FFF2-40B4-BE49-F238E27FC236}">
                <a16:creationId xmlns:a16="http://schemas.microsoft.com/office/drawing/2014/main" id="{AA651625-8303-BE22-1B3B-ACBA136ED07B}"/>
              </a:ext>
            </a:extLst>
          </p:cNvPr>
          <p:cNvSpPr txBox="1"/>
          <p:nvPr/>
        </p:nvSpPr>
        <p:spPr>
          <a:xfrm>
            <a:off x="472541" y="4698854"/>
            <a:ext cx="11288383"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FIFO queues</a:t>
            </a:r>
          </a:p>
          <a:p>
            <a:pPr lvl="1"/>
            <a:r>
              <a:rPr lang="en-US" altLang="ko-KR" dirty="0"/>
              <a:t>Kappa tasks can communicate using multi-producer multi-consumer FIFO queues</a:t>
            </a:r>
          </a:p>
          <a:p>
            <a:pPr lvl="1"/>
            <a:r>
              <a:rPr lang="en-US" altLang="ko-KR" dirty="0"/>
              <a:t>Have </a:t>
            </a:r>
            <a:r>
              <a:rPr lang="en-US" altLang="ko-KR" dirty="0">
                <a:solidFill>
                  <a:srgbClr val="4D6BED"/>
                </a:solidFill>
              </a:rPr>
              <a:t>bounded size</a:t>
            </a:r>
            <a:r>
              <a:rPr lang="en-US" altLang="ko-KR" dirty="0"/>
              <a:t> - a task blocks when it enqueues to a full queue or dequeues from an empty queue</a:t>
            </a:r>
          </a:p>
          <a:p>
            <a:pPr lvl="1"/>
            <a:r>
              <a:rPr lang="en-US" altLang="ko-KR" dirty="0"/>
              <a:t>These semantics allow queues to be used not only for </a:t>
            </a:r>
            <a:r>
              <a:rPr lang="en-US" altLang="ko-KR" u="sng" dirty="0"/>
              <a:t>inter-process communication</a:t>
            </a:r>
            <a:r>
              <a:rPr lang="en-US" altLang="ko-KR" dirty="0"/>
              <a:t> but also as </a:t>
            </a:r>
            <a:r>
              <a:rPr lang="en-US" altLang="ko-KR" u="sng" dirty="0"/>
              <a:t>locks and semaphores</a:t>
            </a:r>
            <a:endParaRPr lang="en-US" altLang="ko-KR" b="1" u="sng" dirty="0"/>
          </a:p>
        </p:txBody>
      </p:sp>
      <p:grpSp>
        <p:nvGrpSpPr>
          <p:cNvPr id="38" name="그룹 37">
            <a:extLst>
              <a:ext uri="{FF2B5EF4-FFF2-40B4-BE49-F238E27FC236}">
                <a16:creationId xmlns:a16="http://schemas.microsoft.com/office/drawing/2014/main" id="{5EB714F4-723C-6487-977D-127A27346405}"/>
              </a:ext>
            </a:extLst>
          </p:cNvPr>
          <p:cNvGrpSpPr/>
          <p:nvPr/>
        </p:nvGrpSpPr>
        <p:grpSpPr>
          <a:xfrm>
            <a:off x="5858978" y="1181748"/>
            <a:ext cx="5901946" cy="2202844"/>
            <a:chOff x="5955092" y="1324836"/>
            <a:chExt cx="5901946" cy="2202844"/>
          </a:xfrm>
        </p:grpSpPr>
        <p:sp>
          <p:nvSpPr>
            <p:cNvPr id="31" name="TextBox 30">
              <a:extLst>
                <a:ext uri="{FF2B5EF4-FFF2-40B4-BE49-F238E27FC236}">
                  <a16:creationId xmlns:a16="http://schemas.microsoft.com/office/drawing/2014/main" id="{532FD409-D858-701B-4BD6-A634C1C5B0AC}"/>
                </a:ext>
              </a:extLst>
            </p:cNvPr>
            <p:cNvSpPr txBox="1"/>
            <p:nvPr/>
          </p:nvSpPr>
          <p:spPr>
            <a:xfrm>
              <a:off x="5955092" y="1324836"/>
              <a:ext cx="4171723"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Sample concurrent Kappa program</a:t>
              </a:r>
              <a:endParaRPr lang="ko-KR" altLang="en-US" sz="1600" dirty="0"/>
            </a:p>
          </p:txBody>
        </p:sp>
        <p:pic>
          <p:nvPicPr>
            <p:cNvPr id="16" name="그림 15">
              <a:extLst>
                <a:ext uri="{FF2B5EF4-FFF2-40B4-BE49-F238E27FC236}">
                  <a16:creationId xmlns:a16="http://schemas.microsoft.com/office/drawing/2014/main" id="{7CAD2B31-2EB7-38E8-CD23-0BD18E4746A5}"/>
                </a:ext>
              </a:extLst>
            </p:cNvPr>
            <p:cNvPicPr>
              <a:picLocks noChangeAspect="1"/>
            </p:cNvPicPr>
            <p:nvPr/>
          </p:nvPicPr>
          <p:blipFill rotWithShape="1">
            <a:blip r:embed="rId5"/>
            <a:srcRect t="22127"/>
            <a:stretch/>
          </p:blipFill>
          <p:spPr>
            <a:xfrm>
              <a:off x="5955092" y="1663390"/>
              <a:ext cx="5901946" cy="1864290"/>
            </a:xfrm>
            <a:prstGeom prst="rect">
              <a:avLst/>
            </a:prstGeom>
          </p:spPr>
        </p:pic>
        <p:sp>
          <p:nvSpPr>
            <p:cNvPr id="19" name="TextBox 18">
              <a:extLst>
                <a:ext uri="{FF2B5EF4-FFF2-40B4-BE49-F238E27FC236}">
                  <a16:creationId xmlns:a16="http://schemas.microsoft.com/office/drawing/2014/main" id="{108BA4BB-18C6-EFA3-107E-D6BE97A4C3E5}"/>
                </a:ext>
              </a:extLst>
            </p:cNvPr>
            <p:cNvSpPr txBox="1">
              <a:spLocks/>
            </p:cNvSpPr>
            <p:nvPr/>
          </p:nvSpPr>
          <p:spPr>
            <a:xfrm>
              <a:off x="10947356" y="1992076"/>
              <a:ext cx="871582" cy="276999"/>
            </a:xfrm>
            <a:prstGeom prst="rect">
              <a:avLst/>
            </a:prstGeom>
            <a:noFill/>
          </p:spPr>
          <p:txBody>
            <a:bodyPr wrap="square" rtlCol="0">
              <a:spAutoFit/>
            </a:bodyPr>
            <a:lstStyle/>
            <a:p>
              <a:r>
                <a:rPr lang="en-US" altLang="ko-KR" sz="1200" dirty="0">
                  <a:solidFill>
                    <a:srgbClr val="92D050"/>
                  </a:solidFill>
                </a:rPr>
                <a:t>Decorator</a:t>
              </a:r>
              <a:endParaRPr lang="ko-KR" altLang="en-US" sz="1200" dirty="0">
                <a:solidFill>
                  <a:srgbClr val="92D050"/>
                </a:solidFill>
              </a:endParaRPr>
            </a:p>
          </p:txBody>
        </p:sp>
        <p:cxnSp>
          <p:nvCxnSpPr>
            <p:cNvPr id="22" name="직선 화살표 연결선 21">
              <a:extLst>
                <a:ext uri="{FF2B5EF4-FFF2-40B4-BE49-F238E27FC236}">
                  <a16:creationId xmlns:a16="http://schemas.microsoft.com/office/drawing/2014/main" id="{F573E06F-9F27-23AC-E910-0A78BD429E1B}"/>
                </a:ext>
              </a:extLst>
            </p:cNvPr>
            <p:cNvCxnSpPr>
              <a:cxnSpLocks/>
            </p:cNvCxnSpPr>
            <p:nvPr/>
          </p:nvCxnSpPr>
          <p:spPr>
            <a:xfrm flipH="1">
              <a:off x="10456184" y="2146230"/>
              <a:ext cx="529272" cy="9744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26132DF-AA1E-FD10-BFC9-2DC863F8A88D}"/>
                </a:ext>
              </a:extLst>
            </p:cNvPr>
            <p:cNvCxnSpPr>
              <a:cxnSpLocks/>
            </p:cNvCxnSpPr>
            <p:nvPr/>
          </p:nvCxnSpPr>
          <p:spPr>
            <a:xfrm>
              <a:off x="9149706" y="2383535"/>
              <a:ext cx="1306478"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F58175A-FECA-9167-108F-611E1ABF620C}"/>
                </a:ext>
              </a:extLst>
            </p:cNvPr>
            <p:cNvSpPr>
              <a:spLocks/>
            </p:cNvSpPr>
            <p:nvPr/>
          </p:nvSpPr>
          <p:spPr>
            <a:xfrm>
              <a:off x="9948265" y="2762646"/>
              <a:ext cx="474466" cy="211531"/>
            </a:xfrm>
            <a:prstGeom prst="rect">
              <a:avLst/>
            </a:prstGeom>
            <a:ln w="38100">
              <a:solidFill>
                <a:schemeClr val="accent4">
                  <a:lumMod val="60000"/>
                  <a:lumOff val="4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E82E329A-35EA-F668-54CC-54FE37A67DF0}"/>
                </a:ext>
              </a:extLst>
            </p:cNvPr>
            <p:cNvSpPr>
              <a:spLocks/>
            </p:cNvSpPr>
            <p:nvPr/>
          </p:nvSpPr>
          <p:spPr>
            <a:xfrm>
              <a:off x="6693694" y="3155155"/>
              <a:ext cx="633412" cy="195263"/>
            </a:xfrm>
            <a:prstGeom prst="rect">
              <a:avLst/>
            </a:prstGeom>
            <a:ln w="38100">
              <a:solidFill>
                <a:schemeClr val="accent4">
                  <a:lumMod val="60000"/>
                  <a:lumOff val="4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40" name="TextBox 39">
            <a:extLst>
              <a:ext uri="{FF2B5EF4-FFF2-40B4-BE49-F238E27FC236}">
                <a16:creationId xmlns:a16="http://schemas.microsoft.com/office/drawing/2014/main" id="{4D582877-B44F-94AB-FAD1-33E3C28A784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62120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External Services</a:t>
            </a:r>
          </a:p>
        </p:txBody>
      </p:sp>
      <p:sp>
        <p:nvSpPr>
          <p:cNvPr id="33" name="TextBox 32">
            <a:extLst>
              <a:ext uri="{FF2B5EF4-FFF2-40B4-BE49-F238E27FC236}">
                <a16:creationId xmlns:a16="http://schemas.microsoft.com/office/drawing/2014/main" id="{06C5AC9B-C127-F09D-4ACB-615D8FDFC5A6}"/>
              </a:ext>
            </a:extLst>
          </p:cNvPr>
          <p:cNvSpPr txBox="1"/>
          <p:nvPr/>
        </p:nvSpPr>
        <p:spPr>
          <a:xfrm>
            <a:off x="520730" y="1627159"/>
            <a:ext cx="10886410" cy="1522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A Kappa task can call services </a:t>
            </a:r>
            <a:r>
              <a:rPr lang="en-US" altLang="ko-KR" sz="1600" dirty="0">
                <a:solidFill>
                  <a:srgbClr val="4D6BED"/>
                </a:solidFill>
              </a:rPr>
              <a:t>external</a:t>
            </a:r>
            <a:r>
              <a:rPr lang="en-US" altLang="ko-KR" sz="1600" dirty="0"/>
              <a:t> to the platform</a:t>
            </a:r>
          </a:p>
          <a:p>
            <a:pPr marL="285750" indent="-285750">
              <a:lnSpc>
                <a:spcPct val="150000"/>
              </a:lnSpc>
              <a:buFont typeface="Arial" panose="020B0604020202020204" pitchFamily="34" charset="0"/>
              <a:buChar char="•"/>
            </a:pPr>
            <a:r>
              <a:rPr lang="en-US" altLang="ko-KR" sz="1600" dirty="0"/>
              <a:t>Two fault tolerance challenges -&gt; ensure that</a:t>
            </a:r>
          </a:p>
          <a:p>
            <a:pPr marL="800100" lvl="1" indent="-342900">
              <a:lnSpc>
                <a:spcPct val="150000"/>
              </a:lnSpc>
              <a:buFont typeface="+mj-lt"/>
              <a:buAutoNum type="arabicPeriod"/>
            </a:pPr>
            <a:r>
              <a:rPr lang="en-US" altLang="ko-KR" sz="1600" dirty="0"/>
              <a:t>External calls with side effects be issued only once even when lambdas time out</a:t>
            </a:r>
          </a:p>
          <a:p>
            <a:pPr marL="800100" lvl="1" indent="-342900">
              <a:lnSpc>
                <a:spcPct val="150000"/>
              </a:lnSpc>
              <a:buFont typeface="+mj-lt"/>
              <a:buAutoNum type="arabicPeriod"/>
            </a:pPr>
            <a:r>
              <a:rPr lang="en-US" altLang="ko-KR" sz="1600" dirty="0"/>
              <a:t>Calls that last longer than the lambda time limit make progress</a:t>
            </a:r>
            <a:endParaRPr lang="ko-KR" altLang="en-US" sz="1600" dirty="0"/>
          </a:p>
        </p:txBody>
      </p:sp>
      <p:sp>
        <p:nvSpPr>
          <p:cNvPr id="4" name="TextBox 3">
            <a:extLst>
              <a:ext uri="{FF2B5EF4-FFF2-40B4-BE49-F238E27FC236}">
                <a16:creationId xmlns:a16="http://schemas.microsoft.com/office/drawing/2014/main" id="{29A76068-2510-3872-7096-7B9B9B09C595}"/>
              </a:ext>
            </a:extLst>
          </p:cNvPr>
          <p:cNvSpPr txBox="1"/>
          <p:nvPr/>
        </p:nvSpPr>
        <p:spPr>
          <a:xfrm>
            <a:off x="520730" y="3201701"/>
            <a:ext cx="11266487" cy="1481881"/>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Kappa solves both challenges in an extensible manner using </a:t>
            </a:r>
            <a:r>
              <a:rPr lang="en-US" altLang="ko-KR" sz="1600" b="1" dirty="0">
                <a:solidFill>
                  <a:srgbClr val="FF7575"/>
                </a:solidFill>
              </a:rPr>
              <a:t>spawn </a:t>
            </a:r>
            <a:r>
              <a:rPr lang="en-US" altLang="ko-KR" sz="1600" dirty="0"/>
              <a:t>: </a:t>
            </a:r>
            <a:br>
              <a:rPr lang="en-US" altLang="ko-KR" sz="1600" dirty="0"/>
            </a:br>
            <a:r>
              <a:rPr lang="en-US" altLang="ko-KR" sz="1600" dirty="0"/>
              <a:t>the programmer wraps a stateful external call in a child task, </a:t>
            </a:r>
            <a:r>
              <a:rPr lang="en-US" altLang="ko-KR" sz="1600" dirty="0">
                <a:solidFill>
                  <a:srgbClr val="FF7575"/>
                </a:solidFill>
                <a:latin typeface="Bahnschrift SemiLight SemiConde" panose="020B0502040204020203" pitchFamily="34" charset="0"/>
              </a:rPr>
              <a:t>spawns</a:t>
            </a:r>
            <a:r>
              <a:rPr lang="en-US" altLang="ko-KR" sz="1600" dirty="0"/>
              <a:t> it </a:t>
            </a:r>
            <a:r>
              <a:rPr lang="en-US" altLang="ko-KR" sz="1600" i="1" dirty="0"/>
              <a:t>on the coordinator</a:t>
            </a:r>
            <a:r>
              <a:rPr lang="en-US" altLang="ko-KR" sz="1600" dirty="0"/>
              <a:t>, and </a:t>
            </a:r>
            <a:r>
              <a:rPr lang="en-US" altLang="ko-KR" sz="1600" dirty="0">
                <a:solidFill>
                  <a:srgbClr val="FF7575"/>
                </a:solidFill>
                <a:latin typeface="Bahnschrift SemiLight SemiConde" panose="020B0502040204020203" pitchFamily="34" charset="0"/>
              </a:rPr>
              <a:t>waits</a:t>
            </a:r>
            <a:r>
              <a:rPr lang="en-US" altLang="ko-KR" sz="1600" dirty="0"/>
              <a:t> for it to finish</a:t>
            </a:r>
          </a:p>
          <a:p>
            <a:pPr marL="285750" indent="-285750">
              <a:lnSpc>
                <a:spcPct val="150000"/>
              </a:lnSpc>
              <a:buFont typeface="Symbol" panose="05050102010706020507" pitchFamily="18" charset="2"/>
              <a:buChar char="Þ"/>
            </a:pPr>
            <a:r>
              <a:rPr lang="en-US" altLang="ko-KR" sz="1600" dirty="0"/>
              <a:t>The RPC mechanism ensures that the </a:t>
            </a:r>
            <a:r>
              <a:rPr lang="en-US" altLang="ko-KR" sz="1600" dirty="0">
                <a:latin typeface="Bahnschrift SemiLight SemiConde" panose="020B0502040204020203" pitchFamily="34" charset="0"/>
              </a:rPr>
              <a:t>spawn</a:t>
            </a:r>
            <a:r>
              <a:rPr lang="en-US" altLang="ko-KR" sz="1600" dirty="0"/>
              <a:t>, and thus the external service call, is never duplicated </a:t>
            </a:r>
          </a:p>
          <a:p>
            <a:pPr marL="742950" lvl="1" indent="-285750">
              <a:lnSpc>
                <a:spcPct val="150000"/>
              </a:lnSpc>
              <a:buFont typeface="Arial" panose="020B0604020202020204" pitchFamily="34" charset="0"/>
              <a:buChar char="•"/>
            </a:pPr>
            <a:r>
              <a:rPr lang="en-US" altLang="ko-KR" sz="1400" dirty="0"/>
              <a:t>Kappa can run several on-coordinator tasks in parallel</a:t>
            </a:r>
          </a:p>
        </p:txBody>
      </p:sp>
      <p:sp>
        <p:nvSpPr>
          <p:cNvPr id="7" name="TextBox 6">
            <a:extLst>
              <a:ext uri="{FF2B5EF4-FFF2-40B4-BE49-F238E27FC236}">
                <a16:creationId xmlns:a16="http://schemas.microsoft.com/office/drawing/2014/main" id="{3FE44A8B-A79D-4053-F02C-106D052367FA}"/>
              </a:ext>
            </a:extLst>
          </p:cNvPr>
          <p:cNvSpPr txBox="1"/>
          <p:nvPr/>
        </p:nvSpPr>
        <p:spPr>
          <a:xfrm>
            <a:off x="520730" y="4826269"/>
            <a:ext cx="10886410" cy="13433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t>External storage services are treated specially</a:t>
            </a:r>
          </a:p>
          <a:p>
            <a:pPr marL="742950" lvl="1" indent="-285750">
              <a:lnSpc>
                <a:spcPct val="150000"/>
              </a:lnSpc>
              <a:buFont typeface="Arial" panose="020B0604020202020204" pitchFamily="34" charset="0"/>
              <a:buChar char="•"/>
            </a:pPr>
            <a:r>
              <a:rPr lang="en-US" altLang="ko-KR" sz="1400" dirty="0"/>
              <a:t>Writing to storage is effectful and thus must happen on the coordinator.</a:t>
            </a:r>
          </a:p>
          <a:p>
            <a:pPr marL="742950" lvl="1" indent="-285750">
              <a:lnSpc>
                <a:spcPct val="150000"/>
              </a:lnSpc>
              <a:buFont typeface="Arial" panose="020B0604020202020204" pitchFamily="34" charset="0"/>
              <a:buChar char="•"/>
            </a:pPr>
            <a:r>
              <a:rPr lang="en-US" altLang="ko-KR" sz="1400" dirty="0"/>
              <a:t>To avoid routing all write content through the coordinator, Kappa provides a helper that first writes the content to a temporary location in storage, and then issues a coordinator RPC that moves the temporary file to its intended location.</a:t>
            </a:r>
            <a:endParaRPr lang="ko-KR" altLang="en-US" sz="1400" dirty="0"/>
          </a:p>
        </p:txBody>
      </p:sp>
      <p:sp>
        <p:nvSpPr>
          <p:cNvPr id="9" name="TextBox 8">
            <a:extLst>
              <a:ext uri="{FF2B5EF4-FFF2-40B4-BE49-F238E27FC236}">
                <a16:creationId xmlns:a16="http://schemas.microsoft.com/office/drawing/2014/main" id="{E125D7CF-8B44-C332-8D59-1121D7811B56}"/>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15539736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4216</Words>
  <Application>Microsoft Office PowerPoint</Application>
  <PresentationFormat>와이드스크린</PresentationFormat>
  <Paragraphs>259</Paragraphs>
  <Slides>15</Slides>
  <Notes>14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noto</vt:lpstr>
      <vt:lpstr>맑은 고딕</vt:lpstr>
      <vt:lpstr>Arial</vt:lpstr>
      <vt:lpstr>Bahnschrift SemiLight SemiConde</vt:lpstr>
      <vt:lpstr>Cambria Math</vt:lpstr>
      <vt:lpstr>Symbol</vt:lpstr>
      <vt:lpstr>Wingdings</vt:lpstr>
      <vt:lpstr>Office 테마</vt:lpstr>
      <vt:lpstr>Kappa: A Programming Framework for Serverless Computing</vt:lpstr>
      <vt:lpstr>1. Introduction</vt:lpstr>
      <vt:lpstr>1. Introduction</vt:lpstr>
      <vt:lpstr>2. Kappa Design</vt:lpstr>
      <vt:lpstr>2. Kappa Design</vt:lpstr>
      <vt:lpstr>2. Kappa Design</vt:lpstr>
      <vt:lpstr>2. Kappa Design</vt:lpstr>
      <vt:lpstr>2. Kappa Design</vt:lpstr>
      <vt:lpstr>2. Kappa Design</vt:lpstr>
      <vt:lpstr>3. Evaluation</vt:lpstr>
      <vt:lpstr>3. Evaluation</vt:lpstr>
      <vt:lpstr>3. Evaluation</vt:lpstr>
      <vt:lpstr>4. Applications</vt:lpstr>
      <vt:lpstr>5. Limitations,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 소희</cp:lastModifiedBy>
  <cp:revision>2</cp:revision>
  <dcterms:created xsi:type="dcterms:W3CDTF">2022-06-27T05:14:23Z</dcterms:created>
  <dcterms:modified xsi:type="dcterms:W3CDTF">2022-09-07T22:34:12Z</dcterms:modified>
</cp:coreProperties>
</file>