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D0114-187A-4A9A-954B-29283055D7D5}" v="86" dt="2022-03-13T14:46:00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3" autoAdjust="0"/>
    <p:restoredTop sz="94660"/>
  </p:normalViewPr>
  <p:slideViewPr>
    <p:cSldViewPr snapToGrid="0">
      <p:cViewPr>
        <p:scale>
          <a:sx n="75" d="100"/>
          <a:sy n="75" d="100"/>
        </p:scale>
        <p:origin x="6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소희" userId="bb2aac79503078d9" providerId="LiveId" clId="{3DAD0114-187A-4A9A-954B-29283055D7D5}"/>
    <pc:docChg chg="undo redo custSel addSld delSld modSld">
      <pc:chgData name="김 소희" userId="bb2aac79503078d9" providerId="LiveId" clId="{3DAD0114-187A-4A9A-954B-29283055D7D5}" dt="2022-03-13T14:47:03.312" v="2033" actId="14100"/>
      <pc:docMkLst>
        <pc:docMk/>
      </pc:docMkLst>
      <pc:sldChg chg="modSp del mod">
        <pc:chgData name="김 소희" userId="bb2aac79503078d9" providerId="LiveId" clId="{3DAD0114-187A-4A9A-954B-29283055D7D5}" dt="2022-03-13T13:01:29.666" v="237" actId="2696"/>
        <pc:sldMkLst>
          <pc:docMk/>
          <pc:sldMk cId="1430962214" sldId="256"/>
        </pc:sldMkLst>
        <pc:spChg chg="mod">
          <ac:chgData name="김 소희" userId="bb2aac79503078d9" providerId="LiveId" clId="{3DAD0114-187A-4A9A-954B-29283055D7D5}" dt="2022-03-13T13:01:26.815" v="236" actId="20577"/>
          <ac:spMkLst>
            <pc:docMk/>
            <pc:sldMk cId="1430962214" sldId="256"/>
            <ac:spMk id="2" creationId="{A20423C3-36FF-45E9-8251-A76C3854624F}"/>
          </ac:spMkLst>
        </pc:spChg>
      </pc:sldChg>
      <pc:sldChg chg="addSp delSp modSp mod">
        <pc:chgData name="김 소희" userId="bb2aac79503078d9" providerId="LiveId" clId="{3DAD0114-187A-4A9A-954B-29283055D7D5}" dt="2022-03-13T14:44:24.634" v="2029" actId="20577"/>
        <pc:sldMkLst>
          <pc:docMk/>
          <pc:sldMk cId="423862740" sldId="257"/>
        </pc:sldMkLst>
        <pc:spChg chg="mod">
          <ac:chgData name="김 소희" userId="bb2aac79503078d9" providerId="LiveId" clId="{3DAD0114-187A-4A9A-954B-29283055D7D5}" dt="2022-03-13T13:01:53.413" v="245" actId="1076"/>
          <ac:spMkLst>
            <pc:docMk/>
            <pc:sldMk cId="423862740" sldId="257"/>
            <ac:spMk id="2" creationId="{E145F6C6-1DB4-4CB6-BAC3-26838AF58E9A}"/>
          </ac:spMkLst>
        </pc:spChg>
        <pc:spChg chg="del mod">
          <ac:chgData name="김 소희" userId="bb2aac79503078d9" providerId="LiveId" clId="{3DAD0114-187A-4A9A-954B-29283055D7D5}" dt="2022-03-13T13:13:05.781" v="284" actId="478"/>
          <ac:spMkLst>
            <pc:docMk/>
            <pc:sldMk cId="423862740" sldId="257"/>
            <ac:spMk id="3" creationId="{50386AB0-DF0D-4A1B-A498-06F55F036CE4}"/>
          </ac:spMkLst>
        </pc:spChg>
        <pc:spChg chg="add del">
          <ac:chgData name="김 소희" userId="bb2aac79503078d9" providerId="LiveId" clId="{3DAD0114-187A-4A9A-954B-29283055D7D5}" dt="2022-03-13T12:36:20.664" v="66" actId="478"/>
          <ac:spMkLst>
            <pc:docMk/>
            <pc:sldMk cId="423862740" sldId="257"/>
            <ac:spMk id="4" creationId="{B2B5D3EF-AE6B-4BCF-A651-F5E654E7FABE}"/>
          </ac:spMkLst>
        </pc:spChg>
        <pc:spChg chg="del mod">
          <ac:chgData name="김 소희" userId="bb2aac79503078d9" providerId="LiveId" clId="{3DAD0114-187A-4A9A-954B-29283055D7D5}" dt="2022-03-13T13:11:47.613" v="256" actId="478"/>
          <ac:spMkLst>
            <pc:docMk/>
            <pc:sldMk cId="423862740" sldId="257"/>
            <ac:spMk id="8" creationId="{04E72B91-2C90-4124-AC90-21F824F6DA0A}"/>
          </ac:spMkLst>
        </pc:spChg>
        <pc:spChg chg="mod">
          <ac:chgData name="김 소희" userId="bb2aac79503078d9" providerId="LiveId" clId="{3DAD0114-187A-4A9A-954B-29283055D7D5}" dt="2022-03-13T14:13:05.096" v="1260" actId="20577"/>
          <ac:spMkLst>
            <pc:docMk/>
            <pc:sldMk cId="423862740" sldId="257"/>
            <ac:spMk id="9" creationId="{5B686AB7-FFC2-42BA-B60F-8B57D1A25BC9}"/>
          </ac:spMkLst>
        </pc:spChg>
        <pc:spChg chg="del mod">
          <ac:chgData name="김 소희" userId="bb2aac79503078d9" providerId="LiveId" clId="{3DAD0114-187A-4A9A-954B-29283055D7D5}" dt="2022-03-13T14:06:48.902" v="1150" actId="478"/>
          <ac:spMkLst>
            <pc:docMk/>
            <pc:sldMk cId="423862740" sldId="257"/>
            <ac:spMk id="12" creationId="{B3FF91A2-F875-4F64-BA43-0383470BDB68}"/>
          </ac:spMkLst>
        </pc:spChg>
        <pc:spChg chg="add mod">
          <ac:chgData name="김 소희" userId="bb2aac79503078d9" providerId="LiveId" clId="{3DAD0114-187A-4A9A-954B-29283055D7D5}" dt="2022-03-13T14:44:24.634" v="2029" actId="20577"/>
          <ac:spMkLst>
            <pc:docMk/>
            <pc:sldMk cId="423862740" sldId="257"/>
            <ac:spMk id="13" creationId="{27CDA0AC-25EA-4DAC-B0C9-931F4D219399}"/>
          </ac:spMkLst>
        </pc:spChg>
        <pc:spChg chg="add mod">
          <ac:chgData name="김 소희" userId="bb2aac79503078d9" providerId="LiveId" clId="{3DAD0114-187A-4A9A-954B-29283055D7D5}" dt="2022-03-13T14:36:42.895" v="1944" actId="20577"/>
          <ac:spMkLst>
            <pc:docMk/>
            <pc:sldMk cId="423862740" sldId="257"/>
            <ac:spMk id="14" creationId="{36C7FC56-D3F5-4806-8F8A-8A952DE249AF}"/>
          </ac:spMkLst>
        </pc:spChg>
        <pc:spChg chg="add del mod">
          <ac:chgData name="김 소희" userId="bb2aac79503078d9" providerId="LiveId" clId="{3DAD0114-187A-4A9A-954B-29283055D7D5}" dt="2022-03-13T13:13:10.024" v="285" actId="478"/>
          <ac:spMkLst>
            <pc:docMk/>
            <pc:sldMk cId="423862740" sldId="257"/>
            <ac:spMk id="15" creationId="{89BA4586-852F-492D-B33C-C46DA2BC1833}"/>
          </ac:spMkLst>
        </pc:spChg>
        <pc:picChg chg="del mod">
          <ac:chgData name="김 소희" userId="bb2aac79503078d9" providerId="LiveId" clId="{3DAD0114-187A-4A9A-954B-29283055D7D5}" dt="2022-03-13T13:06:26.841" v="246" actId="478"/>
          <ac:picMkLst>
            <pc:docMk/>
            <pc:sldMk cId="423862740" sldId="257"/>
            <ac:picMk id="5" creationId="{D47460F3-12D9-4308-9C49-D915D0F66B04}"/>
          </ac:picMkLst>
        </pc:picChg>
        <pc:picChg chg="add del">
          <ac:chgData name="김 소희" userId="bb2aac79503078d9" providerId="LiveId" clId="{3DAD0114-187A-4A9A-954B-29283055D7D5}" dt="2022-03-13T12:59:48.321" v="212" actId="22"/>
          <ac:picMkLst>
            <pc:docMk/>
            <pc:sldMk cId="423862740" sldId="257"/>
            <ac:picMk id="7" creationId="{1A2D3C77-04F5-47F3-A433-BAAA46CC88C8}"/>
          </ac:picMkLst>
        </pc:picChg>
        <pc:picChg chg="add mod">
          <ac:chgData name="김 소희" userId="bb2aac79503078d9" providerId="LiveId" clId="{3DAD0114-187A-4A9A-954B-29283055D7D5}" dt="2022-03-13T14:11:25.569" v="1178" actId="1076"/>
          <ac:picMkLst>
            <pc:docMk/>
            <pc:sldMk cId="423862740" sldId="257"/>
            <ac:picMk id="17" creationId="{F4EC92DF-CC5E-42DA-91F0-AE7C788ABC8E}"/>
          </ac:picMkLst>
        </pc:picChg>
      </pc:sldChg>
      <pc:sldChg chg="addSp modSp mod">
        <pc:chgData name="김 소희" userId="bb2aac79503078d9" providerId="LiveId" clId="{3DAD0114-187A-4A9A-954B-29283055D7D5}" dt="2022-03-13T13:10:55.140" v="255" actId="1076"/>
        <pc:sldMkLst>
          <pc:docMk/>
          <pc:sldMk cId="1844111494" sldId="261"/>
        </pc:sldMkLst>
        <pc:spChg chg="mod">
          <ac:chgData name="김 소희" userId="bb2aac79503078d9" providerId="LiveId" clId="{3DAD0114-187A-4A9A-954B-29283055D7D5}" dt="2022-03-13T12:59:44.610" v="210" actId="113"/>
          <ac:spMkLst>
            <pc:docMk/>
            <pc:sldMk cId="1844111494" sldId="261"/>
            <ac:spMk id="3" creationId="{50386AB0-DF0D-4A1B-A498-06F55F036CE4}"/>
          </ac:spMkLst>
        </pc:spChg>
        <pc:spChg chg="mod">
          <ac:chgData name="김 소희" userId="bb2aac79503078d9" providerId="LiveId" clId="{3DAD0114-187A-4A9A-954B-29283055D7D5}" dt="2022-03-13T12:45:17.217" v="206" actId="1076"/>
          <ac:spMkLst>
            <pc:docMk/>
            <pc:sldMk cId="1844111494" sldId="261"/>
            <ac:spMk id="8" creationId="{04E72B91-2C90-4124-AC90-21F824F6DA0A}"/>
          </ac:spMkLst>
        </pc:spChg>
        <pc:spChg chg="add mod">
          <ac:chgData name="김 소희" userId="bb2aac79503078d9" providerId="LiveId" clId="{3DAD0114-187A-4A9A-954B-29283055D7D5}" dt="2022-03-13T13:10:30.660" v="251" actId="14100"/>
          <ac:spMkLst>
            <pc:docMk/>
            <pc:sldMk cId="1844111494" sldId="261"/>
            <ac:spMk id="9" creationId="{84ABFCD9-1D23-4882-9A99-C1863F6D6FEC}"/>
          </ac:spMkLst>
        </pc:spChg>
        <pc:spChg chg="add mod">
          <ac:chgData name="김 소희" userId="bb2aac79503078d9" providerId="LiveId" clId="{3DAD0114-187A-4A9A-954B-29283055D7D5}" dt="2022-03-13T13:10:49.327" v="253" actId="1076"/>
          <ac:spMkLst>
            <pc:docMk/>
            <pc:sldMk cId="1844111494" sldId="261"/>
            <ac:spMk id="12" creationId="{60DC85CD-861F-4018-81C9-4CD159A36866}"/>
          </ac:spMkLst>
        </pc:spChg>
        <pc:spChg chg="add mod">
          <ac:chgData name="김 소희" userId="bb2aac79503078d9" providerId="LiveId" clId="{3DAD0114-187A-4A9A-954B-29283055D7D5}" dt="2022-03-13T13:10:49.327" v="253" actId="1076"/>
          <ac:spMkLst>
            <pc:docMk/>
            <pc:sldMk cId="1844111494" sldId="261"/>
            <ac:spMk id="14" creationId="{E95AF7DB-CDD6-4750-87F8-F6011912B22D}"/>
          </ac:spMkLst>
        </pc:spChg>
        <pc:picChg chg="mod">
          <ac:chgData name="김 소희" userId="bb2aac79503078d9" providerId="LiveId" clId="{3DAD0114-187A-4A9A-954B-29283055D7D5}" dt="2022-03-13T12:45:22.090" v="209" actId="1076"/>
          <ac:picMkLst>
            <pc:docMk/>
            <pc:sldMk cId="1844111494" sldId="261"/>
            <ac:picMk id="10" creationId="{1BABC834-48ED-4795-987C-D71DADD68AA8}"/>
          </ac:picMkLst>
        </pc:picChg>
        <pc:picChg chg="mod">
          <ac:chgData name="김 소희" userId="bb2aac79503078d9" providerId="LiveId" clId="{3DAD0114-187A-4A9A-954B-29283055D7D5}" dt="2022-03-13T13:10:49.327" v="253" actId="1076"/>
          <ac:picMkLst>
            <pc:docMk/>
            <pc:sldMk cId="1844111494" sldId="261"/>
            <ac:picMk id="11" creationId="{45B4170D-1E8E-4B4D-8BFF-9225AACFCAE4}"/>
          </ac:picMkLst>
        </pc:picChg>
        <pc:picChg chg="mod">
          <ac:chgData name="김 소희" userId="bb2aac79503078d9" providerId="LiveId" clId="{3DAD0114-187A-4A9A-954B-29283055D7D5}" dt="2022-03-13T13:10:55.140" v="255" actId="1076"/>
          <ac:picMkLst>
            <pc:docMk/>
            <pc:sldMk cId="1844111494" sldId="261"/>
            <ac:picMk id="13" creationId="{2F61108A-2474-4CC3-B64C-CFB10F5BABA5}"/>
          </ac:picMkLst>
        </pc:picChg>
      </pc:sldChg>
      <pc:sldChg chg="modSp add mod">
        <pc:chgData name="김 소희" userId="bb2aac79503078d9" providerId="LiveId" clId="{3DAD0114-187A-4A9A-954B-29283055D7D5}" dt="2022-03-13T13:13:38.913" v="289" actId="14100"/>
        <pc:sldMkLst>
          <pc:docMk/>
          <pc:sldMk cId="2320026372" sldId="262"/>
        </pc:sldMkLst>
        <pc:spChg chg="mod">
          <ac:chgData name="김 소희" userId="bb2aac79503078d9" providerId="LiveId" clId="{3DAD0114-187A-4A9A-954B-29283055D7D5}" dt="2022-03-13T13:13:38.913" v="289" actId="14100"/>
          <ac:spMkLst>
            <pc:docMk/>
            <pc:sldMk cId="2320026372" sldId="262"/>
            <ac:spMk id="8" creationId="{04E72B91-2C90-4124-AC90-21F824F6DA0A}"/>
          </ac:spMkLst>
        </pc:spChg>
      </pc:sldChg>
      <pc:sldChg chg="addSp delSp modSp add mod">
        <pc:chgData name="김 소희" userId="bb2aac79503078d9" providerId="LiveId" clId="{3DAD0114-187A-4A9A-954B-29283055D7D5}" dt="2022-03-13T14:47:03.312" v="2033" actId="14100"/>
        <pc:sldMkLst>
          <pc:docMk/>
          <pc:sldMk cId="1661784816" sldId="263"/>
        </pc:sldMkLst>
        <pc:spChg chg="add mod">
          <ac:chgData name="김 소희" userId="bb2aac79503078d9" providerId="LiveId" clId="{3DAD0114-187A-4A9A-954B-29283055D7D5}" dt="2022-03-13T14:43:27.558" v="2024" actId="207"/>
          <ac:spMkLst>
            <pc:docMk/>
            <pc:sldMk cId="1661784816" sldId="263"/>
            <ac:spMk id="7" creationId="{C152C474-7ABF-4BA9-A037-E5FCF941F0B4}"/>
          </ac:spMkLst>
        </pc:spChg>
        <pc:spChg chg="del">
          <ac:chgData name="김 소희" userId="bb2aac79503078d9" providerId="LiveId" clId="{3DAD0114-187A-4A9A-954B-29283055D7D5}" dt="2022-03-13T14:06:43.958" v="1148" actId="478"/>
          <ac:spMkLst>
            <pc:docMk/>
            <pc:sldMk cId="1661784816" sldId="263"/>
            <ac:spMk id="9" creationId="{5B686AB7-FFC2-42BA-B60F-8B57D1A25BC9}"/>
          </ac:spMkLst>
        </pc:spChg>
        <pc:spChg chg="del">
          <ac:chgData name="김 소희" userId="bb2aac79503078d9" providerId="LiveId" clId="{3DAD0114-187A-4A9A-954B-29283055D7D5}" dt="2022-03-13T14:06:45.612" v="1149" actId="478"/>
          <ac:spMkLst>
            <pc:docMk/>
            <pc:sldMk cId="1661784816" sldId="263"/>
            <ac:spMk id="12" creationId="{B3FF91A2-F875-4F64-BA43-0383470BDB68}"/>
          </ac:spMkLst>
        </pc:spChg>
        <pc:spChg chg="mod">
          <ac:chgData name="김 소희" userId="bb2aac79503078d9" providerId="LiveId" clId="{3DAD0114-187A-4A9A-954B-29283055D7D5}" dt="2022-03-13T14:46:00.341" v="2032" actId="20578"/>
          <ac:spMkLst>
            <pc:docMk/>
            <pc:sldMk cId="1661784816" sldId="263"/>
            <ac:spMk id="13" creationId="{27CDA0AC-25EA-4DAC-B0C9-931F4D219399}"/>
          </ac:spMkLst>
        </pc:spChg>
        <pc:spChg chg="mod">
          <ac:chgData name="김 소희" userId="bb2aac79503078d9" providerId="LiveId" clId="{3DAD0114-187A-4A9A-954B-29283055D7D5}" dt="2022-03-13T14:41:46.876" v="1984" actId="14100"/>
          <ac:spMkLst>
            <pc:docMk/>
            <pc:sldMk cId="1661784816" sldId="263"/>
            <ac:spMk id="14" creationId="{36C7FC56-D3F5-4806-8F8A-8A952DE249AF}"/>
          </ac:spMkLst>
        </pc:spChg>
        <pc:picChg chg="add mod">
          <ac:chgData name="김 소희" userId="bb2aac79503078d9" providerId="LiveId" clId="{3DAD0114-187A-4A9A-954B-29283055D7D5}" dt="2022-03-13T14:47:03.312" v="2033" actId="14100"/>
          <ac:picMkLst>
            <pc:docMk/>
            <pc:sldMk cId="1661784816" sldId="263"/>
            <ac:picMk id="4" creationId="{1BA1587E-CFE5-4379-A303-7FE62351BF27}"/>
          </ac:picMkLst>
        </pc:picChg>
        <pc:picChg chg="add mod">
          <ac:chgData name="김 소희" userId="bb2aac79503078d9" providerId="LiveId" clId="{3DAD0114-187A-4A9A-954B-29283055D7D5}" dt="2022-03-13T14:42:47.619" v="1998" actId="1076"/>
          <ac:picMkLst>
            <pc:docMk/>
            <pc:sldMk cId="1661784816" sldId="263"/>
            <ac:picMk id="6" creationId="{0AA88284-A56E-4300-B466-03D6EBD140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D28B6-90F9-4F20-9E95-B5934EB24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47472-CF67-42CD-B1A6-94828C57C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381F3-9AED-485D-9936-8BA28652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4804B-424F-4731-A99F-367CE297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3D48E-B872-49FC-995C-F43EF790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3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92413-E198-4597-A127-EDEF9D75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FF227-30DF-4689-A2CA-FB40D4094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CFDC0-E7BF-4C5D-8920-5BDB1A0D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4EAB8-3211-44B5-ACAD-E716C045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03719-3F87-4C90-9DA4-38841805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E5BE58-B9A5-4867-AC00-34438FBE6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E006A-BDBD-4960-98F5-DA5C74A26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B92C7-B33F-49D9-BE82-0BDCE3BC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0D7E3-2B6A-4DB1-BE2A-ED7E9563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27C3-5083-4ACF-8219-1D9E3602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13E3-15F2-4729-9EEC-528D9A75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0114E-EDA5-4C64-8516-5337D659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AF48-CF81-4D00-AA13-3FDDD8D0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84734-1641-4051-BA02-2A1B72B6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06B88-8267-4CEB-AE29-8C1EA22A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0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7087A-81EE-49A3-ACC0-31D49890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B622F-B3D6-400C-BDCA-C3117363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BDE4F-BEC7-43DF-95AC-2A6C6F94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FED80-B65E-4756-B152-2DC99E49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2BD6-7591-4F6B-AC59-FCC092AC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0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EFB5-97D0-4590-89D7-385C9FEA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84891-D796-454C-B2CF-D11D0923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8E0A5-E95F-4D0A-8C29-612E20CE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A724D-4DF5-41AB-922F-B4AE9693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39804-5FD6-4D5F-A95A-1F7834BC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EC64C-98A7-46C0-B60D-793A9F4E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1B5DE-58ED-4CAD-9B03-C01A6897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A1A6A-4A39-4531-A69D-960CEE95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359EBF-C3E5-404E-9027-64BE4D191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2B4436-515A-408B-9E55-6921664D5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5770A0-ED95-4122-8E29-F1178AE6E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75FB7B-38D7-4BA7-A75B-CD13C716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E94FDB-F108-4F67-A30D-FDA6BAE7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E89478-3DBB-47D2-BE7F-85584987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4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70817-7CBD-496C-A2D5-9E80A7A6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7313DA-959F-4CB8-A86F-81879825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A7FB8-F365-4971-86E7-93BC4798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59FAF-EFE5-427A-858C-8C1E8B99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09BD4-BE69-4B52-9393-87EF557A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042C1-750D-413C-A40B-81DE4292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A2DF2-FD16-40D3-8778-A2DC676C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5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71495-67ED-49F0-90E2-FF593FDF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7A74-6298-41FC-A674-7DFA54E6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0E8B69-AA57-4021-9DB5-141AB81DF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6BDD9-9603-4D90-9B10-2BA0CDE6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EA702-B9EF-4FC4-BF88-C542FF60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008AE-ED75-4E7C-9743-9DBA3E5A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8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B6496-5165-4D82-AFF9-3E54C25C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7593AB-6134-4C1D-89F4-6377FFB96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63D86-2EC1-4D69-B9A3-0A84778A6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C6139-4FFC-4732-95BA-9510C0A0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1A467-C135-4EBE-874E-05BB3095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24CF3-90AA-406D-A2F5-5337E59F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9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98CF10-790A-4BE4-AB23-5D754F6A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217DF-E311-473F-884A-6C26C3F8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D212A-9570-4E65-BC39-43AC318A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7185C-6961-4697-9900-9EA3653BC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4C80E-2D3E-4627-A9AE-D30BE664D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7" y="253756"/>
            <a:ext cx="11606706" cy="744147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/>
              <a:t>Edge-Cloud Collaborative Systems for Live Video Analytics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686AB7-FFC2-42BA-B60F-8B57D1A25BC9}"/>
              </a:ext>
            </a:extLst>
          </p:cNvPr>
          <p:cNvSpPr txBox="1">
            <a:spLocks/>
          </p:cNvSpPr>
          <p:nvPr/>
        </p:nvSpPr>
        <p:spPr>
          <a:xfrm>
            <a:off x="501315" y="5107872"/>
            <a:ext cx="11189370" cy="1496372"/>
          </a:xfrm>
          <a:prstGeom prst="roundRect">
            <a:avLst/>
          </a:prstGeom>
          <a:solidFill>
            <a:srgbClr val="FFF7E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But, processing latency benefit is quickly compromised by data transmission latency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800" dirty="0"/>
              <a:t> 핵심 문제 </a:t>
            </a:r>
            <a:r>
              <a:rPr lang="en-US" altLang="ko-KR" sz="1800" dirty="0"/>
              <a:t>: </a:t>
            </a:r>
            <a:r>
              <a:rPr lang="ko-KR" altLang="en-US" sz="1800" b="1" dirty="0"/>
              <a:t>어떻게 하면 네트워크로 데이터를 효과적으로 보낼 것인가</a:t>
            </a:r>
            <a:r>
              <a:rPr lang="en-US" altLang="ko-KR" sz="1800" b="1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1. Split inference</a:t>
            </a:r>
            <a:r>
              <a:rPr lang="ko-KR" altLang="en-US" sz="1800" dirty="0"/>
              <a:t> </a:t>
            </a:r>
            <a:r>
              <a:rPr lang="en-US" altLang="ko-KR" sz="1800" dirty="0"/>
              <a:t>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2. DNN-aware compression approach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DA0AC-25EA-4DAC-B0C9-931F4D219399}"/>
              </a:ext>
            </a:extLst>
          </p:cNvPr>
          <p:cNvSpPr txBox="1"/>
          <p:nvPr/>
        </p:nvSpPr>
        <p:spPr>
          <a:xfrm>
            <a:off x="292647" y="997903"/>
            <a:ext cx="5035133" cy="2621675"/>
          </a:xfrm>
          <a:prstGeom prst="roundRect">
            <a:avLst>
              <a:gd name="adj" fmla="val 6045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O</a:t>
            </a:r>
            <a:r>
              <a:rPr lang="ko-KR" altLang="en-US" sz="2000" dirty="0" err="1"/>
              <a:t>n-device</a:t>
            </a:r>
            <a:r>
              <a:rPr lang="ko-KR" altLang="en-US" sz="2000" dirty="0"/>
              <a:t> </a:t>
            </a:r>
            <a:r>
              <a:rPr lang="en-US" altLang="ko-KR" sz="2000" dirty="0"/>
              <a:t>approach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/>
              <a:t>비디오가 </a:t>
            </a:r>
            <a:r>
              <a:rPr lang="ko-KR" altLang="en-US" sz="1600" dirty="0" err="1"/>
              <a:t>캡쳐되는</a:t>
            </a:r>
            <a:r>
              <a:rPr lang="ko-KR" altLang="en-US" sz="1600" dirty="0"/>
              <a:t> 기기 자체에서 처리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장점 </a:t>
            </a:r>
            <a:r>
              <a:rPr lang="en-US" altLang="ko-KR" sz="1600" dirty="0"/>
              <a:t>- </a:t>
            </a:r>
            <a:r>
              <a:rPr lang="ko-KR" altLang="en-US" sz="1600" dirty="0"/>
              <a:t>자체에서 처리하기 때문에 효과적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	     - </a:t>
            </a:r>
            <a:r>
              <a:rPr lang="ko-KR" altLang="en-US" sz="1600" dirty="0"/>
              <a:t>네트워크 영향을 덜 받음</a:t>
            </a:r>
            <a:br>
              <a:rPr lang="en-US" altLang="ko-KR" sz="1600" dirty="0"/>
            </a:br>
            <a:r>
              <a:rPr lang="en-US" altLang="ko-KR" sz="1600" dirty="0"/>
              <a:t>	     - </a:t>
            </a:r>
            <a:r>
              <a:rPr lang="ko-KR" altLang="en-US" sz="1600" dirty="0"/>
              <a:t>프라이버시 우려가 적음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한계점 </a:t>
            </a:r>
            <a:r>
              <a:rPr lang="en-US" altLang="ko-KR" sz="1600" dirty="0"/>
              <a:t>- </a:t>
            </a:r>
            <a:r>
              <a:rPr lang="ko-KR" altLang="en-US" sz="1600" dirty="0"/>
              <a:t>단일모델의 </a:t>
            </a:r>
            <a:r>
              <a:rPr lang="en-US" altLang="ko-KR" sz="1600" dirty="0"/>
              <a:t>execution </a:t>
            </a:r>
            <a:r>
              <a:rPr lang="ko-KR" altLang="en-US" sz="1600" dirty="0"/>
              <a:t>만 가능</a:t>
            </a:r>
            <a:br>
              <a:rPr lang="en-US" altLang="ko-KR" sz="1600" dirty="0"/>
            </a:br>
            <a:r>
              <a:rPr lang="en-US" altLang="ko-KR" sz="1600" dirty="0"/>
              <a:t>	- </a:t>
            </a:r>
            <a:r>
              <a:rPr lang="ko-KR" altLang="en-US" sz="1600" dirty="0"/>
              <a:t>복잡한 </a:t>
            </a:r>
            <a:r>
              <a:rPr lang="en-US" altLang="ko-KR" sz="1600" dirty="0"/>
              <a:t>task</a:t>
            </a:r>
            <a:r>
              <a:rPr lang="ko-KR" altLang="en-US" sz="1600" dirty="0"/>
              <a:t>는 무리가 됨</a:t>
            </a:r>
            <a:br>
              <a:rPr lang="en-US" altLang="ko-KR" sz="1600" dirty="0"/>
            </a:br>
            <a:r>
              <a:rPr lang="en-US" altLang="ko-KR" sz="1600" dirty="0"/>
              <a:t>	- resolution</a:t>
            </a:r>
            <a:r>
              <a:rPr lang="ko-KR" altLang="en-US" sz="1600" dirty="0"/>
              <a:t>이 낮은 것만 빨리 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7FC56-D3F5-4806-8F8A-8A952DE249AF}"/>
              </a:ext>
            </a:extLst>
          </p:cNvPr>
          <p:cNvSpPr txBox="1"/>
          <p:nvPr/>
        </p:nvSpPr>
        <p:spPr>
          <a:xfrm>
            <a:off x="5477069" y="1022088"/>
            <a:ext cx="6422284" cy="2597490"/>
          </a:xfrm>
          <a:prstGeom prst="roundRect">
            <a:avLst>
              <a:gd name="adj" fmla="val 7619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u"/>
              <a:defRPr sz="2000"/>
            </a:lvl1pPr>
            <a:lvl2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  <a:defRPr sz="1600"/>
            </a:lvl2pPr>
          </a:lstStyle>
          <a:p>
            <a:r>
              <a:rPr lang="en-US" altLang="ko-KR" dirty="0"/>
              <a:t>Edge-cloud collaborative : </a:t>
            </a:r>
            <a:r>
              <a:rPr lang="ko-KR" altLang="en-US" sz="1600" dirty="0"/>
              <a:t>데이터를 클라우드에 넘겨서</a:t>
            </a:r>
            <a:r>
              <a:rPr lang="en-US" altLang="ko-KR" sz="1600" dirty="0"/>
              <a:t>, </a:t>
            </a:r>
            <a:r>
              <a:rPr lang="ko-KR" altLang="en-US" sz="1600" dirty="0"/>
              <a:t>클라우드가 처리한 후 기기로 다시 넘기는 형식</a:t>
            </a:r>
            <a:endParaRPr lang="en-US" altLang="ko-KR" sz="1600" dirty="0"/>
          </a:p>
          <a:p>
            <a:pPr lvl="1"/>
            <a:r>
              <a:rPr lang="en-US" altLang="ko-KR" dirty="0"/>
              <a:t>On device</a:t>
            </a:r>
            <a:r>
              <a:rPr lang="ko-KR" altLang="en-US" dirty="0"/>
              <a:t>가 가지는 한계점들을 극복해 줄 가능성이 있음</a:t>
            </a:r>
            <a:endParaRPr lang="en-US" altLang="ko-KR" dirty="0"/>
          </a:p>
          <a:p>
            <a:pPr lvl="1"/>
            <a:r>
              <a:rPr lang="en-US" altLang="ko-KR" dirty="0"/>
              <a:t>Powerful computing resources - 20</a:t>
            </a:r>
            <a:r>
              <a:rPr lang="ko-KR" altLang="en-US" dirty="0"/>
              <a:t>배 정도</a:t>
            </a:r>
            <a:endParaRPr lang="en-US" altLang="ko-KR" dirty="0"/>
          </a:p>
          <a:p>
            <a:pPr lvl="1"/>
            <a:r>
              <a:rPr lang="ko-KR" altLang="en-US" dirty="0"/>
              <a:t>네트워크 문제 </a:t>
            </a:r>
            <a:r>
              <a:rPr lang="en-US" altLang="ko-KR" dirty="0"/>
              <a:t>– </a:t>
            </a:r>
            <a:r>
              <a:rPr lang="ko-KR" altLang="en-US" dirty="0"/>
              <a:t>현재 많이 고민되고 있음</a:t>
            </a:r>
            <a:endParaRPr lang="en-US" altLang="ko-KR" dirty="0"/>
          </a:p>
          <a:p>
            <a:pPr lvl="1"/>
            <a:r>
              <a:rPr lang="ko-KR" altLang="en-US" dirty="0"/>
              <a:t>프라이버시 문제 </a:t>
            </a:r>
            <a:r>
              <a:rPr lang="en-US" altLang="ko-KR" dirty="0"/>
              <a:t>– </a:t>
            </a:r>
            <a:r>
              <a:rPr lang="ko-KR" altLang="en-US" dirty="0"/>
              <a:t>해결하기 위한 다양한 노력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주목 해봐야 할 만한 </a:t>
            </a:r>
            <a:r>
              <a:rPr lang="en-US" altLang="ko-KR" dirty="0"/>
              <a:t>approach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EC92DF-CC5E-42DA-91F0-AE7C788A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213" y="3690093"/>
            <a:ext cx="5940210" cy="13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7" y="253756"/>
            <a:ext cx="11606706" cy="744147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/>
              <a:t>Edge-Cloud Collaborative Systems for Live Video 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DA0AC-25EA-4DAC-B0C9-931F4D219399}"/>
              </a:ext>
            </a:extLst>
          </p:cNvPr>
          <p:cNvSpPr txBox="1"/>
          <p:nvPr/>
        </p:nvSpPr>
        <p:spPr>
          <a:xfrm>
            <a:off x="292647" y="997903"/>
            <a:ext cx="5708103" cy="4986099"/>
          </a:xfrm>
          <a:prstGeom prst="roundRect">
            <a:avLst>
              <a:gd name="adj" fmla="val 2941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Split inference</a:t>
            </a:r>
            <a:r>
              <a:rPr lang="ko-KR" altLang="en-US" sz="2000" dirty="0"/>
              <a:t> </a:t>
            </a:r>
            <a:r>
              <a:rPr lang="en-US" altLang="ko-KR" sz="2000" dirty="0"/>
              <a:t>approach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/>
              <a:t>처리 구조화를 잘 하자</a:t>
            </a:r>
            <a:r>
              <a:rPr lang="en-US" altLang="ko-KR" sz="1600" dirty="0"/>
              <a:t>.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Layer-aware Split Inference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(vertically)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Edge-only inference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기기 자원 제약</a:t>
            </a:r>
            <a:b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1600" dirty="0"/>
              <a:t>= large latency, energy consumption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Cloud-only inference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네트워크 제약</a:t>
            </a:r>
            <a:br>
              <a:rPr lang="en-US" altLang="ko-KR" sz="1600" dirty="0"/>
            </a:br>
            <a:r>
              <a:rPr lang="en-US" altLang="ko-KR" sz="1600" dirty="0"/>
              <a:t>= network condition</a:t>
            </a:r>
            <a:r>
              <a:rPr lang="ko-KR" altLang="en-US" sz="1600" dirty="0"/>
              <a:t>에 </a:t>
            </a:r>
            <a:r>
              <a:rPr lang="en-US" altLang="ko-KR" sz="1600" dirty="0"/>
              <a:t>vulnerable </a:t>
            </a:r>
            <a:r>
              <a:rPr lang="ko-KR" altLang="en-US" sz="1600" dirty="0"/>
              <a:t>함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Split inference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둘을 잘 나눠서 같이함 </a:t>
            </a:r>
            <a:br>
              <a:rPr lang="en-US" altLang="ko-KR" sz="1600" dirty="0"/>
            </a:br>
            <a:r>
              <a:rPr lang="en-US" altLang="ko-KR" sz="1600" dirty="0"/>
              <a:t>= fast, energy-efficient, robust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빠르면서 효과적임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Content-aware Split Inference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(horizontally)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이미지의 내용별로 나눔</a:t>
            </a:r>
            <a:endParaRPr lang="en-US" altLang="ko-KR" sz="1600" dirty="0"/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Face detection, Lightweight</a:t>
            </a:r>
            <a:br>
              <a:rPr lang="en-US" altLang="ko-KR" sz="1600" dirty="0"/>
            </a:br>
            <a:r>
              <a:rPr lang="ko-KR" altLang="en-US" sz="1600" dirty="0"/>
              <a:t>큰</a:t>
            </a:r>
            <a:r>
              <a:rPr lang="en-US" altLang="ko-KR" sz="1600" dirty="0"/>
              <a:t>, </a:t>
            </a:r>
            <a:r>
              <a:rPr lang="ko-KR" altLang="en-US" sz="1600" dirty="0"/>
              <a:t>쉬운 영역 </a:t>
            </a:r>
            <a:r>
              <a:rPr lang="en-US" altLang="ko-KR" sz="1600" dirty="0"/>
              <a:t>-&gt; On-device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Heavy, Identity clarification</a:t>
            </a:r>
            <a:br>
              <a:rPr lang="en-US" altLang="ko-KR" sz="1600" dirty="0"/>
            </a:br>
            <a:r>
              <a:rPr lang="ko-KR" altLang="en-US" sz="1600" dirty="0"/>
              <a:t>작은</a:t>
            </a:r>
            <a:r>
              <a:rPr lang="en-US" altLang="ko-KR" sz="1600" dirty="0"/>
              <a:t>, </a:t>
            </a:r>
            <a:r>
              <a:rPr lang="ko-KR" altLang="en-US" sz="1600" dirty="0"/>
              <a:t>세밀한</a:t>
            </a:r>
            <a:r>
              <a:rPr lang="en-US" altLang="ko-KR" sz="1600" dirty="0"/>
              <a:t> </a:t>
            </a:r>
            <a:r>
              <a:rPr lang="ko-KR" altLang="en-US" sz="1600" dirty="0"/>
              <a:t>영역 </a:t>
            </a:r>
            <a:r>
              <a:rPr lang="en-US" altLang="ko-KR" sz="1600" dirty="0"/>
              <a:t>-&gt;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7FC56-D3F5-4806-8F8A-8A952DE249AF}"/>
              </a:ext>
            </a:extLst>
          </p:cNvPr>
          <p:cNvSpPr txBox="1"/>
          <p:nvPr/>
        </p:nvSpPr>
        <p:spPr>
          <a:xfrm>
            <a:off x="6215063" y="957263"/>
            <a:ext cx="5684289" cy="3901796"/>
          </a:xfrm>
          <a:prstGeom prst="roundRect">
            <a:avLst>
              <a:gd name="adj" fmla="val 4234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u"/>
              <a:defRPr sz="2000"/>
            </a:lvl1pPr>
            <a:lvl2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  <a:defRPr sz="1600"/>
            </a:lvl2pPr>
          </a:lstStyle>
          <a:p>
            <a:r>
              <a:rPr lang="en-US" altLang="ko-KR" sz="2000" dirty="0"/>
              <a:t>DNN-aware compression approach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데이터를 압축해서 보내자 </a:t>
            </a:r>
            <a:endParaRPr lang="en-US" altLang="ko-KR" sz="1600" dirty="0"/>
          </a:p>
          <a:p>
            <a:pPr lvl="1"/>
            <a:r>
              <a:rPr lang="en-US" altLang="ko-KR" dirty="0"/>
              <a:t>hard objects -&gt; high-quality</a:t>
            </a:r>
          </a:p>
          <a:p>
            <a:pPr lvl="1"/>
            <a:r>
              <a:rPr lang="en-US" altLang="ko-KR" dirty="0"/>
              <a:t>easy objects -&gt; </a:t>
            </a:r>
            <a:r>
              <a:rPr lang="ko-KR" altLang="en-US" dirty="0"/>
              <a:t>더 압축해서 </a:t>
            </a:r>
            <a:r>
              <a:rPr lang="en-US" altLang="ko-KR" dirty="0"/>
              <a:t>low-quality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=&gt;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어떻게 어렵고 쉬운지 아는지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Predictive vs. Reactive Adaptations </a:t>
            </a:r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Predictive - </a:t>
            </a:r>
            <a:r>
              <a:rPr lang="ko-KR" altLang="en-US" sz="1600" dirty="0"/>
              <a:t>과거의 </a:t>
            </a:r>
            <a:r>
              <a:rPr lang="en-US" altLang="ko-KR" sz="1600" dirty="0"/>
              <a:t>frame</a:t>
            </a:r>
            <a:r>
              <a:rPr lang="ko-KR" altLang="en-US" sz="1600" dirty="0"/>
              <a:t>을 참고하여 </a:t>
            </a:r>
            <a:endParaRPr lang="en-US" altLang="ko-KR" sz="1600" dirty="0"/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Reactive Adaptation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/>
              <a:t>1) low-quality</a:t>
            </a:r>
            <a:r>
              <a:rPr lang="ko-KR" altLang="en-US" sz="1600" dirty="0"/>
              <a:t>로 한번 보냄</a:t>
            </a:r>
            <a:endParaRPr lang="en-US" altLang="ko-KR" sz="1600" dirty="0"/>
          </a:p>
          <a:p>
            <a:pPr lvl="3">
              <a:lnSpc>
                <a:spcPct val="120000"/>
              </a:lnSpc>
            </a:pPr>
            <a:r>
              <a:rPr lang="en-US" altLang="ko-KR" sz="1600" dirty="0"/>
              <a:t>2) Feedback (confidence </a:t>
            </a:r>
            <a:r>
              <a:rPr lang="ko-KR" altLang="en-US" sz="1600" dirty="0"/>
              <a:t>활용</a:t>
            </a:r>
            <a:r>
              <a:rPr lang="en-US" altLang="ko-KR" sz="1600" dirty="0"/>
              <a:t>, </a:t>
            </a:r>
            <a:r>
              <a:rPr lang="ko-KR" altLang="en-US" sz="1600" dirty="0"/>
              <a:t>탐지 안되는 영역 다시하라고 함</a:t>
            </a:r>
            <a:r>
              <a:rPr lang="en-US" altLang="ko-KR" sz="1600" dirty="0"/>
              <a:t>)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/>
              <a:t>3) high-quality</a:t>
            </a:r>
            <a:r>
              <a:rPr lang="ko-KR" altLang="en-US" sz="1600" dirty="0"/>
              <a:t>로 다시 보냄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A1587E-CFE5-4379-A303-7FE62351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517" y="4932498"/>
            <a:ext cx="3694835" cy="173195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A88284-A56E-4300-B466-03D6EBD1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14" y="4932498"/>
            <a:ext cx="2299017" cy="147643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2C474-7ABF-4BA9-A037-E5FCF941F0B4}"/>
              </a:ext>
            </a:extLst>
          </p:cNvPr>
          <p:cNvSpPr txBox="1"/>
          <p:nvPr/>
        </p:nvSpPr>
        <p:spPr>
          <a:xfrm>
            <a:off x="6000750" y="6408930"/>
            <a:ext cx="2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&gt; Split inference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8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28735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Mitigating Shortcut Learning of NLP models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1077333"/>
            <a:ext cx="6462713" cy="396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b="1" dirty="0"/>
              <a:t>1 - </a:t>
            </a:r>
            <a:r>
              <a:rPr lang="en-US" altLang="ko-KR" sz="2400" dirty="0"/>
              <a:t>What is the shortcut learning problem?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7460F3-12D9-4308-9C49-D915D0F6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39" y="1656705"/>
            <a:ext cx="5110877" cy="186962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4E72B91-2C90-4124-AC90-21F824F6DA0A}"/>
              </a:ext>
            </a:extLst>
          </p:cNvPr>
          <p:cNvSpPr txBox="1">
            <a:spLocks/>
          </p:cNvSpPr>
          <p:nvPr/>
        </p:nvSpPr>
        <p:spPr>
          <a:xfrm>
            <a:off x="5645309" y="1656705"/>
            <a:ext cx="6129352" cy="1856492"/>
          </a:xfrm>
          <a:prstGeom prst="roundRect">
            <a:avLst>
              <a:gd name="adj" fmla="val 753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altLang="ko-KR" dirty="0"/>
              <a:t>Deep neural model</a:t>
            </a:r>
            <a:r>
              <a:rPr lang="ko-KR" altLang="en-US" dirty="0"/>
              <a:t>이 학습을 하는 과정에서 </a:t>
            </a:r>
            <a:r>
              <a:rPr lang="en-US" altLang="ko-KR" dirty="0"/>
              <a:t>shortcut</a:t>
            </a:r>
            <a:r>
              <a:rPr lang="ko-KR" altLang="en-US" dirty="0"/>
              <a:t>의 전략을 학습하게 됩니다</a:t>
            </a:r>
            <a:r>
              <a:rPr lang="en-US" altLang="ko-KR" dirty="0"/>
              <a:t>. </a:t>
            </a:r>
            <a:r>
              <a:rPr lang="ko-KR" altLang="en-US" dirty="0"/>
              <a:t>각종 </a:t>
            </a:r>
            <a:r>
              <a:rPr lang="en-US" altLang="ko-KR" dirty="0"/>
              <a:t>benchmarks</a:t>
            </a:r>
            <a:r>
              <a:rPr lang="ko-KR" altLang="en-US" dirty="0"/>
              <a:t>에선 잘 결정하는데 </a:t>
            </a:r>
            <a:r>
              <a:rPr lang="en-US" altLang="ko-KR" dirty="0"/>
              <a:t>challenging</a:t>
            </a:r>
            <a:r>
              <a:rPr lang="ko-KR" altLang="en-US" dirty="0"/>
              <a:t>한</a:t>
            </a:r>
            <a:r>
              <a:rPr lang="en-US" altLang="ko-KR" dirty="0"/>
              <a:t> testing </a:t>
            </a:r>
            <a:r>
              <a:rPr lang="ko-KR" altLang="en-US" dirty="0"/>
              <a:t>환경에선 잘못 판단하는 것을 말합니다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ko-KR" dirty="0"/>
              <a:t>Ex) </a:t>
            </a:r>
            <a:r>
              <a:rPr lang="ko-KR" altLang="en-US" dirty="0"/>
              <a:t>축구사진에서 축구공이 사라지면 테니스로 잘못 판단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686AB7-FFC2-42BA-B60F-8B57D1A25BC9}"/>
              </a:ext>
            </a:extLst>
          </p:cNvPr>
          <p:cNvSpPr txBox="1">
            <a:spLocks/>
          </p:cNvSpPr>
          <p:nvPr/>
        </p:nvSpPr>
        <p:spPr>
          <a:xfrm>
            <a:off x="501315" y="3644272"/>
            <a:ext cx="7583905" cy="44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2 - </a:t>
            </a:r>
            <a:r>
              <a:rPr lang="en-US" altLang="ko-KR" sz="2400" dirty="0"/>
              <a:t>Why neural models learn shortcuts?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F91A2-F875-4F64-BA43-0383470BDB68}"/>
              </a:ext>
            </a:extLst>
          </p:cNvPr>
          <p:cNvSpPr txBox="1"/>
          <p:nvPr/>
        </p:nvSpPr>
        <p:spPr>
          <a:xfrm>
            <a:off x="501315" y="4086655"/>
            <a:ext cx="11189370" cy="2473824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Annotation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artifacts</a:t>
            </a:r>
            <a:r>
              <a:rPr lang="ko-KR" altLang="en-US" sz="1600" dirty="0"/>
              <a:t> =&gt; NLI </a:t>
            </a:r>
            <a:r>
              <a:rPr lang="ko-KR" altLang="en-US" sz="1600" dirty="0" err="1"/>
              <a:t>task에서</a:t>
            </a:r>
            <a:r>
              <a:rPr lang="ko-KR" altLang="en-US" sz="1600" dirty="0"/>
              <a:t> 많이 </a:t>
            </a:r>
            <a:r>
              <a:rPr lang="ko-KR" altLang="en-US" sz="1600" dirty="0" err="1"/>
              <a:t>일어남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NLI task : </a:t>
            </a:r>
            <a:r>
              <a:rPr lang="ko-KR" altLang="en-US" sz="1600" dirty="0"/>
              <a:t>두개의 문장 관계가 </a:t>
            </a:r>
            <a:r>
              <a:rPr lang="en-US" altLang="ko-KR" sz="1600" dirty="0"/>
              <a:t>Entailment, Neutral, Contradiction</a:t>
            </a:r>
            <a:r>
              <a:rPr lang="ko-KR" altLang="en-US" sz="1600" dirty="0"/>
              <a:t>인지 분류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Contradiction </a:t>
            </a:r>
            <a:r>
              <a:rPr lang="ko-KR" altLang="en-US" sz="1600" dirty="0"/>
              <a:t>에 </a:t>
            </a:r>
            <a:r>
              <a:rPr lang="en-US" altLang="ko-KR" sz="1600" dirty="0"/>
              <a:t>never, no, nothing</a:t>
            </a:r>
            <a:r>
              <a:rPr lang="ko-KR" altLang="en-US" sz="1600" dirty="0"/>
              <a:t>과 같은 단어들이 많이 분포함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      =&gt; annotation </a:t>
            </a:r>
            <a:r>
              <a:rPr lang="ko-KR" altLang="en-US" sz="1600" dirty="0"/>
              <a:t>단계에서 편견이 발생하고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모델이 학습함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Classification </a:t>
            </a:r>
            <a:r>
              <a:rPr lang="ko-KR" altLang="en-US" sz="1600" dirty="0"/>
              <a:t>문제 </a:t>
            </a:r>
            <a:r>
              <a:rPr lang="en-US" altLang="ko-KR" sz="1600" dirty="0"/>
              <a:t>: </a:t>
            </a:r>
            <a:r>
              <a:rPr lang="ko-KR" altLang="en-US" sz="1600" dirty="0"/>
              <a:t>두 개의 문장 사이의 관계가 아니라 </a:t>
            </a:r>
            <a:r>
              <a:rPr lang="en-US" altLang="ko-KR" sz="1600" dirty="0"/>
              <a:t>hypothesis</a:t>
            </a:r>
            <a:r>
              <a:rPr lang="ko-KR" altLang="en-US" sz="1600" dirty="0"/>
              <a:t>에 있는 단어만으로 추론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   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training set</a:t>
            </a:r>
            <a:r>
              <a:rPr lang="ko-KR" altLang="en-US" sz="1600" dirty="0"/>
              <a:t>에 따라 왜 이런 일이 일어나는지 분석 </a:t>
            </a:r>
            <a:r>
              <a:rPr lang="en-US" altLang="ko-KR" sz="1600" dirty="0"/>
              <a:t>– shortcut / challenging version dataset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    =&gt; Training set</a:t>
            </a:r>
            <a:r>
              <a:rPr lang="ko-KR" altLang="en-US" sz="1600" dirty="0"/>
              <a:t>에서 </a:t>
            </a:r>
            <a:r>
              <a:rPr lang="en-US" altLang="ko-KR" sz="1600" dirty="0"/>
              <a:t>challenging</a:t>
            </a:r>
            <a:r>
              <a:rPr lang="ko-KR" altLang="en-US" sz="1600" dirty="0"/>
              <a:t>한 </a:t>
            </a:r>
            <a:r>
              <a:rPr lang="en-US" altLang="ko-KR" sz="1600" dirty="0"/>
              <a:t>example </a:t>
            </a:r>
            <a:r>
              <a:rPr lang="ko-KR" altLang="en-US" sz="1600" dirty="0"/>
              <a:t>만드는 것도 중요하다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002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28735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Mitigating Shortcut Learning of NLP models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1142650"/>
            <a:ext cx="9025240" cy="387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b="1" dirty="0"/>
              <a:t>3 - </a:t>
            </a:r>
            <a:r>
              <a:rPr lang="en-US" altLang="ko-KR" sz="2400" dirty="0"/>
              <a:t>How to mitigate such problem for robust models?</a:t>
            </a:r>
            <a:endParaRPr lang="ko-KR" altLang="en-US" sz="2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4E72B91-2C90-4124-AC90-21F824F6DA0A}"/>
              </a:ext>
            </a:extLst>
          </p:cNvPr>
          <p:cNvSpPr txBox="1">
            <a:spLocks/>
          </p:cNvSpPr>
          <p:nvPr/>
        </p:nvSpPr>
        <p:spPr>
          <a:xfrm>
            <a:off x="4870538" y="1651776"/>
            <a:ext cx="6669137" cy="2994042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avoiding shortcuts in QA model - evidentially </a:t>
            </a:r>
            <a:r>
              <a:rPr lang="ko-KR" altLang="en-US" sz="1800" dirty="0"/>
              <a:t>이용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ko-KR" sz="1800" dirty="0"/>
              <a:t>- problem : reasoning shortcut = </a:t>
            </a:r>
            <a:r>
              <a:rPr lang="ko-KR" altLang="en-US" sz="1800" dirty="0"/>
              <a:t>증거 일부만 읽음</a:t>
            </a:r>
            <a:br>
              <a:rPr lang="en-US" altLang="ko-KR" sz="1800" dirty="0"/>
            </a:br>
            <a:r>
              <a:rPr lang="en-US" altLang="ko-KR" sz="1800" dirty="0"/>
              <a:t>- solution : </a:t>
            </a:r>
            <a:r>
              <a:rPr lang="en-US" altLang="ko-KR" sz="1800" b="1" dirty="0"/>
              <a:t>training evidentiality </a:t>
            </a:r>
            <a:br>
              <a:rPr lang="en-US" altLang="ko-KR" sz="1800" dirty="0"/>
            </a:br>
            <a:r>
              <a:rPr lang="en-US" altLang="ko-KR" sz="1800" dirty="0"/>
              <a:t>  = </a:t>
            </a:r>
            <a:r>
              <a:rPr lang="ko-KR" altLang="en-US" sz="1800" dirty="0"/>
              <a:t>정답이 있더라도 증거가 있는지 모델이 판단해야 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ko-KR" sz="1800" dirty="0"/>
              <a:t>- Evidence-negative set : </a:t>
            </a:r>
            <a:r>
              <a:rPr lang="ko-KR" altLang="en-US" sz="1800" dirty="0"/>
              <a:t>정답 포함하지만 증거가 없음</a:t>
            </a:r>
            <a:br>
              <a:rPr lang="en-US" altLang="ko-KR" sz="1800" dirty="0"/>
            </a:br>
            <a:r>
              <a:rPr lang="en-US" altLang="ko-KR" sz="1800" dirty="0"/>
              <a:t>- Evidence-positive set : </a:t>
            </a:r>
            <a:r>
              <a:rPr lang="ko-KR" altLang="en-US" sz="1800" dirty="0"/>
              <a:t>정답과 증거 모두 있음</a:t>
            </a:r>
            <a:endParaRPr lang="en-US" altLang="ko-KR" sz="1800" dirty="0"/>
          </a:p>
          <a:p>
            <a:pPr>
              <a:lnSpc>
                <a:spcPts val="2400"/>
              </a:lnSpc>
              <a:buFont typeface="Symbol" panose="05050102010706020507" pitchFamily="18" charset="2"/>
              <a:buChar char="Þ"/>
            </a:pPr>
            <a:r>
              <a:rPr lang="ko-KR" altLang="en-US" sz="1800" dirty="0"/>
              <a:t> 증거가 충분할 때</a:t>
            </a:r>
            <a:r>
              <a:rPr lang="en-US" altLang="ko-KR" sz="1800" dirty="0"/>
              <a:t> </a:t>
            </a:r>
            <a:r>
              <a:rPr lang="ko-KR" altLang="en-US" sz="1800" dirty="0"/>
              <a:t>정답을 맞추게 하고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증거가 없을 때 정답을 맞추지 못하게 한다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ABC834-48ED-4795-987C-D71DADD68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8" b="887"/>
          <a:stretch/>
        </p:blipFill>
        <p:spPr>
          <a:xfrm>
            <a:off x="877491" y="1660693"/>
            <a:ext cx="3779609" cy="24120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4170D-1E8E-4B4D-8BFF-9225AACF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8" y="4311464"/>
            <a:ext cx="1936669" cy="1835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61108A-2474-4CC3-B64C-CFB10F5BAB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93"/>
          <a:stretch/>
        </p:blipFill>
        <p:spPr>
          <a:xfrm>
            <a:off x="2285170" y="4392554"/>
            <a:ext cx="2329712" cy="2178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4870538" y="4767114"/>
            <a:ext cx="6669137" cy="1924731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/>
              <a:t>1. </a:t>
            </a:r>
            <a:r>
              <a:rPr lang="ko-KR" altLang="en-US" sz="1600" dirty="0" err="1"/>
              <a:t>single-paragraphs</a:t>
            </a:r>
            <a:r>
              <a:rPr lang="ko-KR" altLang="en-US" sz="1600" dirty="0"/>
              <a:t> 로만 </a:t>
            </a:r>
            <a:r>
              <a:rPr lang="ko-KR" altLang="en-US" sz="1600" dirty="0" err="1"/>
              <a:t>train한</a:t>
            </a:r>
            <a:r>
              <a:rPr lang="ko-KR" altLang="en-US" sz="1600" dirty="0"/>
              <a:t> 모델 =&gt; </a:t>
            </a:r>
            <a:r>
              <a:rPr lang="ko-KR" altLang="en-US" sz="1600" dirty="0" err="1"/>
              <a:t>shortcut</a:t>
            </a:r>
            <a:r>
              <a:rPr lang="ko-KR" altLang="en-US" sz="1600" dirty="0"/>
              <a:t> 학습이 됨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2. </a:t>
            </a:r>
            <a:r>
              <a:rPr lang="ko-KR" altLang="en-US" sz="1600" dirty="0" err="1"/>
              <a:t>evidence-negative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regularization한</a:t>
            </a:r>
            <a:r>
              <a:rPr lang="ko-KR" altLang="en-US" sz="1600" dirty="0"/>
              <a:t> 모델 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  =&gt; 증거가 없을 때 </a:t>
            </a:r>
            <a:r>
              <a:rPr lang="ko-KR" altLang="en-US" sz="1600" dirty="0" err="1"/>
              <a:t>confidence가</a:t>
            </a:r>
            <a:r>
              <a:rPr lang="ko-KR" altLang="en-US" sz="1600" dirty="0"/>
              <a:t> 0으로 </a:t>
            </a:r>
            <a:r>
              <a:rPr lang="ko-KR" altLang="en-US" sz="1600" dirty="0" err="1"/>
              <a:t>가까워짐</a:t>
            </a:r>
            <a:endParaRPr lang="ko-KR" altLang="en-US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3. 최종 </a:t>
            </a:r>
            <a:r>
              <a:rPr lang="ko-KR" altLang="en-US" sz="1600" dirty="0" err="1"/>
              <a:t>full</a:t>
            </a:r>
            <a:r>
              <a:rPr lang="ko-KR" altLang="en-US" sz="1600" dirty="0"/>
              <a:t> 모델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 err="1"/>
              <a:t>Evidence-negative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set에서</a:t>
            </a:r>
            <a:r>
              <a:rPr lang="ko-KR" altLang="en-US" sz="1600" dirty="0"/>
              <a:t> 낮은 </a:t>
            </a:r>
            <a:r>
              <a:rPr lang="ko-KR" altLang="en-US" sz="1600" dirty="0" err="1"/>
              <a:t>confidence를</a:t>
            </a:r>
            <a:r>
              <a:rPr lang="ko-KR" altLang="en-US" sz="1600" dirty="0"/>
              <a:t> 유지하면서 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Evidence-positive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confidence를</a:t>
            </a:r>
            <a:r>
              <a:rPr lang="ko-KR" altLang="en-US" sz="1600" dirty="0"/>
              <a:t> 더 증가시킴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C85CD-861F-4018-81C9-4CD159A36866}"/>
              </a:ext>
            </a:extLst>
          </p:cNvPr>
          <p:cNvSpPr txBox="1"/>
          <p:nvPr/>
        </p:nvSpPr>
        <p:spPr>
          <a:xfrm>
            <a:off x="326908" y="6077595"/>
            <a:ext cx="208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biased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laye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r,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debiased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laye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AF7DB-CDD6-4750-87F8-F6011912B22D}"/>
              </a:ext>
            </a:extLst>
          </p:cNvPr>
          <p:cNvSpPr txBox="1"/>
          <p:nvPr/>
        </p:nvSpPr>
        <p:spPr>
          <a:xfrm>
            <a:off x="326908" y="4082620"/>
            <a:ext cx="1744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&gt; </a:t>
            </a:r>
            <a:r>
              <a:rPr lang="ko-KR" altLang="en-US" sz="1600" dirty="0">
                <a:solidFill>
                  <a:schemeClr val="accent1"/>
                </a:solidFill>
              </a:rPr>
              <a:t>최종 </a:t>
            </a:r>
            <a:r>
              <a:rPr lang="en-US" altLang="ko-KR" sz="1600" dirty="0">
                <a:solidFill>
                  <a:schemeClr val="accent1"/>
                </a:solidFill>
              </a:rPr>
              <a:t>full </a:t>
            </a:r>
            <a:r>
              <a:rPr lang="ko-KR" altLang="en-US" sz="1600" dirty="0">
                <a:solidFill>
                  <a:schemeClr val="accent1"/>
                </a:solidFill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184411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601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Symbol</vt:lpstr>
      <vt:lpstr>Wingdings</vt:lpstr>
      <vt:lpstr>Office 테마</vt:lpstr>
      <vt:lpstr>Edge-Cloud Collaborative Systems for Live Video Analytics</vt:lpstr>
      <vt:lpstr>Edge-Cloud Collaborative Systems for Live Video Analytics</vt:lpstr>
      <vt:lpstr>Mitigating Shortcut Learning of NLP models</vt:lpstr>
      <vt:lpstr>Mitigating Shortcut Learning of NLP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소희</dc:creator>
  <cp:lastModifiedBy>김 소희</cp:lastModifiedBy>
  <cp:revision>1</cp:revision>
  <dcterms:created xsi:type="dcterms:W3CDTF">2022-03-13T11:07:57Z</dcterms:created>
  <dcterms:modified xsi:type="dcterms:W3CDTF">2022-03-13T14:47:14Z</dcterms:modified>
</cp:coreProperties>
</file>