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885189"/>
            <a:ext cx="596839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763013"/>
            <a:ext cx="5968390" cy="701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hyperlink" Target="http://data.torontopolice.on.ca/datasets/mci-2014-to-2019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List_of_city-designated_neighbourhoods_in_Toronto" TargetMode="External"/><Relationship Id="rId3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8" y="6404813"/>
            <a:ext cx="6853555" cy="2743835"/>
          </a:xfrm>
          <a:custGeom>
            <a:avLst/>
            <a:gdLst/>
            <a:ahLst/>
            <a:cxnLst/>
            <a:rect l="l" t="t" r="r" b="b"/>
            <a:pathLst>
              <a:path w="6853555" h="2743834">
                <a:moveTo>
                  <a:pt x="0" y="2743454"/>
                </a:moveTo>
                <a:lnTo>
                  <a:pt x="6853174" y="2743454"/>
                </a:lnTo>
                <a:lnTo>
                  <a:pt x="6853174" y="0"/>
                </a:lnTo>
                <a:lnTo>
                  <a:pt x="0" y="0"/>
                </a:lnTo>
                <a:lnTo>
                  <a:pt x="0" y="2743454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5052" y="7309866"/>
            <a:ext cx="51276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15">
                <a:solidFill>
                  <a:srgbClr val="FFFFFF"/>
                </a:solidFill>
                <a:latin typeface="Trebuchet MS"/>
                <a:cs typeface="Trebuchet MS"/>
              </a:rPr>
              <a:t>The battle </a:t>
            </a:r>
            <a:r>
              <a:rPr dirty="0" sz="3600" spc="-1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600" spc="-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Trebuchet MS"/>
                <a:cs typeface="Trebuchet MS"/>
              </a:rPr>
              <a:t>Neighborhood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52" y="8021573"/>
            <a:ext cx="1431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Carlito"/>
                <a:cs typeface="Carlito"/>
              </a:rPr>
              <a:t>Capstone</a:t>
            </a:r>
            <a:r>
              <a:rPr dirty="0" sz="16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248" y="9148267"/>
            <a:ext cx="6853555" cy="451484"/>
          </a:xfrm>
          <a:custGeom>
            <a:avLst/>
            <a:gdLst/>
            <a:ahLst/>
            <a:cxnLst/>
            <a:rect l="l" t="t" r="r" b="b"/>
            <a:pathLst>
              <a:path w="6853555" h="451484">
                <a:moveTo>
                  <a:pt x="6853174" y="0"/>
                </a:moveTo>
                <a:lnTo>
                  <a:pt x="0" y="0"/>
                </a:lnTo>
                <a:lnTo>
                  <a:pt x="0" y="150876"/>
                </a:lnTo>
                <a:lnTo>
                  <a:pt x="0" y="306324"/>
                </a:lnTo>
                <a:lnTo>
                  <a:pt x="0" y="451408"/>
                </a:lnTo>
                <a:lnTo>
                  <a:pt x="2286635" y="451408"/>
                </a:lnTo>
                <a:lnTo>
                  <a:pt x="6853174" y="451408"/>
                </a:lnTo>
                <a:lnTo>
                  <a:pt x="685317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5052" y="9281871"/>
            <a:ext cx="1499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Carlito"/>
                <a:cs typeface="Carlito"/>
              </a:rPr>
              <a:t>Chennoufi Mohamed</a:t>
            </a:r>
            <a:r>
              <a:rPr dirty="0" sz="10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arlito"/>
                <a:cs typeface="Carlito"/>
              </a:rPr>
              <a:t>Soheib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6883" y="9148267"/>
            <a:ext cx="4566920" cy="451484"/>
          </a:xfrm>
          <a:custGeom>
            <a:avLst/>
            <a:gdLst/>
            <a:ahLst/>
            <a:cxnLst/>
            <a:rect l="l" t="t" r="r" b="b"/>
            <a:pathLst>
              <a:path w="4566920" h="451484">
                <a:moveTo>
                  <a:pt x="4566539" y="0"/>
                </a:moveTo>
                <a:lnTo>
                  <a:pt x="0" y="0"/>
                </a:lnTo>
                <a:lnTo>
                  <a:pt x="0" y="150876"/>
                </a:lnTo>
                <a:lnTo>
                  <a:pt x="0" y="306324"/>
                </a:lnTo>
                <a:lnTo>
                  <a:pt x="0" y="451408"/>
                </a:lnTo>
                <a:lnTo>
                  <a:pt x="2286254" y="451408"/>
                </a:lnTo>
                <a:lnTo>
                  <a:pt x="2286254" y="306324"/>
                </a:lnTo>
                <a:lnTo>
                  <a:pt x="2286254" y="150876"/>
                </a:lnTo>
                <a:lnTo>
                  <a:pt x="2286254" y="12"/>
                </a:lnTo>
                <a:lnTo>
                  <a:pt x="4566539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66871" y="9281871"/>
            <a:ext cx="4451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Carlito"/>
                <a:cs typeface="Carlito"/>
              </a:rPr>
              <a:t>4/2</a:t>
            </a:r>
            <a:r>
              <a:rPr dirty="0" sz="1000" spc="-10">
                <a:solidFill>
                  <a:srgbClr val="FFFFFF"/>
                </a:solidFill>
                <a:latin typeface="Carlito"/>
                <a:cs typeface="Carlito"/>
              </a:rPr>
              <a:t>8/</a:t>
            </a:r>
            <a:r>
              <a:rPr dirty="0" sz="100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dirty="0" sz="1000" spc="-5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33136" y="9148267"/>
            <a:ext cx="2280285" cy="451484"/>
          </a:xfrm>
          <a:custGeom>
            <a:avLst/>
            <a:gdLst/>
            <a:ahLst/>
            <a:cxnLst/>
            <a:rect l="l" t="t" r="r" b="b"/>
            <a:pathLst>
              <a:path w="2280284" h="451484">
                <a:moveTo>
                  <a:pt x="2280285" y="0"/>
                </a:moveTo>
                <a:lnTo>
                  <a:pt x="0" y="0"/>
                </a:lnTo>
                <a:lnTo>
                  <a:pt x="0" y="451408"/>
                </a:lnTo>
                <a:lnTo>
                  <a:pt x="2280285" y="451408"/>
                </a:lnTo>
                <a:lnTo>
                  <a:pt x="228028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91250" y="9281871"/>
            <a:ext cx="682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dirty="0" sz="10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arlito"/>
                <a:cs typeface="Carlito"/>
              </a:rPr>
              <a:t>Science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0375" y="460375"/>
            <a:ext cx="6857365" cy="59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105" y="952372"/>
            <a:ext cx="3592093" cy="16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1298194"/>
            <a:ext cx="5777230" cy="443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Arial"/>
                <a:cs typeface="Arial"/>
              </a:rPr>
              <a:t>Comparing </a:t>
            </a:r>
            <a:r>
              <a:rPr dirty="0" sz="1400" spc="-5">
                <a:latin typeface="Arial"/>
                <a:cs typeface="Arial"/>
              </a:rPr>
              <a:t>three </a:t>
            </a:r>
            <a:r>
              <a:rPr dirty="0" sz="1400">
                <a:latin typeface="Arial"/>
                <a:cs typeface="Arial"/>
              </a:rPr>
              <a:t>boroughs with the </a:t>
            </a:r>
            <a:r>
              <a:rPr dirty="0" sz="1400" spc="-5">
                <a:latin typeface="Arial"/>
                <a:cs typeface="Arial"/>
              </a:rPr>
              <a:t>lowest crime rate </a:t>
            </a:r>
            <a:r>
              <a:rPr dirty="0" sz="1400">
                <a:latin typeface="Arial"/>
                <a:cs typeface="Arial"/>
              </a:rPr>
              <a:t>during </a:t>
            </a:r>
            <a:r>
              <a:rPr dirty="0" sz="1400" spc="-5">
                <a:latin typeface="Arial"/>
                <a:cs typeface="Arial"/>
              </a:rPr>
              <a:t>the period  </a:t>
            </a:r>
            <a:r>
              <a:rPr dirty="0" sz="1400">
                <a:latin typeface="Arial"/>
                <a:cs typeface="Arial"/>
              </a:rPr>
              <a:t>(2014-2019), </a:t>
            </a:r>
            <a:r>
              <a:rPr dirty="0" sz="1400" spc="-5">
                <a:latin typeface="Arial"/>
                <a:cs typeface="Arial"/>
              </a:rPr>
              <a:t>East </a:t>
            </a:r>
            <a:r>
              <a:rPr dirty="0" sz="1400">
                <a:latin typeface="Arial"/>
                <a:cs typeface="Arial"/>
              </a:rPr>
              <a:t>York </a:t>
            </a:r>
            <a:r>
              <a:rPr dirty="0" sz="1400" spc="-5">
                <a:latin typeface="Arial"/>
                <a:cs typeface="Arial"/>
              </a:rPr>
              <a:t>has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lowest </a:t>
            </a:r>
            <a:r>
              <a:rPr dirty="0" sz="1400">
                <a:latin typeface="Arial"/>
                <a:cs typeface="Arial"/>
              </a:rPr>
              <a:t>recorded </a:t>
            </a:r>
            <a:r>
              <a:rPr dirty="0" sz="1400" spc="-5">
                <a:latin typeface="Arial"/>
                <a:cs typeface="Arial"/>
              </a:rPr>
              <a:t>crimes followed </a:t>
            </a:r>
            <a:r>
              <a:rPr dirty="0" sz="1400" spc="-10">
                <a:latin typeface="Arial"/>
                <a:cs typeface="Arial"/>
              </a:rPr>
              <a:t>by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York.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7586" y="2003092"/>
            <a:ext cx="5388625" cy="3370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704" y="1937270"/>
            <a:ext cx="5969000" cy="3521075"/>
          </a:xfrm>
          <a:custGeom>
            <a:avLst/>
            <a:gdLst/>
            <a:ahLst/>
            <a:cxnLst/>
            <a:rect l="l" t="t" r="r" b="b"/>
            <a:pathLst>
              <a:path w="5969000" h="3521075">
                <a:moveTo>
                  <a:pt x="12179" y="0"/>
                </a:moveTo>
                <a:lnTo>
                  <a:pt x="0" y="0"/>
                </a:lnTo>
                <a:lnTo>
                  <a:pt x="0" y="3521075"/>
                </a:lnTo>
                <a:lnTo>
                  <a:pt x="12179" y="3521075"/>
                </a:lnTo>
                <a:lnTo>
                  <a:pt x="12179" y="0"/>
                </a:lnTo>
                <a:close/>
              </a:path>
              <a:path w="5969000" h="3521075">
                <a:moveTo>
                  <a:pt x="5956681" y="3508883"/>
                </a:moveTo>
                <a:lnTo>
                  <a:pt x="12192" y="3508883"/>
                </a:lnTo>
                <a:lnTo>
                  <a:pt x="12192" y="3521062"/>
                </a:lnTo>
                <a:lnTo>
                  <a:pt x="5956681" y="3521062"/>
                </a:lnTo>
                <a:lnTo>
                  <a:pt x="5956681" y="3508883"/>
                </a:lnTo>
                <a:close/>
              </a:path>
              <a:path w="5969000" h="3521075">
                <a:moveTo>
                  <a:pt x="5956681" y="0"/>
                </a:moveTo>
                <a:lnTo>
                  <a:pt x="12192" y="0"/>
                </a:lnTo>
                <a:lnTo>
                  <a:pt x="12192" y="12179"/>
                </a:lnTo>
                <a:lnTo>
                  <a:pt x="5956681" y="12179"/>
                </a:lnTo>
                <a:lnTo>
                  <a:pt x="5956681" y="0"/>
                </a:lnTo>
                <a:close/>
              </a:path>
              <a:path w="5969000" h="3521075">
                <a:moveTo>
                  <a:pt x="5968936" y="0"/>
                </a:moveTo>
                <a:lnTo>
                  <a:pt x="5956757" y="0"/>
                </a:lnTo>
                <a:lnTo>
                  <a:pt x="5956757" y="3521075"/>
                </a:lnTo>
                <a:lnTo>
                  <a:pt x="5968936" y="3521075"/>
                </a:lnTo>
                <a:lnTo>
                  <a:pt x="5968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914704" y="5719826"/>
            <a:ext cx="5960110" cy="3322320"/>
            <a:chOff x="914704" y="5719826"/>
            <a:chExt cx="5960110" cy="3322320"/>
          </a:xfrm>
        </p:grpSpPr>
        <p:sp>
          <p:nvSpPr>
            <p:cNvPr id="7" name="object 7"/>
            <p:cNvSpPr/>
            <p:nvPr/>
          </p:nvSpPr>
          <p:spPr>
            <a:xfrm>
              <a:off x="922020" y="5721731"/>
              <a:ext cx="438785" cy="1480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6497" y="5722366"/>
              <a:ext cx="121665" cy="1450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74673" y="5719826"/>
              <a:ext cx="3593591" cy="1902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6896" y="5910961"/>
              <a:ext cx="5935345" cy="12700"/>
            </a:xfrm>
            <a:custGeom>
              <a:avLst/>
              <a:gdLst/>
              <a:ahLst/>
              <a:cxnLst/>
              <a:rect l="l" t="t" r="r" b="b"/>
              <a:pathLst>
                <a:path w="5935345" h="12700">
                  <a:moveTo>
                    <a:pt x="593534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935345" y="12191"/>
                  </a:lnTo>
                  <a:lnTo>
                    <a:pt x="5935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6465" y="6007650"/>
              <a:ext cx="5560870" cy="29351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704" y="5910973"/>
              <a:ext cx="5960110" cy="3131185"/>
            </a:xfrm>
            <a:custGeom>
              <a:avLst/>
              <a:gdLst/>
              <a:ahLst/>
              <a:cxnLst/>
              <a:rect l="l" t="t" r="r" b="b"/>
              <a:pathLst>
                <a:path w="5960109" h="3131184">
                  <a:moveTo>
                    <a:pt x="12179" y="0"/>
                  </a:moveTo>
                  <a:lnTo>
                    <a:pt x="0" y="0"/>
                  </a:lnTo>
                  <a:lnTo>
                    <a:pt x="0" y="3130613"/>
                  </a:lnTo>
                  <a:lnTo>
                    <a:pt x="12179" y="3130613"/>
                  </a:lnTo>
                  <a:lnTo>
                    <a:pt x="12179" y="0"/>
                  </a:lnTo>
                  <a:close/>
                </a:path>
                <a:path w="5960109" h="3131184">
                  <a:moveTo>
                    <a:pt x="5947537" y="3118421"/>
                  </a:moveTo>
                  <a:lnTo>
                    <a:pt x="12192" y="3118421"/>
                  </a:lnTo>
                  <a:lnTo>
                    <a:pt x="12192" y="3130613"/>
                  </a:lnTo>
                  <a:lnTo>
                    <a:pt x="5947537" y="3130613"/>
                  </a:lnTo>
                  <a:lnTo>
                    <a:pt x="5947537" y="3118421"/>
                  </a:lnTo>
                  <a:close/>
                </a:path>
                <a:path w="5960109" h="3131184">
                  <a:moveTo>
                    <a:pt x="5959805" y="0"/>
                  </a:moveTo>
                  <a:lnTo>
                    <a:pt x="5947613" y="0"/>
                  </a:lnTo>
                  <a:lnTo>
                    <a:pt x="5947613" y="3130613"/>
                  </a:lnTo>
                  <a:lnTo>
                    <a:pt x="5959805" y="3130613"/>
                  </a:lnTo>
                  <a:lnTo>
                    <a:pt x="5959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6901"/>
            <a:ext cx="5897245" cy="62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Next, </a:t>
            </a:r>
            <a:r>
              <a:rPr dirty="0" sz="1800" spc="-5">
                <a:latin typeface="Carlito"/>
                <a:cs typeface="Carlito"/>
              </a:rPr>
              <a:t>we will </a:t>
            </a:r>
            <a:r>
              <a:rPr dirty="0" sz="1800">
                <a:latin typeface="Carlito"/>
                <a:cs typeface="Carlito"/>
              </a:rPr>
              <a:t>analyze data and </a:t>
            </a:r>
            <a:r>
              <a:rPr dirty="0" sz="1800" spc="-5">
                <a:latin typeface="Carlito"/>
                <a:cs typeface="Carlito"/>
              </a:rPr>
              <a:t>neighborhoods in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two safest  boroughs: East </a:t>
            </a:r>
            <a:r>
              <a:rPr dirty="0" sz="1800" spc="-10">
                <a:latin typeface="Carlito"/>
                <a:cs typeface="Carlito"/>
              </a:rPr>
              <a:t>York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5">
                <a:latin typeface="Carlito"/>
                <a:cs typeface="Carlito"/>
              </a:rPr>
              <a:t> York.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2019" y="1663319"/>
            <a:ext cx="4155440" cy="188595"/>
            <a:chOff x="922019" y="1663319"/>
            <a:chExt cx="4155440" cy="188595"/>
          </a:xfrm>
        </p:grpSpPr>
        <p:sp>
          <p:nvSpPr>
            <p:cNvPr id="4" name="object 4"/>
            <p:cNvSpPr/>
            <p:nvPr/>
          </p:nvSpPr>
          <p:spPr>
            <a:xfrm>
              <a:off x="922019" y="1663319"/>
              <a:ext cx="1050417" cy="1883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99106" y="1663954"/>
              <a:ext cx="3078353" cy="147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004" y="2061718"/>
            <a:ext cx="5859780" cy="443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Arial"/>
                <a:cs typeface="Arial"/>
              </a:rPr>
              <a:t>There are 13 neighborhoods in </a:t>
            </a:r>
            <a:r>
              <a:rPr dirty="0" sz="1400" spc="-5">
                <a:latin typeface="Arial"/>
                <a:cs typeface="Arial"/>
              </a:rPr>
              <a:t>York and East York; they </a:t>
            </a:r>
            <a:r>
              <a:rPr dirty="0" sz="1400">
                <a:latin typeface="Arial"/>
                <a:cs typeface="Arial"/>
              </a:rPr>
              <a:t>are </a:t>
            </a:r>
            <a:r>
              <a:rPr dirty="0" sz="1400" spc="-5">
                <a:latin typeface="Arial"/>
                <a:cs typeface="Arial"/>
              </a:rPr>
              <a:t>visualized </a:t>
            </a:r>
            <a:r>
              <a:rPr dirty="0" sz="1400">
                <a:latin typeface="Arial"/>
                <a:cs typeface="Arial"/>
              </a:rPr>
              <a:t>on  a map </a:t>
            </a:r>
            <a:r>
              <a:rPr dirty="0" sz="1400" spc="-5">
                <a:latin typeface="Arial"/>
                <a:cs typeface="Arial"/>
              </a:rPr>
              <a:t>using folium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python.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4704" y="2904998"/>
            <a:ext cx="6245225" cy="3940175"/>
            <a:chOff x="914704" y="2904998"/>
            <a:chExt cx="6245225" cy="3940175"/>
          </a:xfrm>
        </p:grpSpPr>
        <p:sp>
          <p:nvSpPr>
            <p:cNvPr id="8" name="object 8"/>
            <p:cNvSpPr/>
            <p:nvPr/>
          </p:nvSpPr>
          <p:spPr>
            <a:xfrm>
              <a:off x="926465" y="2917189"/>
              <a:ext cx="6219825" cy="39147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4704" y="2905010"/>
              <a:ext cx="6245225" cy="3940175"/>
            </a:xfrm>
            <a:custGeom>
              <a:avLst/>
              <a:gdLst/>
              <a:ahLst/>
              <a:cxnLst/>
              <a:rect l="l" t="t" r="r" b="b"/>
              <a:pathLst>
                <a:path w="6245225" h="3940175">
                  <a:moveTo>
                    <a:pt x="12179" y="0"/>
                  </a:moveTo>
                  <a:lnTo>
                    <a:pt x="0" y="0"/>
                  </a:lnTo>
                  <a:lnTo>
                    <a:pt x="0" y="3940162"/>
                  </a:lnTo>
                  <a:lnTo>
                    <a:pt x="12179" y="3940162"/>
                  </a:lnTo>
                  <a:lnTo>
                    <a:pt x="12179" y="0"/>
                  </a:lnTo>
                  <a:close/>
                </a:path>
                <a:path w="6245225" h="3940175">
                  <a:moveTo>
                    <a:pt x="6232525" y="3927970"/>
                  </a:moveTo>
                  <a:lnTo>
                    <a:pt x="12192" y="3927970"/>
                  </a:lnTo>
                  <a:lnTo>
                    <a:pt x="12192" y="3940162"/>
                  </a:lnTo>
                  <a:lnTo>
                    <a:pt x="6232525" y="3940162"/>
                  </a:lnTo>
                  <a:lnTo>
                    <a:pt x="6232525" y="3927970"/>
                  </a:lnTo>
                  <a:close/>
                </a:path>
                <a:path w="6245225" h="3940175">
                  <a:moveTo>
                    <a:pt x="6232525" y="0"/>
                  </a:moveTo>
                  <a:lnTo>
                    <a:pt x="12192" y="0"/>
                  </a:lnTo>
                  <a:lnTo>
                    <a:pt x="12192" y="12179"/>
                  </a:lnTo>
                  <a:lnTo>
                    <a:pt x="6232525" y="12179"/>
                  </a:lnTo>
                  <a:lnTo>
                    <a:pt x="6232525" y="0"/>
                  </a:lnTo>
                  <a:close/>
                </a:path>
                <a:path w="6245225" h="3940175">
                  <a:moveTo>
                    <a:pt x="6244793" y="0"/>
                  </a:moveTo>
                  <a:lnTo>
                    <a:pt x="6232601" y="0"/>
                  </a:lnTo>
                  <a:lnTo>
                    <a:pt x="6232601" y="3940162"/>
                  </a:lnTo>
                  <a:lnTo>
                    <a:pt x="6244793" y="3940162"/>
                  </a:lnTo>
                  <a:lnTo>
                    <a:pt x="6244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882010" y="6951344"/>
            <a:ext cx="2009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latin typeface="Carlito"/>
                <a:cs typeface="Carlito"/>
              </a:rPr>
              <a:t>Fig 1: Neighborhoods in York and East</a:t>
            </a:r>
            <a:r>
              <a:rPr dirty="0" sz="900" spc="5" i="1">
                <a:latin typeface="Carlito"/>
                <a:cs typeface="Carlito"/>
              </a:rPr>
              <a:t> </a:t>
            </a:r>
            <a:r>
              <a:rPr dirty="0" sz="900" spc="-5" i="1">
                <a:latin typeface="Carlito"/>
                <a:cs typeface="Carlito"/>
              </a:rPr>
              <a:t>York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937250" cy="173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</a:rPr>
              <a:t>3.2</a:t>
            </a:r>
            <a:r>
              <a:rPr dirty="0" sz="1800" spc="-1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Modelling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30"/>
              </a:spcBef>
            </a:pPr>
            <a:r>
              <a:rPr dirty="0" sz="1400" spc="-5">
                <a:latin typeface="Arial"/>
                <a:cs typeface="Arial"/>
              </a:rPr>
              <a:t>Using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final dataset </a:t>
            </a:r>
            <a:r>
              <a:rPr dirty="0" sz="1400">
                <a:latin typeface="Arial"/>
                <a:cs typeface="Arial"/>
              </a:rPr>
              <a:t>containing the </a:t>
            </a:r>
            <a:r>
              <a:rPr dirty="0" sz="1400" spc="-5">
                <a:latin typeface="Arial"/>
                <a:cs typeface="Arial"/>
              </a:rPr>
              <a:t>neighborhoods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10">
                <a:latin typeface="Arial"/>
                <a:cs typeface="Arial"/>
              </a:rPr>
              <a:t>York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East York  </a:t>
            </a:r>
            <a:r>
              <a:rPr dirty="0" sz="1400">
                <a:latin typeface="Arial"/>
                <a:cs typeface="Arial"/>
              </a:rPr>
              <a:t>along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latitude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longitude, we can </a:t>
            </a:r>
            <a:r>
              <a:rPr dirty="0" sz="1400">
                <a:latin typeface="Arial"/>
                <a:cs typeface="Arial"/>
              </a:rPr>
              <a:t>find all the </a:t>
            </a:r>
            <a:r>
              <a:rPr dirty="0" sz="1400" spc="-5">
                <a:latin typeface="Arial"/>
                <a:cs typeface="Arial"/>
              </a:rPr>
              <a:t>venues within </a:t>
            </a:r>
            <a:r>
              <a:rPr dirty="0" sz="1400">
                <a:latin typeface="Arial"/>
                <a:cs typeface="Arial"/>
              </a:rPr>
              <a:t>a  500 meters </a:t>
            </a:r>
            <a:r>
              <a:rPr dirty="0" sz="1400" spc="-5">
                <a:latin typeface="Arial"/>
                <a:cs typeface="Arial"/>
              </a:rPr>
              <a:t>radius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each neighborhood </a:t>
            </a:r>
            <a:r>
              <a:rPr dirty="0" sz="1400" spc="-10">
                <a:latin typeface="Arial"/>
                <a:cs typeface="Arial"/>
              </a:rPr>
              <a:t>by </a:t>
            </a:r>
            <a:r>
              <a:rPr dirty="0" sz="1400" spc="-5">
                <a:latin typeface="Arial"/>
                <a:cs typeface="Arial"/>
              </a:rPr>
              <a:t>connecting </a:t>
            </a:r>
            <a:r>
              <a:rPr dirty="0" sz="1400">
                <a:latin typeface="Arial"/>
                <a:cs typeface="Arial"/>
              </a:rPr>
              <a:t>to the Foursquare  </a:t>
            </a:r>
            <a:r>
              <a:rPr dirty="0" sz="1400" spc="-5">
                <a:latin typeface="Arial"/>
                <a:cs typeface="Arial"/>
              </a:rPr>
              <a:t>API.</a:t>
            </a:r>
            <a:endParaRPr sz="1400">
              <a:latin typeface="Arial"/>
              <a:cs typeface="Arial"/>
            </a:endParaRPr>
          </a:p>
          <a:p>
            <a:pPr marL="12700" marR="53340">
              <a:lnSpc>
                <a:spcPts val="1610"/>
              </a:lnSpc>
              <a:spcBef>
                <a:spcPts val="40"/>
              </a:spcBef>
            </a:pPr>
            <a:r>
              <a:rPr dirty="0" sz="1400" spc="-5">
                <a:latin typeface="Arial"/>
                <a:cs typeface="Arial"/>
              </a:rPr>
              <a:t>This returns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json </a:t>
            </a:r>
            <a:r>
              <a:rPr dirty="0" sz="1400">
                <a:latin typeface="Arial"/>
                <a:cs typeface="Arial"/>
              </a:rPr>
              <a:t>file </a:t>
            </a:r>
            <a:r>
              <a:rPr dirty="0" sz="1400" spc="-5">
                <a:latin typeface="Arial"/>
                <a:cs typeface="Arial"/>
              </a:rPr>
              <a:t>containing </a:t>
            </a:r>
            <a:r>
              <a:rPr dirty="0" sz="1400">
                <a:latin typeface="Arial"/>
                <a:cs typeface="Arial"/>
              </a:rPr>
              <a:t>all </a:t>
            </a:r>
            <a:r>
              <a:rPr dirty="0" sz="1400" spc="-5">
                <a:latin typeface="Arial"/>
                <a:cs typeface="Arial"/>
              </a:rPr>
              <a:t>the venues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each neighborhood,  which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converted </a:t>
            </a:r>
            <a:r>
              <a:rPr dirty="0" sz="1400" spc="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pandas dataframe. This data frame contains </a:t>
            </a:r>
            <a:r>
              <a:rPr dirty="0" sz="1400">
                <a:latin typeface="Arial"/>
                <a:cs typeface="Arial"/>
              </a:rPr>
              <a:t>all the  </a:t>
            </a:r>
            <a:r>
              <a:rPr dirty="0" sz="1400" spc="-5">
                <a:latin typeface="Arial"/>
                <a:cs typeface="Arial"/>
              </a:rPr>
              <a:t>venues along with their coordinates and</a:t>
            </a:r>
            <a:r>
              <a:rPr dirty="0" sz="1400">
                <a:latin typeface="Arial"/>
                <a:cs typeface="Arial"/>
              </a:rPr>
              <a:t> category.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704" y="2813558"/>
            <a:ext cx="6464935" cy="3739515"/>
            <a:chOff x="914704" y="2813558"/>
            <a:chExt cx="6464935" cy="3739515"/>
          </a:xfrm>
        </p:grpSpPr>
        <p:sp>
          <p:nvSpPr>
            <p:cNvPr id="4" name="object 4"/>
            <p:cNvSpPr/>
            <p:nvPr/>
          </p:nvSpPr>
          <p:spPr>
            <a:xfrm>
              <a:off x="958756" y="2901380"/>
              <a:ext cx="6348484" cy="3637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704" y="2813570"/>
              <a:ext cx="6464935" cy="3739515"/>
            </a:xfrm>
            <a:custGeom>
              <a:avLst/>
              <a:gdLst/>
              <a:ahLst/>
              <a:cxnLst/>
              <a:rect l="l" t="t" r="r" b="b"/>
              <a:pathLst>
                <a:path w="6464934" h="3739515">
                  <a:moveTo>
                    <a:pt x="12179" y="0"/>
                  </a:moveTo>
                  <a:lnTo>
                    <a:pt x="0" y="0"/>
                  </a:lnTo>
                  <a:lnTo>
                    <a:pt x="0" y="3738994"/>
                  </a:lnTo>
                  <a:lnTo>
                    <a:pt x="12179" y="3738994"/>
                  </a:lnTo>
                  <a:lnTo>
                    <a:pt x="12179" y="0"/>
                  </a:lnTo>
                  <a:close/>
                </a:path>
                <a:path w="6464934" h="3739515">
                  <a:moveTo>
                    <a:pt x="6464490" y="0"/>
                  </a:moveTo>
                  <a:lnTo>
                    <a:pt x="6452362" y="0"/>
                  </a:lnTo>
                  <a:lnTo>
                    <a:pt x="12192" y="0"/>
                  </a:lnTo>
                  <a:lnTo>
                    <a:pt x="12192" y="12179"/>
                  </a:lnTo>
                  <a:lnTo>
                    <a:pt x="6452298" y="12179"/>
                  </a:lnTo>
                  <a:lnTo>
                    <a:pt x="6452298" y="3726802"/>
                  </a:lnTo>
                  <a:lnTo>
                    <a:pt x="12192" y="3726802"/>
                  </a:lnTo>
                  <a:lnTo>
                    <a:pt x="12192" y="3738994"/>
                  </a:lnTo>
                  <a:lnTo>
                    <a:pt x="6452298" y="3738994"/>
                  </a:lnTo>
                  <a:lnTo>
                    <a:pt x="6464490" y="3738994"/>
                  </a:lnTo>
                  <a:lnTo>
                    <a:pt x="6464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004" y="6794372"/>
            <a:ext cx="5955665" cy="228536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3975">
              <a:lnSpc>
                <a:spcPct val="96200"/>
              </a:lnSpc>
              <a:spcBef>
                <a:spcPts val="165"/>
              </a:spcBef>
            </a:pPr>
            <a:r>
              <a:rPr dirty="0" sz="1400">
                <a:latin typeface="Arial"/>
                <a:cs typeface="Arial"/>
              </a:rPr>
              <a:t>One </a:t>
            </a:r>
            <a:r>
              <a:rPr dirty="0" sz="1400" spc="-5">
                <a:latin typeface="Arial"/>
                <a:cs typeface="Arial"/>
              </a:rPr>
              <a:t>hot </a:t>
            </a:r>
            <a:r>
              <a:rPr dirty="0" sz="1400">
                <a:latin typeface="Arial"/>
                <a:cs typeface="Arial"/>
              </a:rPr>
              <a:t>encoding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done </a:t>
            </a:r>
            <a:r>
              <a:rPr dirty="0" sz="1400">
                <a:latin typeface="Arial"/>
                <a:cs typeface="Arial"/>
              </a:rPr>
              <a:t>on the </a:t>
            </a:r>
            <a:r>
              <a:rPr dirty="0" sz="1400" spc="-5">
                <a:latin typeface="Arial"/>
                <a:cs typeface="Arial"/>
              </a:rPr>
              <a:t>venues data. </a:t>
            </a:r>
            <a:r>
              <a:rPr dirty="0" sz="1400">
                <a:latin typeface="Arial"/>
                <a:cs typeface="Arial"/>
              </a:rPr>
              <a:t>(One hot encoding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a  </a:t>
            </a:r>
            <a:r>
              <a:rPr dirty="0" sz="1400" spc="-5">
                <a:latin typeface="Arial"/>
                <a:cs typeface="Arial"/>
              </a:rPr>
              <a:t>process </a:t>
            </a:r>
            <a:r>
              <a:rPr dirty="0" sz="1400" spc="-10">
                <a:latin typeface="Arial"/>
                <a:cs typeface="Arial"/>
              </a:rPr>
              <a:t>by </a:t>
            </a:r>
            <a:r>
              <a:rPr dirty="0" sz="1400" spc="-5">
                <a:latin typeface="Arial"/>
                <a:cs typeface="Arial"/>
              </a:rPr>
              <a:t>which categorical variables </a:t>
            </a:r>
            <a:r>
              <a:rPr dirty="0" sz="1400">
                <a:latin typeface="Arial"/>
                <a:cs typeface="Arial"/>
              </a:rPr>
              <a:t>are </a:t>
            </a:r>
            <a:r>
              <a:rPr dirty="0" sz="1400" spc="-5">
                <a:latin typeface="Arial"/>
                <a:cs typeface="Arial"/>
              </a:rPr>
              <a:t>converted into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form </a:t>
            </a:r>
            <a:r>
              <a:rPr dirty="0" sz="1400">
                <a:latin typeface="Arial"/>
                <a:cs typeface="Arial"/>
              </a:rPr>
              <a:t>that could  be </a:t>
            </a:r>
            <a:r>
              <a:rPr dirty="0" sz="1400" spc="-5">
                <a:latin typeface="Arial"/>
                <a:cs typeface="Arial"/>
              </a:rPr>
              <a:t>provided to </a:t>
            </a:r>
            <a:r>
              <a:rPr dirty="0" sz="1400" spc="5">
                <a:latin typeface="Arial"/>
                <a:cs typeface="Arial"/>
              </a:rPr>
              <a:t>ML </a:t>
            </a:r>
            <a:r>
              <a:rPr dirty="0" sz="1400" spc="-5">
                <a:latin typeface="Arial"/>
                <a:cs typeface="Arial"/>
              </a:rPr>
              <a:t>algorithms </a:t>
            </a:r>
            <a:r>
              <a:rPr dirty="0" sz="1400">
                <a:latin typeface="Arial"/>
                <a:cs typeface="Arial"/>
              </a:rPr>
              <a:t>to do a </a:t>
            </a:r>
            <a:r>
              <a:rPr dirty="0" sz="1400" spc="-5">
                <a:latin typeface="Arial"/>
                <a:cs typeface="Arial"/>
              </a:rPr>
              <a:t>better job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prediction).</a:t>
            </a:r>
            <a:endParaRPr sz="1400">
              <a:latin typeface="Arial"/>
              <a:cs typeface="Arial"/>
            </a:endParaRPr>
          </a:p>
          <a:p>
            <a:pPr marL="12700" marR="42545">
              <a:lnSpc>
                <a:spcPts val="1610"/>
              </a:lnSpc>
              <a:spcBef>
                <a:spcPts val="40"/>
              </a:spcBef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Venues </a:t>
            </a:r>
            <a:r>
              <a:rPr dirty="0" sz="1400">
                <a:latin typeface="Arial"/>
                <a:cs typeface="Arial"/>
              </a:rPr>
              <a:t>data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then </a:t>
            </a:r>
            <a:r>
              <a:rPr dirty="0" sz="1400" spc="-5">
                <a:latin typeface="Arial"/>
                <a:cs typeface="Arial"/>
              </a:rPr>
              <a:t>grouped </a:t>
            </a:r>
            <a:r>
              <a:rPr dirty="0" sz="1400">
                <a:latin typeface="Arial"/>
                <a:cs typeface="Arial"/>
              </a:rPr>
              <a:t>by </a:t>
            </a:r>
            <a:r>
              <a:rPr dirty="0" sz="1400" spc="-1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Neighborhood and </a:t>
            </a:r>
            <a:r>
              <a:rPr dirty="0" sz="1400">
                <a:latin typeface="Arial"/>
                <a:cs typeface="Arial"/>
              </a:rPr>
              <a:t>the mean </a:t>
            </a:r>
            <a:r>
              <a:rPr dirty="0" sz="1400" spc="-10">
                <a:latin typeface="Arial"/>
                <a:cs typeface="Arial"/>
              </a:rPr>
              <a:t>of 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venues </a:t>
            </a:r>
            <a:r>
              <a:rPr dirty="0" sz="1400">
                <a:latin typeface="Arial"/>
                <a:cs typeface="Arial"/>
              </a:rPr>
              <a:t>are </a:t>
            </a:r>
            <a:r>
              <a:rPr dirty="0" sz="1400" spc="-5">
                <a:latin typeface="Arial"/>
                <a:cs typeface="Arial"/>
              </a:rPr>
              <a:t>calculated, </a:t>
            </a:r>
            <a:r>
              <a:rPr dirty="0" sz="1400">
                <a:latin typeface="Arial"/>
                <a:cs typeface="Arial"/>
              </a:rPr>
              <a:t>finally the </a:t>
            </a:r>
            <a:r>
              <a:rPr dirty="0" sz="1400" spc="-10">
                <a:latin typeface="Arial"/>
                <a:cs typeface="Arial"/>
              </a:rPr>
              <a:t>10 </a:t>
            </a:r>
            <a:r>
              <a:rPr dirty="0" sz="1400" spc="-5">
                <a:latin typeface="Arial"/>
                <a:cs typeface="Arial"/>
              </a:rPr>
              <a:t>common venues </a:t>
            </a:r>
            <a:r>
              <a:rPr dirty="0" sz="1400">
                <a:latin typeface="Arial"/>
                <a:cs typeface="Arial"/>
              </a:rPr>
              <a:t>are </a:t>
            </a:r>
            <a:r>
              <a:rPr dirty="0" sz="1400" spc="-5">
                <a:latin typeface="Arial"/>
                <a:cs typeface="Arial"/>
              </a:rPr>
              <a:t>calculated </a:t>
            </a:r>
            <a:r>
              <a:rPr dirty="0" sz="1400">
                <a:latin typeface="Arial"/>
                <a:cs typeface="Arial"/>
              </a:rPr>
              <a:t>for  each of </a:t>
            </a:r>
            <a:r>
              <a:rPr dirty="0" sz="1400" spc="-5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neighborhoods.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25"/>
              </a:lnSpc>
            </a:pPr>
            <a:r>
              <a:rPr dirty="0" sz="1400">
                <a:latin typeface="Arial"/>
                <a:cs typeface="Arial"/>
              </a:rPr>
              <a:t>To help people </a:t>
            </a:r>
            <a:r>
              <a:rPr dirty="0" sz="1400" spc="-5">
                <a:latin typeface="Arial"/>
                <a:cs typeface="Arial"/>
              </a:rPr>
              <a:t>find similar neighborhoods </a:t>
            </a:r>
            <a:r>
              <a:rPr dirty="0" sz="1400">
                <a:latin typeface="Arial"/>
                <a:cs typeface="Arial"/>
              </a:rPr>
              <a:t>in the </a:t>
            </a:r>
            <a:r>
              <a:rPr dirty="0" sz="1400" spc="-5">
                <a:latin typeface="Arial"/>
                <a:cs typeface="Arial"/>
              </a:rPr>
              <a:t>safest </a:t>
            </a:r>
            <a:r>
              <a:rPr dirty="0" sz="1400">
                <a:latin typeface="Arial"/>
                <a:cs typeface="Arial"/>
              </a:rPr>
              <a:t>borough we </a:t>
            </a:r>
            <a:r>
              <a:rPr dirty="0" sz="1400" spc="-5">
                <a:latin typeface="Arial"/>
                <a:cs typeface="Arial"/>
              </a:rPr>
              <a:t>will </a:t>
            </a:r>
            <a:r>
              <a:rPr dirty="0" sz="1400">
                <a:latin typeface="Arial"/>
                <a:cs typeface="Arial"/>
              </a:rPr>
              <a:t>be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35"/>
              </a:spcBef>
            </a:pPr>
            <a:r>
              <a:rPr dirty="0" sz="1400" spc="-5">
                <a:latin typeface="Arial"/>
                <a:cs typeface="Arial"/>
              </a:rPr>
              <a:t>clustering </a:t>
            </a:r>
            <a:r>
              <a:rPr dirty="0" sz="1400">
                <a:latin typeface="Arial"/>
                <a:cs typeface="Arial"/>
              </a:rPr>
              <a:t>similar </a:t>
            </a:r>
            <a:r>
              <a:rPr dirty="0" sz="1400" spc="-5">
                <a:latin typeface="Arial"/>
                <a:cs typeface="Arial"/>
              </a:rPr>
              <a:t>neighborhoods using </a:t>
            </a:r>
            <a:r>
              <a:rPr dirty="0" sz="1400">
                <a:latin typeface="Arial"/>
                <a:cs typeface="Arial"/>
              </a:rPr>
              <a:t>K - means </a:t>
            </a:r>
            <a:r>
              <a:rPr dirty="0" sz="1400" spc="-5">
                <a:latin typeface="Arial"/>
                <a:cs typeface="Arial"/>
              </a:rPr>
              <a:t>clustering which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form 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unsupervised </a:t>
            </a:r>
            <a:r>
              <a:rPr dirty="0" sz="1400">
                <a:latin typeface="Arial"/>
                <a:cs typeface="Arial"/>
              </a:rPr>
              <a:t>machine </a:t>
            </a:r>
            <a:r>
              <a:rPr dirty="0" sz="1400" spc="-5">
                <a:latin typeface="Arial"/>
                <a:cs typeface="Arial"/>
              </a:rPr>
              <a:t>learning algorithm that clusters data based </a:t>
            </a:r>
            <a:r>
              <a:rPr dirty="0" sz="1400">
                <a:latin typeface="Arial"/>
                <a:cs typeface="Arial"/>
              </a:rPr>
              <a:t>on  predefined </a:t>
            </a:r>
            <a:r>
              <a:rPr dirty="0" sz="1400" spc="-5">
                <a:latin typeface="Arial"/>
                <a:cs typeface="Arial"/>
              </a:rPr>
              <a:t>cluster size. </a:t>
            </a:r>
            <a:r>
              <a:rPr dirty="0" sz="1400" spc="5">
                <a:latin typeface="Arial"/>
                <a:cs typeface="Arial"/>
              </a:rPr>
              <a:t>We </a:t>
            </a:r>
            <a:r>
              <a:rPr dirty="0" sz="1400" spc="-5">
                <a:latin typeface="Arial"/>
                <a:cs typeface="Arial"/>
              </a:rPr>
              <a:t>will use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cluster size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4 for </a:t>
            </a:r>
            <a:r>
              <a:rPr dirty="0" sz="1400" spc="-5">
                <a:latin typeface="Arial"/>
                <a:cs typeface="Arial"/>
              </a:rPr>
              <a:t>this project that  </a:t>
            </a:r>
            <a:r>
              <a:rPr dirty="0" sz="1400">
                <a:latin typeface="Arial"/>
                <a:cs typeface="Arial"/>
              </a:rPr>
              <a:t>will </a:t>
            </a:r>
            <a:r>
              <a:rPr dirty="0" sz="1400" spc="-5">
                <a:latin typeface="Arial"/>
                <a:cs typeface="Arial"/>
              </a:rPr>
              <a:t>cluster </a:t>
            </a:r>
            <a:r>
              <a:rPr dirty="0" sz="1400">
                <a:latin typeface="Arial"/>
                <a:cs typeface="Arial"/>
              </a:rPr>
              <a:t>the 13 </a:t>
            </a:r>
            <a:r>
              <a:rPr dirty="0" sz="1400" spc="-5">
                <a:latin typeface="Arial"/>
                <a:cs typeface="Arial"/>
              </a:rPr>
              <a:t>neighborhoods </a:t>
            </a:r>
            <a:r>
              <a:rPr dirty="0" sz="1400">
                <a:latin typeface="Arial"/>
                <a:cs typeface="Arial"/>
              </a:rPr>
              <a:t>into 4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clusters.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79770" cy="17926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47625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reason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conduct </a:t>
            </a:r>
            <a:r>
              <a:rPr dirty="0" sz="1400">
                <a:latin typeface="Arial"/>
                <a:cs typeface="Arial"/>
              </a:rPr>
              <a:t>a K- means </a:t>
            </a:r>
            <a:r>
              <a:rPr dirty="0" sz="1400" spc="-5">
                <a:latin typeface="Arial"/>
                <a:cs typeface="Arial"/>
              </a:rPr>
              <a:t>clustering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cluster </a:t>
            </a:r>
            <a:r>
              <a:rPr dirty="0" sz="1400">
                <a:latin typeface="Arial"/>
                <a:cs typeface="Arial"/>
              </a:rPr>
              <a:t>neighborhoods 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similar venues together so </a:t>
            </a:r>
            <a:r>
              <a:rPr dirty="0" sz="1400" spc="-5">
                <a:latin typeface="Arial"/>
                <a:cs typeface="Arial"/>
              </a:rPr>
              <a:t>that people </a:t>
            </a:r>
            <a:r>
              <a:rPr dirty="0" sz="1400">
                <a:latin typeface="Arial"/>
                <a:cs typeface="Arial"/>
              </a:rPr>
              <a:t>can </a:t>
            </a:r>
            <a:r>
              <a:rPr dirty="0" sz="1400" spc="-5">
                <a:latin typeface="Arial"/>
                <a:cs typeface="Arial"/>
              </a:rPr>
              <a:t>shortlist the </a:t>
            </a:r>
            <a:r>
              <a:rPr dirty="0" sz="1400">
                <a:latin typeface="Arial"/>
                <a:cs typeface="Arial"/>
              </a:rPr>
              <a:t>area of their  </a:t>
            </a:r>
            <a:r>
              <a:rPr dirty="0" sz="1400" spc="-5">
                <a:latin typeface="Arial"/>
                <a:cs typeface="Arial"/>
              </a:rPr>
              <a:t>interests based </a:t>
            </a:r>
            <a:r>
              <a:rPr dirty="0" sz="1400" spc="-10">
                <a:latin typeface="Arial"/>
                <a:cs typeface="Arial"/>
              </a:rPr>
              <a:t>on </a:t>
            </a:r>
            <a:r>
              <a:rPr dirty="0" sz="1400" spc="-5">
                <a:latin typeface="Arial"/>
                <a:cs typeface="Arial"/>
              </a:rPr>
              <a:t>the venues/amenities around each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neighborhood.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ts val="1889"/>
              </a:lnSpc>
            </a:pP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4.</a:t>
            </a:r>
            <a:r>
              <a:rPr dirty="0" sz="1600" spc="-1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80"/>
              </a:spcBef>
            </a:pPr>
            <a:r>
              <a:rPr dirty="0" sz="1400" spc="-5">
                <a:latin typeface="Arial"/>
                <a:cs typeface="Arial"/>
              </a:rPr>
              <a:t>After running </a:t>
            </a:r>
            <a:r>
              <a:rPr dirty="0" sz="1400">
                <a:latin typeface="Arial"/>
                <a:cs typeface="Arial"/>
              </a:rPr>
              <a:t>the K-means </a:t>
            </a:r>
            <a:r>
              <a:rPr dirty="0" sz="1400" spc="-5">
                <a:latin typeface="Arial"/>
                <a:cs typeface="Arial"/>
              </a:rPr>
              <a:t>clustering we can access </a:t>
            </a:r>
            <a:r>
              <a:rPr dirty="0" sz="1400">
                <a:latin typeface="Arial"/>
                <a:cs typeface="Arial"/>
              </a:rPr>
              <a:t>each </a:t>
            </a:r>
            <a:r>
              <a:rPr dirty="0" sz="1400" spc="-5">
                <a:latin typeface="Arial"/>
                <a:cs typeface="Arial"/>
              </a:rPr>
              <a:t>cluster created  </a:t>
            </a:r>
            <a:r>
              <a:rPr dirty="0" sz="1400">
                <a:latin typeface="Arial"/>
                <a:cs typeface="Arial"/>
              </a:rPr>
              <a:t>to see </a:t>
            </a:r>
            <a:r>
              <a:rPr dirty="0" sz="1400" spc="-5">
                <a:latin typeface="Arial"/>
                <a:cs typeface="Arial"/>
              </a:rPr>
              <a:t>which neighborhoods </a:t>
            </a:r>
            <a:r>
              <a:rPr dirty="0" sz="1400">
                <a:latin typeface="Arial"/>
                <a:cs typeface="Arial"/>
              </a:rPr>
              <a:t>were </a:t>
            </a:r>
            <a:r>
              <a:rPr dirty="0" sz="1400" spc="-5">
                <a:latin typeface="Arial"/>
                <a:cs typeface="Arial"/>
              </a:rPr>
              <a:t>assigned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each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five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clusters.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65"/>
              </a:lnSpc>
            </a:pPr>
            <a:r>
              <a:rPr dirty="0" sz="1400">
                <a:latin typeface="Arial"/>
                <a:cs typeface="Arial"/>
              </a:rPr>
              <a:t>Looking </a:t>
            </a:r>
            <a:r>
              <a:rPr dirty="0" sz="1400" spc="-5">
                <a:latin typeface="Arial"/>
                <a:cs typeface="Arial"/>
              </a:rPr>
              <a:t>into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neighborhoods </a:t>
            </a:r>
            <a:r>
              <a:rPr dirty="0" sz="1400">
                <a:latin typeface="Arial"/>
                <a:cs typeface="Arial"/>
              </a:rPr>
              <a:t>in the first </a:t>
            </a:r>
            <a:r>
              <a:rPr dirty="0" sz="1400" spc="-5">
                <a:latin typeface="Arial"/>
                <a:cs typeface="Arial"/>
              </a:rPr>
              <a:t>cluster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704" y="2876042"/>
            <a:ext cx="6440170" cy="2016760"/>
            <a:chOff x="914704" y="2876042"/>
            <a:chExt cx="6440170" cy="2016760"/>
          </a:xfrm>
        </p:grpSpPr>
        <p:sp>
          <p:nvSpPr>
            <p:cNvPr id="4" name="object 4"/>
            <p:cNvSpPr/>
            <p:nvPr/>
          </p:nvSpPr>
          <p:spPr>
            <a:xfrm>
              <a:off x="971012" y="3005156"/>
              <a:ext cx="6255673" cy="17846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704" y="2876054"/>
              <a:ext cx="6440170" cy="2016760"/>
            </a:xfrm>
            <a:custGeom>
              <a:avLst/>
              <a:gdLst/>
              <a:ahLst/>
              <a:cxnLst/>
              <a:rect l="l" t="t" r="r" b="b"/>
              <a:pathLst>
                <a:path w="6440170" h="2016760">
                  <a:moveTo>
                    <a:pt x="12179" y="12319"/>
                  </a:moveTo>
                  <a:lnTo>
                    <a:pt x="0" y="12319"/>
                  </a:lnTo>
                  <a:lnTo>
                    <a:pt x="0" y="2016620"/>
                  </a:lnTo>
                  <a:lnTo>
                    <a:pt x="12179" y="2016620"/>
                  </a:lnTo>
                  <a:lnTo>
                    <a:pt x="12179" y="12319"/>
                  </a:lnTo>
                  <a:close/>
                </a:path>
                <a:path w="6440170" h="2016760">
                  <a:moveTo>
                    <a:pt x="6427597" y="2004428"/>
                  </a:moveTo>
                  <a:lnTo>
                    <a:pt x="12192" y="2004428"/>
                  </a:lnTo>
                  <a:lnTo>
                    <a:pt x="12192" y="2016620"/>
                  </a:lnTo>
                  <a:lnTo>
                    <a:pt x="6427597" y="2016620"/>
                  </a:lnTo>
                  <a:lnTo>
                    <a:pt x="6427597" y="2004428"/>
                  </a:lnTo>
                  <a:close/>
                </a:path>
                <a:path w="6440170" h="2016760">
                  <a:moveTo>
                    <a:pt x="6427597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12192" y="12179"/>
                  </a:lnTo>
                  <a:lnTo>
                    <a:pt x="6427597" y="12179"/>
                  </a:lnTo>
                  <a:lnTo>
                    <a:pt x="6427597" y="0"/>
                  </a:lnTo>
                  <a:close/>
                </a:path>
                <a:path w="6440170" h="2016760">
                  <a:moveTo>
                    <a:pt x="6440170" y="12319"/>
                  </a:moveTo>
                  <a:lnTo>
                    <a:pt x="6427660" y="12319"/>
                  </a:lnTo>
                  <a:lnTo>
                    <a:pt x="6427660" y="2016620"/>
                  </a:lnTo>
                  <a:lnTo>
                    <a:pt x="6440170" y="2016620"/>
                  </a:lnTo>
                  <a:lnTo>
                    <a:pt x="6440170" y="12319"/>
                  </a:lnTo>
                  <a:close/>
                </a:path>
                <a:path w="6440170" h="2016760">
                  <a:moveTo>
                    <a:pt x="6440170" y="0"/>
                  </a:moveTo>
                  <a:lnTo>
                    <a:pt x="6427673" y="0"/>
                  </a:lnTo>
                  <a:lnTo>
                    <a:pt x="6427673" y="12179"/>
                  </a:lnTo>
                  <a:lnTo>
                    <a:pt x="6440170" y="12179"/>
                  </a:lnTo>
                  <a:lnTo>
                    <a:pt x="64401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38854" y="4876927"/>
            <a:ext cx="6959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rlito"/>
                <a:cs typeface="Carlito"/>
              </a:rPr>
              <a:t>Fig 2: cluster</a:t>
            </a:r>
            <a:r>
              <a:rPr dirty="0" sz="900" spc="-55" i="1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rlito"/>
                <a:cs typeface="Carlito"/>
              </a:rPr>
              <a:t>1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340476"/>
            <a:ext cx="5622925" cy="146621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37465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cluster </a:t>
            </a:r>
            <a:r>
              <a:rPr dirty="0" sz="1400">
                <a:latin typeface="Arial"/>
                <a:cs typeface="Arial"/>
              </a:rPr>
              <a:t>one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the biggest cluster with </a:t>
            </a:r>
            <a:r>
              <a:rPr dirty="0" sz="1400">
                <a:latin typeface="Arial"/>
                <a:cs typeface="Arial"/>
              </a:rPr>
              <a:t>4 of the 13 </a:t>
            </a:r>
            <a:r>
              <a:rPr dirty="0" sz="1400" spc="-5">
                <a:latin typeface="Arial"/>
                <a:cs typeface="Arial"/>
              </a:rPr>
              <a:t>neighborhoods </a:t>
            </a:r>
            <a:r>
              <a:rPr dirty="0" sz="1400">
                <a:latin typeface="Arial"/>
                <a:cs typeface="Arial"/>
              </a:rPr>
              <a:t>in  York and </a:t>
            </a:r>
            <a:r>
              <a:rPr dirty="0" sz="1400" spc="-5">
                <a:latin typeface="Arial"/>
                <a:cs typeface="Arial"/>
              </a:rPr>
              <a:t>East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York.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30"/>
              </a:lnSpc>
            </a:pPr>
            <a:r>
              <a:rPr dirty="0" sz="1400">
                <a:latin typeface="Arial"/>
                <a:cs typeface="Arial"/>
              </a:rPr>
              <a:t>Upon </a:t>
            </a:r>
            <a:r>
              <a:rPr dirty="0" sz="1400" spc="-5">
                <a:latin typeface="Arial"/>
                <a:cs typeface="Arial"/>
              </a:rPr>
              <a:t>closely examining these neighborhoods </a:t>
            </a:r>
            <a:r>
              <a:rPr dirty="0" sz="1400">
                <a:latin typeface="Arial"/>
                <a:cs typeface="Arial"/>
              </a:rPr>
              <a:t>we can </a:t>
            </a:r>
            <a:r>
              <a:rPr dirty="0" sz="1400" spc="-5">
                <a:latin typeface="Arial"/>
                <a:cs typeface="Arial"/>
              </a:rPr>
              <a:t>see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2700" marR="126364">
              <a:lnSpc>
                <a:spcPts val="1610"/>
              </a:lnSpc>
              <a:spcBef>
                <a:spcPts val="75"/>
              </a:spcBef>
            </a:pPr>
            <a:r>
              <a:rPr dirty="0" sz="1400" spc="-5">
                <a:latin typeface="Arial"/>
                <a:cs typeface="Arial"/>
              </a:rPr>
              <a:t>most common venues </a:t>
            </a:r>
            <a:r>
              <a:rPr dirty="0" sz="1400" spc="-1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these </a:t>
            </a:r>
            <a:r>
              <a:rPr dirty="0" sz="1400">
                <a:latin typeface="Arial"/>
                <a:cs typeface="Arial"/>
              </a:rPr>
              <a:t>neighborhoods are </a:t>
            </a:r>
            <a:r>
              <a:rPr dirty="0" sz="1400" spc="-5">
                <a:latin typeface="Arial"/>
                <a:cs typeface="Arial"/>
              </a:rPr>
              <a:t>Restaurants, Café. 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stores.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Looking </a:t>
            </a:r>
            <a:r>
              <a:rPr dirty="0" sz="1400" spc="-5">
                <a:latin typeface="Arial"/>
                <a:cs typeface="Arial"/>
              </a:rPr>
              <a:t>into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neighborhoods </a:t>
            </a:r>
            <a:r>
              <a:rPr dirty="0" sz="1400">
                <a:latin typeface="Arial"/>
                <a:cs typeface="Arial"/>
              </a:rPr>
              <a:t>in the second, third and fourth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clusters: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704" y="7000620"/>
            <a:ext cx="5961380" cy="1167765"/>
            <a:chOff x="914704" y="7000620"/>
            <a:chExt cx="5961380" cy="1167765"/>
          </a:xfrm>
        </p:grpSpPr>
        <p:sp>
          <p:nvSpPr>
            <p:cNvPr id="9" name="object 9"/>
            <p:cNvSpPr/>
            <p:nvPr/>
          </p:nvSpPr>
          <p:spPr>
            <a:xfrm>
              <a:off x="926465" y="7087870"/>
              <a:ext cx="5906593" cy="9495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4704" y="7000620"/>
              <a:ext cx="5961380" cy="1167765"/>
            </a:xfrm>
            <a:custGeom>
              <a:avLst/>
              <a:gdLst/>
              <a:ahLst/>
              <a:cxnLst/>
              <a:rect l="l" t="t" r="r" b="b"/>
              <a:pathLst>
                <a:path w="5961380" h="1167765">
                  <a:moveTo>
                    <a:pt x="12179" y="0"/>
                  </a:moveTo>
                  <a:lnTo>
                    <a:pt x="0" y="0"/>
                  </a:lnTo>
                  <a:lnTo>
                    <a:pt x="0" y="1167765"/>
                  </a:lnTo>
                  <a:lnTo>
                    <a:pt x="12179" y="1167765"/>
                  </a:lnTo>
                  <a:lnTo>
                    <a:pt x="12179" y="0"/>
                  </a:lnTo>
                  <a:close/>
                </a:path>
                <a:path w="5961380" h="1167765">
                  <a:moveTo>
                    <a:pt x="5949061" y="1155573"/>
                  </a:moveTo>
                  <a:lnTo>
                    <a:pt x="12192" y="1155573"/>
                  </a:lnTo>
                  <a:lnTo>
                    <a:pt x="12192" y="1167765"/>
                  </a:lnTo>
                  <a:lnTo>
                    <a:pt x="5949061" y="1167765"/>
                  </a:lnTo>
                  <a:lnTo>
                    <a:pt x="5949061" y="1155573"/>
                  </a:lnTo>
                  <a:close/>
                </a:path>
                <a:path w="5961380" h="1167765">
                  <a:moveTo>
                    <a:pt x="5949061" y="0"/>
                  </a:moveTo>
                  <a:lnTo>
                    <a:pt x="12192" y="0"/>
                  </a:lnTo>
                  <a:lnTo>
                    <a:pt x="12192" y="12192"/>
                  </a:lnTo>
                  <a:lnTo>
                    <a:pt x="5949061" y="12192"/>
                  </a:lnTo>
                  <a:lnTo>
                    <a:pt x="5949061" y="0"/>
                  </a:lnTo>
                  <a:close/>
                </a:path>
                <a:path w="5961380" h="1167765">
                  <a:moveTo>
                    <a:pt x="5961329" y="0"/>
                  </a:moveTo>
                  <a:lnTo>
                    <a:pt x="5949137" y="0"/>
                  </a:lnTo>
                  <a:lnTo>
                    <a:pt x="5949137" y="1167765"/>
                  </a:lnTo>
                  <a:lnTo>
                    <a:pt x="5961329" y="1167765"/>
                  </a:lnTo>
                  <a:lnTo>
                    <a:pt x="596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538854" y="8151114"/>
            <a:ext cx="6959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rlito"/>
                <a:cs typeface="Carlito"/>
              </a:rPr>
              <a:t>Fig 3: cluster</a:t>
            </a:r>
            <a:r>
              <a:rPr dirty="0" sz="900" spc="-55" i="1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rlito"/>
                <a:cs typeface="Carlito"/>
              </a:rPr>
              <a:t>2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704" y="914400"/>
            <a:ext cx="5967730" cy="1510665"/>
            <a:chOff x="914704" y="914400"/>
            <a:chExt cx="5967730" cy="1510665"/>
          </a:xfrm>
        </p:grpSpPr>
        <p:sp>
          <p:nvSpPr>
            <p:cNvPr id="3" name="object 3"/>
            <p:cNvSpPr/>
            <p:nvPr/>
          </p:nvSpPr>
          <p:spPr>
            <a:xfrm>
              <a:off x="926465" y="953481"/>
              <a:ext cx="5894311" cy="13328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704" y="914399"/>
              <a:ext cx="5967730" cy="1510665"/>
            </a:xfrm>
            <a:custGeom>
              <a:avLst/>
              <a:gdLst/>
              <a:ahLst/>
              <a:cxnLst/>
              <a:rect l="l" t="t" r="r" b="b"/>
              <a:pathLst>
                <a:path w="5967730" h="1510664">
                  <a:moveTo>
                    <a:pt x="12179" y="0"/>
                  </a:moveTo>
                  <a:lnTo>
                    <a:pt x="0" y="0"/>
                  </a:lnTo>
                  <a:lnTo>
                    <a:pt x="0" y="1510538"/>
                  </a:lnTo>
                  <a:lnTo>
                    <a:pt x="12179" y="1510538"/>
                  </a:lnTo>
                  <a:lnTo>
                    <a:pt x="12179" y="0"/>
                  </a:lnTo>
                  <a:close/>
                </a:path>
                <a:path w="5967730" h="1510664">
                  <a:moveTo>
                    <a:pt x="5955157" y="1498358"/>
                  </a:moveTo>
                  <a:lnTo>
                    <a:pt x="12192" y="1498358"/>
                  </a:lnTo>
                  <a:lnTo>
                    <a:pt x="12192" y="1510538"/>
                  </a:lnTo>
                  <a:lnTo>
                    <a:pt x="5955157" y="1510538"/>
                  </a:lnTo>
                  <a:lnTo>
                    <a:pt x="5955157" y="1498358"/>
                  </a:lnTo>
                  <a:close/>
                </a:path>
                <a:path w="5967730" h="1510664">
                  <a:moveTo>
                    <a:pt x="5955157" y="0"/>
                  </a:moveTo>
                  <a:lnTo>
                    <a:pt x="12192" y="0"/>
                  </a:lnTo>
                  <a:lnTo>
                    <a:pt x="12192" y="12192"/>
                  </a:lnTo>
                  <a:lnTo>
                    <a:pt x="5955157" y="12192"/>
                  </a:lnTo>
                  <a:lnTo>
                    <a:pt x="5955157" y="0"/>
                  </a:lnTo>
                  <a:close/>
                </a:path>
                <a:path w="5967730" h="1510664">
                  <a:moveTo>
                    <a:pt x="5967412" y="0"/>
                  </a:moveTo>
                  <a:lnTo>
                    <a:pt x="5955233" y="0"/>
                  </a:lnTo>
                  <a:lnTo>
                    <a:pt x="5955233" y="1510538"/>
                  </a:lnTo>
                  <a:lnTo>
                    <a:pt x="5967412" y="1510538"/>
                  </a:lnTo>
                  <a:lnTo>
                    <a:pt x="5967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538854" y="2523490"/>
            <a:ext cx="6959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rlito"/>
                <a:cs typeface="Carlito"/>
              </a:rPr>
              <a:t>Fig 4: cluster</a:t>
            </a:r>
            <a:r>
              <a:rPr dirty="0" sz="900" spc="-55" i="1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rlito"/>
                <a:cs typeface="Carlito"/>
              </a:rPr>
              <a:t>3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4704" y="3093974"/>
            <a:ext cx="5961380" cy="2901315"/>
            <a:chOff x="914704" y="3093974"/>
            <a:chExt cx="5961380" cy="2901315"/>
          </a:xfrm>
        </p:grpSpPr>
        <p:sp>
          <p:nvSpPr>
            <p:cNvPr id="7" name="object 7"/>
            <p:cNvSpPr/>
            <p:nvPr/>
          </p:nvSpPr>
          <p:spPr>
            <a:xfrm>
              <a:off x="926465" y="3179797"/>
              <a:ext cx="5917919" cy="2759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704" y="3093986"/>
              <a:ext cx="5961380" cy="2901315"/>
            </a:xfrm>
            <a:custGeom>
              <a:avLst/>
              <a:gdLst/>
              <a:ahLst/>
              <a:cxnLst/>
              <a:rect l="l" t="t" r="r" b="b"/>
              <a:pathLst>
                <a:path w="5961380" h="2901315">
                  <a:moveTo>
                    <a:pt x="12179" y="0"/>
                  </a:moveTo>
                  <a:lnTo>
                    <a:pt x="0" y="0"/>
                  </a:lnTo>
                  <a:lnTo>
                    <a:pt x="0" y="2900794"/>
                  </a:lnTo>
                  <a:lnTo>
                    <a:pt x="12179" y="2900794"/>
                  </a:lnTo>
                  <a:lnTo>
                    <a:pt x="12179" y="0"/>
                  </a:lnTo>
                  <a:close/>
                </a:path>
                <a:path w="5961380" h="2901315">
                  <a:moveTo>
                    <a:pt x="5949061" y="2888602"/>
                  </a:moveTo>
                  <a:lnTo>
                    <a:pt x="12192" y="2888602"/>
                  </a:lnTo>
                  <a:lnTo>
                    <a:pt x="12192" y="2900794"/>
                  </a:lnTo>
                  <a:lnTo>
                    <a:pt x="5949061" y="2900794"/>
                  </a:lnTo>
                  <a:lnTo>
                    <a:pt x="5949061" y="2888602"/>
                  </a:lnTo>
                  <a:close/>
                </a:path>
                <a:path w="5961380" h="2901315">
                  <a:moveTo>
                    <a:pt x="5949061" y="0"/>
                  </a:moveTo>
                  <a:lnTo>
                    <a:pt x="12192" y="0"/>
                  </a:lnTo>
                  <a:lnTo>
                    <a:pt x="12192" y="12179"/>
                  </a:lnTo>
                  <a:lnTo>
                    <a:pt x="5949061" y="12179"/>
                  </a:lnTo>
                  <a:lnTo>
                    <a:pt x="5949061" y="0"/>
                  </a:lnTo>
                  <a:close/>
                </a:path>
                <a:path w="5961380" h="2901315">
                  <a:moveTo>
                    <a:pt x="5961329" y="0"/>
                  </a:moveTo>
                  <a:lnTo>
                    <a:pt x="5949137" y="0"/>
                  </a:lnTo>
                  <a:lnTo>
                    <a:pt x="5949137" y="2900794"/>
                  </a:lnTo>
                  <a:lnTo>
                    <a:pt x="5961329" y="2900794"/>
                  </a:lnTo>
                  <a:lnTo>
                    <a:pt x="596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32759" y="6093333"/>
            <a:ext cx="7080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i="1">
                <a:solidFill>
                  <a:srgbClr val="44536A"/>
                </a:solidFill>
                <a:latin typeface="Carlito"/>
                <a:cs typeface="Carlito"/>
              </a:rPr>
              <a:t>Fig 5: Cluster</a:t>
            </a:r>
            <a:r>
              <a:rPr dirty="0" sz="900" spc="-55" i="1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dirty="0" sz="900" i="1">
                <a:solidFill>
                  <a:srgbClr val="44536A"/>
                </a:solidFill>
                <a:latin typeface="Carlito"/>
                <a:cs typeface="Carlito"/>
              </a:rPr>
              <a:t>4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478780" cy="52070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35"/>
              </a:spcBef>
            </a:pPr>
            <a:r>
              <a:rPr dirty="0" sz="1600" spc="-5">
                <a:latin typeface="Times New Roman"/>
                <a:cs typeface="Times New Roman"/>
              </a:rPr>
              <a:t>Visualizing the clustered neighborhoods on a </a:t>
            </a:r>
            <a:r>
              <a:rPr dirty="0" sz="1600" spc="-10">
                <a:latin typeface="Times New Roman"/>
                <a:cs typeface="Times New Roman"/>
              </a:rPr>
              <a:t>map </a:t>
            </a:r>
            <a:r>
              <a:rPr dirty="0" sz="1600" spc="-5">
                <a:latin typeface="Times New Roman"/>
                <a:cs typeface="Times New Roman"/>
              </a:rPr>
              <a:t>using the folium  library: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704" y="1874774"/>
            <a:ext cx="6455410" cy="3816985"/>
            <a:chOff x="914704" y="1874774"/>
            <a:chExt cx="6455410" cy="3816985"/>
          </a:xfrm>
        </p:grpSpPr>
        <p:sp>
          <p:nvSpPr>
            <p:cNvPr id="4" name="object 4"/>
            <p:cNvSpPr/>
            <p:nvPr/>
          </p:nvSpPr>
          <p:spPr>
            <a:xfrm>
              <a:off x="926465" y="1886585"/>
              <a:ext cx="6430009" cy="37915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704" y="1874786"/>
              <a:ext cx="6455410" cy="3816985"/>
            </a:xfrm>
            <a:custGeom>
              <a:avLst/>
              <a:gdLst/>
              <a:ahLst/>
              <a:cxnLst/>
              <a:rect l="l" t="t" r="r" b="b"/>
              <a:pathLst>
                <a:path w="6455409" h="3816985">
                  <a:moveTo>
                    <a:pt x="12179" y="0"/>
                  </a:moveTo>
                  <a:lnTo>
                    <a:pt x="0" y="0"/>
                  </a:lnTo>
                  <a:lnTo>
                    <a:pt x="0" y="3804526"/>
                  </a:lnTo>
                  <a:lnTo>
                    <a:pt x="12179" y="3804526"/>
                  </a:lnTo>
                  <a:lnTo>
                    <a:pt x="12179" y="0"/>
                  </a:lnTo>
                  <a:close/>
                </a:path>
                <a:path w="6455409" h="3816985">
                  <a:moveTo>
                    <a:pt x="6455359" y="3804539"/>
                  </a:moveTo>
                  <a:lnTo>
                    <a:pt x="6443218" y="3804539"/>
                  </a:lnTo>
                  <a:lnTo>
                    <a:pt x="12192" y="3804539"/>
                  </a:lnTo>
                  <a:lnTo>
                    <a:pt x="0" y="3804539"/>
                  </a:lnTo>
                  <a:lnTo>
                    <a:pt x="0" y="3816718"/>
                  </a:lnTo>
                  <a:lnTo>
                    <a:pt x="12192" y="3816718"/>
                  </a:lnTo>
                  <a:lnTo>
                    <a:pt x="6443167" y="3816718"/>
                  </a:lnTo>
                  <a:lnTo>
                    <a:pt x="6455359" y="3816718"/>
                  </a:lnTo>
                  <a:lnTo>
                    <a:pt x="6455359" y="3804539"/>
                  </a:lnTo>
                  <a:close/>
                </a:path>
                <a:path w="6455409" h="3816985">
                  <a:moveTo>
                    <a:pt x="6455359" y="0"/>
                  </a:moveTo>
                  <a:lnTo>
                    <a:pt x="6443218" y="0"/>
                  </a:lnTo>
                  <a:lnTo>
                    <a:pt x="12192" y="0"/>
                  </a:lnTo>
                  <a:lnTo>
                    <a:pt x="12192" y="12179"/>
                  </a:lnTo>
                  <a:lnTo>
                    <a:pt x="6443167" y="12179"/>
                  </a:lnTo>
                  <a:lnTo>
                    <a:pt x="6443167" y="3804526"/>
                  </a:lnTo>
                  <a:lnTo>
                    <a:pt x="6455359" y="3804526"/>
                  </a:lnTo>
                  <a:lnTo>
                    <a:pt x="6455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2004" y="6638925"/>
            <a:ext cx="5845810" cy="2327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5" b="1">
                <a:solidFill>
                  <a:srgbClr val="006FC0"/>
                </a:solidFill>
                <a:latin typeface="Times New Roman"/>
                <a:cs typeface="Times New Roman"/>
              </a:rPr>
              <a:t>5.Results and</a:t>
            </a:r>
            <a:r>
              <a:rPr dirty="0" sz="1950" spc="-1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950" spc="-5" b="1">
                <a:solidFill>
                  <a:srgbClr val="006FC0"/>
                </a:solidFill>
                <a:latin typeface="Times New Roman"/>
                <a:cs typeface="Times New Roman"/>
              </a:rPr>
              <a:t>Discussion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aim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this project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to help </a:t>
            </a:r>
            <a:r>
              <a:rPr dirty="0" sz="1400" spc="-5">
                <a:latin typeface="Arial"/>
                <a:cs typeface="Arial"/>
              </a:rPr>
              <a:t>people who want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relocate </a:t>
            </a:r>
            <a:r>
              <a:rPr dirty="0" sz="1400">
                <a:latin typeface="Arial"/>
                <a:cs typeface="Arial"/>
              </a:rPr>
              <a:t>to the </a:t>
            </a:r>
            <a:r>
              <a:rPr dirty="0" sz="1400" spc="-5">
                <a:latin typeface="Arial"/>
                <a:cs typeface="Arial"/>
              </a:rPr>
              <a:t>safest  </a:t>
            </a:r>
            <a:r>
              <a:rPr dirty="0" sz="1400">
                <a:latin typeface="Arial"/>
                <a:cs typeface="Arial"/>
              </a:rPr>
              <a:t>borough </a:t>
            </a:r>
            <a:r>
              <a:rPr dirty="0" sz="1400" spc="-5">
                <a:latin typeface="Arial"/>
                <a:cs typeface="Arial"/>
              </a:rPr>
              <a:t>in Toronto, expats </a:t>
            </a:r>
            <a:r>
              <a:rPr dirty="0" sz="1400">
                <a:latin typeface="Arial"/>
                <a:cs typeface="Arial"/>
              </a:rPr>
              <a:t>can chose </a:t>
            </a:r>
            <a:r>
              <a:rPr dirty="0" sz="1400" spc="-5">
                <a:latin typeface="Arial"/>
                <a:cs typeface="Arial"/>
              </a:rPr>
              <a:t>the neighborhoods to which </a:t>
            </a:r>
            <a:r>
              <a:rPr dirty="0" sz="1400">
                <a:latin typeface="Arial"/>
                <a:cs typeface="Arial"/>
              </a:rPr>
              <a:t>they  </a:t>
            </a:r>
            <a:r>
              <a:rPr dirty="0" sz="1400" spc="-5">
                <a:latin typeface="Arial"/>
                <a:cs typeface="Arial"/>
              </a:rPr>
              <a:t>want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relocate based </a:t>
            </a:r>
            <a:r>
              <a:rPr dirty="0" sz="1400">
                <a:latin typeface="Arial"/>
                <a:cs typeface="Arial"/>
              </a:rPr>
              <a:t>on the </a:t>
            </a:r>
            <a:r>
              <a:rPr dirty="0" sz="1400" spc="-5">
                <a:latin typeface="Arial"/>
                <a:cs typeface="Arial"/>
              </a:rPr>
              <a:t>most common venues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it. </a:t>
            </a:r>
            <a:r>
              <a:rPr dirty="0" sz="1400">
                <a:latin typeface="Arial"/>
                <a:cs typeface="Arial"/>
              </a:rPr>
              <a:t>For </a:t>
            </a:r>
            <a:r>
              <a:rPr dirty="0" sz="1400" spc="-5">
                <a:latin typeface="Arial"/>
                <a:cs typeface="Arial"/>
              </a:rPr>
              <a:t>example </a:t>
            </a:r>
            <a:r>
              <a:rPr dirty="0" sz="1400" spc="-10">
                <a:latin typeface="Arial"/>
                <a:cs typeface="Arial"/>
              </a:rPr>
              <a:t>if </a:t>
            </a:r>
            <a:r>
              <a:rPr dirty="0" sz="1400">
                <a:latin typeface="Arial"/>
                <a:cs typeface="Arial"/>
              </a:rPr>
              <a:t>a  person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looking for </a:t>
            </a:r>
            <a:r>
              <a:rPr dirty="0" sz="1400">
                <a:latin typeface="Arial"/>
                <a:cs typeface="Arial"/>
              </a:rPr>
              <a:t>a neighborhood </a:t>
            </a:r>
            <a:r>
              <a:rPr dirty="0" sz="1400" spc="-5">
                <a:latin typeface="Arial"/>
                <a:cs typeface="Arial"/>
              </a:rPr>
              <a:t>with good connectivity and public  transportation </a:t>
            </a:r>
            <a:r>
              <a:rPr dirty="0" sz="1400">
                <a:latin typeface="Arial"/>
                <a:cs typeface="Arial"/>
              </a:rPr>
              <a:t>we can </a:t>
            </a:r>
            <a:r>
              <a:rPr dirty="0" sz="1400" spc="-5">
                <a:latin typeface="Arial"/>
                <a:cs typeface="Arial"/>
              </a:rPr>
              <a:t>see that Clusters </a:t>
            </a:r>
            <a:r>
              <a:rPr dirty="0" sz="1400">
                <a:latin typeface="Arial"/>
                <a:cs typeface="Arial"/>
              </a:rPr>
              <a:t>1 and 4 </a:t>
            </a:r>
            <a:r>
              <a:rPr dirty="0" sz="1400" spc="-5">
                <a:latin typeface="Arial"/>
                <a:cs typeface="Arial"/>
              </a:rPr>
              <a:t>have Train stations and  </a:t>
            </a:r>
            <a:r>
              <a:rPr dirty="0" sz="1400">
                <a:latin typeface="Arial"/>
                <a:cs typeface="Arial"/>
              </a:rPr>
              <a:t>Bus </a:t>
            </a:r>
            <a:r>
              <a:rPr dirty="0" sz="1400" spc="-5">
                <a:latin typeface="Arial"/>
                <a:cs typeface="Arial"/>
              </a:rPr>
              <a:t>Lines </a:t>
            </a:r>
            <a:r>
              <a:rPr dirty="0" sz="1400" spc="-10">
                <a:latin typeface="Arial"/>
                <a:cs typeface="Arial"/>
              </a:rPr>
              <a:t>as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most common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venues.</a:t>
            </a:r>
            <a:endParaRPr sz="1400">
              <a:latin typeface="Arial"/>
              <a:cs typeface="Arial"/>
            </a:endParaRPr>
          </a:p>
          <a:p>
            <a:pPr marL="12700" marR="133985">
              <a:lnSpc>
                <a:spcPts val="1620"/>
              </a:lnSpc>
              <a:spcBef>
                <a:spcPts val="30"/>
              </a:spcBef>
            </a:pPr>
            <a:r>
              <a:rPr dirty="0" sz="1400">
                <a:latin typeface="Arial"/>
                <a:cs typeface="Arial"/>
              </a:rPr>
              <a:t>If a person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looking for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neighborhood with stores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restaurants </a:t>
            </a:r>
            <a:r>
              <a:rPr dirty="0" sz="1400">
                <a:latin typeface="Arial"/>
                <a:cs typeface="Arial"/>
              </a:rPr>
              <a:t>in a  </a:t>
            </a:r>
            <a:r>
              <a:rPr dirty="0" sz="1400" spc="-5">
                <a:latin typeface="Arial"/>
                <a:cs typeface="Arial"/>
              </a:rPr>
              <a:t>close proximity then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neighborhoods </a:t>
            </a:r>
            <a:r>
              <a:rPr dirty="0" sz="1400">
                <a:latin typeface="Arial"/>
                <a:cs typeface="Arial"/>
              </a:rPr>
              <a:t>in the </a:t>
            </a:r>
            <a:r>
              <a:rPr dirty="0" sz="1400" spc="-5">
                <a:latin typeface="Arial"/>
                <a:cs typeface="Arial"/>
              </a:rPr>
              <a:t>first cluster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suitable.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52490" cy="3630929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111125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Arial"/>
                <a:cs typeface="Arial"/>
              </a:rPr>
              <a:t>For a </a:t>
            </a:r>
            <a:r>
              <a:rPr dirty="0" sz="1400" spc="-5">
                <a:latin typeface="Arial"/>
                <a:cs typeface="Arial"/>
              </a:rPr>
              <a:t>family </a:t>
            </a:r>
            <a:r>
              <a:rPr dirty="0" sz="1400">
                <a:latin typeface="Arial"/>
                <a:cs typeface="Arial"/>
              </a:rPr>
              <a:t>I feel </a:t>
            </a:r>
            <a:r>
              <a:rPr dirty="0" sz="1400" spc="-5">
                <a:latin typeface="Arial"/>
                <a:cs typeface="Arial"/>
              </a:rPr>
              <a:t>that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neighborhoods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Cluster </a:t>
            </a:r>
            <a:r>
              <a:rPr dirty="0" sz="1400">
                <a:latin typeface="Arial"/>
                <a:cs typeface="Arial"/>
              </a:rPr>
              <a:t>2 </a:t>
            </a:r>
            <a:r>
              <a:rPr dirty="0" sz="1400" spc="-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3 </a:t>
            </a:r>
            <a:r>
              <a:rPr dirty="0" sz="1400" spc="-5">
                <a:latin typeface="Arial"/>
                <a:cs typeface="Arial"/>
              </a:rPr>
              <a:t>are more  </a:t>
            </a:r>
            <a:r>
              <a:rPr dirty="0" sz="1400">
                <a:latin typeface="Arial"/>
                <a:cs typeface="Arial"/>
              </a:rPr>
              <a:t>suitable dues to the </a:t>
            </a:r>
            <a:r>
              <a:rPr dirty="0" sz="1400" spc="-5">
                <a:latin typeface="Arial"/>
                <a:cs typeface="Arial"/>
              </a:rPr>
              <a:t>common venues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that cluster, these </a:t>
            </a:r>
            <a:r>
              <a:rPr dirty="0" sz="1400">
                <a:latin typeface="Arial"/>
                <a:cs typeface="Arial"/>
              </a:rPr>
              <a:t>neighborhoods  have </a:t>
            </a:r>
            <a:r>
              <a:rPr dirty="0" sz="1400" spc="-5">
                <a:latin typeface="Arial"/>
                <a:cs typeface="Arial"/>
              </a:rPr>
              <a:t>common venues such </a:t>
            </a:r>
            <a:r>
              <a:rPr dirty="0" sz="1400">
                <a:latin typeface="Arial"/>
                <a:cs typeface="Arial"/>
              </a:rPr>
              <a:t>as </a:t>
            </a:r>
            <a:r>
              <a:rPr dirty="0" sz="1400" spc="-5">
                <a:latin typeface="Arial"/>
                <a:cs typeface="Arial"/>
              </a:rPr>
              <a:t>Parks, Gym centers, Bus Stops,  Restaurants, Electronics Stores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Soccer fields that </a:t>
            </a:r>
            <a:r>
              <a:rPr dirty="0" sz="1400">
                <a:latin typeface="Arial"/>
                <a:cs typeface="Arial"/>
              </a:rPr>
              <a:t>is ideal for a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family.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950" spc="-5" b="1">
                <a:solidFill>
                  <a:srgbClr val="006FC0"/>
                </a:solidFill>
                <a:latin typeface="Arial"/>
                <a:cs typeface="Arial"/>
              </a:rPr>
              <a:t>6.Conclusion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 marR="944244">
              <a:lnSpc>
                <a:spcPct val="95800"/>
              </a:lnSpc>
            </a:pPr>
            <a:r>
              <a:rPr dirty="0" sz="1400" spc="-5">
                <a:latin typeface="Arial"/>
                <a:cs typeface="Arial"/>
              </a:rPr>
              <a:t>This project helps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person </a:t>
            </a:r>
            <a:r>
              <a:rPr dirty="0" sz="1400">
                <a:latin typeface="Arial"/>
                <a:cs typeface="Arial"/>
              </a:rPr>
              <a:t>get a better </a:t>
            </a:r>
            <a:r>
              <a:rPr dirty="0" sz="1400" spc="-5">
                <a:latin typeface="Arial"/>
                <a:cs typeface="Arial"/>
              </a:rPr>
              <a:t>understanding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the  neighborhoods with respect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the most common venues </a:t>
            </a:r>
            <a:r>
              <a:rPr dirty="0" sz="1400" spc="-1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that  neighborhood.</a:t>
            </a:r>
            <a:endParaRPr sz="1400">
              <a:latin typeface="Arial"/>
              <a:cs typeface="Arial"/>
            </a:endParaRPr>
          </a:p>
          <a:p>
            <a:pPr marL="12700" marR="216535">
              <a:lnSpc>
                <a:spcPts val="1620"/>
              </a:lnSpc>
              <a:spcBef>
                <a:spcPts val="35"/>
              </a:spcBef>
            </a:pPr>
            <a:r>
              <a:rPr dirty="0" sz="1400">
                <a:latin typeface="Arial"/>
                <a:cs typeface="Arial"/>
              </a:rPr>
              <a:t>It is </a:t>
            </a:r>
            <a:r>
              <a:rPr dirty="0" sz="1400" spc="-5">
                <a:latin typeface="Arial"/>
                <a:cs typeface="Arial"/>
              </a:rPr>
              <a:t>always helpful to </a:t>
            </a:r>
            <a:r>
              <a:rPr dirty="0" sz="1400">
                <a:latin typeface="Arial"/>
                <a:cs typeface="Arial"/>
              </a:rPr>
              <a:t>make </a:t>
            </a:r>
            <a:r>
              <a:rPr dirty="0" sz="1400" spc="-5">
                <a:latin typeface="Arial"/>
                <a:cs typeface="Arial"/>
              </a:rPr>
              <a:t>use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technology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stay one-step ahead </a:t>
            </a:r>
            <a:r>
              <a:rPr dirty="0" sz="1400" spc="-10">
                <a:latin typeface="Arial"/>
                <a:cs typeface="Arial"/>
              </a:rPr>
              <a:t>i.e.  </a:t>
            </a:r>
            <a:r>
              <a:rPr dirty="0" sz="1400">
                <a:latin typeface="Arial"/>
                <a:cs typeface="Arial"/>
              </a:rPr>
              <a:t>finding </a:t>
            </a:r>
            <a:r>
              <a:rPr dirty="0" sz="1400" spc="-5">
                <a:latin typeface="Arial"/>
                <a:cs typeface="Arial"/>
              </a:rPr>
              <a:t>out </a:t>
            </a:r>
            <a:r>
              <a:rPr dirty="0" sz="1400">
                <a:latin typeface="Arial"/>
                <a:cs typeface="Arial"/>
              </a:rPr>
              <a:t>more </a:t>
            </a:r>
            <a:r>
              <a:rPr dirty="0" sz="1400" spc="-5">
                <a:latin typeface="Arial"/>
                <a:cs typeface="Arial"/>
              </a:rPr>
              <a:t>about places before </a:t>
            </a:r>
            <a:r>
              <a:rPr dirty="0" sz="1400">
                <a:latin typeface="Arial"/>
                <a:cs typeface="Arial"/>
              </a:rPr>
              <a:t>moving into 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neighborhood.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30"/>
              </a:lnSpc>
            </a:pPr>
            <a:r>
              <a:rPr dirty="0" sz="1400" spc="5">
                <a:latin typeface="Arial"/>
                <a:cs typeface="Arial"/>
              </a:rPr>
              <a:t>We </a:t>
            </a:r>
            <a:r>
              <a:rPr dirty="0" sz="1400" spc="-5">
                <a:latin typeface="Arial"/>
                <a:cs typeface="Arial"/>
              </a:rPr>
              <a:t>have just taken safety </a:t>
            </a:r>
            <a:r>
              <a:rPr dirty="0" sz="1400" spc="-10">
                <a:latin typeface="Arial"/>
                <a:cs typeface="Arial"/>
              </a:rPr>
              <a:t>as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primary concern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shortlist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borough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Arial"/>
                <a:cs typeface="Arial"/>
              </a:rPr>
              <a:t>Toronto. The </a:t>
            </a:r>
            <a:r>
              <a:rPr dirty="0" sz="1400" spc="-5">
                <a:latin typeface="Arial"/>
                <a:cs typeface="Arial"/>
              </a:rPr>
              <a:t>future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this project includes taking other factors such </a:t>
            </a:r>
            <a:r>
              <a:rPr dirty="0" sz="1400" spc="-10">
                <a:latin typeface="Arial"/>
                <a:cs typeface="Arial"/>
              </a:rPr>
              <a:t>as </a:t>
            </a:r>
            <a:r>
              <a:rPr dirty="0" sz="1400" spc="-5">
                <a:latin typeface="Arial"/>
                <a:cs typeface="Arial"/>
              </a:rPr>
              <a:t>cost 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living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the areas into consideration </a:t>
            </a:r>
            <a:r>
              <a:rPr dirty="0" sz="1400">
                <a:latin typeface="Arial"/>
                <a:cs typeface="Arial"/>
              </a:rPr>
              <a:t>to shortlist the </a:t>
            </a:r>
            <a:r>
              <a:rPr dirty="0" sz="1400" spc="-5">
                <a:latin typeface="Arial"/>
                <a:cs typeface="Arial"/>
              </a:rPr>
              <a:t>borough </a:t>
            </a:r>
            <a:r>
              <a:rPr dirty="0" sz="1400">
                <a:latin typeface="Arial"/>
                <a:cs typeface="Arial"/>
              </a:rPr>
              <a:t>based on  </a:t>
            </a:r>
            <a:r>
              <a:rPr dirty="0" sz="1400" spc="-5">
                <a:latin typeface="Arial"/>
                <a:cs typeface="Arial"/>
              </a:rPr>
              <a:t>safety and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predefined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budget.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292098"/>
            <a:ext cx="377253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1. Introduction/Business</a:t>
            </a:r>
            <a:r>
              <a:rPr dirty="0" spc="1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925283" y="2427604"/>
            <a:ext cx="197662" cy="122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7010" y="2424302"/>
            <a:ext cx="880897" cy="162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5283" y="5607939"/>
            <a:ext cx="861479" cy="1258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5283" y="7976489"/>
            <a:ext cx="802805" cy="122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1763013"/>
            <a:ext cx="5943600" cy="70135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76580">
              <a:lnSpc>
                <a:spcPct val="103600"/>
              </a:lnSpc>
              <a:spcBef>
                <a:spcPts val="40"/>
              </a:spcBef>
            </a:pPr>
            <a:r>
              <a:rPr dirty="0" sz="1400" spc="-5">
                <a:latin typeface="Arial"/>
                <a:cs typeface="Arial"/>
              </a:rPr>
              <a:t>Discussion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the business problem and </a:t>
            </a:r>
            <a:r>
              <a:rPr dirty="0" sz="1400">
                <a:latin typeface="Arial"/>
                <a:cs typeface="Arial"/>
              </a:rPr>
              <a:t>the audience who </a:t>
            </a:r>
            <a:r>
              <a:rPr dirty="0" sz="1400" spc="-5">
                <a:latin typeface="Arial"/>
                <a:cs typeface="Arial"/>
              </a:rPr>
              <a:t>would </a:t>
            </a:r>
            <a:r>
              <a:rPr dirty="0" sz="1400" spc="-10">
                <a:latin typeface="Arial"/>
                <a:cs typeface="Arial"/>
              </a:rPr>
              <a:t>be  </a:t>
            </a:r>
            <a:r>
              <a:rPr dirty="0" sz="1400" spc="-5">
                <a:latin typeface="Arial"/>
                <a:cs typeface="Arial"/>
              </a:rPr>
              <a:t>interested </a:t>
            </a:r>
            <a:r>
              <a:rPr dirty="0" sz="1400">
                <a:latin typeface="Arial"/>
                <a:cs typeface="Arial"/>
              </a:rPr>
              <a:t>in this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</a:t>
            </a: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1345"/>
              </a:spcBef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average Canadian </a:t>
            </a:r>
            <a:r>
              <a:rPr dirty="0" sz="1400">
                <a:latin typeface="Arial"/>
                <a:cs typeface="Arial"/>
              </a:rPr>
              <a:t>moves </a:t>
            </a:r>
            <a:r>
              <a:rPr dirty="0" sz="1400" spc="-5">
                <a:latin typeface="Arial"/>
                <a:cs typeface="Arial"/>
              </a:rPr>
              <a:t>about eleven times </a:t>
            </a:r>
            <a:r>
              <a:rPr dirty="0" sz="1400">
                <a:latin typeface="Arial"/>
                <a:cs typeface="Arial"/>
              </a:rPr>
              <a:t>in their </a:t>
            </a:r>
            <a:r>
              <a:rPr dirty="0" sz="1400" spc="-5">
                <a:latin typeface="Arial"/>
                <a:cs typeface="Arial"/>
              </a:rPr>
              <a:t>lifetime. This  </a:t>
            </a:r>
            <a:r>
              <a:rPr dirty="0" sz="1400">
                <a:latin typeface="Arial"/>
                <a:cs typeface="Arial"/>
              </a:rPr>
              <a:t>brings </a:t>
            </a:r>
            <a:r>
              <a:rPr dirty="0" sz="1400" spc="-10">
                <a:latin typeface="Arial"/>
                <a:cs typeface="Arial"/>
              </a:rPr>
              <a:t>us </a:t>
            </a:r>
            <a:r>
              <a:rPr dirty="0" sz="1400">
                <a:latin typeface="Arial"/>
                <a:cs typeface="Arial"/>
              </a:rPr>
              <a:t>to the </a:t>
            </a:r>
            <a:r>
              <a:rPr dirty="0" sz="1400" spc="-5">
                <a:latin typeface="Arial"/>
                <a:cs typeface="Arial"/>
              </a:rPr>
              <a:t>question: </a:t>
            </a:r>
            <a:r>
              <a:rPr dirty="0" sz="1400">
                <a:latin typeface="Arial"/>
                <a:cs typeface="Arial"/>
              </a:rPr>
              <a:t>Do </a:t>
            </a:r>
            <a:r>
              <a:rPr dirty="0" sz="1400" spc="-5">
                <a:latin typeface="Arial"/>
                <a:cs typeface="Arial"/>
              </a:rPr>
              <a:t>people move until they find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place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settle  </a:t>
            </a:r>
            <a:r>
              <a:rPr dirty="0" sz="1400">
                <a:latin typeface="Arial"/>
                <a:cs typeface="Arial"/>
              </a:rPr>
              <a:t>down where </a:t>
            </a:r>
            <a:r>
              <a:rPr dirty="0" sz="1400" spc="-5">
                <a:latin typeface="Arial"/>
                <a:cs typeface="Arial"/>
              </a:rPr>
              <a:t>they truly </a:t>
            </a:r>
            <a:r>
              <a:rPr dirty="0" sz="1400">
                <a:latin typeface="Arial"/>
                <a:cs typeface="Arial"/>
              </a:rPr>
              <a:t>feel </a:t>
            </a:r>
            <a:r>
              <a:rPr dirty="0" sz="1400" spc="-5">
                <a:latin typeface="Arial"/>
                <a:cs typeface="Arial"/>
              </a:rPr>
              <a:t>happy, </a:t>
            </a:r>
            <a:r>
              <a:rPr dirty="0" sz="1400">
                <a:latin typeface="Arial"/>
                <a:cs typeface="Arial"/>
              </a:rPr>
              <a:t>or </a:t>
            </a:r>
            <a:r>
              <a:rPr dirty="0" sz="1400" spc="-10">
                <a:latin typeface="Arial"/>
                <a:cs typeface="Arial"/>
              </a:rPr>
              <a:t>do </a:t>
            </a:r>
            <a:r>
              <a:rPr dirty="0" sz="1400">
                <a:latin typeface="Arial"/>
                <a:cs typeface="Arial"/>
              </a:rPr>
              <a:t>our </a:t>
            </a:r>
            <a:r>
              <a:rPr dirty="0" sz="1400" spc="-5">
                <a:latin typeface="Arial"/>
                <a:cs typeface="Arial"/>
              </a:rPr>
              <a:t>wants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needs change over  time, prompting </a:t>
            </a:r>
            <a:r>
              <a:rPr dirty="0" sz="1400">
                <a:latin typeface="Arial"/>
                <a:cs typeface="Arial"/>
              </a:rPr>
              <a:t>us to </a:t>
            </a:r>
            <a:r>
              <a:rPr dirty="0" sz="1400" spc="-5">
                <a:latin typeface="Arial"/>
                <a:cs typeface="Arial"/>
              </a:rPr>
              <a:t>eventually leave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town </a:t>
            </a:r>
            <a:r>
              <a:rPr dirty="0" sz="1400">
                <a:latin typeface="Arial"/>
                <a:cs typeface="Arial"/>
              </a:rPr>
              <a:t>we </a:t>
            </a:r>
            <a:r>
              <a:rPr dirty="0" sz="1400" spc="-5">
                <a:latin typeface="Arial"/>
                <a:cs typeface="Arial"/>
              </a:rPr>
              <a:t>once called home </a:t>
            </a:r>
            <a:r>
              <a:rPr dirty="0" sz="1400">
                <a:latin typeface="Arial"/>
                <a:cs typeface="Arial"/>
              </a:rPr>
              <a:t>for a  new area </a:t>
            </a:r>
            <a:r>
              <a:rPr dirty="0" sz="1400" spc="-5">
                <a:latin typeface="Arial"/>
                <a:cs typeface="Arial"/>
              </a:rPr>
              <a:t>that will bring </a:t>
            </a:r>
            <a:r>
              <a:rPr dirty="0" sz="1400" spc="-10">
                <a:latin typeface="Arial"/>
                <a:cs typeface="Arial"/>
              </a:rPr>
              <a:t>us </a:t>
            </a:r>
            <a:r>
              <a:rPr dirty="0" sz="1400" spc="-5">
                <a:latin typeface="Arial"/>
                <a:cs typeface="Arial"/>
              </a:rPr>
              <a:t>satisfaction </a:t>
            </a:r>
            <a:r>
              <a:rPr dirty="0" sz="1400">
                <a:latin typeface="Arial"/>
                <a:cs typeface="Arial"/>
              </a:rPr>
              <a:t>? </a:t>
            </a:r>
            <a:r>
              <a:rPr dirty="0" sz="1400" spc="-5">
                <a:latin typeface="Arial"/>
                <a:cs typeface="Arial"/>
              </a:rPr>
              <a:t>or, </a:t>
            </a:r>
            <a:r>
              <a:rPr dirty="0" sz="1400">
                <a:latin typeface="Arial"/>
                <a:cs typeface="Arial"/>
              </a:rPr>
              <a:t>do we too </a:t>
            </a:r>
            <a:r>
              <a:rPr dirty="0" sz="1400" spc="-10">
                <a:latin typeface="Arial"/>
                <a:cs typeface="Arial"/>
              </a:rPr>
              <a:t>often </a:t>
            </a:r>
            <a:r>
              <a:rPr dirty="0" sz="1400">
                <a:latin typeface="Arial"/>
                <a:cs typeface="Arial"/>
              </a:rPr>
              <a:t>move to a </a:t>
            </a:r>
            <a:r>
              <a:rPr dirty="0" sz="1400" spc="-5">
                <a:latin typeface="Arial"/>
                <a:cs typeface="Arial"/>
              </a:rPr>
              <a:t>new  area without knowing exactly what we’re getting </a:t>
            </a:r>
            <a:r>
              <a:rPr dirty="0" sz="1400" spc="-10">
                <a:latin typeface="Arial"/>
                <a:cs typeface="Arial"/>
              </a:rPr>
              <a:t>into, </a:t>
            </a:r>
            <a:r>
              <a:rPr dirty="0" sz="1400" spc="-5">
                <a:latin typeface="Arial"/>
                <a:cs typeface="Arial"/>
              </a:rPr>
              <a:t>forcing </a:t>
            </a:r>
            <a:r>
              <a:rPr dirty="0" sz="1400" spc="-10">
                <a:latin typeface="Arial"/>
                <a:cs typeface="Arial"/>
              </a:rPr>
              <a:t>us </a:t>
            </a:r>
            <a:r>
              <a:rPr dirty="0" sz="1400">
                <a:latin typeface="Arial"/>
                <a:cs typeface="Arial"/>
              </a:rPr>
              <a:t>to turn tail  and run </a:t>
            </a:r>
            <a:r>
              <a:rPr dirty="0" sz="1400" spc="-10">
                <a:latin typeface="Arial"/>
                <a:cs typeface="Arial"/>
              </a:rPr>
              <a:t>at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first </a:t>
            </a:r>
            <a:r>
              <a:rPr dirty="0" sz="1400">
                <a:latin typeface="Arial"/>
                <a:cs typeface="Arial"/>
              </a:rPr>
              <a:t>sign of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discomfort?</a:t>
            </a:r>
            <a:endParaRPr sz="1400">
              <a:latin typeface="Arial"/>
              <a:cs typeface="Arial"/>
            </a:endParaRPr>
          </a:p>
          <a:p>
            <a:pPr marL="12700" marR="40640">
              <a:lnSpc>
                <a:spcPct val="95900"/>
              </a:lnSpc>
              <a:spcBef>
                <a:spcPts val="1200"/>
              </a:spcBef>
            </a:pP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minimize the chances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this happening, </a:t>
            </a:r>
            <a:r>
              <a:rPr dirty="0" sz="1400">
                <a:latin typeface="Arial"/>
                <a:cs typeface="Arial"/>
              </a:rPr>
              <a:t>we should </a:t>
            </a:r>
            <a:r>
              <a:rPr dirty="0" sz="1400" spc="-5">
                <a:latin typeface="Arial"/>
                <a:cs typeface="Arial"/>
              </a:rPr>
              <a:t>always </a:t>
            </a:r>
            <a:r>
              <a:rPr dirty="0" sz="1400">
                <a:latin typeface="Arial"/>
                <a:cs typeface="Arial"/>
              </a:rPr>
              <a:t>do </a:t>
            </a:r>
            <a:r>
              <a:rPr dirty="0" sz="1400" spc="-5">
                <a:latin typeface="Arial"/>
                <a:cs typeface="Arial"/>
              </a:rPr>
              <a:t>proper  </a:t>
            </a:r>
            <a:r>
              <a:rPr dirty="0" sz="1400">
                <a:latin typeface="Arial"/>
                <a:cs typeface="Arial"/>
              </a:rPr>
              <a:t>research </a:t>
            </a:r>
            <a:r>
              <a:rPr dirty="0" sz="1400" spc="-5">
                <a:latin typeface="Arial"/>
                <a:cs typeface="Arial"/>
              </a:rPr>
              <a:t>when planning </a:t>
            </a:r>
            <a:r>
              <a:rPr dirty="0" sz="1400">
                <a:latin typeface="Arial"/>
                <a:cs typeface="Arial"/>
              </a:rPr>
              <a:t>our </a:t>
            </a:r>
            <a:r>
              <a:rPr dirty="0" sz="1400" spc="-5">
                <a:latin typeface="Arial"/>
                <a:cs typeface="Arial"/>
              </a:rPr>
              <a:t>next move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life. </a:t>
            </a:r>
            <a:r>
              <a:rPr dirty="0" sz="1400">
                <a:latin typeface="Arial"/>
                <a:cs typeface="Arial"/>
              </a:rPr>
              <a:t>Consider </a:t>
            </a:r>
            <a:r>
              <a:rPr dirty="0" sz="1400" spc="-5">
                <a:latin typeface="Arial"/>
                <a:cs typeface="Arial"/>
              </a:rPr>
              <a:t>the following  factors when picking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new place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live </a:t>
            </a:r>
            <a:r>
              <a:rPr dirty="0" sz="1400">
                <a:latin typeface="Arial"/>
                <a:cs typeface="Arial"/>
              </a:rPr>
              <a:t>so you do </a:t>
            </a:r>
            <a:r>
              <a:rPr dirty="0" sz="1400" spc="-5">
                <a:latin typeface="Arial"/>
                <a:cs typeface="Arial"/>
              </a:rPr>
              <a:t>not end </a:t>
            </a:r>
            <a:r>
              <a:rPr dirty="0" sz="1400">
                <a:latin typeface="Arial"/>
                <a:cs typeface="Arial"/>
              </a:rPr>
              <a:t>up wasting </a:t>
            </a:r>
            <a:r>
              <a:rPr dirty="0" sz="1400" spc="-5">
                <a:latin typeface="Arial"/>
                <a:cs typeface="Arial"/>
              </a:rPr>
              <a:t>your  valuable time and money making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move you’ll end up regretting. Safety </a:t>
            </a:r>
            <a:r>
              <a:rPr dirty="0" sz="1400" spc="-10">
                <a:latin typeface="Arial"/>
                <a:cs typeface="Arial"/>
              </a:rPr>
              <a:t>is  </a:t>
            </a:r>
            <a:r>
              <a:rPr dirty="0" sz="1400">
                <a:latin typeface="Arial"/>
                <a:cs typeface="Arial"/>
              </a:rPr>
              <a:t>a top </a:t>
            </a:r>
            <a:r>
              <a:rPr dirty="0" sz="1400" spc="-5">
                <a:latin typeface="Arial"/>
                <a:cs typeface="Arial"/>
              </a:rPr>
              <a:t>concern when moving </a:t>
            </a:r>
            <a:r>
              <a:rPr dirty="0" sz="1400">
                <a:latin typeface="Arial"/>
                <a:cs typeface="Arial"/>
              </a:rPr>
              <a:t>to a </a:t>
            </a:r>
            <a:r>
              <a:rPr dirty="0" sz="1400" spc="-5">
                <a:latin typeface="Arial"/>
                <a:cs typeface="Arial"/>
              </a:rPr>
              <a:t>new area. If </a:t>
            </a:r>
            <a:r>
              <a:rPr dirty="0" sz="1400">
                <a:latin typeface="Arial"/>
                <a:cs typeface="Arial"/>
              </a:rPr>
              <a:t>you </a:t>
            </a:r>
            <a:r>
              <a:rPr dirty="0" sz="1400" spc="-5">
                <a:latin typeface="Arial"/>
                <a:cs typeface="Arial"/>
              </a:rPr>
              <a:t>don’t feel </a:t>
            </a:r>
            <a:r>
              <a:rPr dirty="0" sz="1400">
                <a:latin typeface="Arial"/>
                <a:cs typeface="Arial"/>
              </a:rPr>
              <a:t>safe </a:t>
            </a:r>
            <a:r>
              <a:rPr dirty="0" sz="1400" spc="-5">
                <a:latin typeface="Arial"/>
                <a:cs typeface="Arial"/>
              </a:rPr>
              <a:t>in your  </a:t>
            </a:r>
            <a:r>
              <a:rPr dirty="0" sz="1400">
                <a:latin typeface="Arial"/>
                <a:cs typeface="Arial"/>
              </a:rPr>
              <a:t>own </a:t>
            </a:r>
            <a:r>
              <a:rPr dirty="0" sz="1400" spc="-5">
                <a:latin typeface="Arial"/>
                <a:cs typeface="Arial"/>
              </a:rPr>
              <a:t>home, you’re not going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be able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enjoy living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there.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 marR="22860">
              <a:lnSpc>
                <a:spcPct val="95900"/>
              </a:lnSpc>
              <a:spcBef>
                <a:spcPts val="1200"/>
              </a:spcBef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crime statistics dataset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TORONTO found has crimes </a:t>
            </a:r>
            <a:r>
              <a:rPr dirty="0" sz="1400" spc="-1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each  </a:t>
            </a:r>
            <a:r>
              <a:rPr dirty="0" sz="1400">
                <a:latin typeface="Arial"/>
                <a:cs typeface="Arial"/>
              </a:rPr>
              <a:t>Neighborhood of Toronto </a:t>
            </a:r>
            <a:r>
              <a:rPr dirty="0" sz="1400" spc="-5">
                <a:latin typeface="Arial"/>
                <a:cs typeface="Arial"/>
              </a:rPr>
              <a:t>from </a:t>
            </a:r>
            <a:r>
              <a:rPr dirty="0" sz="1400">
                <a:latin typeface="Arial"/>
                <a:cs typeface="Arial"/>
              </a:rPr>
              <a:t>2014 to </a:t>
            </a:r>
            <a:r>
              <a:rPr dirty="0" sz="1400" spc="-5">
                <a:latin typeface="Arial"/>
                <a:cs typeface="Arial"/>
              </a:rPr>
              <a:t>2019.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year </a:t>
            </a:r>
            <a:r>
              <a:rPr dirty="0" sz="1400" spc="-10">
                <a:latin typeface="Arial"/>
                <a:cs typeface="Arial"/>
              </a:rPr>
              <a:t>2019 </a:t>
            </a:r>
            <a:r>
              <a:rPr dirty="0" sz="1400">
                <a:latin typeface="Arial"/>
                <a:cs typeface="Arial"/>
              </a:rPr>
              <a:t>being </a:t>
            </a:r>
            <a:r>
              <a:rPr dirty="0" sz="1400" spc="-5">
                <a:latin typeface="Arial"/>
                <a:cs typeface="Arial"/>
              </a:rPr>
              <a:t>the  latest, </a:t>
            </a:r>
            <a:r>
              <a:rPr dirty="0" sz="1400">
                <a:latin typeface="Arial"/>
                <a:cs typeface="Arial"/>
              </a:rPr>
              <a:t>we </a:t>
            </a:r>
            <a:r>
              <a:rPr dirty="0" sz="1400" spc="-5">
                <a:latin typeface="Arial"/>
                <a:cs typeface="Arial"/>
              </a:rPr>
              <a:t>will </a:t>
            </a:r>
            <a:r>
              <a:rPr dirty="0" sz="1400" spc="-10">
                <a:latin typeface="Arial"/>
                <a:cs typeface="Arial"/>
              </a:rPr>
              <a:t>be </a:t>
            </a:r>
            <a:r>
              <a:rPr dirty="0" sz="1400" spc="-5">
                <a:latin typeface="Arial"/>
                <a:cs typeface="Arial"/>
              </a:rPr>
              <a:t>considering </a:t>
            </a:r>
            <a:r>
              <a:rPr dirty="0" sz="1400">
                <a:latin typeface="Arial"/>
                <a:cs typeface="Arial"/>
              </a:rPr>
              <a:t>the data of </a:t>
            </a:r>
            <a:r>
              <a:rPr dirty="0" sz="1400" spc="-5">
                <a:latin typeface="Arial"/>
                <a:cs typeface="Arial"/>
              </a:rPr>
              <a:t>that </a:t>
            </a:r>
            <a:r>
              <a:rPr dirty="0" sz="1400">
                <a:latin typeface="Arial"/>
                <a:cs typeface="Arial"/>
              </a:rPr>
              <a:t>year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actually old  information </a:t>
            </a:r>
            <a:r>
              <a:rPr dirty="0" sz="1400">
                <a:latin typeface="Arial"/>
                <a:cs typeface="Arial"/>
              </a:rPr>
              <a:t>as of </a:t>
            </a:r>
            <a:r>
              <a:rPr dirty="0" sz="1400" spc="-5">
                <a:latin typeface="Arial"/>
                <a:cs typeface="Arial"/>
              </a:rPr>
              <a:t>now.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crime rates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each </a:t>
            </a:r>
            <a:r>
              <a:rPr dirty="0" sz="1400">
                <a:latin typeface="Arial"/>
                <a:cs typeface="Arial"/>
              </a:rPr>
              <a:t>borough </a:t>
            </a:r>
            <a:r>
              <a:rPr dirty="0" sz="1400" spc="-5">
                <a:latin typeface="Arial"/>
                <a:cs typeface="Arial"/>
              </a:rPr>
              <a:t>may have </a:t>
            </a:r>
            <a:r>
              <a:rPr dirty="0" sz="1400">
                <a:latin typeface="Arial"/>
                <a:cs typeface="Arial"/>
              </a:rPr>
              <a:t>changed  over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 marL="12700" marR="33655">
              <a:lnSpc>
                <a:spcPct val="96000"/>
              </a:lnSpc>
              <a:spcBef>
                <a:spcPts val="1195"/>
              </a:spcBef>
            </a:pPr>
            <a:r>
              <a:rPr dirty="0" sz="1400" spc="-5">
                <a:latin typeface="Arial"/>
                <a:cs typeface="Arial"/>
              </a:rPr>
              <a:t>This project aims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select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safest borough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Toronto based </a:t>
            </a:r>
            <a:r>
              <a:rPr dirty="0" sz="1400">
                <a:latin typeface="Arial"/>
                <a:cs typeface="Arial"/>
              </a:rPr>
              <a:t>on the </a:t>
            </a:r>
            <a:r>
              <a:rPr dirty="0" sz="1400" spc="-5">
                <a:latin typeface="Arial"/>
                <a:cs typeface="Arial"/>
              </a:rPr>
              <a:t>total  crimes, </a:t>
            </a:r>
            <a:r>
              <a:rPr dirty="0" sz="1400">
                <a:latin typeface="Arial"/>
                <a:cs typeface="Arial"/>
              </a:rPr>
              <a:t>explore the neighborhoods to </a:t>
            </a:r>
            <a:r>
              <a:rPr dirty="0" sz="1400" spc="-5">
                <a:latin typeface="Arial"/>
                <a:cs typeface="Arial"/>
              </a:rPr>
              <a:t>find the </a:t>
            </a:r>
            <a:r>
              <a:rPr dirty="0" sz="1400">
                <a:latin typeface="Arial"/>
                <a:cs typeface="Arial"/>
              </a:rPr>
              <a:t>10 </a:t>
            </a:r>
            <a:r>
              <a:rPr dirty="0" sz="1400" spc="-5">
                <a:latin typeface="Arial"/>
                <a:cs typeface="Arial"/>
              </a:rPr>
              <a:t>most common venues </a:t>
            </a:r>
            <a:r>
              <a:rPr dirty="0" sz="1400">
                <a:latin typeface="Arial"/>
                <a:cs typeface="Arial"/>
              </a:rPr>
              <a:t>in  each neighborhood and </a:t>
            </a:r>
            <a:r>
              <a:rPr dirty="0" sz="1400" spc="-5">
                <a:latin typeface="Arial"/>
                <a:cs typeface="Arial"/>
              </a:rPr>
              <a:t>finally cluster the neighborhoods </a:t>
            </a:r>
            <a:r>
              <a:rPr dirty="0" sz="1400">
                <a:latin typeface="Arial"/>
                <a:cs typeface="Arial"/>
              </a:rPr>
              <a:t>using k-mean  </a:t>
            </a:r>
            <a:r>
              <a:rPr dirty="0" sz="1400" spc="-5">
                <a:latin typeface="Arial"/>
                <a:cs typeface="Arial"/>
              </a:rPr>
              <a:t>clustering.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 marR="246379">
              <a:lnSpc>
                <a:spcPts val="1610"/>
              </a:lnSpc>
              <a:spcBef>
                <a:spcPts val="1255"/>
              </a:spcBef>
            </a:pPr>
            <a:r>
              <a:rPr dirty="0" sz="1400" spc="-5">
                <a:latin typeface="Arial"/>
                <a:cs typeface="Arial"/>
              </a:rPr>
              <a:t>Expats </a:t>
            </a:r>
            <a:r>
              <a:rPr dirty="0" sz="1400">
                <a:latin typeface="Arial"/>
                <a:cs typeface="Arial"/>
              </a:rPr>
              <a:t>who are </a:t>
            </a:r>
            <a:r>
              <a:rPr dirty="0" sz="1400" spc="-5">
                <a:latin typeface="Arial"/>
                <a:cs typeface="Arial"/>
              </a:rPr>
              <a:t>considering relocating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Toronto </a:t>
            </a:r>
            <a:r>
              <a:rPr dirty="0" sz="1400">
                <a:latin typeface="Arial"/>
                <a:cs typeface="Arial"/>
              </a:rPr>
              <a:t>will be </a:t>
            </a:r>
            <a:r>
              <a:rPr dirty="0" sz="1400" spc="-5">
                <a:latin typeface="Arial"/>
                <a:cs typeface="Arial"/>
              </a:rPr>
              <a:t>interested </a:t>
            </a:r>
            <a:r>
              <a:rPr dirty="0" sz="1400">
                <a:latin typeface="Arial"/>
                <a:cs typeface="Arial"/>
              </a:rPr>
              <a:t>to  identify </a:t>
            </a:r>
            <a:r>
              <a:rPr dirty="0" sz="1400" spc="-5">
                <a:latin typeface="Arial"/>
                <a:cs typeface="Arial"/>
              </a:rPr>
              <a:t>the safest Borough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Toronto, </a:t>
            </a:r>
            <a:r>
              <a:rPr dirty="0" sz="1400">
                <a:latin typeface="Arial"/>
                <a:cs typeface="Arial"/>
              </a:rPr>
              <a:t>analyze the Neighborhoods there  and explore </a:t>
            </a:r>
            <a:r>
              <a:rPr dirty="0" sz="1400" spc="-5">
                <a:latin typeface="Arial"/>
                <a:cs typeface="Arial"/>
              </a:rPr>
              <a:t>the common venues around each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one.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391096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b="1">
                <a:solidFill>
                  <a:srgbClr val="006FC0"/>
                </a:solidFill>
                <a:latin typeface="Arial"/>
                <a:cs typeface="Arial"/>
              </a:rPr>
              <a:t>2. </a:t>
            </a:r>
            <a:r>
              <a:rPr dirty="0" sz="1950" spc="-5" b="1">
                <a:solidFill>
                  <a:srgbClr val="006FC0"/>
                </a:solidFill>
                <a:latin typeface="Arial"/>
                <a:cs typeface="Arial"/>
              </a:rPr>
              <a:t>Data Acquisition and</a:t>
            </a:r>
            <a:r>
              <a:rPr dirty="0" sz="1950" spc="-12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950" spc="-5" b="1">
                <a:solidFill>
                  <a:srgbClr val="006FC0"/>
                </a:solidFill>
                <a:latin typeface="Arial"/>
                <a:cs typeface="Arial"/>
              </a:rPr>
              <a:t>cleaning: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363472"/>
            <a:ext cx="1546860" cy="159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799589"/>
            <a:ext cx="5877560" cy="507301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469900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Arial"/>
                <a:cs typeface="Arial"/>
              </a:rPr>
              <a:t>The data </a:t>
            </a:r>
            <a:r>
              <a:rPr dirty="0" sz="1400" spc="-5">
                <a:latin typeface="Arial"/>
                <a:cs typeface="Arial"/>
              </a:rPr>
              <a:t>acquired for this project </a:t>
            </a:r>
            <a:r>
              <a:rPr dirty="0" sz="1400">
                <a:latin typeface="Arial"/>
                <a:cs typeface="Arial"/>
              </a:rPr>
              <a:t>is a </a:t>
            </a:r>
            <a:r>
              <a:rPr dirty="0" sz="1400" spc="-5">
                <a:latin typeface="Arial"/>
                <a:cs typeface="Arial"/>
              </a:rPr>
              <a:t>combination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data from </a:t>
            </a:r>
            <a:r>
              <a:rPr dirty="0" sz="1400">
                <a:latin typeface="Arial"/>
                <a:cs typeface="Arial"/>
              </a:rPr>
              <a:t>three  </a:t>
            </a:r>
            <a:r>
              <a:rPr dirty="0" sz="1400" spc="-5">
                <a:latin typeface="Arial"/>
                <a:cs typeface="Arial"/>
              </a:rPr>
              <a:t>sources.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5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first </a:t>
            </a:r>
            <a:r>
              <a:rPr dirty="0" sz="1400" spc="-5">
                <a:latin typeface="Arial"/>
                <a:cs typeface="Arial"/>
              </a:rPr>
              <a:t>data source </a:t>
            </a:r>
            <a:r>
              <a:rPr dirty="0" sz="1400">
                <a:latin typeface="Arial"/>
                <a:cs typeface="Arial"/>
              </a:rPr>
              <a:t>of the </a:t>
            </a:r>
            <a:r>
              <a:rPr dirty="0" sz="1400" spc="-5">
                <a:latin typeface="Arial"/>
                <a:cs typeface="Arial"/>
              </a:rPr>
              <a:t>project </a:t>
            </a:r>
            <a:r>
              <a:rPr dirty="0" sz="1400" spc="-10">
                <a:latin typeface="Arial"/>
                <a:cs typeface="Arial"/>
              </a:rPr>
              <a:t>uses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Toronto crime data that shows 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crime </a:t>
            </a:r>
            <a:r>
              <a:rPr dirty="0" sz="1400">
                <a:latin typeface="Arial"/>
                <a:cs typeface="Arial"/>
              </a:rPr>
              <a:t>per </a:t>
            </a:r>
            <a:r>
              <a:rPr dirty="0" sz="1400" spc="-5">
                <a:latin typeface="Arial"/>
                <a:cs typeface="Arial"/>
              </a:rPr>
              <a:t>Neighborhood in Toronto </a:t>
            </a:r>
            <a:r>
              <a:rPr dirty="0" sz="1400">
                <a:latin typeface="Arial"/>
                <a:cs typeface="Arial"/>
              </a:rPr>
              <a:t>this </a:t>
            </a:r>
            <a:r>
              <a:rPr dirty="0" sz="1400" spc="-5">
                <a:latin typeface="Arial"/>
                <a:cs typeface="Arial"/>
              </a:rPr>
              <a:t>data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from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Toronto Polish  </a:t>
            </a:r>
            <a:r>
              <a:rPr dirty="0" sz="1400">
                <a:latin typeface="Arial"/>
                <a:cs typeface="Arial"/>
              </a:rPr>
              <a:t>Department </a:t>
            </a:r>
            <a:r>
              <a:rPr dirty="0" sz="1400" spc="-5">
                <a:latin typeface="Arial"/>
                <a:cs typeface="Arial"/>
              </a:rPr>
              <a:t>Data </a:t>
            </a:r>
            <a:r>
              <a:rPr dirty="0" u="sng" sz="16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http://data.torontopolice.on.ca/datasets/mci-2014-to- </a:t>
            </a:r>
            <a:r>
              <a:rPr dirty="0" sz="16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u="sng" sz="16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2019</a:t>
            </a:r>
            <a:r>
              <a:rPr dirty="0" sz="1400" spc="-5">
                <a:latin typeface="Arial"/>
                <a:cs typeface="Arial"/>
              </a:rPr>
              <a:t>. </a:t>
            </a:r>
            <a:r>
              <a:rPr dirty="0" sz="1400">
                <a:latin typeface="Arial"/>
                <a:cs typeface="Arial"/>
              </a:rPr>
              <a:t>I </a:t>
            </a:r>
            <a:r>
              <a:rPr dirty="0" sz="1400" spc="-5">
                <a:latin typeface="Arial"/>
                <a:cs typeface="Arial"/>
              </a:rPr>
              <a:t>made changes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remove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useless data. The dataset contains 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following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columns:</a:t>
            </a:r>
            <a:endParaRPr sz="14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 spc="-5">
                <a:latin typeface="Arial"/>
                <a:cs typeface="Arial"/>
              </a:rPr>
              <a:t>Neighborhood: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common name </a:t>
            </a:r>
            <a:r>
              <a:rPr dirty="0" sz="1400" spc="-10">
                <a:latin typeface="Arial"/>
                <a:cs typeface="Arial"/>
              </a:rPr>
              <a:t>of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Toronto.</a:t>
            </a:r>
            <a:endParaRPr sz="14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Population : the population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each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neighborhood</a:t>
            </a:r>
            <a:endParaRPr sz="1400">
              <a:latin typeface="Arial"/>
              <a:cs typeface="Arial"/>
            </a:endParaRPr>
          </a:p>
          <a:p>
            <a:pPr marL="469265" marR="122555" indent="-228600">
              <a:lnSpc>
                <a:spcPts val="1610"/>
              </a:lnSpc>
              <a:spcBef>
                <a:spcPts val="1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AVG : the </a:t>
            </a:r>
            <a:r>
              <a:rPr dirty="0" sz="1400" spc="-5">
                <a:latin typeface="Arial"/>
                <a:cs typeface="Arial"/>
              </a:rPr>
              <a:t>average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crimes </a:t>
            </a:r>
            <a:r>
              <a:rPr dirty="0" sz="1400">
                <a:latin typeface="Arial"/>
                <a:cs typeface="Arial"/>
              </a:rPr>
              <a:t>for </a:t>
            </a:r>
            <a:r>
              <a:rPr dirty="0" sz="1400" spc="-5">
                <a:latin typeface="Arial"/>
                <a:cs typeface="Arial"/>
              </a:rPr>
              <a:t>each category </a:t>
            </a:r>
            <a:r>
              <a:rPr dirty="0" sz="1400">
                <a:latin typeface="Arial"/>
                <a:cs typeface="Arial"/>
              </a:rPr>
              <a:t>( </a:t>
            </a:r>
            <a:r>
              <a:rPr dirty="0" sz="1400" spc="-5">
                <a:latin typeface="Arial"/>
                <a:cs typeface="Arial"/>
              </a:rPr>
              <a:t>between </a:t>
            </a:r>
            <a:r>
              <a:rPr dirty="0" sz="1400">
                <a:latin typeface="Arial"/>
                <a:cs typeface="Arial"/>
              </a:rPr>
              <a:t>2014 and  </a:t>
            </a:r>
            <a:r>
              <a:rPr dirty="0" sz="1400" spc="-5">
                <a:latin typeface="Arial"/>
                <a:cs typeface="Arial"/>
              </a:rPr>
              <a:t>2019)</a:t>
            </a:r>
            <a:endParaRPr sz="1400">
              <a:latin typeface="Arial"/>
              <a:cs typeface="Arial"/>
            </a:endParaRPr>
          </a:p>
          <a:p>
            <a:pPr marL="469265" indent="-228600">
              <a:lnSpc>
                <a:spcPts val="166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>
                <a:latin typeface="Arial"/>
                <a:cs typeface="Arial"/>
              </a:rPr>
              <a:t>Total: </a:t>
            </a:r>
            <a:r>
              <a:rPr dirty="0" sz="1400" spc="-5">
                <a:latin typeface="Arial"/>
                <a:cs typeface="Arial"/>
              </a:rPr>
              <a:t>the total average of crimes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categories.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400">
              <a:latin typeface="Arial"/>
              <a:cs typeface="Arial"/>
            </a:endParaRPr>
          </a:p>
          <a:p>
            <a:pPr marL="12700" marR="15240">
              <a:lnSpc>
                <a:spcPct val="95800"/>
              </a:lnSpc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second </a:t>
            </a:r>
            <a:r>
              <a:rPr dirty="0" sz="1400" spc="-5">
                <a:latin typeface="Arial"/>
                <a:cs typeface="Arial"/>
              </a:rPr>
              <a:t>source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data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scraped from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Wikipedia page that contains 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10">
                <a:latin typeface="Arial"/>
                <a:cs typeface="Arial"/>
              </a:rPr>
              <a:t>list of </a:t>
            </a:r>
            <a:r>
              <a:rPr dirty="0" sz="1400" spc="-5">
                <a:latin typeface="Arial"/>
                <a:cs typeface="Arial"/>
              </a:rPr>
              <a:t>Toronto Neighborhoods.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columns </a:t>
            </a:r>
            <a:r>
              <a:rPr dirty="0" sz="1400">
                <a:latin typeface="Arial"/>
                <a:cs typeface="Arial"/>
              </a:rPr>
              <a:t>are : </a:t>
            </a:r>
            <a:r>
              <a:rPr dirty="0" sz="1400" spc="-5">
                <a:latin typeface="Arial"/>
                <a:cs typeface="Arial"/>
              </a:rPr>
              <a:t>Borough </a:t>
            </a:r>
            <a:r>
              <a:rPr dirty="0" sz="1400">
                <a:latin typeface="Arial"/>
                <a:cs typeface="Arial"/>
              </a:rPr>
              <a:t>and  </a:t>
            </a:r>
            <a:r>
              <a:rPr dirty="0" sz="1400" spc="-5">
                <a:latin typeface="Arial"/>
                <a:cs typeface="Arial"/>
              </a:rPr>
              <a:t>Neighborhood.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 spc="-5">
                <a:latin typeface="Arial"/>
                <a:cs typeface="Arial"/>
              </a:rPr>
              <a:t>Borough: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names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10 Boroughs </a:t>
            </a:r>
            <a:r>
              <a:rPr dirty="0" sz="1400" spc="-1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Toronto.</a:t>
            </a:r>
            <a:endParaRPr sz="14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 spc="-5">
                <a:latin typeface="Arial"/>
                <a:cs typeface="Arial"/>
              </a:rPr>
              <a:t>Neighborhood: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names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Neighborhood of each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Borough.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2700" marR="332740">
              <a:lnSpc>
                <a:spcPct val="96100"/>
              </a:lnSpc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third </a:t>
            </a:r>
            <a:r>
              <a:rPr dirty="0" sz="1400" spc="-5">
                <a:latin typeface="Arial"/>
                <a:cs typeface="Arial"/>
              </a:rPr>
              <a:t>source </a:t>
            </a:r>
            <a:r>
              <a:rPr dirty="0" sz="1400">
                <a:latin typeface="Arial"/>
                <a:cs typeface="Arial"/>
              </a:rPr>
              <a:t>of data is </a:t>
            </a:r>
            <a:r>
              <a:rPr dirty="0" sz="1400" spc="-5">
                <a:latin typeface="Arial"/>
                <a:cs typeface="Arial"/>
              </a:rPr>
              <a:t>the one that </a:t>
            </a:r>
            <a:r>
              <a:rPr dirty="0" sz="1400">
                <a:latin typeface="Arial"/>
                <a:cs typeface="Arial"/>
              </a:rPr>
              <a:t>we </a:t>
            </a:r>
            <a:r>
              <a:rPr dirty="0" sz="1400" spc="-5">
                <a:latin typeface="Arial"/>
                <a:cs typeface="Arial"/>
              </a:rPr>
              <a:t>used </a:t>
            </a:r>
            <a:r>
              <a:rPr dirty="0" sz="1400">
                <a:latin typeface="Arial"/>
                <a:cs typeface="Arial"/>
              </a:rPr>
              <a:t>in the </a:t>
            </a:r>
            <a:r>
              <a:rPr dirty="0" sz="1400" spc="-5">
                <a:latin typeface="Arial"/>
                <a:cs typeface="Arial"/>
              </a:rPr>
              <a:t>last assignment  which contains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list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all the </a:t>
            </a:r>
            <a:r>
              <a:rPr dirty="0" sz="1400" spc="-5">
                <a:latin typeface="Arial"/>
                <a:cs typeface="Arial"/>
              </a:rPr>
              <a:t>Neighborhoods, Boroughs </a:t>
            </a:r>
            <a:r>
              <a:rPr dirty="0" sz="1400">
                <a:latin typeface="Arial"/>
                <a:cs typeface="Arial"/>
              </a:rPr>
              <a:t>and their  Latitude </a:t>
            </a:r>
            <a:r>
              <a:rPr dirty="0" sz="1400" spc="-5">
                <a:latin typeface="Arial"/>
                <a:cs typeface="Arial"/>
              </a:rPr>
              <a:t>and Longitude.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59611"/>
            <a:ext cx="1358265" cy="159385"/>
            <a:chOff x="914400" y="959611"/>
            <a:chExt cx="1358265" cy="159385"/>
          </a:xfrm>
        </p:grpSpPr>
        <p:sp>
          <p:nvSpPr>
            <p:cNvPr id="3" name="object 3"/>
            <p:cNvSpPr/>
            <p:nvPr/>
          </p:nvSpPr>
          <p:spPr>
            <a:xfrm>
              <a:off x="918756" y="959992"/>
              <a:ext cx="625944" cy="1226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59611"/>
              <a:ext cx="1357884" cy="1593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004" y="1395730"/>
            <a:ext cx="5580380" cy="11296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380365">
              <a:lnSpc>
                <a:spcPct val="103600"/>
              </a:lnSpc>
              <a:spcBef>
                <a:spcPts val="40"/>
              </a:spcBef>
            </a:pPr>
            <a:r>
              <a:rPr dirty="0" sz="1400">
                <a:latin typeface="Arial"/>
                <a:cs typeface="Arial"/>
              </a:rPr>
              <a:t>The data </a:t>
            </a:r>
            <a:r>
              <a:rPr dirty="0" sz="1400" spc="-5">
                <a:latin typeface="Arial"/>
                <a:cs typeface="Arial"/>
              </a:rPr>
              <a:t>preparation for </a:t>
            </a:r>
            <a:r>
              <a:rPr dirty="0" sz="1400">
                <a:latin typeface="Arial"/>
                <a:cs typeface="Arial"/>
              </a:rPr>
              <a:t>each of the </a:t>
            </a:r>
            <a:r>
              <a:rPr dirty="0" sz="1400" spc="-5">
                <a:latin typeface="Arial"/>
                <a:cs typeface="Arial"/>
              </a:rPr>
              <a:t>three sources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data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done  separately.</a:t>
            </a:r>
            <a:endParaRPr sz="1400">
              <a:latin typeface="Arial"/>
              <a:cs typeface="Arial"/>
            </a:endParaRPr>
          </a:p>
          <a:p>
            <a:pPr marL="127000" marR="5080">
              <a:lnSpc>
                <a:spcPct val="105300"/>
              </a:lnSpc>
              <a:spcBef>
                <a:spcPts val="670"/>
              </a:spcBef>
            </a:pP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1/- </a:t>
            </a:r>
            <a:r>
              <a:rPr dirty="0" sz="1400" spc="-5">
                <a:latin typeface="Arial"/>
                <a:cs typeface="Arial"/>
              </a:rPr>
              <a:t>From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Toronto crime data, the </a:t>
            </a:r>
            <a:r>
              <a:rPr dirty="0" sz="1400">
                <a:latin typeface="Arial"/>
                <a:cs typeface="Arial"/>
              </a:rPr>
              <a:t>crimes </a:t>
            </a:r>
            <a:r>
              <a:rPr dirty="0" sz="1400" spc="-5">
                <a:latin typeface="Arial"/>
                <a:cs typeface="Arial"/>
              </a:rPr>
              <a:t>during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years</a:t>
            </a:r>
            <a:r>
              <a:rPr dirty="0" sz="1400" spc="-19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(2014-  </a:t>
            </a:r>
            <a:r>
              <a:rPr dirty="0" sz="1400">
                <a:latin typeface="Arial"/>
                <a:cs typeface="Arial"/>
              </a:rPr>
              <a:t>2019) </a:t>
            </a:r>
            <a:r>
              <a:rPr dirty="0" sz="1400" spc="-5">
                <a:latin typeface="Arial"/>
                <a:cs typeface="Arial"/>
              </a:rPr>
              <a:t>are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selected.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4704" y="3159886"/>
            <a:ext cx="6666230" cy="4632325"/>
            <a:chOff x="914704" y="3159886"/>
            <a:chExt cx="6666230" cy="4632325"/>
          </a:xfrm>
        </p:grpSpPr>
        <p:sp>
          <p:nvSpPr>
            <p:cNvPr id="7" name="object 7"/>
            <p:cNvSpPr/>
            <p:nvPr/>
          </p:nvSpPr>
          <p:spPr>
            <a:xfrm>
              <a:off x="947655" y="3494381"/>
              <a:ext cx="6611902" cy="4061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704" y="3159886"/>
              <a:ext cx="6666230" cy="4632325"/>
            </a:xfrm>
            <a:custGeom>
              <a:avLst/>
              <a:gdLst/>
              <a:ahLst/>
              <a:cxnLst/>
              <a:rect l="l" t="t" r="r" b="b"/>
              <a:pathLst>
                <a:path w="6666230" h="4632325">
                  <a:moveTo>
                    <a:pt x="6665658" y="4625987"/>
                  </a:moveTo>
                  <a:lnTo>
                    <a:pt x="6659626" y="4625987"/>
                  </a:lnTo>
                  <a:lnTo>
                    <a:pt x="6096" y="4625987"/>
                  </a:lnTo>
                  <a:lnTo>
                    <a:pt x="0" y="4625987"/>
                  </a:lnTo>
                  <a:lnTo>
                    <a:pt x="0" y="4632071"/>
                  </a:lnTo>
                  <a:lnTo>
                    <a:pt x="6096" y="4632071"/>
                  </a:lnTo>
                  <a:lnTo>
                    <a:pt x="6659575" y="4632071"/>
                  </a:lnTo>
                  <a:lnTo>
                    <a:pt x="6665658" y="4632071"/>
                  </a:lnTo>
                  <a:lnTo>
                    <a:pt x="6665658" y="4625987"/>
                  </a:lnTo>
                  <a:close/>
                </a:path>
                <a:path w="6666230" h="4632325">
                  <a:moveTo>
                    <a:pt x="6665658" y="0"/>
                  </a:moveTo>
                  <a:lnTo>
                    <a:pt x="6659626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4625975"/>
                  </a:lnTo>
                  <a:lnTo>
                    <a:pt x="6096" y="4625975"/>
                  </a:lnTo>
                  <a:lnTo>
                    <a:pt x="6096" y="6096"/>
                  </a:lnTo>
                  <a:lnTo>
                    <a:pt x="6659562" y="6096"/>
                  </a:lnTo>
                  <a:lnTo>
                    <a:pt x="6659562" y="4625975"/>
                  </a:lnTo>
                  <a:lnTo>
                    <a:pt x="6665658" y="4625975"/>
                  </a:lnTo>
                  <a:lnTo>
                    <a:pt x="66656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928995" cy="21418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1263650">
              <a:lnSpc>
                <a:spcPct val="96100"/>
              </a:lnSpc>
              <a:spcBef>
                <a:spcPts val="185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2/-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second </a:t>
            </a:r>
            <a:r>
              <a:rPr dirty="0" sz="1400">
                <a:latin typeface="Arial"/>
                <a:cs typeface="Arial"/>
              </a:rPr>
              <a:t>Data </a:t>
            </a:r>
            <a:r>
              <a:rPr dirty="0" sz="1400" spc="-5">
                <a:latin typeface="Arial"/>
                <a:cs typeface="Arial"/>
              </a:rPr>
              <a:t>contains the list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Boroughs and their  Neighborhoods.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It is scraped </a:t>
            </a:r>
            <a:r>
              <a:rPr dirty="0" sz="1400" spc="-5">
                <a:latin typeface="Arial"/>
                <a:cs typeface="Arial"/>
              </a:rPr>
              <a:t>from </a:t>
            </a:r>
            <a:r>
              <a:rPr dirty="0" sz="1400">
                <a:latin typeface="Arial"/>
                <a:cs typeface="Arial"/>
              </a:rPr>
              <a:t>Wikipedia page </a:t>
            </a:r>
            <a:r>
              <a:rPr dirty="0" sz="1400" spc="-5">
                <a:latin typeface="Arial"/>
                <a:cs typeface="Arial"/>
              </a:rPr>
              <a:t>(</a:t>
            </a:r>
            <a:r>
              <a:rPr dirty="0" u="heavy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https://en.wikipedia.org/wiki/List_of_city- 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heavy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designated_neighbourhoods_in_Toronto</a:t>
            </a:r>
            <a:r>
              <a:rPr dirty="0" sz="1400" spc="-5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>
                <a:latin typeface="Arial"/>
                <a:cs typeface="Arial"/>
              </a:rPr>
              <a:t>) </a:t>
            </a:r>
            <a:r>
              <a:rPr dirty="0" sz="1400" spc="-5">
                <a:latin typeface="Arial"/>
                <a:cs typeface="Arial"/>
              </a:rPr>
              <a:t>using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Beautiful </a:t>
            </a:r>
            <a:r>
              <a:rPr dirty="0" sz="1400">
                <a:latin typeface="Arial"/>
                <a:cs typeface="Arial"/>
              </a:rPr>
              <a:t>soup </a:t>
            </a:r>
            <a:r>
              <a:rPr dirty="0" sz="1400" spc="-5">
                <a:latin typeface="Arial"/>
                <a:cs typeface="Arial"/>
              </a:rPr>
              <a:t>library 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Python. Using this library, we </a:t>
            </a:r>
            <a:r>
              <a:rPr dirty="0" sz="1400">
                <a:latin typeface="Arial"/>
                <a:cs typeface="Arial"/>
              </a:rPr>
              <a:t>can </a:t>
            </a:r>
            <a:r>
              <a:rPr dirty="0" sz="1400" spc="-5">
                <a:latin typeface="Arial"/>
                <a:cs typeface="Arial"/>
              </a:rPr>
              <a:t>extract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data </a:t>
            </a:r>
            <a:r>
              <a:rPr dirty="0" sz="1400">
                <a:latin typeface="Arial"/>
                <a:cs typeface="Arial"/>
              </a:rPr>
              <a:t>in the </a:t>
            </a:r>
            <a:r>
              <a:rPr dirty="0" sz="1400" spc="-5">
                <a:latin typeface="Arial"/>
                <a:cs typeface="Arial"/>
              </a:rPr>
              <a:t>table </a:t>
            </a:r>
            <a:r>
              <a:rPr dirty="0" sz="1400" spc="-10">
                <a:latin typeface="Arial"/>
                <a:cs typeface="Arial"/>
              </a:rPr>
              <a:t>as </a:t>
            </a:r>
            <a:r>
              <a:rPr dirty="0" sz="1400" spc="-5">
                <a:latin typeface="Arial"/>
                <a:cs typeface="Arial"/>
              </a:rPr>
              <a:t>shown 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the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webpage.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algn="just" marL="12700" marR="48260" indent="50165">
              <a:lnSpc>
                <a:spcPct val="96100"/>
              </a:lnSpc>
            </a:pPr>
            <a:r>
              <a:rPr dirty="0" sz="1400" spc="-5">
                <a:latin typeface="Arial"/>
                <a:cs typeface="Arial"/>
              </a:rPr>
              <a:t>After the </a:t>
            </a:r>
            <a:r>
              <a:rPr dirty="0" sz="1400">
                <a:latin typeface="Arial"/>
                <a:cs typeface="Arial"/>
              </a:rPr>
              <a:t>web </a:t>
            </a:r>
            <a:r>
              <a:rPr dirty="0" sz="1400" spc="-5">
                <a:latin typeface="Arial"/>
                <a:cs typeface="Arial"/>
              </a:rPr>
              <a:t>scraping, string </a:t>
            </a:r>
            <a:r>
              <a:rPr dirty="0" sz="1400">
                <a:latin typeface="Arial"/>
                <a:cs typeface="Arial"/>
              </a:rPr>
              <a:t>manipulation is </a:t>
            </a:r>
            <a:r>
              <a:rPr dirty="0" sz="1400" spc="-5">
                <a:latin typeface="Arial"/>
                <a:cs typeface="Arial"/>
              </a:rPr>
              <a:t>required </a:t>
            </a:r>
            <a:r>
              <a:rPr dirty="0" sz="1400">
                <a:latin typeface="Arial"/>
                <a:cs typeface="Arial"/>
              </a:rPr>
              <a:t>to get the </a:t>
            </a:r>
            <a:r>
              <a:rPr dirty="0" sz="1400" spc="-5">
                <a:latin typeface="Arial"/>
                <a:cs typeface="Arial"/>
              </a:rPr>
              <a:t>names </a:t>
            </a:r>
            <a:r>
              <a:rPr dirty="0" sz="1400" spc="-10">
                <a:latin typeface="Arial"/>
                <a:cs typeface="Arial"/>
              </a:rPr>
              <a:t>of  </a:t>
            </a:r>
            <a:r>
              <a:rPr dirty="0" sz="1400">
                <a:latin typeface="Arial"/>
                <a:cs typeface="Arial"/>
              </a:rPr>
              <a:t>boroughs in </a:t>
            </a:r>
            <a:r>
              <a:rPr dirty="0" sz="1400" spc="-5">
                <a:latin typeface="Arial"/>
                <a:cs typeface="Arial"/>
              </a:rPr>
              <a:t>the correct form. It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important because </a:t>
            </a:r>
            <a:r>
              <a:rPr dirty="0" sz="1400">
                <a:latin typeface="Arial"/>
                <a:cs typeface="Arial"/>
              </a:rPr>
              <a:t>we </a:t>
            </a:r>
            <a:r>
              <a:rPr dirty="0" sz="1400" spc="-5">
                <a:latin typeface="Arial"/>
                <a:cs typeface="Arial"/>
              </a:rPr>
              <a:t>will </a:t>
            </a:r>
            <a:r>
              <a:rPr dirty="0" sz="1400">
                <a:latin typeface="Arial"/>
                <a:cs typeface="Arial"/>
              </a:rPr>
              <a:t>merge the </a:t>
            </a:r>
            <a:r>
              <a:rPr dirty="0" sz="1400" spc="-5">
                <a:latin typeface="Arial"/>
                <a:cs typeface="Arial"/>
              </a:rPr>
              <a:t>two  datasets using </a:t>
            </a:r>
            <a:r>
              <a:rPr dirty="0" sz="1400">
                <a:latin typeface="Arial"/>
                <a:cs typeface="Arial"/>
              </a:rPr>
              <a:t>the Neighborhood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names.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0514" y="3370579"/>
            <a:ext cx="4572000" cy="5505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333" y="3222370"/>
            <a:ext cx="4775835" cy="5880735"/>
          </a:xfrm>
          <a:custGeom>
            <a:avLst/>
            <a:gdLst/>
            <a:ahLst/>
            <a:cxnLst/>
            <a:rect l="l" t="t" r="r" b="b"/>
            <a:pathLst>
              <a:path w="4775835" h="5880734">
                <a:moveTo>
                  <a:pt x="4769497" y="0"/>
                </a:moveTo>
                <a:lnTo>
                  <a:pt x="6108" y="0"/>
                </a:lnTo>
                <a:lnTo>
                  <a:pt x="0" y="0"/>
                </a:lnTo>
                <a:lnTo>
                  <a:pt x="0" y="5880176"/>
                </a:lnTo>
                <a:lnTo>
                  <a:pt x="6108" y="5880176"/>
                </a:lnTo>
                <a:lnTo>
                  <a:pt x="4769497" y="5880176"/>
                </a:lnTo>
                <a:lnTo>
                  <a:pt x="4769497" y="5874080"/>
                </a:lnTo>
                <a:lnTo>
                  <a:pt x="6108" y="5874080"/>
                </a:lnTo>
                <a:lnTo>
                  <a:pt x="6108" y="6096"/>
                </a:lnTo>
                <a:lnTo>
                  <a:pt x="4769497" y="6096"/>
                </a:lnTo>
                <a:lnTo>
                  <a:pt x="4769497" y="0"/>
                </a:lnTo>
                <a:close/>
              </a:path>
              <a:path w="4775835" h="5880734">
                <a:moveTo>
                  <a:pt x="4775708" y="0"/>
                </a:moveTo>
                <a:lnTo>
                  <a:pt x="4769612" y="0"/>
                </a:lnTo>
                <a:lnTo>
                  <a:pt x="4769612" y="5880176"/>
                </a:lnTo>
                <a:lnTo>
                  <a:pt x="4775708" y="5880176"/>
                </a:lnTo>
                <a:lnTo>
                  <a:pt x="4775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8815" cy="852169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two datasets are </a:t>
            </a:r>
            <a:r>
              <a:rPr dirty="0" sz="1400">
                <a:latin typeface="Arial"/>
                <a:cs typeface="Arial"/>
              </a:rPr>
              <a:t>merged on the Neighborhood </a:t>
            </a:r>
            <a:r>
              <a:rPr dirty="0" sz="1400" spc="-5">
                <a:latin typeface="Arial"/>
                <a:cs typeface="Arial"/>
              </a:rPr>
              <a:t>names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form </a:t>
            </a:r>
            <a:r>
              <a:rPr dirty="0" sz="1400">
                <a:latin typeface="Arial"/>
                <a:cs typeface="Arial"/>
              </a:rPr>
              <a:t>a new  </a:t>
            </a:r>
            <a:r>
              <a:rPr dirty="0" sz="1400" spc="-5">
                <a:latin typeface="Arial"/>
                <a:cs typeface="Arial"/>
              </a:rPr>
              <a:t>dataset that combines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necessary information </a:t>
            </a:r>
            <a:r>
              <a:rPr dirty="0" sz="1400">
                <a:latin typeface="Arial"/>
                <a:cs typeface="Arial"/>
              </a:rPr>
              <a:t>in one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30"/>
              </a:lnSpc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purpose </a:t>
            </a:r>
            <a:r>
              <a:rPr dirty="0" sz="1400">
                <a:latin typeface="Arial"/>
                <a:cs typeface="Arial"/>
              </a:rPr>
              <a:t>is to </a:t>
            </a:r>
            <a:r>
              <a:rPr dirty="0" sz="1400" spc="-5">
                <a:latin typeface="Arial"/>
                <a:cs typeface="Arial"/>
              </a:rPr>
              <a:t>visualize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crimes rates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each Borough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dirty="0" sz="1400">
                <a:latin typeface="Arial"/>
                <a:cs typeface="Arial"/>
              </a:rPr>
              <a:t>average </a:t>
            </a:r>
            <a:r>
              <a:rPr dirty="0" sz="1400" spc="-5">
                <a:latin typeface="Arial"/>
                <a:cs typeface="Arial"/>
              </a:rPr>
              <a:t>crime number from 2014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2019.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125" y="2088851"/>
            <a:ext cx="5802724" cy="1612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704" y="1937257"/>
            <a:ext cx="5956935" cy="1975485"/>
          </a:xfrm>
          <a:custGeom>
            <a:avLst/>
            <a:gdLst/>
            <a:ahLst/>
            <a:cxnLst/>
            <a:rect l="l" t="t" r="r" b="b"/>
            <a:pathLst>
              <a:path w="5956934" h="1975485">
                <a:moveTo>
                  <a:pt x="5950585" y="1969389"/>
                </a:moveTo>
                <a:lnTo>
                  <a:pt x="6096" y="1969389"/>
                </a:lnTo>
                <a:lnTo>
                  <a:pt x="6096" y="6223"/>
                </a:lnTo>
                <a:lnTo>
                  <a:pt x="0" y="6223"/>
                </a:lnTo>
                <a:lnTo>
                  <a:pt x="0" y="1975485"/>
                </a:lnTo>
                <a:lnTo>
                  <a:pt x="6096" y="1975485"/>
                </a:lnTo>
                <a:lnTo>
                  <a:pt x="5950585" y="1975485"/>
                </a:lnTo>
                <a:lnTo>
                  <a:pt x="5950585" y="1969389"/>
                </a:lnTo>
                <a:close/>
              </a:path>
              <a:path w="5956934" h="1975485">
                <a:moveTo>
                  <a:pt x="5950585" y="0"/>
                </a:move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5950585" y="6096"/>
                </a:lnTo>
                <a:lnTo>
                  <a:pt x="5950585" y="0"/>
                </a:lnTo>
                <a:close/>
              </a:path>
              <a:path w="5956934" h="1975485">
                <a:moveTo>
                  <a:pt x="5956757" y="6223"/>
                </a:moveTo>
                <a:lnTo>
                  <a:pt x="5950661" y="6223"/>
                </a:lnTo>
                <a:lnTo>
                  <a:pt x="5950661" y="1975485"/>
                </a:lnTo>
                <a:lnTo>
                  <a:pt x="5956757" y="1975485"/>
                </a:lnTo>
                <a:lnTo>
                  <a:pt x="5956757" y="6223"/>
                </a:lnTo>
                <a:close/>
              </a:path>
              <a:path w="5956934" h="1975485">
                <a:moveTo>
                  <a:pt x="5956757" y="0"/>
                </a:moveTo>
                <a:lnTo>
                  <a:pt x="5950661" y="0"/>
                </a:lnTo>
                <a:lnTo>
                  <a:pt x="5950661" y="6096"/>
                </a:lnTo>
                <a:lnTo>
                  <a:pt x="5956757" y="6096"/>
                </a:lnTo>
                <a:lnTo>
                  <a:pt x="5956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092066"/>
            <a:ext cx="5906135" cy="152463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280035">
              <a:lnSpc>
                <a:spcPts val="1610"/>
              </a:lnSpc>
              <a:spcBef>
                <a:spcPts val="215"/>
              </a:spcBef>
            </a:pPr>
            <a:r>
              <a:rPr dirty="0" sz="1400" spc="-5">
                <a:latin typeface="Arial"/>
                <a:cs typeface="Arial"/>
              </a:rPr>
              <a:t>After visualizing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crime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each borough </a:t>
            </a:r>
            <a:r>
              <a:rPr dirty="0" sz="1400">
                <a:latin typeface="Arial"/>
                <a:cs typeface="Arial"/>
              </a:rPr>
              <a:t>we can </a:t>
            </a:r>
            <a:r>
              <a:rPr dirty="0" sz="1400" spc="-5">
                <a:latin typeface="Arial"/>
                <a:cs typeface="Arial"/>
              </a:rPr>
              <a:t>find </a:t>
            </a:r>
            <a:r>
              <a:rPr dirty="0" sz="1400">
                <a:latin typeface="Arial"/>
                <a:cs typeface="Arial"/>
              </a:rPr>
              <a:t>the one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the  </a:t>
            </a:r>
            <a:r>
              <a:rPr dirty="0" sz="1400" spc="-5">
                <a:latin typeface="Arial"/>
                <a:cs typeface="Arial"/>
              </a:rPr>
              <a:t>lowest crime number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hence </a:t>
            </a:r>
            <a:r>
              <a:rPr dirty="0" sz="1400">
                <a:latin typeface="Arial"/>
                <a:cs typeface="Arial"/>
              </a:rPr>
              <a:t>tag </a:t>
            </a:r>
            <a:r>
              <a:rPr dirty="0" sz="1400" spc="-5">
                <a:latin typeface="Arial"/>
                <a:cs typeface="Arial"/>
              </a:rPr>
              <a:t>that borough </a:t>
            </a:r>
            <a:r>
              <a:rPr dirty="0" sz="1400">
                <a:latin typeface="Arial"/>
                <a:cs typeface="Arial"/>
              </a:rPr>
              <a:t>as the </a:t>
            </a:r>
            <a:r>
              <a:rPr dirty="0" sz="1400" spc="-5">
                <a:latin typeface="Arial"/>
                <a:cs typeface="Arial"/>
              </a:rPr>
              <a:t>safest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one.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2700" marR="95885">
              <a:lnSpc>
                <a:spcPct val="96800"/>
              </a:lnSpc>
              <a:spcBef>
                <a:spcPts val="5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3/-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third source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data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acquired </a:t>
            </a:r>
            <a:r>
              <a:rPr dirty="0" sz="1400" spc="-5">
                <a:latin typeface="Arial"/>
                <a:cs typeface="Arial"/>
              </a:rPr>
              <a:t>from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list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neighborhoods that  </a:t>
            </a:r>
            <a:r>
              <a:rPr dirty="0" sz="1400">
                <a:latin typeface="Arial"/>
                <a:cs typeface="Arial"/>
              </a:rPr>
              <a:t>we </a:t>
            </a:r>
            <a:r>
              <a:rPr dirty="0" sz="1400" spc="-5">
                <a:latin typeface="Arial"/>
                <a:cs typeface="Arial"/>
              </a:rPr>
              <a:t>worked </a:t>
            </a:r>
            <a:r>
              <a:rPr dirty="0" sz="1400">
                <a:latin typeface="Arial"/>
                <a:cs typeface="Arial"/>
              </a:rPr>
              <a:t>with in WEEK03 </a:t>
            </a:r>
            <a:r>
              <a:rPr dirty="0" sz="1400" spc="-5">
                <a:latin typeface="Arial"/>
                <a:cs typeface="Arial"/>
              </a:rPr>
              <a:t>assignment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(Wikipedia).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40"/>
              </a:spcBef>
            </a:pPr>
            <a:r>
              <a:rPr dirty="0" sz="1400" spc="-5">
                <a:latin typeface="Arial"/>
                <a:cs typeface="Arial"/>
              </a:rPr>
              <a:t>This dataset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created </a:t>
            </a:r>
            <a:r>
              <a:rPr dirty="0" sz="1400">
                <a:latin typeface="Arial"/>
                <a:cs typeface="Arial"/>
              </a:rPr>
              <a:t>from </a:t>
            </a:r>
            <a:r>
              <a:rPr dirty="0" sz="1400" spc="-5">
                <a:latin typeface="Arial"/>
                <a:cs typeface="Arial"/>
              </a:rPr>
              <a:t>scratch, the pandas </a:t>
            </a:r>
            <a:r>
              <a:rPr dirty="0" sz="1400">
                <a:latin typeface="Arial"/>
                <a:cs typeface="Arial"/>
              </a:rPr>
              <a:t>data </a:t>
            </a:r>
            <a:r>
              <a:rPr dirty="0" sz="1400" spc="-5">
                <a:latin typeface="Arial"/>
                <a:cs typeface="Arial"/>
              </a:rPr>
              <a:t>frame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created with 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names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neighborhood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Boroughs, latitude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longitude.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7620" y="6149371"/>
            <a:ext cx="2943834" cy="2905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5690" y="5991732"/>
            <a:ext cx="3081020" cy="3128010"/>
          </a:xfrm>
          <a:custGeom>
            <a:avLst/>
            <a:gdLst/>
            <a:ahLst/>
            <a:cxnLst/>
            <a:rect l="l" t="t" r="r" b="b"/>
            <a:pathLst>
              <a:path w="3081020" h="3128009">
                <a:moveTo>
                  <a:pt x="3080639" y="0"/>
                </a:moveTo>
                <a:lnTo>
                  <a:pt x="3074543" y="0"/>
                </a:lnTo>
                <a:lnTo>
                  <a:pt x="3074543" y="6096"/>
                </a:lnTo>
                <a:lnTo>
                  <a:pt x="3074543" y="3121482"/>
                </a:lnTo>
                <a:lnTo>
                  <a:pt x="6096" y="3121482"/>
                </a:lnTo>
                <a:lnTo>
                  <a:pt x="6096" y="6096"/>
                </a:lnTo>
                <a:lnTo>
                  <a:pt x="3074543" y="6096"/>
                </a:lnTo>
                <a:lnTo>
                  <a:pt x="3074543" y="0"/>
                </a:lnTo>
                <a:lnTo>
                  <a:pt x="6096" y="0"/>
                </a:lnTo>
                <a:lnTo>
                  <a:pt x="0" y="0"/>
                </a:lnTo>
                <a:lnTo>
                  <a:pt x="0" y="3127578"/>
                </a:lnTo>
                <a:lnTo>
                  <a:pt x="6096" y="3127578"/>
                </a:lnTo>
                <a:lnTo>
                  <a:pt x="3074543" y="3127578"/>
                </a:lnTo>
                <a:lnTo>
                  <a:pt x="3080639" y="3127578"/>
                </a:lnTo>
                <a:lnTo>
                  <a:pt x="3080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75334"/>
            <a:ext cx="5514340" cy="443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coordinates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neighborhoods </a:t>
            </a:r>
            <a:r>
              <a:rPr dirty="0" sz="1400">
                <a:latin typeface="Arial"/>
                <a:cs typeface="Arial"/>
              </a:rPr>
              <a:t>is to be </a:t>
            </a:r>
            <a:r>
              <a:rPr dirty="0" sz="1400" spc="-5">
                <a:latin typeface="Arial"/>
                <a:cs typeface="Arial"/>
              </a:rPr>
              <a:t>obtained using </a:t>
            </a:r>
            <a:r>
              <a:rPr dirty="0" sz="1400" spc="-5" b="1">
                <a:latin typeface="Arial"/>
                <a:cs typeface="Arial"/>
              </a:rPr>
              <a:t>Google  Maps </a:t>
            </a:r>
            <a:r>
              <a:rPr dirty="0" sz="1400" spc="-10" b="1">
                <a:latin typeface="Arial"/>
                <a:cs typeface="Arial"/>
              </a:rPr>
              <a:t>API </a:t>
            </a:r>
            <a:r>
              <a:rPr dirty="0" sz="1400" spc="-5" b="1">
                <a:latin typeface="Arial"/>
                <a:cs typeface="Arial"/>
              </a:rPr>
              <a:t>Geocoding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get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final</a:t>
            </a:r>
            <a:r>
              <a:rPr dirty="0" sz="1400">
                <a:latin typeface="Arial"/>
                <a:cs typeface="Arial"/>
              </a:rPr>
              <a:t> dataset.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287" y="2044715"/>
            <a:ext cx="4057030" cy="2591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8574" y="1972309"/>
            <a:ext cx="4175760" cy="2813685"/>
          </a:xfrm>
          <a:custGeom>
            <a:avLst/>
            <a:gdLst/>
            <a:ahLst/>
            <a:cxnLst/>
            <a:rect l="l" t="t" r="r" b="b"/>
            <a:pathLst>
              <a:path w="4175760" h="2813685">
                <a:moveTo>
                  <a:pt x="6096" y="6223"/>
                </a:moveTo>
                <a:lnTo>
                  <a:pt x="0" y="6223"/>
                </a:lnTo>
                <a:lnTo>
                  <a:pt x="0" y="2807589"/>
                </a:lnTo>
                <a:lnTo>
                  <a:pt x="6096" y="2807589"/>
                </a:lnTo>
                <a:lnTo>
                  <a:pt x="6096" y="6223"/>
                </a:lnTo>
                <a:close/>
              </a:path>
              <a:path w="4175760" h="2813685">
                <a:moveTo>
                  <a:pt x="4169029" y="2807601"/>
                </a:moveTo>
                <a:lnTo>
                  <a:pt x="6096" y="2807601"/>
                </a:lnTo>
                <a:lnTo>
                  <a:pt x="0" y="2807601"/>
                </a:lnTo>
                <a:lnTo>
                  <a:pt x="0" y="2813685"/>
                </a:lnTo>
                <a:lnTo>
                  <a:pt x="6096" y="2813685"/>
                </a:lnTo>
                <a:lnTo>
                  <a:pt x="4169029" y="2813685"/>
                </a:lnTo>
                <a:lnTo>
                  <a:pt x="4169029" y="2807601"/>
                </a:lnTo>
                <a:close/>
              </a:path>
              <a:path w="4175760" h="2813685">
                <a:moveTo>
                  <a:pt x="4169029" y="0"/>
                </a:move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4169029" y="6096"/>
                </a:lnTo>
                <a:lnTo>
                  <a:pt x="4169029" y="0"/>
                </a:lnTo>
                <a:close/>
              </a:path>
              <a:path w="4175760" h="2813685">
                <a:moveTo>
                  <a:pt x="4175252" y="2807601"/>
                </a:moveTo>
                <a:lnTo>
                  <a:pt x="4169156" y="2807601"/>
                </a:lnTo>
                <a:lnTo>
                  <a:pt x="4169156" y="2813685"/>
                </a:lnTo>
                <a:lnTo>
                  <a:pt x="4175252" y="2813685"/>
                </a:lnTo>
                <a:lnTo>
                  <a:pt x="4175252" y="2807601"/>
                </a:lnTo>
                <a:close/>
              </a:path>
              <a:path w="4175760" h="2813685">
                <a:moveTo>
                  <a:pt x="4175252" y="6223"/>
                </a:moveTo>
                <a:lnTo>
                  <a:pt x="4169156" y="6223"/>
                </a:lnTo>
                <a:lnTo>
                  <a:pt x="4169156" y="2807589"/>
                </a:lnTo>
                <a:lnTo>
                  <a:pt x="4175252" y="2807589"/>
                </a:lnTo>
                <a:lnTo>
                  <a:pt x="4175252" y="6223"/>
                </a:lnTo>
                <a:close/>
              </a:path>
              <a:path w="4175760" h="2813685">
                <a:moveTo>
                  <a:pt x="4175252" y="0"/>
                </a:moveTo>
                <a:lnTo>
                  <a:pt x="4169156" y="0"/>
                </a:lnTo>
                <a:lnTo>
                  <a:pt x="4169156" y="6096"/>
                </a:lnTo>
                <a:lnTo>
                  <a:pt x="4175252" y="6096"/>
                </a:lnTo>
                <a:lnTo>
                  <a:pt x="4175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5046090"/>
            <a:ext cx="5649595" cy="443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>
                <a:latin typeface="Arial"/>
                <a:cs typeface="Arial"/>
              </a:rPr>
              <a:t>The new </a:t>
            </a:r>
            <a:r>
              <a:rPr dirty="0" sz="1400" spc="-5">
                <a:latin typeface="Arial"/>
                <a:cs typeface="Arial"/>
              </a:rPr>
              <a:t>dataset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used to generate </a:t>
            </a:r>
            <a:r>
              <a:rPr dirty="0" sz="1400" spc="-1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venues </a:t>
            </a:r>
            <a:r>
              <a:rPr dirty="0" sz="1400">
                <a:latin typeface="Arial"/>
                <a:cs typeface="Arial"/>
              </a:rPr>
              <a:t>for each neighborhood  using the </a:t>
            </a:r>
            <a:r>
              <a:rPr dirty="0" sz="1400" spc="-5">
                <a:latin typeface="Arial"/>
                <a:cs typeface="Arial"/>
              </a:rPr>
              <a:t>Foursquare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API.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85189"/>
            <a:ext cx="1856739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925093" y="1612391"/>
            <a:ext cx="3311753" cy="23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2908" y="2186051"/>
            <a:ext cx="405384" cy="148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1036" y="2184145"/>
            <a:ext cx="847597" cy="149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56230" y="2184145"/>
            <a:ext cx="1701165" cy="1902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2531110"/>
            <a:ext cx="5769610" cy="85407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12700" marR="5080">
              <a:lnSpc>
                <a:spcPct val="96000"/>
              </a:lnSpc>
              <a:spcBef>
                <a:spcPts val="170"/>
              </a:spcBef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describe function </a:t>
            </a:r>
            <a:r>
              <a:rPr dirty="0" sz="1400">
                <a:latin typeface="Arial"/>
                <a:cs typeface="Arial"/>
              </a:rPr>
              <a:t>in python </a:t>
            </a:r>
            <a:r>
              <a:rPr dirty="0" sz="1400" spc="-10">
                <a:latin typeface="Arial"/>
                <a:cs typeface="Arial"/>
              </a:rPr>
              <a:t>is used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get statistics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Toronto crimes  </a:t>
            </a:r>
            <a:r>
              <a:rPr dirty="0" sz="1400">
                <a:latin typeface="Arial"/>
                <a:cs typeface="Arial"/>
              </a:rPr>
              <a:t>data, </a:t>
            </a:r>
            <a:r>
              <a:rPr dirty="0" sz="1400" spc="-5">
                <a:latin typeface="Arial"/>
                <a:cs typeface="Arial"/>
              </a:rPr>
              <a:t>this returns the </a:t>
            </a:r>
            <a:r>
              <a:rPr dirty="0" sz="1400">
                <a:latin typeface="Arial"/>
                <a:cs typeface="Arial"/>
              </a:rPr>
              <a:t>mean, </a:t>
            </a:r>
            <a:r>
              <a:rPr dirty="0" sz="1400" spc="-5">
                <a:latin typeface="Arial"/>
                <a:cs typeface="Arial"/>
              </a:rPr>
              <a:t>standard deviation, </a:t>
            </a:r>
            <a:r>
              <a:rPr dirty="0" sz="1400">
                <a:latin typeface="Arial"/>
                <a:cs typeface="Arial"/>
              </a:rPr>
              <a:t>minimum, </a:t>
            </a:r>
            <a:r>
              <a:rPr dirty="0" sz="1400" spc="-5">
                <a:latin typeface="Arial"/>
                <a:cs typeface="Arial"/>
              </a:rPr>
              <a:t>maximum, </a:t>
            </a:r>
            <a:r>
              <a:rPr dirty="0" sz="1400">
                <a:latin typeface="Arial"/>
                <a:cs typeface="Arial"/>
              </a:rPr>
              <a:t>1st  quartile </a:t>
            </a:r>
            <a:r>
              <a:rPr dirty="0" sz="1400" spc="-5">
                <a:latin typeface="Arial"/>
                <a:cs typeface="Arial"/>
              </a:rPr>
              <a:t>(25%), </a:t>
            </a:r>
            <a:r>
              <a:rPr dirty="0" sz="1400">
                <a:latin typeface="Arial"/>
                <a:cs typeface="Arial"/>
              </a:rPr>
              <a:t>2nd quartile </a:t>
            </a:r>
            <a:r>
              <a:rPr dirty="0" sz="1400" spc="-5">
                <a:latin typeface="Arial"/>
                <a:cs typeface="Arial"/>
              </a:rPr>
              <a:t>(50%), </a:t>
            </a:r>
            <a:r>
              <a:rPr dirty="0" sz="1400">
                <a:latin typeface="Arial"/>
                <a:cs typeface="Arial"/>
              </a:rPr>
              <a:t>and the </a:t>
            </a:r>
            <a:r>
              <a:rPr dirty="0" sz="1400" spc="-5">
                <a:latin typeface="Arial"/>
                <a:cs typeface="Arial"/>
              </a:rPr>
              <a:t>3rd quartile (75%) </a:t>
            </a:r>
            <a:r>
              <a:rPr dirty="0" sz="1400">
                <a:latin typeface="Arial"/>
                <a:cs typeface="Arial"/>
              </a:rPr>
              <a:t>for each </a:t>
            </a:r>
            <a:r>
              <a:rPr dirty="0" sz="1400" spc="-10">
                <a:latin typeface="Arial"/>
                <a:cs typeface="Arial"/>
              </a:rPr>
              <a:t>of 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major categories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crime.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704" y="3725291"/>
            <a:ext cx="5969000" cy="2759075"/>
            <a:chOff x="914704" y="3725291"/>
            <a:chExt cx="5969000" cy="2759075"/>
          </a:xfrm>
        </p:grpSpPr>
        <p:sp>
          <p:nvSpPr>
            <p:cNvPr id="9" name="object 9"/>
            <p:cNvSpPr/>
            <p:nvPr/>
          </p:nvSpPr>
          <p:spPr>
            <a:xfrm>
              <a:off x="968618" y="3891295"/>
              <a:ext cx="5866319" cy="2402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4704" y="3725303"/>
              <a:ext cx="5969000" cy="2759075"/>
            </a:xfrm>
            <a:custGeom>
              <a:avLst/>
              <a:gdLst/>
              <a:ahLst/>
              <a:cxnLst/>
              <a:rect l="l" t="t" r="r" b="b"/>
              <a:pathLst>
                <a:path w="5969000" h="2759075">
                  <a:moveTo>
                    <a:pt x="12179" y="0"/>
                  </a:moveTo>
                  <a:lnTo>
                    <a:pt x="0" y="0"/>
                  </a:lnTo>
                  <a:lnTo>
                    <a:pt x="0" y="2746489"/>
                  </a:lnTo>
                  <a:lnTo>
                    <a:pt x="12179" y="2746489"/>
                  </a:lnTo>
                  <a:lnTo>
                    <a:pt x="12179" y="0"/>
                  </a:lnTo>
                  <a:close/>
                </a:path>
                <a:path w="5969000" h="2759075">
                  <a:moveTo>
                    <a:pt x="5956681" y="2746502"/>
                  </a:moveTo>
                  <a:lnTo>
                    <a:pt x="12192" y="2746502"/>
                  </a:lnTo>
                  <a:lnTo>
                    <a:pt x="0" y="2746502"/>
                  </a:lnTo>
                  <a:lnTo>
                    <a:pt x="0" y="2758681"/>
                  </a:lnTo>
                  <a:lnTo>
                    <a:pt x="12192" y="2758681"/>
                  </a:lnTo>
                  <a:lnTo>
                    <a:pt x="5956681" y="2758681"/>
                  </a:lnTo>
                  <a:lnTo>
                    <a:pt x="5956681" y="2746502"/>
                  </a:lnTo>
                  <a:close/>
                </a:path>
                <a:path w="5969000" h="2759075">
                  <a:moveTo>
                    <a:pt x="5956681" y="0"/>
                  </a:moveTo>
                  <a:lnTo>
                    <a:pt x="12192" y="0"/>
                  </a:lnTo>
                  <a:lnTo>
                    <a:pt x="12192" y="12179"/>
                  </a:lnTo>
                  <a:lnTo>
                    <a:pt x="5956681" y="12179"/>
                  </a:lnTo>
                  <a:lnTo>
                    <a:pt x="5956681" y="0"/>
                  </a:lnTo>
                  <a:close/>
                </a:path>
                <a:path w="5969000" h="2759075">
                  <a:moveTo>
                    <a:pt x="5968936" y="2746502"/>
                  </a:moveTo>
                  <a:lnTo>
                    <a:pt x="5956757" y="2746502"/>
                  </a:lnTo>
                  <a:lnTo>
                    <a:pt x="5956757" y="2758681"/>
                  </a:lnTo>
                  <a:lnTo>
                    <a:pt x="5968936" y="2758681"/>
                  </a:lnTo>
                  <a:lnTo>
                    <a:pt x="5968936" y="2746502"/>
                  </a:lnTo>
                  <a:close/>
                </a:path>
                <a:path w="5969000" h="2759075">
                  <a:moveTo>
                    <a:pt x="5968936" y="0"/>
                  </a:moveTo>
                  <a:lnTo>
                    <a:pt x="5956757" y="0"/>
                  </a:lnTo>
                  <a:lnTo>
                    <a:pt x="5956757" y="2746489"/>
                  </a:lnTo>
                  <a:lnTo>
                    <a:pt x="5968936" y="2746489"/>
                  </a:lnTo>
                  <a:lnTo>
                    <a:pt x="5968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2004" y="6745605"/>
            <a:ext cx="5868670" cy="10566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75"/>
              </a:spcBef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count for each </a:t>
            </a:r>
            <a:r>
              <a:rPr dirty="0" sz="1400">
                <a:latin typeface="Arial"/>
                <a:cs typeface="Arial"/>
              </a:rPr>
              <a:t>of the </a:t>
            </a:r>
            <a:r>
              <a:rPr dirty="0" sz="1400" spc="-5">
                <a:latin typeface="Arial"/>
                <a:cs typeface="Arial"/>
              </a:rPr>
              <a:t>major categories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crime </a:t>
            </a:r>
            <a:r>
              <a:rPr dirty="0" sz="1400">
                <a:latin typeface="Arial"/>
                <a:cs typeface="Arial"/>
              </a:rPr>
              <a:t>returns the </a:t>
            </a:r>
            <a:r>
              <a:rPr dirty="0" sz="1400" spc="-5">
                <a:latin typeface="Arial"/>
                <a:cs typeface="Arial"/>
              </a:rPr>
              <a:t>value </a:t>
            </a:r>
            <a:r>
              <a:rPr dirty="0" sz="1400" spc="-10">
                <a:latin typeface="Arial"/>
                <a:cs typeface="Arial"/>
              </a:rPr>
              <a:t>6, 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number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Toronto </a:t>
            </a:r>
            <a:r>
              <a:rPr dirty="0" sz="1400">
                <a:latin typeface="Arial"/>
                <a:cs typeface="Arial"/>
              </a:rPr>
              <a:t>boroughs. </a:t>
            </a:r>
            <a:r>
              <a:rPr dirty="0" sz="1400" spc="-5">
                <a:latin typeface="Arial"/>
                <a:cs typeface="Arial"/>
              </a:rPr>
              <a:t>“Assault”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the highest </a:t>
            </a:r>
            <a:r>
              <a:rPr dirty="0" sz="1400" spc="-5">
                <a:latin typeface="Arial"/>
                <a:cs typeface="Arial"/>
              </a:rPr>
              <a:t>reported  crime during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years (from </a:t>
            </a:r>
            <a:r>
              <a:rPr dirty="0" sz="1400">
                <a:latin typeface="Arial"/>
                <a:cs typeface="Arial"/>
              </a:rPr>
              <a:t>2014 </a:t>
            </a:r>
            <a:r>
              <a:rPr dirty="0" sz="1400" spc="-5">
                <a:latin typeface="Arial"/>
                <a:cs typeface="Arial"/>
              </a:rPr>
              <a:t>to 2019) followed </a:t>
            </a:r>
            <a:r>
              <a:rPr dirty="0" sz="1400">
                <a:latin typeface="Arial"/>
                <a:cs typeface="Arial"/>
              </a:rPr>
              <a:t>by </a:t>
            </a:r>
            <a:r>
              <a:rPr dirty="0" sz="1400" spc="-5">
                <a:latin typeface="Arial"/>
                <a:cs typeface="Arial"/>
              </a:rPr>
              <a:t>“Break and enter”  and “Auto Theft”.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lowest recorded crimes </a:t>
            </a:r>
            <a:r>
              <a:rPr dirty="0" sz="1400">
                <a:latin typeface="Arial"/>
                <a:cs typeface="Arial"/>
              </a:rPr>
              <a:t>are </a:t>
            </a:r>
            <a:r>
              <a:rPr dirty="0" sz="1400" spc="-5">
                <a:latin typeface="Arial"/>
                <a:cs typeface="Arial"/>
              </a:rPr>
              <a:t>“Homicide” and ‘Theft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over’.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908" y="959230"/>
            <a:ext cx="3383026" cy="188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84040" y="963041"/>
            <a:ext cx="429260" cy="144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125981"/>
            <a:ext cx="5944235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Arial"/>
                <a:cs typeface="Arial"/>
              </a:rPr>
              <a:t>Comparing </a:t>
            </a:r>
            <a:r>
              <a:rPr dirty="0" sz="1200">
                <a:latin typeface="Arial"/>
                <a:cs typeface="Arial"/>
              </a:rPr>
              <a:t>five </a:t>
            </a:r>
            <a:r>
              <a:rPr dirty="0" sz="1200" spc="-5">
                <a:latin typeface="Arial"/>
                <a:cs typeface="Arial"/>
              </a:rPr>
              <a:t>boroughs with the highest crime rate during these years it is evident that  </a:t>
            </a:r>
            <a:r>
              <a:rPr dirty="0" sz="1200" b="1">
                <a:latin typeface="Arial"/>
                <a:cs typeface="Arial"/>
              </a:rPr>
              <a:t>Scarborough </a:t>
            </a:r>
            <a:r>
              <a:rPr dirty="0" sz="1200" spc="-5">
                <a:latin typeface="Arial"/>
                <a:cs typeface="Arial"/>
              </a:rPr>
              <a:t>has the highest crimes recorded followed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North York, ETOBICOKE,  Old </a:t>
            </a:r>
            <a:r>
              <a:rPr dirty="0" sz="1200">
                <a:latin typeface="Arial"/>
                <a:cs typeface="Arial"/>
              </a:rPr>
              <a:t>city of </a:t>
            </a:r>
            <a:r>
              <a:rPr dirty="0" sz="1200" spc="-5">
                <a:latin typeface="Arial"/>
                <a:cs typeface="Arial"/>
              </a:rPr>
              <a:t>Toronto and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York.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704" y="1879346"/>
            <a:ext cx="5960110" cy="3034665"/>
            <a:chOff x="914704" y="1879346"/>
            <a:chExt cx="5960110" cy="3034665"/>
          </a:xfrm>
        </p:grpSpPr>
        <p:sp>
          <p:nvSpPr>
            <p:cNvPr id="6" name="object 6"/>
            <p:cNvSpPr/>
            <p:nvPr/>
          </p:nvSpPr>
          <p:spPr>
            <a:xfrm>
              <a:off x="1084391" y="1929618"/>
              <a:ext cx="5053646" cy="2909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4704" y="1879358"/>
              <a:ext cx="5960110" cy="3034665"/>
            </a:xfrm>
            <a:custGeom>
              <a:avLst/>
              <a:gdLst/>
              <a:ahLst/>
              <a:cxnLst/>
              <a:rect l="l" t="t" r="r" b="b"/>
              <a:pathLst>
                <a:path w="5960109" h="3034665">
                  <a:moveTo>
                    <a:pt x="12192" y="12306"/>
                  </a:moveTo>
                  <a:lnTo>
                    <a:pt x="0" y="12306"/>
                  </a:lnTo>
                  <a:lnTo>
                    <a:pt x="0" y="3022460"/>
                  </a:lnTo>
                  <a:lnTo>
                    <a:pt x="12192" y="3022460"/>
                  </a:lnTo>
                  <a:lnTo>
                    <a:pt x="12192" y="12306"/>
                  </a:lnTo>
                  <a:close/>
                </a:path>
                <a:path w="5960109" h="3034665">
                  <a:moveTo>
                    <a:pt x="5947537" y="3022473"/>
                  </a:moveTo>
                  <a:lnTo>
                    <a:pt x="12192" y="3022473"/>
                  </a:lnTo>
                  <a:lnTo>
                    <a:pt x="0" y="3022473"/>
                  </a:lnTo>
                  <a:lnTo>
                    <a:pt x="0" y="3034652"/>
                  </a:lnTo>
                  <a:lnTo>
                    <a:pt x="12192" y="3034652"/>
                  </a:lnTo>
                  <a:lnTo>
                    <a:pt x="5947537" y="3034652"/>
                  </a:lnTo>
                  <a:lnTo>
                    <a:pt x="5947537" y="3022473"/>
                  </a:lnTo>
                  <a:close/>
                </a:path>
                <a:path w="5960109" h="3034665">
                  <a:moveTo>
                    <a:pt x="5947537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12192" y="12179"/>
                  </a:lnTo>
                  <a:lnTo>
                    <a:pt x="5947537" y="12179"/>
                  </a:lnTo>
                  <a:lnTo>
                    <a:pt x="5947537" y="0"/>
                  </a:lnTo>
                  <a:close/>
                </a:path>
                <a:path w="5960109" h="3034665">
                  <a:moveTo>
                    <a:pt x="5959805" y="3022473"/>
                  </a:moveTo>
                  <a:lnTo>
                    <a:pt x="5947613" y="3022473"/>
                  </a:lnTo>
                  <a:lnTo>
                    <a:pt x="5947613" y="3034652"/>
                  </a:lnTo>
                  <a:lnTo>
                    <a:pt x="5959805" y="3034652"/>
                  </a:lnTo>
                  <a:lnTo>
                    <a:pt x="5959805" y="3022473"/>
                  </a:lnTo>
                  <a:close/>
                </a:path>
                <a:path w="5960109" h="3034665">
                  <a:moveTo>
                    <a:pt x="5959805" y="12306"/>
                  </a:moveTo>
                  <a:lnTo>
                    <a:pt x="5947613" y="12306"/>
                  </a:lnTo>
                  <a:lnTo>
                    <a:pt x="5947613" y="3022460"/>
                  </a:lnTo>
                  <a:lnTo>
                    <a:pt x="5959805" y="3022460"/>
                  </a:lnTo>
                  <a:lnTo>
                    <a:pt x="5959805" y="12306"/>
                  </a:lnTo>
                  <a:close/>
                </a:path>
                <a:path w="5960109" h="3034665">
                  <a:moveTo>
                    <a:pt x="5959805" y="0"/>
                  </a:moveTo>
                  <a:lnTo>
                    <a:pt x="5947613" y="0"/>
                  </a:lnTo>
                  <a:lnTo>
                    <a:pt x="5947613" y="12179"/>
                  </a:lnTo>
                  <a:lnTo>
                    <a:pt x="5959805" y="12179"/>
                  </a:lnTo>
                  <a:lnTo>
                    <a:pt x="5959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21892" y="5272785"/>
            <a:ext cx="2808859" cy="165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004" y="5537072"/>
            <a:ext cx="5817235" cy="6883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see that Scarborough had the highest 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population followed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North  </a:t>
            </a:r>
            <a:r>
              <a:rPr dirty="0" sz="1200">
                <a:latin typeface="Arial"/>
                <a:cs typeface="Arial"/>
              </a:rPr>
              <a:t>York.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say that there </a:t>
            </a:r>
            <a:r>
              <a:rPr dirty="0" sz="1200" spc="-10">
                <a:latin typeface="Arial"/>
                <a:cs typeface="Arial"/>
              </a:rPr>
              <a:t>is </a:t>
            </a:r>
            <a:r>
              <a:rPr dirty="0" sz="1200" spc="-5">
                <a:latin typeface="Arial"/>
                <a:cs typeface="Arial"/>
              </a:rPr>
              <a:t>a relation </a:t>
            </a:r>
            <a:r>
              <a:rPr dirty="0" sz="1200">
                <a:latin typeface="Arial"/>
                <a:cs typeface="Arial"/>
              </a:rPr>
              <a:t>between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number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crimes and 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population.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7733" y="6425626"/>
            <a:ext cx="3704761" cy="2530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2020-04-28T12:55:40Z</dcterms:created>
  <dcterms:modified xsi:type="dcterms:W3CDTF">2020-04-28T12:55:40Z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2020-04-28T00:00:00Z</vt:filetime>
  </property>
</Properties>
</file>