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04" r:id="rId1"/>
  </p:sldMasterIdLst>
  <p:notesMasterIdLst>
    <p:notesMasterId r:id="rId18"/>
  </p:notesMasterIdLst>
  <p:sldIdLst>
    <p:sldId id="272" r:id="rId2"/>
    <p:sldId id="275" r:id="rId3"/>
    <p:sldId id="276" r:id="rId4"/>
    <p:sldId id="283" r:id="rId5"/>
    <p:sldId id="284" r:id="rId6"/>
    <p:sldId id="285" r:id="rId7"/>
    <p:sldId id="286" r:id="rId8"/>
    <p:sldId id="287" r:id="rId9"/>
    <p:sldId id="295" r:id="rId10"/>
    <p:sldId id="294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03"/>
    <a:srgbClr val="023047"/>
    <a:srgbClr val="B015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9"/>
    <p:restoredTop sz="96093"/>
  </p:normalViewPr>
  <p:slideViewPr>
    <p:cSldViewPr snapToGrid="0">
      <p:cViewPr varScale="1">
        <p:scale>
          <a:sx n="118" d="100"/>
          <a:sy n="11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5D4E7-BC65-1B40-9D23-2C96C16BAD77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FDD262-35E2-264F-896B-B0C5F19C8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57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6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6A551-7A40-03F5-48D8-7293E60DE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36F12-714A-6CB1-C71E-4DE785CE1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5148A-34C0-E73F-CD7C-708967C50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532C-0A29-2080-95D0-FFF4205F4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21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9CCD2-ED97-C99D-BF5C-7B46BA58E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7579D9-A150-7563-B8B4-9A4DC10EE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E17FF-AFC1-2493-4074-8E8632819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1DC8-199D-9F72-ECC8-7A4DF4526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51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B7A90-214F-EE9E-A534-679EFD0C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6089F-2520-60C5-B038-EA74D3BEC8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D13F1-0417-98E7-0C00-3BCEAE7EE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9D085-2AE2-A686-A987-EB1E04B045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516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D626-0367-B498-5418-8F3FFE030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EF8F4A-AC53-90D9-35BC-0FAD7B0CE5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BFB0C-0AE7-4119-A725-F71F282F8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41AD4-CBB5-DA9D-806B-DE327D7068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753D-6B59-56CF-9393-7DBE6DCB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64F1A-34C2-D8F7-BFB7-F71382F9A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AC5E38-EF68-7802-5C04-BBCC9318B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842C5-F2AF-2C72-5E60-C9AB4A981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56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A145A-2871-C008-52B6-6AD70696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6A66F6-6E7E-C6FE-0F38-E2505AB33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740C7-C1A9-D602-6A27-BC4944A11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268D2-6786-28CF-1DEA-44D5F787A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9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C58C-E4F0-9200-9EF8-D1A8CB975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3BF30-9388-7A74-D2B0-18A79CAD7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2F912-E9FE-7DF1-7888-6A9774F79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F22BB-A51B-311C-2993-AE12906E2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6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7C227-259F-0B8A-B021-EEE030D2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856E4-414F-A3C3-4404-5137A027A4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A9424-F05F-BB56-5D0A-B87E64B20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91C2-A752-EE6A-8D90-73FAEEC37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7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F34DC-3BCF-212A-8CD8-B2E423E72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3A9A89-542D-DEAF-49D5-B00E531D8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F5A791-E0EB-3C79-84FD-E2C19FB00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066B9-2714-B3AC-D58C-2C0F73AB9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8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CAC8C-A42F-1332-A04E-F258EF43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F67A0-8DC8-5122-7087-09DF7707F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C8ED20-1A0B-9E2A-966B-E4EA5749F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EBB73-6041-C94F-D309-6C36076E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3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CBCD3-6348-EC49-C40A-42DDD358B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F7DD42-9CF1-EC61-CF97-15335E8C73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3275B-508D-396F-DD53-CB798C6068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6BCBC-3717-06F2-9E27-E189038C82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26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E6845-0435-2D65-4A4C-958D9FEFB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FB04A-9332-51A5-993E-B5BBF3770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45095-D548-B015-527F-CD94EE095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FDF61-64AF-317F-0F65-ABC230B4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9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7024A-4B40-0BDC-3E24-C7D00B630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1DF416-66EC-CC85-6051-DA01CAEBB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44A894-499A-CF28-0E67-7188EA644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84AC6-AB9A-A24A-35D5-1AB97B281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1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28497-AD26-0A31-EBB2-C96F20B4E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791B6-265A-A044-5CFD-7312B53D2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C5F4E-D4B7-87C4-B667-0DC598929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B0195-D24A-BE0F-6A1D-D96589BB6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039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46FA-C79F-90AD-ADF8-54F315AF6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EBDC4-E02E-14FA-6990-250CB7552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685BA-8381-F4A7-64D1-6DA720B66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93642-E8B8-EB80-6356-78C64896E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FDD262-35E2-264F-896B-B0C5F19C81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4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3AF89-3422-6941-B16A-9B49639F6B28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02115-D40A-674D-9E7C-6C96A6CAA5EF}" type="datetime1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11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B8E76-35B8-5B4A-8238-258A3D1CD65B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10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F0A6-7744-E348-BFB2-6EFFF1B83B39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78646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4073F-0F6B-C340-BC97-9973C4912021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6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2C78A-749C-3047-A8DE-4D98A042E9C8}" type="datetime1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1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45560-8878-FB44-9C87-D720A6E9637A}" type="datetime1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72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C1DA5-BA24-2140-B368-6B9A019441E2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1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E2F28-B9D6-694F-BC51-C06567EA6439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3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5A12E-842A-3349-BE09-2C1A3BFF3369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1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0266D-D4EF-FB4C-A467-4E7B08882C2E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8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33F3A-E722-3A43-B612-7C3B80E33BCA}" type="datetime1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9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8A13E-14D2-B149-A6D7-0CBE698B0C6B}" type="datetime1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37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1B5A-B1B7-0F46-ACBE-52D236FC5169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7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5583F-23B1-6D45-B032-5EB1C059A647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7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50125-945D-4A47-8B1F-2E402ACC7AE2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5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F7000-0BFA-4C48-9A76-DDDCA5ED164F}" type="datetime1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23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486F0A6-7744-E348-BFB2-6EFFF1B83B39}" type="datetime1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B2E2-3A9F-FB48-A8F1-73C54478C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880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extracted.jpeg" TargetMode="External"/><Relationship Id="rId3" Type="http://schemas.openxmlformats.org/officeDocument/2006/relationships/hyperlink" Target="bot3_2.mp4" TargetMode="External"/><Relationship Id="rId7" Type="http://schemas.openxmlformats.org/officeDocument/2006/relationships/hyperlink" Target="static_frame_plot_scan000_20250422_054326.pn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hyperlink" Target="scan_log_2025-04-22_05-29-20_global.mp4" TargetMode="External"/><Relationship Id="rId5" Type="http://schemas.openxmlformats.org/officeDocument/2006/relationships/hyperlink" Target="scan_log_2025-04-22_05-29-20.mp4" TargetMode="External"/><Relationship Id="rId4" Type="http://schemas.openxmlformats.org/officeDocument/2006/relationships/hyperlink" Target="WhatsApp%20Video%202025-04-23%20at%2023.56.43.mp4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3F57ABD-BBAD-0E9D-8094-1EA0C7D5A9C4}"/>
              </a:ext>
            </a:extLst>
          </p:cNvPr>
          <p:cNvSpPr/>
          <p:nvPr/>
        </p:nvSpPr>
        <p:spPr>
          <a:xfrm>
            <a:off x="722522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pic>
        <p:nvPicPr>
          <p:cNvPr id="4" name="Picture 3" descr="A black robot with wheels&#10;&#10;AI-generated content may be incorrect.">
            <a:extLst>
              <a:ext uri="{FF2B5EF4-FFF2-40B4-BE49-F238E27FC236}">
                <a16:creationId xmlns:a16="http://schemas.microsoft.com/office/drawing/2014/main" id="{65112C47-3AC4-81A9-8CB8-329EE57E4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33644"/>
            <a:ext cx="6190712" cy="6190712"/>
          </a:xfrm>
          <a:prstGeom prst="rect">
            <a:avLst/>
          </a:prstGeom>
          <a:noFill/>
          <a:ln>
            <a:noFill/>
          </a:ln>
          <a:effectLst>
            <a:glow rad="90822">
              <a:schemeClr val="tx1">
                <a:alpha val="95000"/>
              </a:schemeClr>
            </a:glow>
            <a:outerShdw blurRad="50800" dist="50800" dir="5400000" algn="ctr" rotWithShape="0">
              <a:schemeClr val="tx1"/>
            </a:outerShdw>
            <a:softEdge rad="0"/>
          </a:effec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0C7719B-81C6-CBA5-10CA-38DBEFDD35F8}"/>
              </a:ext>
            </a:extLst>
          </p:cNvPr>
          <p:cNvSpPr txBox="1">
            <a:spLocks/>
          </p:cNvSpPr>
          <p:nvPr/>
        </p:nvSpPr>
        <p:spPr>
          <a:xfrm>
            <a:off x="7483903" y="967534"/>
            <a:ext cx="3543464" cy="30665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rgbClr val="EBEBEB"/>
                </a:solidFill>
                <a:highlight>
                  <a:srgbClr val="023047"/>
                </a:highlight>
              </a:rPr>
              <a:t>Object Detection Using 2D LiDAR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09BACD-D652-4B9C-6E1E-96FB4D32867F}"/>
              </a:ext>
            </a:extLst>
          </p:cNvPr>
          <p:cNvSpPr txBox="1"/>
          <p:nvPr/>
        </p:nvSpPr>
        <p:spPr>
          <a:xfrm>
            <a:off x="7483903" y="4064493"/>
            <a:ext cx="45145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Lightweight Learning on TurtleBot3 with Raspberry Pi 4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2EF044D-47B6-0DFF-7C31-BA774FC71898}"/>
              </a:ext>
            </a:extLst>
          </p:cNvPr>
          <p:cNvSpPr txBox="1">
            <a:spLocks/>
          </p:cNvSpPr>
          <p:nvPr/>
        </p:nvSpPr>
        <p:spPr>
          <a:xfrm>
            <a:off x="7483903" y="5558279"/>
            <a:ext cx="4403297" cy="10358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buFont typeface="Wingdings 3" charset="2"/>
              <a:buNone/>
            </a:pPr>
            <a:r>
              <a:rPr lang="en-US" sz="1600" b="1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Presented by</a:t>
            </a:r>
            <a:r>
              <a:rPr lang="en-US" sz="1600" dirty="0"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: Mina Ghaderi , Soheil Behnam</a:t>
            </a:r>
          </a:p>
          <a:p>
            <a:pPr>
              <a:buFont typeface="Wingdings 3" charset="2"/>
              <a:buNone/>
            </a:pPr>
            <a:r>
              <a:rPr lang="en-US" sz="1600" b="1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Affiliation</a:t>
            </a:r>
            <a:r>
              <a:rPr lang="en-US" sz="1600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:  </a:t>
            </a:r>
            <a:r>
              <a:rPr lang="en-US" sz="1600" dirty="0"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Hanze university of applied sciences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Date</a:t>
            </a:r>
            <a:r>
              <a:rPr lang="en-US" sz="1600" dirty="0">
                <a:solidFill>
                  <a:srgbClr val="FFB703"/>
                </a:solidFill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: </a:t>
            </a:r>
            <a:r>
              <a:rPr lang="en-US" sz="1600" dirty="0">
                <a:highlight>
                  <a:srgbClr val="023047"/>
                </a:highlight>
                <a:latin typeface="Baloo 2" panose="03080502040302020200" pitchFamily="66" charset="77"/>
                <a:cs typeface="Baloo 2" panose="03080502040302020200" pitchFamily="66" charset="77"/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218418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DB733-6903-581E-C45E-DA41FE871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25CCB-91E4-5996-5AB2-94E24961CEB9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9894D2-605F-95C7-181B-901E37DCE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dirty="0">
                <a:highlight>
                  <a:srgbClr val="023047"/>
                </a:highlight>
              </a:rPr>
              <a:t>What Is X and What Is Y? Defining Our Model Architecture</a:t>
            </a: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6FB426-897F-CC36-6868-2914846D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B2E2-3A9F-FB48-A8F1-73C54478CBD2}" type="slidenum">
              <a:rPr lang="en-US" smtClean="0"/>
              <a:t>9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55A1EC7-3DC4-0C1C-0EE3-DA9C4013EF7A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7167A-5188-2F3F-5553-E3C27D3278C5}"/>
              </a:ext>
            </a:extLst>
          </p:cNvPr>
          <p:cNvSpPr txBox="1"/>
          <p:nvPr/>
        </p:nvSpPr>
        <p:spPr>
          <a:xfrm>
            <a:off x="1533526" y="1865281"/>
            <a:ext cx="5167312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B703"/>
                </a:solidFill>
              </a:rPr>
              <a:t>What Is X? (Input)</a:t>
            </a:r>
            <a:br>
              <a:rPr lang="en-US" sz="1600" dirty="0"/>
            </a:br>
            <a:endParaRPr lang="en-US" sz="1600" dirty="0"/>
          </a:p>
          <a:p>
            <a:pPr>
              <a:buNone/>
            </a:pPr>
            <a:r>
              <a:rPr lang="en-US" sz="1600" b="1" dirty="0"/>
              <a:t>X = Raw 2D LiDAR Scan (Single or Multiple Frames)</a:t>
            </a:r>
            <a:endParaRPr lang="en-US" sz="1600" dirty="0"/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Single-frame</a:t>
            </a:r>
            <a:r>
              <a:rPr lang="en-US" sz="1600" dirty="0"/>
              <a:t>: 1 × 360 array of distances (in meters)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Multi-frame</a:t>
            </a:r>
            <a:r>
              <a:rPr lang="en-US" sz="1600" dirty="0"/>
              <a:t>: N × 360 sequence of scans for temporal models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⁠Distance jumps (</a:t>
            </a:r>
            <a:r>
              <a:rPr lang="el-GR" sz="1600" dirty="0"/>
              <a:t>Δ</a:t>
            </a:r>
            <a:r>
              <a:rPr lang="en-US" sz="1600" dirty="0"/>
              <a:t>r = rₙ₊₁ − rₙ) used to find object edges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DBSCAN + Merging: Group nearby points into object clusters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⁠Filters remove large wall-like clusters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Each object cluster → gets global (x, y) coordinates using odometry &amp; compass</a:t>
            </a:r>
            <a:endParaRPr lang="en-US" sz="1600" b="1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EEF01-7164-4314-006D-4402D48A6CAC}"/>
              </a:ext>
            </a:extLst>
          </p:cNvPr>
          <p:cNvSpPr txBox="1"/>
          <p:nvPr/>
        </p:nvSpPr>
        <p:spPr>
          <a:xfrm>
            <a:off x="6862763" y="1865281"/>
            <a:ext cx="53292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B703"/>
                </a:solidFill>
              </a:rPr>
              <a:t>What Is Y? (Output)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b="1" dirty="0"/>
              <a:t>Y = Each object cluster is classified using a trained ML model</a:t>
            </a:r>
          </a:p>
          <a:p>
            <a:r>
              <a:rPr lang="en-US" sz="1600" b="1" dirty="0"/>
              <a:t>Output shape: 0-3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Each cluster is extracted from raw 2D LiDAR using DBSCAN + shape filtering.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Features like size, shape, and local density are calculated for each cluster.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 trained lightweight SVM or MLP classifier is used for labeling.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⁠Each object gets a semantic label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Labels are added in real-time to the object’s global position for mapping.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79542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B381D-39DD-E6CB-B5C2-601DD92A8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854BE6F-D53C-9250-8722-2A7F568106C1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AED784-7FD1-2A5F-AC7A-5A0E43943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dirty="0">
                <a:highlight>
                  <a:srgbClr val="023047"/>
                </a:highlight>
              </a:rPr>
              <a:t>Modular Recognition Pipeline: Flexible, Adaptable, Real-Time</a:t>
            </a: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28DE4F5-2CA8-D431-ED59-196DB1BF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869777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10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0B35B6-A2DF-5EFC-C4D2-8CD982C95665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F71632-E9BF-F2B0-EB0B-FDAB3EEB6C15}"/>
              </a:ext>
            </a:extLst>
          </p:cNvPr>
          <p:cNvSpPr txBox="1"/>
          <p:nvPr/>
        </p:nvSpPr>
        <p:spPr>
          <a:xfrm>
            <a:off x="1676401" y="1821415"/>
            <a:ext cx="105155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Our object recognition system is designed to adapt to the needs of each use case. Stage 1 and Stage 2 can run independently or together. Stage 3 is optional and enhances performance through active perception. </a:t>
            </a:r>
            <a:endParaRPr lang="en-AE" sz="1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5A90D-F60F-CDD6-F922-EFE698615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903879"/>
              </p:ext>
            </p:extLst>
          </p:nvPr>
        </p:nvGraphicFramePr>
        <p:xfrm>
          <a:off x="5457825" y="2506157"/>
          <a:ext cx="6396440" cy="32308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99110">
                  <a:extLst>
                    <a:ext uri="{9D8B030D-6E8A-4147-A177-3AD203B41FA5}">
                      <a16:colId xmlns:a16="http://schemas.microsoft.com/office/drawing/2014/main" val="2618756182"/>
                    </a:ext>
                  </a:extLst>
                </a:gridCol>
                <a:gridCol w="1599110">
                  <a:extLst>
                    <a:ext uri="{9D8B030D-6E8A-4147-A177-3AD203B41FA5}">
                      <a16:colId xmlns:a16="http://schemas.microsoft.com/office/drawing/2014/main" val="2200769935"/>
                    </a:ext>
                  </a:extLst>
                </a:gridCol>
                <a:gridCol w="1599110">
                  <a:extLst>
                    <a:ext uri="{9D8B030D-6E8A-4147-A177-3AD203B41FA5}">
                      <a16:colId xmlns:a16="http://schemas.microsoft.com/office/drawing/2014/main" val="1277520419"/>
                    </a:ext>
                  </a:extLst>
                </a:gridCol>
                <a:gridCol w="1599110">
                  <a:extLst>
                    <a:ext uri="{9D8B030D-6E8A-4147-A177-3AD203B41FA5}">
                      <a16:colId xmlns:a16="http://schemas.microsoft.com/office/drawing/2014/main" val="606879450"/>
                    </a:ext>
                  </a:extLst>
                </a:gridCol>
              </a:tblGrid>
              <a:tr h="2793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Stage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Use Case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Input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Key Benefit</a:t>
                      </a: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0408248"/>
                  </a:ext>
                </a:extLst>
              </a:tr>
              <a:tr h="474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Stage 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Minimal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Single/Multiple scan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Fast YOLO-style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915649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Stage 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Precise + interpretable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Sequence 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Geometric tracking + class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660642"/>
                  </a:ext>
                </a:extLst>
              </a:tr>
              <a:tr h="670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1 + 2 Combo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Redundancy or fusion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Both paths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Boosts accuracy, fallback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22999"/>
                  </a:ext>
                </a:extLst>
              </a:tr>
              <a:tr h="8660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Stage 3 (optional)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Mobile robots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Multiview scans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Improves confidence, handles occlusions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16684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3D80FB-1EF0-A343-F1BA-C6E4F1A2779E}"/>
              </a:ext>
            </a:extLst>
          </p:cNvPr>
          <p:cNvSpPr txBox="1"/>
          <p:nvPr/>
        </p:nvSpPr>
        <p:spPr>
          <a:xfrm>
            <a:off x="5457821" y="5879067"/>
            <a:ext cx="63964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pipeline is modular: use Stage 1 or 2 alone, combine them, or extend with Stage 3 when active movement and uncertainty handling are required — all onboard, real-time, and without cameras. </a:t>
            </a:r>
            <a:endParaRPr lang="en-AE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DC414E-F2F5-6D15-2C25-3D7CB1B03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1" y="2491869"/>
            <a:ext cx="3601638" cy="421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6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45F305-02F4-AA8A-5637-5104947A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254B388-9587-3216-01CC-D9C061EBCE0C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368638-E4E0-5968-ECB7-91F1FFD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cs typeface="Arial" panose="020B0604020202020204" pitchFamily="34" charset="0"/>
              </a:rPr>
              <a:t>Exploration of Proof-of-Concept Designs Based on Requirements</a:t>
            </a:r>
            <a:br>
              <a:rPr lang="en-US" sz="1800" kern="100" dirty="0">
                <a:effectLst/>
                <a:highlight>
                  <a:srgbClr val="023047"/>
                </a:highligh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E349C12-CE54-412C-46B7-1007EFDBA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35613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11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197B5F9-ED77-87AD-ADC9-9CCAB2028FA1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FE5DD-3668-C169-494D-4EB9AE42D4C9}"/>
              </a:ext>
            </a:extLst>
          </p:cNvPr>
          <p:cNvSpPr txBox="1"/>
          <p:nvPr/>
        </p:nvSpPr>
        <p:spPr>
          <a:xfrm>
            <a:off x="1672164" y="5703959"/>
            <a:ext cx="101820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Each concept explores a different tradeoff between speed, accuracy, interpretability, and </a:t>
            </a:r>
            <a:r>
              <a:rPr lang="en-US" sz="1600" dirty="0" err="1"/>
              <a:t>deployability</a:t>
            </a:r>
            <a:r>
              <a:rPr lang="en-US" sz="1600" dirty="0"/>
              <a:t>. Our modular pipeline builds from these foundations to support multiple operating modes depending on task needs and hardware limits. </a:t>
            </a:r>
          </a:p>
        </p:txBody>
      </p:sp>
      <p:graphicFrame>
        <p:nvGraphicFramePr>
          <p:cNvPr id="11" name="Content Placeholder 7">
            <a:extLst>
              <a:ext uri="{FF2B5EF4-FFF2-40B4-BE49-F238E27FC236}">
                <a16:creationId xmlns:a16="http://schemas.microsoft.com/office/drawing/2014/main" id="{C02F805A-8613-7757-A70A-1D5AA79D11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9037347"/>
              </p:ext>
            </p:extLst>
          </p:nvPr>
        </p:nvGraphicFramePr>
        <p:xfrm>
          <a:off x="1672164" y="2117017"/>
          <a:ext cx="10182097" cy="33107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70999">
                  <a:extLst>
                    <a:ext uri="{9D8B030D-6E8A-4147-A177-3AD203B41FA5}">
                      <a16:colId xmlns:a16="http://schemas.microsoft.com/office/drawing/2014/main" val="2760875650"/>
                    </a:ext>
                  </a:extLst>
                </a:gridCol>
                <a:gridCol w="1717231">
                  <a:extLst>
                    <a:ext uri="{9D8B030D-6E8A-4147-A177-3AD203B41FA5}">
                      <a16:colId xmlns:a16="http://schemas.microsoft.com/office/drawing/2014/main" val="2381434718"/>
                    </a:ext>
                  </a:extLst>
                </a:gridCol>
                <a:gridCol w="1450153">
                  <a:extLst>
                    <a:ext uri="{9D8B030D-6E8A-4147-A177-3AD203B41FA5}">
                      <a16:colId xmlns:a16="http://schemas.microsoft.com/office/drawing/2014/main" val="3385877585"/>
                    </a:ext>
                  </a:extLst>
                </a:gridCol>
                <a:gridCol w="1369589">
                  <a:extLst>
                    <a:ext uri="{9D8B030D-6E8A-4147-A177-3AD203B41FA5}">
                      <a16:colId xmlns:a16="http://schemas.microsoft.com/office/drawing/2014/main" val="3488834166"/>
                    </a:ext>
                  </a:extLst>
                </a:gridCol>
                <a:gridCol w="2296075">
                  <a:extLst>
                    <a:ext uri="{9D8B030D-6E8A-4147-A177-3AD203B41FA5}">
                      <a16:colId xmlns:a16="http://schemas.microsoft.com/office/drawing/2014/main" val="1186039368"/>
                    </a:ext>
                  </a:extLst>
                </a:gridCol>
                <a:gridCol w="2578050">
                  <a:extLst>
                    <a:ext uri="{9D8B030D-6E8A-4147-A177-3AD203B41FA5}">
                      <a16:colId xmlns:a16="http://schemas.microsoft.com/office/drawing/2014/main" val="2252227381"/>
                    </a:ext>
                  </a:extLst>
                </a:gridCol>
              </a:tblGrid>
              <a:tr h="1791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Concept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Description</a:t>
                      </a:r>
                      <a:endParaRPr lang="en-US" sz="120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Pipeline Mapping</a:t>
                      </a:r>
                      <a:endParaRPr lang="en-US" sz="120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Requirements Met</a:t>
                      </a:r>
                      <a:endParaRPr lang="en-US" sz="120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Pros</a:t>
                      </a:r>
                      <a:endParaRPr lang="en-US" sz="120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FFB703"/>
                          </a:solidFill>
                        </a:rPr>
                        <a:t>Cons</a:t>
                      </a:r>
                      <a:endParaRPr lang="en-US" sz="1200" dirty="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230663830"/>
                  </a:ext>
                </a:extLst>
              </a:tr>
              <a:tr h="5630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A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DBSCAN + Merge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Rule-based baseline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R1, R3–R6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Fast, interpretable, no ML needed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Not adaptive, lacks semantics, poor generalization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599601975"/>
                  </a:ext>
                </a:extLst>
              </a:tr>
              <a:tr h="63983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B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End-to-End 1D CNN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FFB703"/>
                          </a:solidFill>
                        </a:rPr>
                        <a:t>Stage 1</a:t>
                      </a:r>
                      <a:endParaRPr lang="en-US" sz="1200" dirty="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R1, R2, R3, R6–R8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Lightweight, simple, fast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No clustering (R4), weak filtering (R5), no temporal modeling (R9)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538953793"/>
                  </a:ext>
                </a:extLst>
              </a:tr>
              <a:tr h="4094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C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Deep CNN (S3-Net style)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Discarded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R1, R7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High model capacity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Too heavy for Raspberry Pi, impractical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472677448"/>
                  </a:ext>
                </a:extLst>
              </a:tr>
              <a:tr h="40949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D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Segmentation + Features + GRU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rgbClr val="FFB703"/>
                          </a:solidFill>
                        </a:rPr>
                        <a:t>Stage 2</a:t>
                      </a:r>
                      <a:endParaRPr lang="en-US" sz="1200" dirty="0">
                        <a:solidFill>
                          <a:srgbClr val="FFB703"/>
                        </a:solidFill>
                      </a:endParaRP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R1–R9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Interpretable, stable, handles motion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Requires segmentation logic, higher complexity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572419956"/>
                  </a:ext>
                </a:extLst>
              </a:tr>
              <a:tr h="4862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>
                          <a:solidFill>
                            <a:srgbClr val="FFB703"/>
                          </a:solidFill>
                        </a:rPr>
                        <a:t>E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Active Perception + View Fusion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Stage 3 (Optional)</a:t>
                      </a:r>
                      <a:endParaRPr lang="en-US" sz="1200"/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R1–R9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Improves low-confidence cases, handles occlusion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Needs robot mobility and control logic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1691942230"/>
                  </a:ext>
                </a:extLst>
              </a:tr>
              <a:tr h="33271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b="1" dirty="0">
                          <a:solidFill>
                            <a:srgbClr val="FFB703"/>
                          </a:solidFill>
                        </a:rPr>
                        <a:t>F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Modular Hybrid System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Full pipeline (1 + 2 + optional 3)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R1–R9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Flexible deployment, best coverage</a:t>
                      </a:r>
                    </a:p>
                  </a:txBody>
                  <a:tcPr marL="35557" marR="35557" marT="17779" marB="1777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Most complex to integrate and tune</a:t>
                      </a:r>
                    </a:p>
                  </a:txBody>
                  <a:tcPr marL="35557" marR="35557" marT="17779" marB="17779" anchor="ctr"/>
                </a:tc>
                <a:extLst>
                  <a:ext uri="{0D108BD9-81ED-4DB2-BD59-A6C34878D82A}">
                    <a16:rowId xmlns:a16="http://schemas.microsoft.com/office/drawing/2014/main" val="428833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4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97530-A41C-3C18-1E4E-3EA9E6CCB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48F2ADB-C849-7681-87B1-E75B55DCEADA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2D160-63AB-F2AC-BD78-EEA0A03E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000" b="1" dirty="0">
                <a:highlight>
                  <a:srgbClr val="023047"/>
                </a:highlight>
              </a:rPr>
              <a:t>Training Strategy: Simulated Dataset, Learning Objectives, and Temporal Design</a:t>
            </a:r>
            <a:endParaRPr lang="en-AE" sz="4000" dirty="0">
              <a:highlight>
                <a:srgbClr val="023047"/>
              </a:highligh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540-C842-A636-7764-8E77CD70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87231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12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6F0EE7-CFA4-A22D-CD3C-674BC138E4D2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86F77-6868-ACB9-879E-F2B7539AF44B}"/>
              </a:ext>
            </a:extLst>
          </p:cNvPr>
          <p:cNvSpPr txBox="1"/>
          <p:nvPr/>
        </p:nvSpPr>
        <p:spPr>
          <a:xfrm>
            <a:off x="1646236" y="1925638"/>
            <a:ext cx="475456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</a:rPr>
              <a:t>Simulated Dataset – </a:t>
            </a:r>
            <a:r>
              <a:rPr lang="en-US" b="1" dirty="0" err="1">
                <a:solidFill>
                  <a:srgbClr val="FFB703"/>
                </a:solidFill>
              </a:rPr>
              <a:t>Webots</a:t>
            </a:r>
            <a:r>
              <a:rPr lang="en-US" b="1" dirty="0">
                <a:solidFill>
                  <a:srgbClr val="FFB703"/>
                </a:solidFill>
              </a:rPr>
              <a:t> Environment</a:t>
            </a:r>
            <a:r>
              <a:rPr lang="en-US" dirty="0">
                <a:solidFill>
                  <a:srgbClr val="FFB703"/>
                </a:solidFill>
              </a:rPr>
              <a:t> </a:t>
            </a:r>
            <a:br>
              <a:rPr lang="en-US" sz="1600" dirty="0">
                <a:solidFill>
                  <a:srgbClr val="FFB703"/>
                </a:solidFill>
              </a:rPr>
            </a:br>
            <a:endParaRPr lang="en-US" sz="1600" dirty="0">
              <a:solidFill>
                <a:srgbClr val="FFB703"/>
              </a:solidFill>
            </a:endParaRP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3×3m indoor simulation space with randomized object placement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Target objects: </a:t>
            </a:r>
            <a:r>
              <a:rPr lang="en-US" sz="1400" b="1" dirty="0"/>
              <a:t>chair, table, cabinet, door frame</a:t>
            </a:r>
            <a:endParaRPr lang="en-US" sz="1400" dirty="0"/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LiDAR: LDS-01 simulation, 360° scans (1×360 vectors)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Each simulation run generates thousands of labeled scans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Includes variation in:</a:t>
            </a:r>
          </a:p>
          <a:p>
            <a:pPr lvl="1">
              <a:buClr>
                <a:srgbClr val="FFB703"/>
              </a:buClr>
            </a:pPr>
            <a:r>
              <a:rPr lang="en-US" sz="1400" dirty="0"/>
              <a:t>Object type, distance, rotation</a:t>
            </a:r>
          </a:p>
          <a:p>
            <a:pPr lvl="1">
              <a:buClr>
                <a:srgbClr val="FFB703"/>
              </a:buClr>
            </a:pPr>
            <a:r>
              <a:rPr lang="en-US" sz="1400" dirty="0"/>
              <a:t>Scene clutter</a:t>
            </a:r>
          </a:p>
          <a:p>
            <a:pPr lvl="1">
              <a:buClr>
                <a:srgbClr val="FFB703"/>
              </a:buClr>
            </a:pPr>
            <a:r>
              <a:rPr lang="en-US" sz="1400" dirty="0"/>
              <a:t>Empty scenes for “nothing” class</a:t>
            </a:r>
            <a:br>
              <a:rPr lang="en-US" sz="1400" dirty="0"/>
            </a:br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r>
              <a:rPr lang="en-US" sz="1400" i="1" dirty="0"/>
              <a:t>All training data is synthetic, ensuring full label control and coverage across object classes and positions.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3156B0-2033-D639-49E1-F73FC3604DD9}"/>
              </a:ext>
            </a:extLst>
          </p:cNvPr>
          <p:cNvSpPr txBox="1"/>
          <p:nvPr/>
        </p:nvSpPr>
        <p:spPr>
          <a:xfrm>
            <a:off x="6578115" y="1925638"/>
            <a:ext cx="52397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B703"/>
              </a:buClr>
              <a:buNone/>
            </a:pPr>
            <a:r>
              <a:rPr lang="en-US" sz="1600" b="1" dirty="0">
                <a:solidFill>
                  <a:srgbClr val="FFB703"/>
                </a:solidFill>
              </a:rPr>
              <a:t>Learning Objectives Per Stage</a:t>
            </a:r>
            <a:r>
              <a:rPr lang="en-US" sz="1600" dirty="0">
                <a:solidFill>
                  <a:srgbClr val="FFB703"/>
                </a:solidFill>
              </a:rPr>
              <a:t> </a:t>
            </a:r>
            <a:br>
              <a:rPr lang="en-US" sz="1400" dirty="0">
                <a:solidFill>
                  <a:srgbClr val="FFB703"/>
                </a:solidFill>
              </a:rPr>
            </a:br>
            <a:endParaRPr lang="en-US" sz="1400" dirty="0">
              <a:solidFill>
                <a:srgbClr val="FFB703"/>
              </a:solidFill>
            </a:endParaRPr>
          </a:p>
          <a:p>
            <a:pPr>
              <a:buClr>
                <a:srgbClr val="FFB703"/>
              </a:buClr>
            </a:pPr>
            <a:r>
              <a:rPr lang="en-US" sz="1400" b="1" dirty="0">
                <a:solidFill>
                  <a:srgbClr val="FFB703"/>
                </a:solidFill>
              </a:rPr>
              <a:t>Stage 1 (1D CNN):</a:t>
            </a:r>
            <a:endParaRPr lang="en-US" sz="1400" dirty="0">
              <a:solidFill>
                <a:srgbClr val="FFB703"/>
              </a:solidFill>
            </a:endParaRP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Supervised learning with per-sector </a:t>
            </a:r>
            <a:r>
              <a:rPr lang="en-US" sz="1200" dirty="0" err="1"/>
              <a:t>objectness</a:t>
            </a:r>
            <a:r>
              <a:rPr lang="en-US" sz="1200" dirty="0"/>
              <a:t> + class scores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Grid loss combines: object presence, angle offset, distance, and per-class score (MSE or BCE)</a:t>
            </a:r>
          </a:p>
          <a:p>
            <a:pPr>
              <a:buClr>
                <a:srgbClr val="FFB703"/>
              </a:buClr>
            </a:pPr>
            <a:r>
              <a:rPr lang="en-US" sz="1400" b="1" dirty="0">
                <a:solidFill>
                  <a:srgbClr val="FFB703"/>
                </a:solidFill>
              </a:rPr>
              <a:t>Stage 2 (GRU/1D CNN over features):</a:t>
            </a:r>
            <a:endParaRPr lang="en-US" sz="1400" dirty="0">
              <a:solidFill>
                <a:srgbClr val="FFB703"/>
              </a:solidFill>
            </a:endParaRP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Clustered objects tracked over time (5–10 frame buffer)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Handcrafted features extracted per cluster (size, symmetry, etc.)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200" dirty="0"/>
              <a:t>Temporal classification using GRU or sequence CNN</a:t>
            </a:r>
          </a:p>
          <a:p>
            <a:pPr>
              <a:buClr>
                <a:srgbClr val="FFB703"/>
              </a:buClr>
            </a:pPr>
            <a:r>
              <a:rPr lang="en-US" sz="1400" b="1" dirty="0">
                <a:solidFill>
                  <a:srgbClr val="FFB703"/>
                </a:solidFill>
              </a:rPr>
              <a:t>Stage 3 (Optional):</a:t>
            </a:r>
            <a:endParaRPr lang="en-US" sz="1400" dirty="0">
              <a:solidFill>
                <a:srgbClr val="FFB703"/>
              </a:solidFill>
            </a:endParaRP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Monte Carlo dropout for uncertainty estimation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If low confidence → trigger motion to collect second scan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400" dirty="0"/>
              <a:t>Fuse class probabilities and positions from multiple angles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i="1" dirty="0"/>
              <a:t>Models are trained stage-by-stage using structured targets and simulated variation — no camera or map needed.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84693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FACF6-5EFF-78B6-93C3-25F51D65B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3D236C7-99F6-C5FD-C93D-1A002C38428E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68DA1-2479-1584-0BC4-266C6C2C9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000" b="1" dirty="0">
                <a:highlight>
                  <a:srgbClr val="023047"/>
                </a:highlight>
              </a:rPr>
              <a:t>Evaluation Plan: Metrics, Methodology, and Simulation Setup</a:t>
            </a:r>
            <a:endParaRPr lang="en-AE" sz="4000" dirty="0">
              <a:highlight>
                <a:srgbClr val="023047"/>
              </a:highlight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3C8CED4-F7F4-73A4-DA79-832BC931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21295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13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F3DB28-DB40-9A6E-43EA-4DFE0025A771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577CC8-1838-6E84-1D2D-0F0D8BC40AA3}"/>
              </a:ext>
            </a:extLst>
          </p:cNvPr>
          <p:cNvSpPr txBox="1"/>
          <p:nvPr/>
        </p:nvSpPr>
        <p:spPr>
          <a:xfrm>
            <a:off x="7147323" y="2201193"/>
            <a:ext cx="459700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</a:rPr>
              <a:t>Evaluation Setup:</a:t>
            </a:r>
          </a:p>
          <a:p>
            <a:pPr>
              <a:buNone/>
            </a:pPr>
            <a:endParaRPr lang="en-US" b="1" dirty="0"/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Simulation: </a:t>
            </a:r>
            <a:r>
              <a:rPr lang="en-US" dirty="0" err="1"/>
              <a:t>Webots</a:t>
            </a:r>
            <a:r>
              <a:rPr lang="en-US" dirty="0"/>
              <a:t> 3×3m arena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Test splits: unseen instances + new scene configs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Hardware: Raspberry Pi 4, real-time constraints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Test cases: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Stage 1 vs Stage 2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With and without Stage 3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/>
              <a:t>Static vs dynamic scenes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A18EF-DE0E-A023-6DD0-1D8BF855D523}"/>
              </a:ext>
            </a:extLst>
          </p:cNvPr>
          <p:cNvSpPr txBox="1"/>
          <p:nvPr/>
        </p:nvSpPr>
        <p:spPr>
          <a:xfrm>
            <a:off x="1635565" y="2201193"/>
            <a:ext cx="421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</a:rPr>
              <a:t>Metrics: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6945C21-118C-AE0B-59BE-503014C7E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4268"/>
              </p:ext>
            </p:extLst>
          </p:nvPr>
        </p:nvGraphicFramePr>
        <p:xfrm>
          <a:off x="1668903" y="2802361"/>
          <a:ext cx="4992688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496344">
                  <a:extLst>
                    <a:ext uri="{9D8B030D-6E8A-4147-A177-3AD203B41FA5}">
                      <a16:colId xmlns:a16="http://schemas.microsoft.com/office/drawing/2014/main" val="4176047904"/>
                    </a:ext>
                  </a:extLst>
                </a:gridCol>
                <a:gridCol w="2496344">
                  <a:extLst>
                    <a:ext uri="{9D8B030D-6E8A-4147-A177-3AD203B41FA5}">
                      <a16:colId xmlns:a16="http://schemas.microsoft.com/office/drawing/2014/main" val="13727014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Metric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What it shows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8271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Correctly predicted object labels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61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Inference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Speed per scan / per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237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Confidence 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Temporal consistency of predictions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2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FFB703"/>
                          </a:solidFill>
                        </a:rPr>
                        <a:t>False Positives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Misclassified or spurious detections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69093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4D2DCBD-C5A6-B696-FC8B-30109FBCB79C}"/>
              </a:ext>
            </a:extLst>
          </p:cNvPr>
          <p:cNvSpPr txBox="1"/>
          <p:nvPr/>
        </p:nvSpPr>
        <p:spPr>
          <a:xfrm>
            <a:off x="1668904" y="5643474"/>
            <a:ext cx="101853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structured evaluation will allow us to benchmark each stage of the pipeline independently, and in combination — in terms of speed, accuracy, robustness, and reliability for onboard deployment.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14239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601DEE-4C0C-A89D-17EF-D39C4769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6168996-B83C-CCE5-ACC0-C2B0D11FD379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7DDDE3-0323-DF67-4292-FB3CFECD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000" b="1" dirty="0">
                <a:highlight>
                  <a:srgbClr val="023047"/>
                </a:highlight>
              </a:rPr>
              <a:t>Visual Results: Scanning, Segmentation, and Prediction</a:t>
            </a:r>
            <a:endParaRPr lang="en-US" sz="4000" dirty="0">
              <a:highlight>
                <a:srgbClr val="023047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D2CFF-D721-E1F1-DB18-6DE299C0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87231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14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5171DB-EDBC-1741-0C1E-3D4A41A994E9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8BFB9C-3D65-9401-26F7-767E4BB29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80853"/>
              </p:ext>
            </p:extLst>
          </p:nvPr>
        </p:nvGraphicFramePr>
        <p:xfrm>
          <a:off x="2211775" y="2656736"/>
          <a:ext cx="8892830" cy="26686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446415">
                  <a:extLst>
                    <a:ext uri="{9D8B030D-6E8A-4147-A177-3AD203B41FA5}">
                      <a16:colId xmlns:a16="http://schemas.microsoft.com/office/drawing/2014/main" val="2513424406"/>
                    </a:ext>
                  </a:extLst>
                </a:gridCol>
                <a:gridCol w="4446415">
                  <a:extLst>
                    <a:ext uri="{9D8B030D-6E8A-4147-A177-3AD203B41FA5}">
                      <a16:colId xmlns:a16="http://schemas.microsoft.com/office/drawing/2014/main" val="4095087224"/>
                    </a:ext>
                  </a:extLst>
                </a:gridCol>
              </a:tblGrid>
              <a:tr h="1678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Visual Type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marL="68783" marR="68783" marT="34391" marB="343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Description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marL="68783" marR="68783" marT="34391" marB="34391" anchor="ctr"/>
                </a:tc>
                <a:extLst>
                  <a:ext uri="{0D108BD9-81ED-4DB2-BD59-A6C34878D82A}">
                    <a16:rowId xmlns:a16="http://schemas.microsoft.com/office/drawing/2014/main" val="882258783"/>
                  </a:ext>
                </a:extLst>
              </a:tr>
              <a:tr h="7774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▶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3"/>
                        </a:rPr>
                        <a:t>Raw LiDAR Scanning Mode 1</a:t>
                      </a:r>
                      <a:br>
                        <a:rPr lang="en-US" sz="1400" b="1" dirty="0">
                          <a:solidFill>
                            <a:srgbClr val="FFB703"/>
                          </a:solidFill>
                        </a:rPr>
                      </a:b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▶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4"/>
                        </a:rPr>
                        <a:t>Raw LiDAR Scanning Mode 1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marL="68783" marR="68783" marT="34391" marB="343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Video showing raw 360° scan from Webots simulation. The robot rotates while collecting frames for Stage 1 training.</a:t>
                      </a:r>
                    </a:p>
                  </a:txBody>
                  <a:tcPr marL="68783" marR="68783" marT="34391" marB="34391" anchor="ctr"/>
                </a:tc>
                <a:extLst>
                  <a:ext uri="{0D108BD9-81ED-4DB2-BD59-A6C34878D82A}">
                    <a16:rowId xmlns:a16="http://schemas.microsoft.com/office/drawing/2014/main" val="1890878328"/>
                  </a:ext>
                </a:extLst>
              </a:tr>
              <a:tr h="9002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▶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5"/>
                        </a:rPr>
                        <a:t>Analytical Segmentation Output Video local </a:t>
                      </a:r>
                      <a:br>
                        <a:rPr lang="en-US" sz="1400" b="1" dirty="0">
                          <a:solidFill>
                            <a:srgbClr val="FFB703"/>
                          </a:solidFill>
                        </a:rPr>
                      </a:b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▶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6"/>
                        </a:rPr>
                        <a:t>Analytical Segmentation Output Video_Global 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marL="68783" marR="68783" marT="34391" marB="343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Segment boundaries highlighted using geometric discontinuities. Clusters are color-coded and passed to the feature extractor.</a:t>
                      </a:r>
                    </a:p>
                  </a:txBody>
                  <a:tcPr marL="68783" marR="68783" marT="34391" marB="34391" anchor="ctr"/>
                </a:tc>
                <a:extLst>
                  <a:ext uri="{0D108BD9-81ED-4DB2-BD59-A6C34878D82A}">
                    <a16:rowId xmlns:a16="http://schemas.microsoft.com/office/drawing/2014/main" val="134770648"/>
                  </a:ext>
                </a:extLst>
              </a:tr>
              <a:tr h="6547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E" sz="1400" b="1" dirty="0">
                          <a:solidFill>
                            <a:srgbClr val="FFB703"/>
                          </a:solidFill>
                        </a:rPr>
                        <a:t>📈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7"/>
                        </a:rPr>
                        <a:t>Segmentation/Training Plot 1</a:t>
                      </a:r>
                      <a:br>
                        <a:rPr lang="en-US" sz="1400" b="1" dirty="0">
                          <a:solidFill>
                            <a:srgbClr val="FFB703"/>
                          </a:solidFill>
                        </a:rPr>
                      </a:br>
                      <a:r>
                        <a:rPr lang="en-AE" sz="1400" b="1" dirty="0">
                          <a:solidFill>
                            <a:srgbClr val="FFB703"/>
                          </a:solidFill>
                        </a:rPr>
                        <a:t>📈 </a:t>
                      </a:r>
                      <a:r>
                        <a:rPr lang="en-US" sz="1400" b="1" dirty="0">
                          <a:solidFill>
                            <a:srgbClr val="FFB703"/>
                          </a:solidFill>
                          <a:hlinkClick r:id="rId8"/>
                        </a:rPr>
                        <a:t>Segmentation/Training </a:t>
                      </a:r>
                      <a:r>
                        <a:rPr lang="en-US" sz="1400" b="1" dirty="0" err="1">
                          <a:solidFill>
                            <a:srgbClr val="FFB703"/>
                          </a:solidFill>
                          <a:hlinkClick r:id="rId8"/>
                        </a:rPr>
                        <a:t>Plot_object_detected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marL="68783" marR="68783" marT="34391" marB="3439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Plot of segmented LiDAR points, training loss curve, or example feature vectors (e.g., size, symmetry).</a:t>
                      </a:r>
                    </a:p>
                  </a:txBody>
                  <a:tcPr marL="68783" marR="68783" marT="34391" marB="34391" anchor="ctr"/>
                </a:tc>
                <a:extLst>
                  <a:ext uri="{0D108BD9-81ED-4DB2-BD59-A6C34878D82A}">
                    <a16:rowId xmlns:a16="http://schemas.microsoft.com/office/drawing/2014/main" val="172827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54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612E1-DC06-B357-2676-D0FFD87C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0C3E46-EA90-6217-08C5-ECE30EEE12EA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4C133-7EC5-A9C7-AC2C-715ED3156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000" b="1" dirty="0">
                <a:highlight>
                  <a:srgbClr val="023047"/>
                </a:highlight>
              </a:rPr>
              <a:t>Conclusion</a:t>
            </a:r>
            <a:endParaRPr lang="en-AE" sz="4000" dirty="0">
              <a:highlight>
                <a:srgbClr val="023047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77208-8B0F-809A-45D8-EAFB0D42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99117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15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F6563F-B676-A183-2F45-FF49CFBB09EE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02E761-3BE8-749E-E512-B6EE319AB237}"/>
              </a:ext>
            </a:extLst>
          </p:cNvPr>
          <p:cNvSpPr txBox="1"/>
          <p:nvPr/>
        </p:nvSpPr>
        <p:spPr>
          <a:xfrm>
            <a:off x="1697036" y="1702010"/>
            <a:ext cx="95900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B703"/>
              </a:buClr>
              <a:buFont typeface="Wingdings" pitchFamily="2" charset="2"/>
              <a:buChar char="§"/>
            </a:pPr>
            <a:r>
              <a:rPr lang="en-US" dirty="0"/>
              <a:t>Proposed </a:t>
            </a:r>
            <a:r>
              <a:rPr lang="en-US" dirty="0">
                <a:solidFill>
                  <a:srgbClr val="FFB703"/>
                </a:solidFill>
              </a:rPr>
              <a:t>a </a:t>
            </a:r>
            <a:r>
              <a:rPr lang="en-US" b="1" dirty="0">
                <a:solidFill>
                  <a:srgbClr val="FFB703"/>
                </a:solidFill>
              </a:rPr>
              <a:t>modular, three-stage pipeline</a:t>
            </a:r>
            <a:r>
              <a:rPr lang="en-US" dirty="0">
                <a:solidFill>
                  <a:srgbClr val="FFB703"/>
                </a:solidFill>
              </a:rPr>
              <a:t> </a:t>
            </a:r>
            <a:r>
              <a:rPr lang="en-US" dirty="0"/>
              <a:t>for onboard object recognition using only raw 2D LiDAR.</a:t>
            </a:r>
            <a:br>
              <a:rPr lang="en-US" dirty="0"/>
            </a:br>
            <a:endParaRPr lang="en-US" dirty="0"/>
          </a:p>
          <a:p>
            <a:pPr marL="342900" indent="-342900">
              <a:buClr>
                <a:srgbClr val="FFB703"/>
              </a:buClr>
              <a:buFont typeface="Wingdings" pitchFamily="2" charset="2"/>
              <a:buChar char="§"/>
            </a:pPr>
            <a:r>
              <a:rPr lang="en-US" dirty="0"/>
              <a:t>Each stage supports a different tradeoff: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B703"/>
                </a:solidFill>
              </a:rPr>
              <a:t>Stage 1</a:t>
            </a:r>
            <a:r>
              <a:rPr lang="en-US" dirty="0"/>
              <a:t>: Fast, YOLO-inspired 1D CNN for dense sector-wise detection.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B703"/>
                </a:solidFill>
              </a:rPr>
              <a:t>Stage 2</a:t>
            </a:r>
            <a:r>
              <a:rPr lang="en-US" dirty="0"/>
              <a:t>: Segment-based, interpretable classification using handcrafted features and GRU.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B703"/>
                </a:solidFill>
              </a:rPr>
              <a:t>Stage 3</a:t>
            </a:r>
            <a:r>
              <a:rPr lang="en-US" dirty="0"/>
              <a:t>: Optional active perception for uncertainty-aware refinement via robot motion.</a:t>
            </a:r>
            <a:br>
              <a:rPr lang="en-US" dirty="0"/>
            </a:br>
            <a:endParaRPr lang="en-US" dirty="0"/>
          </a:p>
          <a:p>
            <a:pPr marL="342900" indent="-342900">
              <a:buClr>
                <a:srgbClr val="FFB703"/>
              </a:buClr>
              <a:buFont typeface="Wingdings" pitchFamily="2" charset="2"/>
              <a:buChar char="§"/>
            </a:pPr>
            <a:r>
              <a:rPr lang="en-US" dirty="0"/>
              <a:t>The system is designed to run </a:t>
            </a:r>
            <a:r>
              <a:rPr lang="en-US" b="1" dirty="0">
                <a:solidFill>
                  <a:srgbClr val="FFB703"/>
                </a:solidFill>
              </a:rPr>
              <a:t>fully onboard on Raspberry Pi 4</a:t>
            </a:r>
            <a:r>
              <a:rPr lang="en-US" dirty="0"/>
              <a:t>, without external sensors or cloud support.</a:t>
            </a:r>
            <a:br>
              <a:rPr lang="en-US" dirty="0"/>
            </a:br>
            <a:endParaRPr lang="en-US" dirty="0"/>
          </a:p>
          <a:p>
            <a:pPr marL="342900" indent="-342900">
              <a:buClr>
                <a:srgbClr val="FFB703"/>
              </a:buClr>
              <a:buFont typeface="Wingdings" pitchFamily="2" charset="2"/>
              <a:buChar char="§"/>
            </a:pPr>
            <a:r>
              <a:rPr lang="en-US" dirty="0"/>
              <a:t>A comprehensive </a:t>
            </a:r>
            <a:r>
              <a:rPr lang="en-US" b="1" dirty="0">
                <a:solidFill>
                  <a:srgbClr val="FFB703"/>
                </a:solidFill>
              </a:rPr>
              <a:t>simulation-based training and evaluation pipeline</a:t>
            </a:r>
            <a:r>
              <a:rPr lang="en-US" dirty="0">
                <a:solidFill>
                  <a:srgbClr val="FFB703"/>
                </a:solidFill>
              </a:rPr>
              <a:t> </a:t>
            </a:r>
            <a:r>
              <a:rPr lang="en-US" dirty="0"/>
              <a:t>has been set up in </a:t>
            </a:r>
            <a:r>
              <a:rPr lang="en-US" dirty="0" err="1"/>
              <a:t>Webots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905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64044-72BA-BF74-FB40-E1DB4499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C6DD181-1066-C0EC-F86C-C2AED231B187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F3B9BB-1C6C-BA45-F758-A331C2FE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328835"/>
            <a:ext cx="9404723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Project Scope &amp; Constraints</a:t>
            </a:r>
            <a:endParaRPr lang="en-AE" dirty="0">
              <a:highlight>
                <a:srgbClr val="023047"/>
              </a:highlight>
            </a:endParaRP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DF66C8B-0FEE-4CB7-13EB-65E1E10CE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918309"/>
            <a:ext cx="838199" cy="767687"/>
          </a:xfrm>
          <a:noFill/>
        </p:spPr>
        <p:txBody>
          <a:bodyPr/>
          <a:lstStyle/>
          <a:p>
            <a:fld id="{744AB2E2-3A9F-FB48-A8F1-73C54478CBD2}" type="slidenum">
              <a:rPr lang="en-US" b="1" smtClean="0">
                <a:solidFill>
                  <a:schemeClr val="lt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1</a:t>
            </a:fld>
            <a:endParaRPr lang="en-US" b="1" dirty="0">
              <a:solidFill>
                <a:schemeClr val="lt1"/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3B5618-64DC-8AB4-B009-0CA040A45326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CC9F7-C427-3094-FEF0-5B336B614213}"/>
              </a:ext>
            </a:extLst>
          </p:cNvPr>
          <p:cNvSpPr txBox="1"/>
          <p:nvPr/>
        </p:nvSpPr>
        <p:spPr>
          <a:xfrm>
            <a:off x="1468921" y="1547842"/>
            <a:ext cx="104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highlight>
                  <a:srgbClr val="023047"/>
                </a:highlight>
              </a:rPr>
              <a:t>Develop a </a:t>
            </a: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real-time</a:t>
            </a:r>
            <a:r>
              <a:rPr lang="en-US" b="1" dirty="0">
                <a:highlight>
                  <a:srgbClr val="023047"/>
                </a:highlight>
              </a:rPr>
              <a:t>, </a:t>
            </a: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fully onboard </a:t>
            </a:r>
            <a:r>
              <a:rPr lang="en-US" b="1" dirty="0">
                <a:highlight>
                  <a:srgbClr val="023047"/>
                </a:highlight>
              </a:rPr>
              <a:t>object recognition system for indoor mobile robots using only </a:t>
            </a: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raw 2D LiDAR </a:t>
            </a:r>
            <a:r>
              <a:rPr lang="en-US" b="1" dirty="0">
                <a:highlight>
                  <a:srgbClr val="023047"/>
                </a:highlight>
              </a:rPr>
              <a:t>data — no camera, no images, and no external compute.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28914F-89BE-35A0-FA19-4CD5C3CE1AED}"/>
              </a:ext>
            </a:extLst>
          </p:cNvPr>
          <p:cNvSpPr txBox="1"/>
          <p:nvPr/>
        </p:nvSpPr>
        <p:spPr>
          <a:xfrm>
            <a:off x="1676400" y="2756351"/>
            <a:ext cx="6098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Target Platform: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Robot:</a:t>
            </a:r>
            <a:r>
              <a:rPr lang="en-US" dirty="0">
                <a:highlight>
                  <a:srgbClr val="023047"/>
                </a:highlight>
              </a:rPr>
              <a:t> TurtleBot3 Burger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Compute:</a:t>
            </a:r>
            <a:r>
              <a:rPr lang="en-US" dirty="0">
                <a:highlight>
                  <a:srgbClr val="023047"/>
                </a:highlight>
              </a:rPr>
              <a:t> Raspberry Pi 4 (2GB RAM) + OpenCR 1.0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Sensor:</a:t>
            </a:r>
            <a:r>
              <a:rPr lang="en-US" dirty="0">
                <a:highlight>
                  <a:srgbClr val="023047"/>
                </a:highlight>
              </a:rPr>
              <a:t> 360° 2D LiDAR (LDS-01), IMU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F74C9-3999-A482-E33D-B758A64F6616}"/>
              </a:ext>
            </a:extLst>
          </p:cNvPr>
          <p:cNvSpPr txBox="1"/>
          <p:nvPr/>
        </p:nvSpPr>
        <p:spPr>
          <a:xfrm>
            <a:off x="1676400" y="4294495"/>
            <a:ext cx="60980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Recognition Task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Objects:</a:t>
            </a:r>
            <a:r>
              <a:rPr lang="en-US" dirty="0">
                <a:highlight>
                  <a:srgbClr val="023047"/>
                </a:highlight>
              </a:rPr>
              <a:t> Chair, Table, Cabinet, Door Frame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Environment:</a:t>
            </a:r>
            <a:r>
              <a:rPr lang="en-US" dirty="0">
                <a:highlight>
                  <a:srgbClr val="023047"/>
                </a:highlight>
              </a:rPr>
              <a:t> Cluttered indoor scenes (e.g., home, office)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Input:</a:t>
            </a:r>
            <a:r>
              <a:rPr lang="en-US" dirty="0">
                <a:highlight>
                  <a:srgbClr val="023047"/>
                </a:highlight>
              </a:rPr>
              <a:t> Raw scan (1×360)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023047"/>
                </a:highlight>
              </a:rPr>
              <a:t>Output:</a:t>
            </a:r>
            <a:r>
              <a:rPr lang="en-US" dirty="0">
                <a:highlight>
                  <a:srgbClr val="023047"/>
                </a:highlight>
              </a:rPr>
              <a:t> Object class and geometric location (center, radius)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548B7C-8965-C9B9-A0F1-6AED9F38D933}"/>
              </a:ext>
            </a:extLst>
          </p:cNvPr>
          <p:cNvSpPr txBox="1"/>
          <p:nvPr/>
        </p:nvSpPr>
        <p:spPr>
          <a:xfrm>
            <a:off x="7981937" y="2755214"/>
            <a:ext cx="4048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  <a:highlight>
                  <a:srgbClr val="023047"/>
                </a:highlight>
              </a:rPr>
              <a:t>Constraints: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23047"/>
                </a:highlight>
              </a:rPr>
              <a:t>No RGB or Depth Cameras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23047"/>
                </a:highlight>
              </a:rPr>
              <a:t>No Cloud or Offboard Compute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23047"/>
                </a:highlight>
              </a:rPr>
              <a:t>Real-Time Inference (&lt; 50 </a:t>
            </a:r>
            <a:r>
              <a:rPr lang="en-US" dirty="0" err="1">
                <a:highlight>
                  <a:srgbClr val="023047"/>
                </a:highlight>
              </a:rPr>
              <a:t>ms</a:t>
            </a:r>
            <a:r>
              <a:rPr lang="en-US" dirty="0">
                <a:highlight>
                  <a:srgbClr val="023047"/>
                </a:highlight>
              </a:rPr>
              <a:t>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23047"/>
                </a:highlight>
              </a:rPr>
              <a:t>Low Power &amp; Lightweight Deployment</a:t>
            </a:r>
          </a:p>
        </p:txBody>
      </p:sp>
    </p:spTree>
    <p:extLst>
      <p:ext uri="{BB962C8B-B14F-4D97-AF65-F5344CB8AC3E}">
        <p14:creationId xmlns:p14="http://schemas.microsoft.com/office/powerpoint/2010/main" val="66940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A5429-C820-0A37-3DC2-C7567806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343913A-8BA0-DE76-ED1D-1B1D9820C95F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27EBE-539A-D2A7-9B44-C9C8DF53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9404723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cs typeface="Arial" panose="020B0604020202020204" pitchFamily="34" charset="0"/>
              </a:rPr>
              <a:t>Problem Statement</a:t>
            </a:r>
            <a:endParaRPr lang="en-AE" dirty="0">
              <a:highlight>
                <a:srgbClr val="023047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37702A-F55A-3341-6107-439AE6BAF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938269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ln w="0"/>
                <a:solidFill>
                  <a:schemeClr val="tx1"/>
                </a:solidFill>
                <a:effectLst>
                  <a:reflection blurRad="6350" stA="55000" endA="300" endPos="45500" dir="5400000" sy="-100000" algn="bl" rotWithShape="0"/>
                </a:effectLst>
              </a:rPr>
              <a:t>2</a:t>
            </a:fld>
            <a:endParaRPr lang="en-US" b="1" dirty="0">
              <a:solidFill>
                <a:schemeClr val="tx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3FED156-07BE-3A38-E871-84A8933E3A51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BFCD2-326C-16A0-6FA0-4527286C4934}"/>
              </a:ext>
            </a:extLst>
          </p:cNvPr>
          <p:cNvSpPr txBox="1"/>
          <p:nvPr/>
        </p:nvSpPr>
        <p:spPr>
          <a:xfrm>
            <a:off x="1621683" y="1348281"/>
            <a:ext cx="1106318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</a:rPr>
              <a:t>Why is this problem important?</a:t>
            </a:r>
          </a:p>
          <a:p>
            <a:pPr>
              <a:buNone/>
            </a:pPr>
            <a:r>
              <a:rPr lang="en-US" sz="1600" dirty="0"/>
              <a:t>Most indoor object recognition systems </a:t>
            </a:r>
            <a:r>
              <a:rPr lang="en-US" sz="1600" b="1" dirty="0"/>
              <a:t>rely on vision</a:t>
            </a:r>
            <a:r>
              <a:rPr lang="en-US" sz="1600" dirty="0"/>
              <a:t> (RGB-D cameras, images, occupancy maps).</a:t>
            </a:r>
          </a:p>
          <a:p>
            <a:pPr>
              <a:buNone/>
            </a:pPr>
            <a:endParaRPr lang="en-US" sz="700" dirty="0"/>
          </a:p>
          <a:p>
            <a:pPr lvl="1">
              <a:buClr>
                <a:srgbClr val="FFB703"/>
              </a:buClr>
            </a:pPr>
            <a:r>
              <a:rPr lang="en-US" dirty="0"/>
              <a:t>These approaches need: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High computational power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Consistent lighting conditions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Often </a:t>
            </a:r>
            <a:r>
              <a:rPr lang="en-US" sz="1600" b="1" dirty="0">
                <a:solidFill>
                  <a:srgbClr val="FFB703"/>
                </a:solidFill>
              </a:rPr>
              <a:t>external computation </a:t>
            </a:r>
            <a:r>
              <a:rPr lang="en-US" sz="1600" dirty="0"/>
              <a:t>(cloud or workstation)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endParaRPr lang="en-US" sz="500" dirty="0"/>
          </a:p>
          <a:p>
            <a:pPr lvl="1">
              <a:buClr>
                <a:srgbClr val="FFB703"/>
              </a:buClr>
            </a:pPr>
            <a:r>
              <a:rPr lang="en-US" dirty="0"/>
              <a:t>But many service robots (e.g., TurtleBot3) must work </a:t>
            </a:r>
            <a:r>
              <a:rPr lang="en-US" b="1" dirty="0"/>
              <a:t>autonomously</a:t>
            </a:r>
            <a:r>
              <a:rPr lang="en-US" dirty="0"/>
              <a:t> with: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No camera (privacy)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Low power (e.g., Raspberry Pi)</a:t>
            </a:r>
          </a:p>
          <a:p>
            <a:pPr marL="1200150" lvl="2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Real-time processing constraints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EC04E-E847-681E-A46B-86CC05E7AAC6}"/>
              </a:ext>
            </a:extLst>
          </p:cNvPr>
          <p:cNvSpPr txBox="1"/>
          <p:nvPr/>
        </p:nvSpPr>
        <p:spPr>
          <a:xfrm>
            <a:off x="1785938" y="5774720"/>
            <a:ext cx="10068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b="1" dirty="0">
                <a:solidFill>
                  <a:srgbClr val="FFB703"/>
                </a:solidFill>
              </a:rPr>
              <a:t>Our Core Challenge</a:t>
            </a:r>
            <a:endParaRPr lang="en-US" dirty="0">
              <a:solidFill>
                <a:srgbClr val="FFB703"/>
              </a:solidFill>
            </a:endParaRPr>
          </a:p>
          <a:p>
            <a:pPr algn="ctr">
              <a:buNone/>
            </a:pPr>
            <a:r>
              <a:rPr lang="en-US" b="1" dirty="0"/>
              <a:t>Can we perform object identification using only raw 2D LiDAR data?</a:t>
            </a:r>
            <a:r>
              <a:rPr lang="en-US" dirty="0"/>
              <a:t> Onboard, in real-time, and without any camera, images, or map? </a:t>
            </a:r>
            <a:endParaRPr lang="en-A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ADF76F-94CB-FE54-C39A-AF80248FAEF7}"/>
              </a:ext>
            </a:extLst>
          </p:cNvPr>
          <p:cNvSpPr txBox="1"/>
          <p:nvPr/>
        </p:nvSpPr>
        <p:spPr>
          <a:xfrm>
            <a:off x="1654287" y="4271588"/>
            <a:ext cx="1103058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</a:rPr>
              <a:t>Technical Goals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Operate </a:t>
            </a:r>
            <a:r>
              <a:rPr lang="en-US" sz="1600" b="1" dirty="0"/>
              <a:t>fully onboard</a:t>
            </a:r>
            <a:r>
              <a:rPr lang="en-US" sz="1600" dirty="0"/>
              <a:t> in Python on a Raspberry Pi 4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Avoid any image conversion (no occupancy grid, no YOLO-style projection)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Explore if a </a:t>
            </a:r>
            <a:r>
              <a:rPr lang="en-US" sz="1600" b="1" dirty="0"/>
              <a:t>raw-scan-to-classification pipeline</a:t>
            </a:r>
            <a:r>
              <a:rPr lang="en-US" sz="1600" dirty="0"/>
              <a:t> is viable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Support </a:t>
            </a:r>
            <a:r>
              <a:rPr lang="en-US" sz="1600" b="1" dirty="0"/>
              <a:t>multiple objects</a:t>
            </a:r>
            <a:r>
              <a:rPr lang="en-US" sz="1600" dirty="0"/>
              <a:t> in cluttered scenes</a:t>
            </a:r>
          </a:p>
        </p:txBody>
      </p:sp>
    </p:spTree>
    <p:extLst>
      <p:ext uri="{BB962C8B-B14F-4D97-AF65-F5344CB8AC3E}">
        <p14:creationId xmlns:p14="http://schemas.microsoft.com/office/powerpoint/2010/main" val="173655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268A05-20B1-A341-26DB-D1E13C34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080A3AC-3CCF-869B-8F34-481AD41A6128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590194-ED10-DE90-E803-1612058D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9404723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cs typeface="Arial" panose="020B0604020202020204" pitchFamily="34" charset="0"/>
              </a:rPr>
              <a:t>Stakeholder Analysis </a:t>
            </a:r>
            <a:endParaRPr lang="en-AE" dirty="0">
              <a:highlight>
                <a:srgbClr val="023047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BF59A26-EAFF-5CA1-9DC7-297D6260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804563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3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57204F-A770-2A5E-92C1-5E317165B92F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397E0-1DB7-5A6C-F207-75F45AC0BC7D}"/>
              </a:ext>
            </a:extLst>
          </p:cNvPr>
          <p:cNvSpPr txBox="1"/>
          <p:nvPr/>
        </p:nvSpPr>
        <p:spPr>
          <a:xfrm>
            <a:off x="1676400" y="1806396"/>
            <a:ext cx="99849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B703"/>
                </a:solidFill>
              </a:rPr>
              <a:t>Who Benefits from Our System?</a:t>
            </a:r>
            <a:br>
              <a:rPr lang="en-US" dirty="0">
                <a:solidFill>
                  <a:srgbClr val="FFB703"/>
                </a:solidFill>
              </a:rPr>
            </a:br>
            <a:endParaRPr lang="en-US" dirty="0">
              <a:solidFill>
                <a:srgbClr val="FFB703"/>
              </a:solidFill>
            </a:endParaRPr>
          </a:p>
          <a:p>
            <a:pPr>
              <a:buNone/>
            </a:pPr>
            <a:r>
              <a:rPr lang="en-US" dirty="0"/>
              <a:t>In real-world robotics, stakeholders span users, developers, and systems that rely on fast, local perception. Our LiDAR-based onboard recognition system offers value to: </a:t>
            </a:r>
            <a:endParaRPr lang="en-A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FEF63-4A5B-6421-2D48-CC8FA606169A}"/>
              </a:ext>
            </a:extLst>
          </p:cNvPr>
          <p:cNvSpPr txBox="1"/>
          <p:nvPr/>
        </p:nvSpPr>
        <p:spPr>
          <a:xfrm>
            <a:off x="1676400" y="3206251"/>
            <a:ext cx="101778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B703"/>
              </a:buClr>
              <a:buNone/>
            </a:pPr>
            <a:r>
              <a:rPr lang="en-US" b="1" dirty="0">
                <a:solidFill>
                  <a:srgbClr val="FFB703"/>
                </a:solidFill>
              </a:rPr>
              <a:t>Primary Stakeholders</a:t>
            </a:r>
            <a:br>
              <a:rPr lang="en-US" b="1" dirty="0">
                <a:solidFill>
                  <a:srgbClr val="FFB703"/>
                </a:solidFill>
              </a:rPr>
            </a:br>
            <a:endParaRPr lang="en-US" dirty="0">
              <a:solidFill>
                <a:srgbClr val="FFB703"/>
              </a:solidFill>
            </a:endParaRP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Mobile Indoor Robots: </a:t>
            </a:r>
            <a:r>
              <a:rPr lang="en-US" sz="1600" dirty="0"/>
              <a:t>Require accurate and fast perception in cluttered spaces (e.g., hospitals, offices).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Assistive Robots: </a:t>
            </a:r>
            <a:r>
              <a:rPr lang="en-US" sz="1600" dirty="0"/>
              <a:t>Benefit from privacy-preserving, low-power solutions for home or care facilities.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Smart Warehouse Systems: </a:t>
            </a:r>
            <a:r>
              <a:rPr lang="en-US" sz="1600" dirty="0"/>
              <a:t>Need onboard-only recognition to scale low-cost, autonomous agents.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4A795-F64D-5DDF-BFC8-86906CFCE1BB}"/>
              </a:ext>
            </a:extLst>
          </p:cNvPr>
          <p:cNvSpPr txBox="1"/>
          <p:nvPr/>
        </p:nvSpPr>
        <p:spPr>
          <a:xfrm>
            <a:off x="1676400" y="5036994"/>
            <a:ext cx="99849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B703"/>
              </a:buClr>
              <a:buNone/>
            </a:pPr>
            <a:r>
              <a:rPr lang="en-US" b="1" dirty="0">
                <a:solidFill>
                  <a:srgbClr val="FFB703"/>
                </a:solidFill>
              </a:rPr>
              <a:t>Secondary Stakeholders</a:t>
            </a:r>
            <a:br>
              <a:rPr lang="en-US" b="1" dirty="0">
                <a:solidFill>
                  <a:srgbClr val="FFB703"/>
                </a:solidFill>
              </a:rPr>
            </a:br>
            <a:endParaRPr lang="en-US" dirty="0">
              <a:solidFill>
                <a:srgbClr val="FFB703"/>
              </a:solidFill>
            </a:endParaRP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Embedded Robotics Developers: </a:t>
            </a:r>
            <a:r>
              <a:rPr lang="en-US" sz="1600" dirty="0"/>
              <a:t>Need lightweight models deployable on constrained hardware.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Academic Research Groups: </a:t>
            </a:r>
            <a:r>
              <a:rPr lang="en-US" sz="1600" dirty="0"/>
              <a:t>Explore non-vision pipelines for perception and object learning.</a:t>
            </a:r>
          </a:p>
        </p:txBody>
      </p:sp>
    </p:spTree>
    <p:extLst>
      <p:ext uri="{BB962C8B-B14F-4D97-AF65-F5344CB8AC3E}">
        <p14:creationId xmlns:p14="http://schemas.microsoft.com/office/powerpoint/2010/main" val="275052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1D0A0-D276-38C8-470F-6DF277B77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17FCD4-992B-BEE2-60DF-A1DFD39A91BC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D50217-4291-7C29-2F9A-EE29214D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9404723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cs typeface="Arial" panose="020B0604020202020204" pitchFamily="34" charset="0"/>
              </a:rPr>
              <a:t>Why Our Solution Matters</a:t>
            </a:r>
            <a:endParaRPr lang="en-AE" dirty="0">
              <a:highlight>
                <a:srgbClr val="023047"/>
              </a:highlight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297B841-71E2-7DE9-B1BE-122870E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833138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4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8EC1D75-AA68-F7B2-3A0B-31E7724DC574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631627-A5E9-CAB2-F35C-3BBB4F8B2349}"/>
              </a:ext>
            </a:extLst>
          </p:cNvPr>
          <p:cNvSpPr txBox="1"/>
          <p:nvPr/>
        </p:nvSpPr>
        <p:spPr>
          <a:xfrm>
            <a:off x="1620255" y="1959011"/>
            <a:ext cx="700323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</a:rPr>
              <a:t>Privacy &amp; Lighting Robustness</a:t>
            </a:r>
            <a:endParaRPr lang="en-US" sz="1100" dirty="0">
              <a:solidFill>
                <a:srgbClr val="FFB703"/>
              </a:solidFill>
            </a:endParaRPr>
          </a:p>
          <a:p>
            <a:r>
              <a:rPr lang="en-US" sz="1600" dirty="0"/>
              <a:t>Our approach avoids cameras and 3D sensors, offering privacy-friendly and lighting-invariant perception.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388D8-8B36-7BD5-8F35-FD38FA19EF07}"/>
              </a:ext>
            </a:extLst>
          </p:cNvPr>
          <p:cNvSpPr txBox="1"/>
          <p:nvPr/>
        </p:nvSpPr>
        <p:spPr>
          <a:xfrm>
            <a:off x="1620254" y="2851993"/>
            <a:ext cx="670935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</a:rPr>
              <a:t>Real-Time, Low-Power</a:t>
            </a:r>
            <a:endParaRPr lang="en-US" sz="1050" dirty="0">
              <a:solidFill>
                <a:srgbClr val="FFB703"/>
              </a:solidFill>
            </a:endParaRPr>
          </a:p>
          <a:p>
            <a:r>
              <a:rPr lang="en-US" sz="1600" dirty="0"/>
              <a:t>Runs entirely onboard Raspberry Pi 4 (2GB), enabling autonomy in lightweight robots.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3CD29-A483-32EE-5B16-759FEB82975B}"/>
              </a:ext>
            </a:extLst>
          </p:cNvPr>
          <p:cNvSpPr txBox="1"/>
          <p:nvPr/>
        </p:nvSpPr>
        <p:spPr>
          <a:xfrm>
            <a:off x="1610571" y="5278573"/>
            <a:ext cx="6539684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</a:rPr>
              <a:t>No Cloud, No Map, No Image Needed</a:t>
            </a:r>
            <a:endParaRPr lang="en-US" sz="1050" dirty="0">
              <a:solidFill>
                <a:srgbClr val="FFB703"/>
              </a:solidFill>
            </a:endParaRPr>
          </a:p>
          <a:p>
            <a:r>
              <a:rPr lang="en-US" sz="1600" dirty="0"/>
              <a:t>Fully self-contained — just raw 2D LiDAR.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C8831F-B7DE-E421-7927-046F2CA462AB}"/>
              </a:ext>
            </a:extLst>
          </p:cNvPr>
          <p:cNvSpPr txBox="1"/>
          <p:nvPr/>
        </p:nvSpPr>
        <p:spPr>
          <a:xfrm>
            <a:off x="1620254" y="3713767"/>
            <a:ext cx="70080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FFB703"/>
              </a:buClr>
            </a:pPr>
            <a:r>
              <a:rPr lang="en-US" b="1" dirty="0">
                <a:solidFill>
                  <a:srgbClr val="FFB703"/>
                </a:solidFill>
              </a:rPr>
              <a:t>Better than Typical Alternatives</a:t>
            </a:r>
            <a:endParaRPr lang="en-US" sz="1050" dirty="0">
              <a:solidFill>
                <a:srgbClr val="FFB703"/>
              </a:solidFill>
            </a:endParaRP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YOLO on images</a:t>
            </a:r>
            <a:r>
              <a:rPr lang="en-US" sz="1600" dirty="0"/>
              <a:t>: High accuracy, but high compute and power draw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3D LiDAR + GPU</a:t>
            </a:r>
            <a:r>
              <a:rPr lang="en-US" sz="1600" dirty="0"/>
              <a:t>: Accurate, but expensive and heavy</a:t>
            </a:r>
          </a:p>
          <a:p>
            <a:pPr marL="742950" lvl="1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Our method</a:t>
            </a:r>
            <a:r>
              <a:rPr lang="en-US" sz="1600" dirty="0"/>
              <a:t>: Minimal hardware, real-time inference, high potential for embedded 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1E065E-968F-160A-1855-A4D5DA83D23A}"/>
              </a:ext>
            </a:extLst>
          </p:cNvPr>
          <p:cNvSpPr txBox="1"/>
          <p:nvPr/>
        </p:nvSpPr>
        <p:spPr>
          <a:xfrm>
            <a:off x="1615412" y="5894126"/>
            <a:ext cx="700807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B703"/>
                </a:solidFill>
              </a:rPr>
              <a:t>Fills a Critical Gap</a:t>
            </a:r>
            <a:endParaRPr lang="en-US" dirty="0">
              <a:solidFill>
                <a:srgbClr val="FFB703"/>
              </a:solidFill>
            </a:endParaRPr>
          </a:p>
          <a:p>
            <a:r>
              <a:rPr lang="en-US" sz="1600" dirty="0"/>
              <a:t>We meet real-time requirements </a:t>
            </a:r>
            <a:r>
              <a:rPr lang="en-US" sz="1600" b="1" dirty="0"/>
              <a:t>without</a:t>
            </a:r>
            <a:r>
              <a:rPr lang="en-US" sz="1600" dirty="0"/>
              <a:t> vision, maps, or offboard compute.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48061B5-33F3-2E95-9CB8-510156BF8CE8}"/>
              </a:ext>
            </a:extLst>
          </p:cNvPr>
          <p:cNvSpPr/>
          <p:nvPr/>
        </p:nvSpPr>
        <p:spPr>
          <a:xfrm>
            <a:off x="9411742" y="112490"/>
            <a:ext cx="2300804" cy="1900454"/>
          </a:xfrm>
          <a:prstGeom prst="roundRect">
            <a:avLst/>
          </a:prstGeom>
          <a:solidFill>
            <a:schemeClr val="tx1"/>
          </a:solidFill>
          <a:ln w="31750">
            <a:solidFill>
              <a:srgbClr val="FFB7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E3713B-9888-D030-D30D-6EABF493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37" t="4564" r="9203" b="2103"/>
          <a:stretch/>
        </p:blipFill>
        <p:spPr>
          <a:xfrm>
            <a:off x="9632495" y="176512"/>
            <a:ext cx="1833482" cy="1743138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6B865870-78DD-EEFA-0C68-DA7C0A69CA8D}"/>
              </a:ext>
            </a:extLst>
          </p:cNvPr>
          <p:cNvSpPr/>
          <p:nvPr/>
        </p:nvSpPr>
        <p:spPr>
          <a:xfrm>
            <a:off x="9137899" y="4738545"/>
            <a:ext cx="2874651" cy="1775257"/>
          </a:xfrm>
          <a:prstGeom prst="roundRect">
            <a:avLst/>
          </a:prstGeom>
          <a:solidFill>
            <a:schemeClr val="tx1"/>
          </a:solidFill>
          <a:ln w="31750">
            <a:solidFill>
              <a:srgbClr val="FFB70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EE8E15-F3BF-B30D-A529-006F0713AF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54" t="6645" b="5678"/>
          <a:stretch/>
        </p:blipFill>
        <p:spPr>
          <a:xfrm>
            <a:off x="9250397" y="4856830"/>
            <a:ext cx="2629242" cy="156633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90F91D6-9C18-06F8-65B5-640E729F9421}"/>
              </a:ext>
            </a:extLst>
          </p:cNvPr>
          <p:cNvSpPr txBox="1"/>
          <p:nvPr/>
        </p:nvSpPr>
        <p:spPr>
          <a:xfrm>
            <a:off x="9076256" y="4508364"/>
            <a:ext cx="31486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050" b="1" dirty="0">
                <a:latin typeface="Baloo 2" panose="03080502040302020200" pitchFamily="66" charset="77"/>
                <a:cs typeface="Baloo 2" panose="03080502040302020200" pitchFamily="66" charset="77"/>
              </a:rPr>
              <a:t>Privacy</a:t>
            </a:r>
            <a:r>
              <a:rPr lang="en-AE" sz="1100" b="1" dirty="0">
                <a:latin typeface="Baloo 2" panose="03080502040302020200" pitchFamily="66" charset="77"/>
                <a:cs typeface="Baloo 2" panose="03080502040302020200" pitchFamily="66" charset="77"/>
              </a:rPr>
              <a:t> Concern Across Identification Methods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75686-4F1B-BCB9-03F4-C586D9E15309}"/>
              </a:ext>
            </a:extLst>
          </p:cNvPr>
          <p:cNvSpPr txBox="1"/>
          <p:nvPr/>
        </p:nvSpPr>
        <p:spPr>
          <a:xfrm rot="16200000">
            <a:off x="8206523" y="5487674"/>
            <a:ext cx="16417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B8500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P</a:t>
            </a:r>
            <a:r>
              <a:rPr lang="en-AE" sz="1200" dirty="0">
                <a:solidFill>
                  <a:srgbClr val="FB8500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rivacy Concern Level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C7DFB9-FE5D-1CC9-82BE-414E18C54B88}"/>
              </a:ext>
            </a:extLst>
          </p:cNvPr>
          <p:cNvSpPr txBox="1"/>
          <p:nvPr/>
        </p:nvSpPr>
        <p:spPr>
          <a:xfrm>
            <a:off x="9493037" y="6613088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E" sz="1200" dirty="0">
                <a:solidFill>
                  <a:srgbClr val="FB8500"/>
                </a:solidFill>
                <a:latin typeface="Baloo 2" panose="03080502040302020200" pitchFamily="66" charset="77"/>
                <a:cs typeface="Baloo 2" panose="03080502040302020200" pitchFamily="66" charset="77"/>
              </a:rPr>
              <a:t>Object Identification Methods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FA6898-3B00-97D9-437D-410ECB88DC63}"/>
              </a:ext>
            </a:extLst>
          </p:cNvPr>
          <p:cNvGrpSpPr/>
          <p:nvPr/>
        </p:nvGrpSpPr>
        <p:grpSpPr>
          <a:xfrm>
            <a:off x="8791993" y="2159103"/>
            <a:ext cx="3515178" cy="2433282"/>
            <a:chOff x="8791993" y="2241399"/>
            <a:chExt cx="3515178" cy="243328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F4B8A8-6A15-DCF1-975A-471C8A68192F}"/>
                </a:ext>
              </a:extLst>
            </p:cNvPr>
            <p:cNvSpPr txBox="1"/>
            <p:nvPr/>
          </p:nvSpPr>
          <p:spPr>
            <a:xfrm>
              <a:off x="8791993" y="2241399"/>
              <a:ext cx="351517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E" sz="1050" b="1" dirty="0">
                  <a:latin typeface="Baloo 2" panose="03080502040302020200" pitchFamily="66" charset="77"/>
                  <a:cs typeface="Baloo 2" panose="03080502040302020200" pitchFamily="66" charset="77"/>
                </a:rPr>
                <a:t>Price Efficiency Comparison of Object Identification Methods</a:t>
              </a:r>
              <a:endParaRPr lang="en-AE" sz="1100" b="1" dirty="0">
                <a:latin typeface="Baloo 2" panose="03080502040302020200" pitchFamily="66" charset="77"/>
                <a:cs typeface="Baloo 2" panose="03080502040302020200" pitchFamily="66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95600B-C423-C89C-7AFE-13AD58E9BF0A}"/>
                </a:ext>
              </a:extLst>
            </p:cNvPr>
            <p:cNvSpPr txBox="1"/>
            <p:nvPr/>
          </p:nvSpPr>
          <p:spPr>
            <a:xfrm rot="16200000">
              <a:off x="8477704" y="3366144"/>
              <a:ext cx="112562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FB8500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Cost (per Unit)</a:t>
              </a:r>
              <a:endParaRPr lang="en-AE" sz="1200" dirty="0">
                <a:solidFill>
                  <a:srgbClr val="FB8500"/>
                </a:solidFill>
                <a:latin typeface="Baloo 2" panose="03080502040302020200" pitchFamily="66" charset="77"/>
                <a:cs typeface="Baloo 2" panose="03080502040302020200" pitchFamily="66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9C3EE3C-AAE9-536A-69CE-4DC983AAF701}"/>
                </a:ext>
              </a:extLst>
            </p:cNvPr>
            <p:cNvSpPr txBox="1"/>
            <p:nvPr/>
          </p:nvSpPr>
          <p:spPr>
            <a:xfrm>
              <a:off x="9489557" y="4397682"/>
              <a:ext cx="21643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E" sz="1200" dirty="0">
                  <a:solidFill>
                    <a:srgbClr val="FB8500"/>
                  </a:solidFill>
                  <a:latin typeface="Baloo 2" panose="03080502040302020200" pitchFamily="66" charset="77"/>
                  <a:cs typeface="Baloo 2" panose="03080502040302020200" pitchFamily="66" charset="77"/>
                </a:rPr>
                <a:t>Object Identification Methods</a:t>
              </a: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FF3A53D-1992-0DD1-70DA-6493314FDF02}"/>
                </a:ext>
              </a:extLst>
            </p:cNvPr>
            <p:cNvSpPr/>
            <p:nvPr/>
          </p:nvSpPr>
          <p:spPr>
            <a:xfrm>
              <a:off x="9134420" y="2608682"/>
              <a:ext cx="2874651" cy="1775257"/>
            </a:xfrm>
            <a:prstGeom prst="roundRect">
              <a:avLst/>
            </a:prstGeom>
            <a:solidFill>
              <a:schemeClr val="tx1"/>
            </a:solidFill>
            <a:ln w="31750">
              <a:solidFill>
                <a:srgbClr val="FFB70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276A802-C273-A730-12B0-917BFD7C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3118" t="7644" b="5630"/>
            <a:stretch/>
          </p:blipFill>
          <p:spPr>
            <a:xfrm>
              <a:off x="9307842" y="2692668"/>
              <a:ext cx="2527807" cy="1638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3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79ED82-6546-ED53-9B8A-F15595D6A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F4F0971-32D1-7F93-58DC-FDB85010FC16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4E5479-E39F-0C53-6A9C-813DE1EB3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kern="100" dirty="0">
                <a:highlight>
                  <a:srgbClr val="023047"/>
                </a:highlight>
                <a:latin typeface="Aptos" panose="020B0004020202020204" pitchFamily="34" charset="0"/>
                <a:cs typeface="Arial" panose="020B0604020202020204" pitchFamily="34" charset="0"/>
              </a:rPr>
              <a:t>Requirements: Derived from Research, Stakeholders, and Constraints</a:t>
            </a: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C585F-22DC-66D2-8608-BB14C5BA3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932298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5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999C36E-E945-D699-9C1A-8FCBB002E386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AF0B2A-0DD1-DD7D-E2EE-8123E86583F2}"/>
              </a:ext>
            </a:extLst>
          </p:cNvPr>
          <p:cNvSpPr txBox="1"/>
          <p:nvPr/>
        </p:nvSpPr>
        <p:spPr>
          <a:xfrm>
            <a:off x="1604288" y="1813412"/>
            <a:ext cx="10114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These requirements are not just wishful specifications—they are each derived from specific findings in the literature, real-world needs from target users, and practical feasibility considerations.</a:t>
            </a:r>
            <a:r>
              <a:rPr lang="en-US" sz="1600" dirty="0">
                <a:effectLst/>
              </a:rPr>
              <a:t> </a:t>
            </a:r>
            <a:endParaRPr lang="en-US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85E8CE-4E5B-1173-187A-EDB4B09B4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457085"/>
              </p:ext>
            </p:extLst>
          </p:nvPr>
        </p:nvGraphicFramePr>
        <p:xfrm>
          <a:off x="1684302" y="2520409"/>
          <a:ext cx="10169959" cy="379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3218">
                  <a:extLst>
                    <a:ext uri="{9D8B030D-6E8A-4147-A177-3AD203B41FA5}">
                      <a16:colId xmlns:a16="http://schemas.microsoft.com/office/drawing/2014/main" val="3268448621"/>
                    </a:ext>
                  </a:extLst>
                </a:gridCol>
                <a:gridCol w="3288699">
                  <a:extLst>
                    <a:ext uri="{9D8B030D-6E8A-4147-A177-3AD203B41FA5}">
                      <a16:colId xmlns:a16="http://schemas.microsoft.com/office/drawing/2014/main" val="3144851744"/>
                    </a:ext>
                  </a:extLst>
                </a:gridCol>
                <a:gridCol w="5038042">
                  <a:extLst>
                    <a:ext uri="{9D8B030D-6E8A-4147-A177-3AD203B41FA5}">
                      <a16:colId xmlns:a16="http://schemas.microsoft.com/office/drawing/2014/main" val="1110366481"/>
                    </a:ext>
                  </a:extLst>
                </a:gridCol>
              </a:tblGrid>
              <a:tr h="23864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Requirement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Why It's Critical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19511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B703"/>
                          </a:solidFill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Object detection &amp; 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Enables autonomous navigation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1144474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Only 2D LiDAR, no 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Cost-effective &amp; privacy-safe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199764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Real-time &amp; low-latency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Required for moving robots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87718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Shape-based clustering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Detect object instances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2614084"/>
                  </a:ext>
                </a:extLst>
              </a:tr>
              <a:tr h="27627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Wall/background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Avoid false positives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9187472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Edge-device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Runs on 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084422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Semantic2D compatibility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Enables ML-based recognition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64790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rgbClr val="FFB703"/>
                          </a:solidFill>
                        </a:rPr>
                        <a:t>R8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ROS-ready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Plug into real robots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684571"/>
                  </a:ext>
                </a:extLst>
              </a:tr>
              <a:tr h="41161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B703"/>
                          </a:solidFill>
                        </a:rPr>
                        <a:t>R9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Dynamic environment stable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Handle moving chairs/people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71660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367648-9EEB-DFE9-735F-5697ADCEC719}"/>
              </a:ext>
            </a:extLst>
          </p:cNvPr>
          <p:cNvSpPr txBox="1"/>
          <p:nvPr/>
        </p:nvSpPr>
        <p:spPr>
          <a:xfrm>
            <a:off x="1604288" y="6438364"/>
            <a:ext cx="10797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All further design and implementation decisions are based on fulfilling these nine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12909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9CE0C-A6F3-52D0-F52F-DDE201F07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97CCFCB-EB5D-6928-5DD4-94636B2D4CA3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4CE65E-130D-8F50-6072-FA934041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dirty="0">
                <a:highlight>
                  <a:srgbClr val="023047"/>
                </a:highlight>
              </a:rPr>
              <a:t>Related Work: Pros &amp; Cons of Existing Approaches</a:t>
            </a:r>
            <a:endParaRPr lang="en-AE" sz="4400" dirty="0">
              <a:highlight>
                <a:srgbClr val="023047"/>
              </a:highligh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B17F69E-36E8-64A6-9E43-B93321A4D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7280091"/>
              </p:ext>
            </p:extLst>
          </p:nvPr>
        </p:nvGraphicFramePr>
        <p:xfrm>
          <a:off x="1747042" y="2127696"/>
          <a:ext cx="10107219" cy="3586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69073">
                  <a:extLst>
                    <a:ext uri="{9D8B030D-6E8A-4147-A177-3AD203B41FA5}">
                      <a16:colId xmlns:a16="http://schemas.microsoft.com/office/drawing/2014/main" val="3904208542"/>
                    </a:ext>
                  </a:extLst>
                </a:gridCol>
                <a:gridCol w="3369073">
                  <a:extLst>
                    <a:ext uri="{9D8B030D-6E8A-4147-A177-3AD203B41FA5}">
                      <a16:colId xmlns:a16="http://schemas.microsoft.com/office/drawing/2014/main" val="4138177276"/>
                    </a:ext>
                  </a:extLst>
                </a:gridCol>
                <a:gridCol w="3369073">
                  <a:extLst>
                    <a:ext uri="{9D8B030D-6E8A-4147-A177-3AD203B41FA5}">
                      <a16:colId xmlns:a16="http://schemas.microsoft.com/office/drawing/2014/main" val="3536705273"/>
                    </a:ext>
                  </a:extLst>
                </a:gridCol>
              </a:tblGrid>
              <a:tr h="2918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Cons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458965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YOLO / Vision-Based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High detection accuracy, Fast runtime when optimized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Requires camera, Lighting-sensitive, Privacy risk, Needs GPU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433204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Occupancy Map Pipelines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Useful for navigation + mapping, LiDAR-compatible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Low classification precision, Coarse resolution, Latency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3628144"/>
                  </a:ext>
                </a:extLst>
              </a:tr>
              <a:tr h="7004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Analytical Segmentation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Fast and interpretable, No ML training needed, Low compute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 learning, Poor generalization, Handles only simple geometry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36995"/>
                  </a:ext>
                </a:extLst>
              </a:tr>
              <a:tr h="4961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FFB703"/>
                          </a:solidFill>
                        </a:rPr>
                        <a:t>End-to-End 1D CNN Models</a:t>
                      </a:r>
                      <a:endParaRPr lang="en-US" sz="140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Learns directly from raw data, No handcrafted features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Requires large labeled dataset, Black-box behavior, Heavy training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4200"/>
                  </a:ext>
                </a:extLst>
              </a:tr>
              <a:tr h="8129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>
                          <a:solidFill>
                            <a:srgbClr val="FFB703"/>
                          </a:solidFill>
                        </a:rPr>
                        <a:t>Sequential Models (GRU/CNN)</a:t>
                      </a:r>
                      <a:endParaRPr lang="en-US" sz="1400" dirty="0">
                        <a:solidFill>
                          <a:srgbClr val="FFB703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Good at temporal tracking, Improves consistency over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Needs multiple scans, Higher latency, May exceed Pi limits if unoptimized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720666"/>
                  </a:ext>
                </a:extLst>
              </a:tr>
            </a:tbl>
          </a:graphicData>
        </a:graphic>
      </p:graphicFrame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3A11-264C-82FD-E343-6129ACFD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99117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6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64626B3-0FAC-EB1B-AAB0-8EDC4E93BA65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8F1A5-133B-6654-770E-FC088C0F4921}"/>
              </a:ext>
            </a:extLst>
          </p:cNvPr>
          <p:cNvSpPr txBox="1"/>
          <p:nvPr/>
        </p:nvSpPr>
        <p:spPr>
          <a:xfrm>
            <a:off x="1747041" y="5773147"/>
            <a:ext cx="101072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Most current approaches either require vision, heavy computation, or lack generalization. Lightweight, real-time object recognition on embedded robots using only 2D LiDAR remains an open challenge </a:t>
            </a:r>
            <a:endParaRPr lang="en-AE" sz="1600" dirty="0"/>
          </a:p>
        </p:txBody>
      </p:sp>
    </p:spTree>
    <p:extLst>
      <p:ext uri="{BB962C8B-B14F-4D97-AF65-F5344CB8AC3E}">
        <p14:creationId xmlns:p14="http://schemas.microsoft.com/office/powerpoint/2010/main" val="342379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7EC7E-E2F3-23C2-D07A-04763E75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BBC3FF-B64D-5FFE-95FA-9476CDC358F8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7E1B7B5-C84D-8775-7A4C-2797A07D7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dirty="0">
                <a:highlight>
                  <a:srgbClr val="023047"/>
                </a:highlight>
              </a:rPr>
              <a:t>What Is X and What Is Y? Defining Our Model Architecture</a:t>
            </a: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D5FA52B-0D56-26A0-7E70-1AF62F2D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818850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b="1" smtClean="0">
                <a:effectLst>
                  <a:reflection blurRad="6350" stA="55000" endA="300" endPos="45500" dir="5400000" sy="-100000" algn="bl" rotWithShape="0"/>
                </a:effectLst>
              </a:rPr>
              <a:t>7</a:t>
            </a:fld>
            <a:endParaRPr lang="en-US" b="1" dirty="0"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D57E863-7283-4BC1-DECA-53622A14C319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FFD22-64C0-2707-AE38-BCA1CDDC0718}"/>
              </a:ext>
            </a:extLst>
          </p:cNvPr>
          <p:cNvSpPr txBox="1"/>
          <p:nvPr/>
        </p:nvSpPr>
        <p:spPr>
          <a:xfrm>
            <a:off x="1533526" y="1865281"/>
            <a:ext cx="51673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B703"/>
                </a:solidFill>
              </a:rPr>
              <a:t>What Is X? (Input)</a:t>
            </a:r>
            <a:br>
              <a:rPr lang="en-US" sz="1600" dirty="0"/>
            </a:br>
            <a:endParaRPr lang="en-US" sz="1600" dirty="0"/>
          </a:p>
          <a:p>
            <a:pPr>
              <a:buNone/>
            </a:pPr>
            <a:r>
              <a:rPr lang="en-US" sz="1600" b="1" dirty="0"/>
              <a:t>X = Raw 2D LiDAR Scan (Single or Multiple Frames)</a:t>
            </a:r>
            <a:endParaRPr lang="en-US" sz="1600" dirty="0"/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Single-frame</a:t>
            </a:r>
            <a:r>
              <a:rPr lang="en-US" sz="1600" dirty="0"/>
              <a:t>: 1 × 360 array of distances (in meters)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Multi-frame</a:t>
            </a:r>
            <a:r>
              <a:rPr lang="en-US" sz="1600" dirty="0"/>
              <a:t>: N × 360 sequence of scans for temporal models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Each value = distance to nearest object at that angle (1° resolution)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No RGB, no depth, no grid — pure sensor data</a:t>
            </a:r>
          </a:p>
          <a:p>
            <a:pPr marL="285750" indent="-285750">
              <a:buClr>
                <a:srgbClr val="FFB703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Designed for </a:t>
            </a:r>
            <a:r>
              <a:rPr lang="en-US" sz="1600" b="1" dirty="0"/>
              <a:t>real-time, lightweight onboard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r>
              <a:rPr lang="en-US" sz="1600" i="1" dirty="0"/>
              <a:t>X is raw, compact, and ideal for efficient processing on constrained robots — as a single scan or a short temporal buffer.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66C07-4C4E-F87D-6B5C-524F8C8B2B36}"/>
              </a:ext>
            </a:extLst>
          </p:cNvPr>
          <p:cNvSpPr txBox="1"/>
          <p:nvPr/>
        </p:nvSpPr>
        <p:spPr>
          <a:xfrm>
            <a:off x="6862763" y="1865281"/>
            <a:ext cx="5329237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rgbClr val="FFB703"/>
                </a:solidFill>
              </a:rPr>
              <a:t>What Is Y? (Output)</a:t>
            </a:r>
          </a:p>
          <a:p>
            <a:pPr>
              <a:buNone/>
            </a:pPr>
            <a:endParaRPr lang="en-US" sz="1600" dirty="0"/>
          </a:p>
          <a:p>
            <a:r>
              <a:rPr lang="en-US" sz="1600" b="1" dirty="0"/>
              <a:t>Y = Structured Per-Sector Object Predictions (Custom YOLO-Inspired Format)</a:t>
            </a:r>
            <a:endParaRPr lang="en-US" sz="1600" dirty="0"/>
          </a:p>
          <a:p>
            <a:r>
              <a:rPr lang="en-US" sz="1600" dirty="0"/>
              <a:t>Output shape: 30 × 9</a:t>
            </a:r>
          </a:p>
          <a:p>
            <a:r>
              <a:rPr lang="en-US" sz="1600" dirty="0"/>
              <a:t>Each of the 30 sectors (12°) predicts: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 err="1"/>
              <a:t>objectness</a:t>
            </a:r>
            <a:r>
              <a:rPr lang="en-US" sz="1400" dirty="0"/>
              <a:t>: probability that an object exists in the sector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 err="1"/>
              <a:t>angle_offset</a:t>
            </a:r>
            <a:r>
              <a:rPr lang="en-US" sz="1400" dirty="0"/>
              <a:t>: fine angle adjustment within the sector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radius: estimated object size (boundary radius)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diameter: distance from the robot to the object center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chair: score for chair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table: score for table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cabinet: score for cabinet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door: score for door</a:t>
            </a:r>
          </a:p>
          <a:p>
            <a:pPr marL="342900" indent="-342900">
              <a:buClr>
                <a:srgbClr val="FFB703"/>
              </a:buClr>
              <a:buFont typeface="+mj-lt"/>
              <a:buAutoNum type="arabicPeriod"/>
            </a:pPr>
            <a:r>
              <a:rPr lang="en-US" sz="1400" dirty="0"/>
              <a:t>nothing: score for “no object” (for empty space)</a:t>
            </a:r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  <a:p>
            <a:r>
              <a:rPr lang="en-US" sz="1600" i="1" dirty="0"/>
              <a:t>Each sector encodes geometry and class likelihood — using raw per-class scores instead of </a:t>
            </a:r>
            <a:r>
              <a:rPr lang="en-US" sz="1600" i="1" dirty="0" err="1"/>
              <a:t>softmax</a:t>
            </a:r>
            <a:r>
              <a:rPr lang="en-US" sz="1600" i="1" dirty="0"/>
              <a:t>, for better control and onboard speed.”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77401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2304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EB59D3-0920-ADF6-BA1E-CB3BAC5B1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256FD78-ADB2-5F37-FBC7-8BC73E667949}"/>
              </a:ext>
            </a:extLst>
          </p:cNvPr>
          <p:cNvSpPr/>
          <p:nvPr/>
        </p:nvSpPr>
        <p:spPr>
          <a:xfrm>
            <a:off x="337739" y="0"/>
            <a:ext cx="1131182" cy="6858000"/>
          </a:xfrm>
          <a:prstGeom prst="rect">
            <a:avLst/>
          </a:prstGeom>
          <a:solidFill>
            <a:srgbClr val="FFB7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Baloo 2" panose="03080502040302020200" pitchFamily="66" charset="77"/>
              <a:cs typeface="Baloo 2" panose="03080502040302020200" pitchFamily="66" charset="77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5B8CFA-E65A-10CA-112A-3AEDE507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330" y="291196"/>
            <a:ext cx="10950931" cy="671445"/>
          </a:xfrm>
        </p:spPr>
        <p:txBody>
          <a:bodyPr/>
          <a:lstStyle/>
          <a:p>
            <a:r>
              <a:rPr lang="en-US" sz="4400" b="1" dirty="0">
                <a:highlight>
                  <a:srgbClr val="023047"/>
                </a:highlight>
              </a:rPr>
              <a:t>What Is X and What Is Y? Defining Our Model Architecture</a:t>
            </a:r>
            <a:endParaRPr lang="en-AE" sz="4400" dirty="0">
              <a:highlight>
                <a:srgbClr val="023047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28D50B-6513-8D19-966D-7EC4AAF45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230" y="5799117"/>
            <a:ext cx="838199" cy="767687"/>
          </a:xfrm>
        </p:spPr>
        <p:txBody>
          <a:bodyPr/>
          <a:lstStyle/>
          <a:p>
            <a:fld id="{744AB2E2-3A9F-FB48-A8F1-73C54478CBD2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5E35E7-4EAC-6764-5BC3-0E64A12C83C7}"/>
              </a:ext>
            </a:extLst>
          </p:cNvPr>
          <p:cNvSpPr txBox="1">
            <a:spLocks/>
          </p:cNvSpPr>
          <p:nvPr/>
        </p:nvSpPr>
        <p:spPr>
          <a:xfrm>
            <a:off x="589005" y="477831"/>
            <a:ext cx="105156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40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013CC9B6-C990-6383-50B8-44C5FE99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0366" y="2060839"/>
            <a:ext cx="6902450" cy="450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07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2411</TotalTime>
  <Words>2242</Words>
  <Application>Microsoft Macintosh PowerPoint</Application>
  <PresentationFormat>Widescreen</PresentationFormat>
  <Paragraphs>340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Arial</vt:lpstr>
      <vt:lpstr>Baloo 2</vt:lpstr>
      <vt:lpstr>Century Gothic</vt:lpstr>
      <vt:lpstr>Wingdings</vt:lpstr>
      <vt:lpstr>Wingdings 3</vt:lpstr>
      <vt:lpstr>Ion</vt:lpstr>
      <vt:lpstr>PowerPoint Presentation</vt:lpstr>
      <vt:lpstr>Project Scope &amp; Constraints</vt:lpstr>
      <vt:lpstr>Problem Statement</vt:lpstr>
      <vt:lpstr>Stakeholder Analysis </vt:lpstr>
      <vt:lpstr>Why Our Solution Matters</vt:lpstr>
      <vt:lpstr>Requirements: Derived from Research, Stakeholders, and Constraints</vt:lpstr>
      <vt:lpstr>Related Work: Pros &amp; Cons of Existing Approaches</vt:lpstr>
      <vt:lpstr>What Is X and What Is Y? Defining Our Model Architecture</vt:lpstr>
      <vt:lpstr>What Is X and What Is Y? Defining Our Model Architecture</vt:lpstr>
      <vt:lpstr>What Is X and What Is Y? Defining Our Model Architecture</vt:lpstr>
      <vt:lpstr>Modular Recognition Pipeline: Flexible, Adaptable, Real-Time</vt:lpstr>
      <vt:lpstr>Exploration of Proof-of-Concept Designs Based on Requirements </vt:lpstr>
      <vt:lpstr>Training Strategy: Simulated Dataset, Learning Objectives, and Temporal Design</vt:lpstr>
      <vt:lpstr>Evaluation Plan: Metrics, Methodology, and Simulation Setup</vt:lpstr>
      <vt:lpstr>Visual Results: Scanning, Segmentation, and Prediction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Ghaderi M, Mina</dc:creator>
  <cp:lastModifiedBy>Behnam Roudsari S, Soheil</cp:lastModifiedBy>
  <cp:revision>18</cp:revision>
  <cp:lastPrinted>2025-04-24T03:46:58Z</cp:lastPrinted>
  <dcterms:created xsi:type="dcterms:W3CDTF">2025-04-22T20:06:39Z</dcterms:created>
  <dcterms:modified xsi:type="dcterms:W3CDTF">2025-07-01T17:40:37Z</dcterms:modified>
</cp:coreProperties>
</file>