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2918400" cy="21945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1pPr>
    <a:lvl2pPr marL="0" marR="0" indent="326532"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2pPr>
    <a:lvl3pPr marL="0" marR="0" indent="653064"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3pPr>
    <a:lvl4pPr marL="0" marR="0" indent="979596"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4pPr>
    <a:lvl5pPr marL="0" marR="0" indent="1306128"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5pPr>
    <a:lvl6pPr marL="0" marR="0" indent="1632661"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6pPr>
    <a:lvl7pPr marL="0" marR="0" indent="1959193"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7pPr>
    <a:lvl8pPr marL="0" marR="0" indent="2285725"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8pPr>
    <a:lvl9pPr marL="0" marR="0" indent="2612257"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C0A1"/>
    <a:srgbClr val="64BE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p:scale>
          <a:sx n="75" d="100"/>
          <a:sy n="75" d="100"/>
        </p:scale>
        <p:origin x="-2778" y="-23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Shape 24"/>
          <p:cNvSpPr>
            <a:spLocks noGrp="1" noRot="1" noChangeAspect="1"/>
          </p:cNvSpPr>
          <p:nvPr>
            <p:ph type="sldImg"/>
          </p:nvPr>
        </p:nvSpPr>
        <p:spPr>
          <a:xfrm>
            <a:off x="1143000" y="685800"/>
            <a:ext cx="4572000" cy="3429000"/>
          </a:xfrm>
          <a:prstGeom prst="rect">
            <a:avLst/>
          </a:prstGeom>
        </p:spPr>
        <p:txBody>
          <a:bodyPr/>
          <a:lstStyle/>
          <a:p>
            <a:endParaRPr/>
          </a:p>
        </p:txBody>
      </p:sp>
      <p:sp>
        <p:nvSpPr>
          <p:cNvPr id="25" name="Shape 2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633155" latinLnBrk="0">
      <a:defRPr sz="3400">
        <a:latin typeface="+mn-lt"/>
        <a:ea typeface="+mn-ea"/>
        <a:cs typeface="+mn-cs"/>
        <a:sym typeface="Calibri"/>
      </a:defRPr>
    </a:lvl1pPr>
    <a:lvl2pPr indent="228600" defTabSz="2633155" latinLnBrk="0">
      <a:defRPr sz="3400">
        <a:latin typeface="+mn-lt"/>
        <a:ea typeface="+mn-ea"/>
        <a:cs typeface="+mn-cs"/>
        <a:sym typeface="Calibri"/>
      </a:defRPr>
    </a:lvl2pPr>
    <a:lvl3pPr indent="457200" defTabSz="2633155" latinLnBrk="0">
      <a:defRPr sz="3400">
        <a:latin typeface="+mn-lt"/>
        <a:ea typeface="+mn-ea"/>
        <a:cs typeface="+mn-cs"/>
        <a:sym typeface="Calibri"/>
      </a:defRPr>
    </a:lvl3pPr>
    <a:lvl4pPr indent="685800" defTabSz="2633155" latinLnBrk="0">
      <a:defRPr sz="3400">
        <a:latin typeface="+mn-lt"/>
        <a:ea typeface="+mn-ea"/>
        <a:cs typeface="+mn-cs"/>
        <a:sym typeface="Calibri"/>
      </a:defRPr>
    </a:lvl4pPr>
    <a:lvl5pPr indent="914400" defTabSz="2633155" latinLnBrk="0">
      <a:defRPr sz="3400">
        <a:latin typeface="+mn-lt"/>
        <a:ea typeface="+mn-ea"/>
        <a:cs typeface="+mn-cs"/>
        <a:sym typeface="Calibri"/>
      </a:defRPr>
    </a:lvl5pPr>
    <a:lvl6pPr indent="1143000" defTabSz="2633155" latinLnBrk="0">
      <a:defRPr sz="3400">
        <a:latin typeface="+mn-lt"/>
        <a:ea typeface="+mn-ea"/>
        <a:cs typeface="+mn-cs"/>
        <a:sym typeface="Calibri"/>
      </a:defRPr>
    </a:lvl6pPr>
    <a:lvl7pPr indent="1371600" defTabSz="2633155" latinLnBrk="0">
      <a:defRPr sz="3400">
        <a:latin typeface="+mn-lt"/>
        <a:ea typeface="+mn-ea"/>
        <a:cs typeface="+mn-cs"/>
        <a:sym typeface="Calibri"/>
      </a:defRPr>
    </a:lvl7pPr>
    <a:lvl8pPr indent="1600200" defTabSz="2633155" latinLnBrk="0">
      <a:defRPr sz="3400">
        <a:latin typeface="+mn-lt"/>
        <a:ea typeface="+mn-ea"/>
        <a:cs typeface="+mn-cs"/>
        <a:sym typeface="Calibri"/>
      </a:defRPr>
    </a:lvl8pPr>
    <a:lvl9pPr indent="1828800" defTabSz="2633155" latinLnBrk="0">
      <a:defRPr sz="34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7250" y="685800"/>
            <a:ext cx="51435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56303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FB AI">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B AI Research ">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45920" y="294640"/>
            <a:ext cx="29626561" cy="4826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3" name="Body Level One…"/>
          <p:cNvSpPr txBox="1">
            <a:spLocks noGrp="1"/>
          </p:cNvSpPr>
          <p:nvPr>
            <p:ph type="body" idx="1"/>
          </p:nvPr>
        </p:nvSpPr>
        <p:spPr>
          <a:xfrm>
            <a:off x="1645920" y="5120640"/>
            <a:ext cx="29626561" cy="168249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5910559" y="19756119"/>
            <a:ext cx="7680961" cy="1168401"/>
          </a:xfrm>
          <a:prstGeom prst="rect">
            <a:avLst/>
          </a:prstGeom>
          <a:ln w="12700">
            <a:miter lim="400000"/>
          </a:ln>
        </p:spPr>
        <p:txBody>
          <a:bodyPr wrap="none" lIns="45719" rIns="45719" anchor="ctr">
            <a:spAutoFit/>
          </a:bodyPr>
          <a:lstStyle>
            <a:lvl1pPr algn="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1pPr>
      <a:lvl2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2pPr>
      <a:lvl3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3pPr>
      <a:lvl4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4pPr>
      <a:lvl5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5pPr>
      <a:lvl6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6pPr>
      <a:lvl7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7pPr>
      <a:lvl8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8pPr>
      <a:lvl9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9pPr>
    </p:titleStyle>
    <p:bodyStyle>
      <a:lvl1pPr marL="731556" marR="0" indent="-731556"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1pPr>
      <a:lvl2pPr marL="2319804" marR="0" indent="-85669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2pPr>
      <a:lvl3pPr marL="3943547" marR="0" indent="-101732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3pPr>
      <a:lvl4pPr marL="5531594"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4pPr>
      <a:lvl5pPr marL="699470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5pPr>
      <a:lvl6pPr marL="845782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6pPr>
      <a:lvl7pPr marL="9920933"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7pPr>
      <a:lvl8pPr marL="1138404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8pPr>
      <a:lvl9pPr marL="1284716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9pPr>
    </p:bodyStyle>
    <p:otherStyle>
      <a:lvl1pPr marL="0" marR="0" indent="0"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326532"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653064"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979596"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306128"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1632661"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1959193"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2285725"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2612257"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jpe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图片 38">
            <a:extLst>
              <a:ext uri="{FF2B5EF4-FFF2-40B4-BE49-F238E27FC236}">
                <a16:creationId xmlns:a16="http://schemas.microsoft.com/office/drawing/2014/main" id="{84B270D3-AC5D-F71E-084B-0094BBCD6919}"/>
              </a:ext>
            </a:extLst>
          </p:cNvPr>
          <p:cNvPicPr>
            <a:picLocks noChangeAspect="1"/>
          </p:cNvPicPr>
          <p:nvPr/>
        </p:nvPicPr>
        <p:blipFill>
          <a:blip r:embed="rId3"/>
          <a:stretch>
            <a:fillRect/>
          </a:stretch>
        </p:blipFill>
        <p:spPr>
          <a:xfrm>
            <a:off x="13228635" y="15367036"/>
            <a:ext cx="7452248" cy="633630"/>
          </a:xfrm>
          <a:prstGeom prst="rect">
            <a:avLst/>
          </a:prstGeom>
        </p:spPr>
      </p:pic>
      <p:sp>
        <p:nvSpPr>
          <p:cNvPr id="49" name="TextBox 61"/>
          <p:cNvSpPr txBox="1"/>
          <p:nvPr/>
        </p:nvSpPr>
        <p:spPr>
          <a:xfrm>
            <a:off x="22310458" y="18543752"/>
            <a:ext cx="10293353" cy="3309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nchor="b">
            <a:spAutoFit/>
          </a:bodyPr>
          <a:lstStyle/>
          <a:p>
            <a:pPr>
              <a:lnSpc>
                <a:spcPct val="120000"/>
              </a:lnSpc>
              <a:spcBef>
                <a:spcPts val="600"/>
              </a:spcBef>
              <a:defRPr sz="1400">
                <a:latin typeface="Arial"/>
                <a:ea typeface="Arial"/>
                <a:cs typeface="Arial"/>
                <a:sym typeface="Arial"/>
              </a:defRPr>
            </a:pPr>
            <a:r>
              <a:rPr lang="en-US" dirty="0">
                <a:solidFill>
                  <a:schemeClr val="tx1"/>
                </a:solidFill>
                <a:latin typeface="Arial" panose="020B0604020202020204" pitchFamily="34" charset="0"/>
                <a:cs typeface="Arial" panose="020B0604020202020204" pitchFamily="34" charset="0"/>
              </a:rPr>
              <a:t>[1] Gini, </a:t>
            </a:r>
            <a:r>
              <a:rPr lang="en-US" dirty="0" err="1">
                <a:solidFill>
                  <a:schemeClr val="tx1"/>
                </a:solidFill>
                <a:latin typeface="Arial" panose="020B0604020202020204" pitchFamily="34" charset="0"/>
                <a:cs typeface="Arial" panose="020B0604020202020204" pitchFamily="34" charset="0"/>
              </a:rPr>
              <a:t>Corrado</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Variabilità</a:t>
            </a:r>
            <a:r>
              <a:rPr lang="en-US" dirty="0">
                <a:solidFill>
                  <a:schemeClr val="tx1"/>
                </a:solidFill>
                <a:latin typeface="Arial" panose="020B0604020202020204" pitchFamily="34" charset="0"/>
                <a:cs typeface="Arial" panose="020B0604020202020204" pitchFamily="34" charset="0"/>
              </a:rPr>
              <a:t> e </a:t>
            </a:r>
            <a:r>
              <a:rPr lang="en-US" dirty="0" err="1">
                <a:solidFill>
                  <a:schemeClr val="tx1"/>
                </a:solidFill>
                <a:latin typeface="Arial" panose="020B0604020202020204" pitchFamily="34" charset="0"/>
                <a:cs typeface="Arial" panose="020B0604020202020204" pitchFamily="34" charset="0"/>
              </a:rPr>
              <a:t>mutabilità</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contributo</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allo</a:t>
            </a:r>
            <a:r>
              <a:rPr lang="en-US" dirty="0">
                <a:solidFill>
                  <a:schemeClr val="tx1"/>
                </a:solidFill>
                <a:latin typeface="Arial" panose="020B0604020202020204" pitchFamily="34" charset="0"/>
                <a:cs typeface="Arial" panose="020B0604020202020204" pitchFamily="34" charset="0"/>
              </a:rPr>
              <a:t> studio </a:t>
            </a:r>
            <a:r>
              <a:rPr lang="en-US" dirty="0" err="1">
                <a:solidFill>
                  <a:schemeClr val="tx1"/>
                </a:solidFill>
                <a:latin typeface="Arial" panose="020B0604020202020204" pitchFamily="34" charset="0"/>
                <a:cs typeface="Arial" panose="020B0604020202020204" pitchFamily="34" charset="0"/>
              </a:rPr>
              <a:t>delle</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distribuzioni</a:t>
            </a:r>
            <a:r>
              <a:rPr lang="en-US" dirty="0">
                <a:solidFill>
                  <a:schemeClr val="tx1"/>
                </a:solidFill>
                <a:latin typeface="Arial" panose="020B0604020202020204" pitchFamily="34" charset="0"/>
                <a:cs typeface="Arial" panose="020B0604020202020204" pitchFamily="34" charset="0"/>
              </a:rPr>
              <a:t> e </a:t>
            </a:r>
            <a:r>
              <a:rPr lang="en-US" dirty="0" err="1">
                <a:solidFill>
                  <a:schemeClr val="tx1"/>
                </a:solidFill>
                <a:latin typeface="Arial" panose="020B0604020202020204" pitchFamily="34" charset="0"/>
                <a:cs typeface="Arial" panose="020B0604020202020204" pitchFamily="34" charset="0"/>
              </a:rPr>
              <a:t>delle</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relazioni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statistiche</a:t>
            </a:r>
            <a:r>
              <a:rPr lang="en-US" dirty="0">
                <a:solidFill>
                  <a:schemeClr val="tx1"/>
                </a:solidFill>
                <a:latin typeface="Arial" panose="020B0604020202020204" pitchFamily="34" charset="0"/>
                <a:cs typeface="Arial" panose="020B0604020202020204" pitchFamily="34" charset="0"/>
              </a:rPr>
              <a:t>.[Fasc. I.]. </a:t>
            </a:r>
            <a:r>
              <a:rPr lang="en-US" dirty="0" err="1">
                <a:solidFill>
                  <a:schemeClr val="tx1"/>
                </a:solidFill>
                <a:latin typeface="Arial" panose="020B0604020202020204" pitchFamily="34" charset="0"/>
                <a:cs typeface="Arial" panose="020B0604020202020204" pitchFamily="34" charset="0"/>
              </a:rPr>
              <a:t>Tipogr</a:t>
            </a:r>
            <a:r>
              <a:rPr lang="en-US" dirty="0">
                <a:solidFill>
                  <a:schemeClr val="tx1"/>
                </a:solidFill>
                <a:latin typeface="Arial" panose="020B0604020202020204" pitchFamily="34" charset="0"/>
                <a:cs typeface="Arial" panose="020B0604020202020204" pitchFamily="34" charset="0"/>
              </a:rPr>
              <a:t>. di P. </a:t>
            </a:r>
            <a:r>
              <a:rPr lang="en-US" dirty="0" err="1">
                <a:solidFill>
                  <a:schemeClr val="tx1"/>
                </a:solidFill>
                <a:latin typeface="Arial" panose="020B0604020202020204" pitchFamily="34" charset="0"/>
                <a:cs typeface="Arial" panose="020B0604020202020204" pitchFamily="34" charset="0"/>
              </a:rPr>
              <a:t>Cuppini</a:t>
            </a:r>
            <a:r>
              <a:rPr lang="en-US" dirty="0">
                <a:solidFill>
                  <a:schemeClr val="tx1"/>
                </a:solidFill>
                <a:latin typeface="Arial" panose="020B0604020202020204" pitchFamily="34" charset="0"/>
                <a:cs typeface="Arial" panose="020B0604020202020204" pitchFamily="34" charset="0"/>
              </a:rPr>
              <a:t>, 1912.</a:t>
            </a:r>
          </a:p>
          <a:p>
            <a:pPr>
              <a:lnSpc>
                <a:spcPct val="120000"/>
              </a:lnSpc>
              <a:spcBef>
                <a:spcPts val="600"/>
              </a:spcBef>
              <a:defRPr sz="1400">
                <a:latin typeface="Arial"/>
                <a:ea typeface="Arial"/>
                <a:cs typeface="Arial"/>
                <a:sym typeface="Arial"/>
              </a:defRPr>
            </a:pPr>
            <a:r>
              <a:rPr lang="en-US" dirty="0">
                <a:solidFill>
                  <a:schemeClr val="tx1"/>
                </a:solidFill>
                <a:latin typeface="Arial" panose="020B0604020202020204" pitchFamily="34" charset="0"/>
                <a:cs typeface="Arial" panose="020B0604020202020204" pitchFamily="34" charset="0"/>
              </a:rPr>
              <a:t>[2] Dalton, Hugh. "The measurement of the inequality of incomes." The Economic Journal 30.119 (1920): 348-361.</a:t>
            </a:r>
          </a:p>
          <a:p>
            <a:pPr>
              <a:lnSpc>
                <a:spcPct val="120000"/>
              </a:lnSpc>
              <a:spcBef>
                <a:spcPts val="600"/>
              </a:spcBef>
              <a:defRPr sz="1400">
                <a:latin typeface="Arial"/>
                <a:ea typeface="Arial"/>
                <a:cs typeface="Arial"/>
                <a:sym typeface="Arial"/>
              </a:defRPr>
            </a:pPr>
            <a:r>
              <a:rPr lang="en-US" dirty="0">
                <a:solidFill>
                  <a:schemeClr val="tx1"/>
                </a:solidFill>
                <a:latin typeface="Arial" panose="020B0604020202020204" pitchFamily="34" charset="0"/>
                <a:cs typeface="Arial" panose="020B0604020202020204" pitchFamily="34" charset="0"/>
              </a:rPr>
              <a:t>[3] Rickard, Scott, and Maurice Fallon. "The Gini index of speech." Proceedings of the 38th Conference on Information Science and Systems (CISS’04). 2004.</a:t>
            </a:r>
          </a:p>
          <a:p>
            <a:pPr>
              <a:lnSpc>
                <a:spcPct val="120000"/>
              </a:lnSpc>
              <a:spcBef>
                <a:spcPts val="600"/>
              </a:spcBef>
              <a:defRPr sz="1400">
                <a:latin typeface="Arial"/>
                <a:ea typeface="Arial"/>
                <a:cs typeface="Arial"/>
                <a:sym typeface="Arial"/>
              </a:defRPr>
            </a:pPr>
            <a:r>
              <a:rPr lang="en-US" dirty="0">
                <a:solidFill>
                  <a:schemeClr val="tx1"/>
                </a:solidFill>
                <a:latin typeface="Arial" panose="020B0604020202020204" pitchFamily="34" charset="0"/>
                <a:cs typeface="Arial" panose="020B0604020202020204" pitchFamily="34" charset="0"/>
              </a:rPr>
              <a:t>[4] Hurley, Niall, and Scott Rickard. "Comparing measures of sparsity." IEEE Transactions on Information Theory 55.10 (2009): 4723-4741.</a:t>
            </a:r>
          </a:p>
          <a:p>
            <a:pPr>
              <a:lnSpc>
                <a:spcPct val="120000"/>
              </a:lnSpc>
              <a:spcBef>
                <a:spcPts val="600"/>
              </a:spcBef>
              <a:defRPr sz="1400">
                <a:latin typeface="Arial"/>
                <a:ea typeface="Arial"/>
                <a:cs typeface="Arial"/>
                <a:sym typeface="Arial"/>
              </a:defRPr>
            </a:pPr>
            <a:r>
              <a:rPr lang="en-US" dirty="0">
                <a:solidFill>
                  <a:schemeClr val="tx1"/>
                </a:solidFill>
                <a:latin typeface="Arial" panose="020B0604020202020204" pitchFamily="34" charset="0"/>
                <a:cs typeface="Arial" panose="020B0604020202020204" pitchFamily="34" charset="0"/>
              </a:rPr>
              <a:t>[5] </a:t>
            </a:r>
            <a:r>
              <a:rPr lang="en-US" dirty="0" err="1">
                <a:solidFill>
                  <a:schemeClr val="tx1"/>
                </a:solidFill>
                <a:latin typeface="Arial" panose="020B0604020202020204" pitchFamily="34" charset="0"/>
                <a:cs typeface="Arial" panose="020B0604020202020204" pitchFamily="34" charset="0"/>
              </a:rPr>
              <a:t>Frankle</a:t>
            </a:r>
            <a:r>
              <a:rPr lang="en-US" dirty="0">
                <a:solidFill>
                  <a:schemeClr val="tx1"/>
                </a:solidFill>
                <a:latin typeface="Arial" panose="020B0604020202020204" pitchFamily="34" charset="0"/>
                <a:cs typeface="Arial" panose="020B0604020202020204" pitchFamily="34" charset="0"/>
              </a:rPr>
              <a:t>, Jonathan, and Michael </a:t>
            </a:r>
            <a:r>
              <a:rPr lang="en-US" dirty="0" err="1">
                <a:solidFill>
                  <a:schemeClr val="tx1"/>
                </a:solidFill>
                <a:latin typeface="Arial" panose="020B0604020202020204" pitchFamily="34" charset="0"/>
                <a:cs typeface="Arial" panose="020B0604020202020204" pitchFamily="34" charset="0"/>
              </a:rPr>
              <a:t>Carbin</a:t>
            </a:r>
            <a:r>
              <a:rPr lang="en-US" dirty="0">
                <a:solidFill>
                  <a:schemeClr val="tx1"/>
                </a:solidFill>
                <a:latin typeface="Arial" panose="020B0604020202020204" pitchFamily="34" charset="0"/>
                <a:cs typeface="Arial" panose="020B0604020202020204" pitchFamily="34" charset="0"/>
              </a:rPr>
              <a:t>. "The lottery ticket hypothesis: Finding sparse, trainable neural networks." </a:t>
            </a:r>
            <a:r>
              <a:rPr lang="en-US" dirty="0" err="1">
                <a:solidFill>
                  <a:schemeClr val="tx1"/>
                </a:solidFill>
                <a:latin typeface="Arial" panose="020B0604020202020204" pitchFamily="34" charset="0"/>
                <a:cs typeface="Arial" panose="020B0604020202020204" pitchFamily="34" charset="0"/>
              </a:rPr>
              <a:t>arXiv</a:t>
            </a:r>
            <a:r>
              <a:rPr lang="en-US" dirty="0">
                <a:solidFill>
                  <a:schemeClr val="tx1"/>
                </a:solidFill>
                <a:latin typeface="Arial" panose="020B0604020202020204" pitchFamily="34" charset="0"/>
                <a:cs typeface="Arial" panose="020B0604020202020204" pitchFamily="34" charset="0"/>
              </a:rPr>
              <a:t> preprint arXiv:1803.03635 (2018).</a:t>
            </a:r>
          </a:p>
          <a:p>
            <a:pPr>
              <a:lnSpc>
                <a:spcPct val="120000"/>
              </a:lnSpc>
              <a:spcBef>
                <a:spcPts val="600"/>
              </a:spcBef>
              <a:defRPr sz="1400">
                <a:latin typeface="Arial"/>
                <a:ea typeface="Arial"/>
                <a:cs typeface="Arial"/>
                <a:sym typeface="Arial"/>
              </a:defRPr>
            </a:pPr>
            <a:r>
              <a:rPr lang="en-US" dirty="0">
                <a:solidFill>
                  <a:schemeClr val="tx1"/>
                </a:solidFill>
                <a:latin typeface="Arial" panose="020B0604020202020204" pitchFamily="34" charset="0"/>
                <a:cs typeface="Arial" panose="020B0604020202020204" pitchFamily="34" charset="0"/>
              </a:rPr>
              <a:t>[6] Gale, Trevor, Erich </a:t>
            </a:r>
            <a:r>
              <a:rPr lang="en-US" dirty="0" err="1">
                <a:solidFill>
                  <a:schemeClr val="tx1"/>
                </a:solidFill>
                <a:latin typeface="Arial" panose="020B0604020202020204" pitchFamily="34" charset="0"/>
                <a:cs typeface="Arial" panose="020B0604020202020204" pitchFamily="34" charset="0"/>
              </a:rPr>
              <a:t>Elsen</a:t>
            </a:r>
            <a:r>
              <a:rPr lang="en-US" dirty="0">
                <a:solidFill>
                  <a:schemeClr val="tx1"/>
                </a:solidFill>
                <a:latin typeface="Arial" panose="020B0604020202020204" pitchFamily="34" charset="0"/>
                <a:cs typeface="Arial" panose="020B0604020202020204" pitchFamily="34" charset="0"/>
              </a:rPr>
              <a:t>, and Sara Hooker. "The state of sparsity in deep neural networks." </a:t>
            </a:r>
            <a:r>
              <a:rPr lang="en-US" dirty="0" err="1">
                <a:solidFill>
                  <a:schemeClr val="tx1"/>
                </a:solidFill>
                <a:latin typeface="Arial" panose="020B0604020202020204" pitchFamily="34" charset="0"/>
                <a:cs typeface="Arial" panose="020B0604020202020204" pitchFamily="34" charset="0"/>
              </a:rPr>
              <a:t>arXiv</a:t>
            </a:r>
            <a:r>
              <a:rPr lang="en-US" dirty="0">
                <a:solidFill>
                  <a:schemeClr val="tx1"/>
                </a:solidFill>
                <a:latin typeface="Arial" panose="020B0604020202020204" pitchFamily="34" charset="0"/>
                <a:cs typeface="Arial" panose="020B0604020202020204" pitchFamily="34" charset="0"/>
              </a:rPr>
              <a:t> preprint arXiv:1902.09574 (2019).</a:t>
            </a:r>
          </a:p>
        </p:txBody>
      </p:sp>
      <p:sp>
        <p:nvSpPr>
          <p:cNvPr id="30" name="TextBox 35"/>
          <p:cNvSpPr txBox="1"/>
          <p:nvPr/>
        </p:nvSpPr>
        <p:spPr>
          <a:xfrm>
            <a:off x="10667674" y="222580"/>
            <a:ext cx="12146989" cy="17851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5500">
                <a:latin typeface="Arial"/>
                <a:ea typeface="Arial"/>
                <a:cs typeface="Arial"/>
                <a:sym typeface="Arial"/>
              </a:defRPr>
            </a:lvl1pPr>
          </a:lstStyle>
          <a:p>
            <a:pPr algn="ctr"/>
            <a:r>
              <a:rPr lang="en-US" b="1" dirty="0">
                <a:solidFill>
                  <a:schemeClr val="tx1"/>
                </a:solidFill>
              </a:rPr>
              <a:t>Pruning Deep Neural Networks from a Sparsity Perspective</a:t>
            </a:r>
          </a:p>
        </p:txBody>
      </p:sp>
      <p:sp>
        <p:nvSpPr>
          <p:cNvPr id="38" name="TextBox 44"/>
          <p:cNvSpPr txBox="1"/>
          <p:nvPr/>
        </p:nvSpPr>
        <p:spPr>
          <a:xfrm>
            <a:off x="11677801" y="4241300"/>
            <a:ext cx="9064533"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100">
                <a:latin typeface="Arial"/>
                <a:ea typeface="Arial"/>
                <a:cs typeface="Arial"/>
                <a:sym typeface="Arial"/>
              </a:defRPr>
            </a:lvl1pPr>
          </a:lstStyle>
          <a:p>
            <a:r>
              <a:rPr lang="en-US" b="1" i="1" dirty="0">
                <a:solidFill>
                  <a:srgbClr val="44C0A1"/>
                </a:solidFill>
              </a:rPr>
              <a:t>PQ Index (PQI)</a:t>
            </a:r>
          </a:p>
        </p:txBody>
      </p:sp>
      <p:sp>
        <p:nvSpPr>
          <p:cNvPr id="48" name="TextBox 60"/>
          <p:cNvSpPr txBox="1"/>
          <p:nvPr/>
        </p:nvSpPr>
        <p:spPr>
          <a:xfrm>
            <a:off x="22271316" y="18249102"/>
            <a:ext cx="6335025" cy="3875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100">
                <a:latin typeface="Arial"/>
                <a:ea typeface="Arial"/>
                <a:cs typeface="Arial"/>
                <a:sym typeface="Arial"/>
              </a:defRPr>
            </a:lvl1pPr>
          </a:lstStyle>
          <a:p>
            <a:r>
              <a:rPr dirty="0"/>
              <a:t>References</a:t>
            </a:r>
          </a:p>
        </p:txBody>
      </p:sp>
      <p:pic>
        <p:nvPicPr>
          <p:cNvPr id="3" name="Picture 27">
            <a:extLst>
              <a:ext uri="{FF2B5EF4-FFF2-40B4-BE49-F238E27FC236}">
                <a16:creationId xmlns:a16="http://schemas.microsoft.com/office/drawing/2014/main" id="{AE23807C-CE96-96E8-23A3-3FB31A30BE67}"/>
              </a:ext>
            </a:extLst>
          </p:cNvPr>
          <p:cNvPicPr>
            <a:picLocks noChangeAspect="1"/>
          </p:cNvPicPr>
          <p:nvPr/>
        </p:nvPicPr>
        <p:blipFill>
          <a:blip r:embed="rId4"/>
          <a:stretch>
            <a:fillRect/>
          </a:stretch>
        </p:blipFill>
        <p:spPr>
          <a:xfrm>
            <a:off x="5389307" y="909738"/>
            <a:ext cx="2288338" cy="1367641"/>
          </a:xfrm>
          <a:prstGeom prst="rect">
            <a:avLst/>
          </a:prstGeom>
        </p:spPr>
      </p:pic>
      <p:pic>
        <p:nvPicPr>
          <p:cNvPr id="4" name="Picture 28">
            <a:extLst>
              <a:ext uri="{FF2B5EF4-FFF2-40B4-BE49-F238E27FC236}">
                <a16:creationId xmlns:a16="http://schemas.microsoft.com/office/drawing/2014/main" id="{F50D58B3-3C89-8FD0-ACF7-B56C0EAF305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97719" y="654795"/>
            <a:ext cx="1923230" cy="1923230"/>
          </a:xfrm>
          <a:prstGeom prst="rect">
            <a:avLst/>
          </a:prstGeom>
        </p:spPr>
      </p:pic>
      <p:sp>
        <p:nvSpPr>
          <p:cNvPr id="5" name="TextBox 38">
            <a:extLst>
              <a:ext uri="{FF2B5EF4-FFF2-40B4-BE49-F238E27FC236}">
                <a16:creationId xmlns:a16="http://schemas.microsoft.com/office/drawing/2014/main" id="{3F407EB0-5AC5-29FF-4AE7-8DC67F6205CE}"/>
              </a:ext>
            </a:extLst>
          </p:cNvPr>
          <p:cNvSpPr txBox="1"/>
          <p:nvPr/>
        </p:nvSpPr>
        <p:spPr>
          <a:xfrm>
            <a:off x="8937931" y="1872750"/>
            <a:ext cx="14544272" cy="21544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400">
                <a:latin typeface="Arial"/>
                <a:ea typeface="Arial"/>
                <a:cs typeface="Arial"/>
                <a:sym typeface="Arial"/>
              </a:defRPr>
            </a:lvl1pPr>
          </a:lstStyle>
          <a:p>
            <a:pPr algn="ctr"/>
            <a:r>
              <a:rPr lang="en-US" dirty="0"/>
              <a:t>Enmao Diao</a:t>
            </a:r>
            <a:r>
              <a:rPr lang="en-US" baseline="30000" dirty="0"/>
              <a:t>1</a:t>
            </a:r>
            <a:r>
              <a:rPr lang="en-US" altLang="zh-CN" sz="3600" dirty="0">
                <a:latin typeface="Calibri" charset="0"/>
                <a:ea typeface="Calibri" charset="0"/>
                <a:cs typeface="Calibri" charset="0"/>
              </a:rPr>
              <a:t>*</a:t>
            </a:r>
            <a:r>
              <a:rPr lang="en-US" dirty="0"/>
              <a:t>    </a:t>
            </a:r>
            <a:r>
              <a:rPr lang="en-US" dirty="0" err="1"/>
              <a:t>Ganghua</a:t>
            </a:r>
            <a:r>
              <a:rPr lang="en-US" dirty="0"/>
              <a:t> Wang</a:t>
            </a:r>
            <a:r>
              <a:rPr lang="en-US" altLang="zh-CN" baseline="30000" dirty="0"/>
              <a:t>2</a:t>
            </a:r>
            <a:r>
              <a:rPr lang="en-US" altLang="zh-CN" sz="3600" dirty="0">
                <a:latin typeface="Calibri" charset="0"/>
                <a:ea typeface="Calibri" charset="0"/>
                <a:cs typeface="Calibri" charset="0"/>
              </a:rPr>
              <a:t>*</a:t>
            </a:r>
            <a:r>
              <a:rPr lang="en-US" dirty="0"/>
              <a:t>    Jiawei Zhang</a:t>
            </a:r>
            <a:r>
              <a:rPr lang="en-US" altLang="zh-CN" baseline="30000" dirty="0"/>
              <a:t>2</a:t>
            </a:r>
            <a:r>
              <a:rPr lang="en-US" dirty="0"/>
              <a:t> </a:t>
            </a:r>
          </a:p>
          <a:p>
            <a:pPr algn="ctr"/>
            <a:r>
              <a:rPr lang="en-US" dirty="0" err="1"/>
              <a:t>Yuhong</a:t>
            </a:r>
            <a:r>
              <a:rPr lang="en-US" dirty="0"/>
              <a:t> Yang</a:t>
            </a:r>
            <a:r>
              <a:rPr lang="en-US" altLang="zh-CN" baseline="30000" dirty="0"/>
              <a:t>2</a:t>
            </a:r>
            <a:r>
              <a:rPr lang="en-US" dirty="0"/>
              <a:t>    Jie Ding</a:t>
            </a:r>
            <a:r>
              <a:rPr lang="en-US" altLang="zh-CN" baseline="30000" dirty="0"/>
              <a:t>2</a:t>
            </a:r>
            <a:r>
              <a:rPr lang="en-US" dirty="0"/>
              <a:t>    Vahid Tarokh</a:t>
            </a:r>
            <a:r>
              <a:rPr lang="en-US" altLang="zh-CN" baseline="30000" dirty="0"/>
              <a:t>1</a:t>
            </a:r>
            <a:endParaRPr lang="en-US" dirty="0"/>
          </a:p>
          <a:p>
            <a:pPr algn="ctr"/>
            <a:r>
              <a:rPr lang="en-US" altLang="zh-CN" sz="3200" baseline="30000" dirty="0"/>
              <a:t>1</a:t>
            </a:r>
            <a:r>
              <a:rPr lang="en-US" sz="3200" dirty="0"/>
              <a:t>Duke University    </a:t>
            </a:r>
            <a:r>
              <a:rPr lang="en-US" altLang="zh-CN" sz="3200" baseline="30000" dirty="0"/>
              <a:t>2</a:t>
            </a:r>
            <a:r>
              <a:rPr lang="en-US" altLang="zh-CN" sz="3200" dirty="0"/>
              <a:t>University of Minnesota-Twin Cities    *Equal Contribution</a:t>
            </a:r>
          </a:p>
          <a:p>
            <a:pPr algn="ctr"/>
            <a:endParaRPr lang="en-US" sz="3200" dirty="0"/>
          </a:p>
        </p:txBody>
      </p:sp>
      <p:sp>
        <p:nvSpPr>
          <p:cNvPr id="7" name="文本框 6">
            <a:extLst>
              <a:ext uri="{FF2B5EF4-FFF2-40B4-BE49-F238E27FC236}">
                <a16:creationId xmlns:a16="http://schemas.microsoft.com/office/drawing/2014/main" id="{E797870F-45C4-39A3-C7BA-B46090F0A077}"/>
              </a:ext>
            </a:extLst>
          </p:cNvPr>
          <p:cNvSpPr txBox="1"/>
          <p:nvPr/>
        </p:nvSpPr>
        <p:spPr>
          <a:xfrm>
            <a:off x="180411" y="4226568"/>
            <a:ext cx="11093922" cy="6232473"/>
          </a:xfrm>
          <a:prstGeom prst="rect">
            <a:avLst/>
          </a:prstGeom>
          <a:noFill/>
          <a:ln w="762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63525" marR="0" defTabSz="326532" rtl="0" fontAlgn="auto" latinLnBrk="0" hangingPunct="0">
              <a:lnSpc>
                <a:spcPct val="100000"/>
              </a:lnSpc>
              <a:spcBef>
                <a:spcPts val="0"/>
              </a:spcBef>
              <a:spcAft>
                <a:spcPts val="0"/>
              </a:spcAft>
              <a:buClrTx/>
              <a:buSzTx/>
              <a:buFontTx/>
              <a:buNone/>
              <a:tabLst/>
            </a:pPr>
            <a:r>
              <a:rPr kumimoji="0" lang="en-US" altLang="zh-CN" sz="21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We connect the compressibility and performance of a neural network to its sparsity. In a highly over-parameterized network, one popular assumption is that the relatively small weights are considered redundant or non-influential and may be pruned without impacting the performance.</a:t>
            </a:r>
            <a:endParaRPr lang="en-US" altLang="zh-CN" sz="2100" dirty="0">
              <a:latin typeface="Arial" panose="020B0604020202020204" pitchFamily="34" charset="0"/>
              <a:cs typeface="Arial" panose="020B0604020202020204" pitchFamily="34" charset="0"/>
            </a:endParaRPr>
          </a:p>
          <a:p>
            <a:pPr marL="606425" indent="-342900">
              <a:buFont typeface="Arial" panose="020B0604020202020204" pitchFamily="34" charset="0"/>
              <a:buChar char="•"/>
            </a:pPr>
            <a:r>
              <a:rPr kumimoji="0" lang="en-US" altLang="zh-CN" sz="21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We propose a new notion of sparsity for vectors named PQ Index (PQI), with a larger value indicating higher sparsity. We prove that PQI meets all six properties proposed by [1,2,3,4], </a:t>
            </a:r>
            <a:r>
              <a:rPr lang="en-US" altLang="zh-CN" sz="2100" dirty="0">
                <a:latin typeface="Arial" panose="020B0604020202020204" pitchFamily="34" charset="0"/>
                <a:cs typeface="Arial" panose="020B0604020202020204" pitchFamily="34" charset="0"/>
              </a:rPr>
              <a:t>which is </a:t>
            </a:r>
            <a:r>
              <a:rPr kumimoji="0" lang="en-US" altLang="zh-CN" sz="21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the first measure of sparsity related to vector norms that satisfies all the properties shared by the Gini Index [1].</a:t>
            </a:r>
          </a:p>
          <a:p>
            <a:pPr marL="606425" indent="-342900">
              <a:buFont typeface="Arial" panose="020B0604020202020204" pitchFamily="34" charset="0"/>
              <a:buChar char="•"/>
            </a:pPr>
            <a:endParaRPr kumimoji="0" lang="en-US" altLang="zh-CN" sz="21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a:p>
            <a:pPr marL="606425" indent="-342900">
              <a:buFont typeface="Arial" panose="020B0604020202020204" pitchFamily="34" charset="0"/>
              <a:buChar char="•"/>
            </a:pPr>
            <a:r>
              <a:rPr lang="en-US" altLang="zh-CN" sz="2100" dirty="0">
                <a:latin typeface="Arial" panose="020B0604020202020204" pitchFamily="34" charset="0"/>
                <a:cs typeface="Arial" panose="020B0604020202020204" pitchFamily="34" charset="0"/>
              </a:rPr>
              <a:t>We develop a new perspective on the compressibility of neural networks. We measure the sparsity of pruned models by PQI and postulate a hypothesis on the relationship between sparsity and compressibility of neural networks.</a:t>
            </a:r>
          </a:p>
          <a:p>
            <a:pPr marL="606425" indent="-342900">
              <a:buFont typeface="Arial" panose="020B0604020202020204" pitchFamily="34" charset="0"/>
              <a:buChar char="•"/>
            </a:pPr>
            <a:endParaRPr lang="en-US" altLang="zh-CN" sz="2100" dirty="0">
              <a:latin typeface="Arial" panose="020B0604020202020204" pitchFamily="34" charset="0"/>
              <a:cs typeface="Arial" panose="020B0604020202020204" pitchFamily="34" charset="0"/>
            </a:endParaRPr>
          </a:p>
          <a:p>
            <a:pPr marL="606425" indent="-342900">
              <a:buFont typeface="Arial" panose="020B0604020202020204" pitchFamily="34" charset="0"/>
              <a:buChar char="•"/>
            </a:pPr>
            <a:r>
              <a:rPr kumimoji="0" lang="en-US" altLang="zh-CN" sz="21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Motivated by our proposed PQI and hypothesis, we further develop a Sparsity-informed Adaptive Pruning (SAP) algorithm that uses PQI to choose the pruning ratio adaptively.</a:t>
            </a:r>
          </a:p>
          <a:p>
            <a:pPr marL="606425" indent="-342900">
              <a:buFont typeface="Arial" panose="020B0604020202020204" pitchFamily="34" charset="0"/>
              <a:buChar char="•"/>
            </a:pPr>
            <a:endParaRPr kumimoji="0" lang="en-US" altLang="zh-CN" sz="21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a:p>
            <a:pPr marL="606425" marR="0" indent="-342900" defTabSz="326532" rtl="0" fontAlgn="auto" latinLnBrk="0" hangingPunct="0">
              <a:lnSpc>
                <a:spcPct val="100000"/>
              </a:lnSpc>
              <a:spcBef>
                <a:spcPts val="0"/>
              </a:spcBef>
              <a:spcAft>
                <a:spcPts val="0"/>
              </a:spcAft>
              <a:buClrTx/>
              <a:buSzTx/>
              <a:buFont typeface="Arial" panose="020B0604020202020204" pitchFamily="34" charset="0"/>
              <a:buChar char="•"/>
              <a:tabLst/>
            </a:pPr>
            <a:r>
              <a:rPr kumimoji="0" lang="en-US" altLang="zh-CN" sz="21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We conduct extensive experiments to measure the sparsity of pruned models and corroborate our hypothesis. SAP can compress more efficiently and robustly compared with iterative pruning algorithms such as the lottery ticket-based pruning methods.</a:t>
            </a:r>
            <a:endParaRPr kumimoji="0" lang="zh-CN" altLang="en-US" sz="21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sp>
        <p:nvSpPr>
          <p:cNvPr id="10" name="文本框 4">
            <a:extLst>
              <a:ext uri="{FF2B5EF4-FFF2-40B4-BE49-F238E27FC236}">
                <a16:creationId xmlns:a16="http://schemas.microsoft.com/office/drawing/2014/main" id="{F9973203-0F00-4268-04B8-76D9CEF8C1F0}"/>
              </a:ext>
            </a:extLst>
          </p:cNvPr>
          <p:cNvSpPr txBox="1"/>
          <p:nvPr/>
        </p:nvSpPr>
        <p:spPr>
          <a:xfrm>
            <a:off x="3821038" y="19931971"/>
            <a:ext cx="1192902" cy="415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r>
              <a:rPr lang="en-US" altLang="zh-CN" sz="2100" dirty="0">
                <a:latin typeface="Arial" panose="020B0604020202020204" pitchFamily="34" charset="0"/>
                <a:cs typeface="Arial" panose="020B0604020202020204" pitchFamily="34" charset="0"/>
              </a:rPr>
              <a:t>  Paper</a:t>
            </a:r>
            <a:endParaRPr lang="zh-CN" altLang="en-US" sz="2100" dirty="0">
              <a:latin typeface="Arial" panose="020B0604020202020204" pitchFamily="34" charset="0"/>
              <a:cs typeface="Arial" panose="020B0604020202020204" pitchFamily="34" charset="0"/>
            </a:endParaRPr>
          </a:p>
        </p:txBody>
      </p:sp>
      <p:sp>
        <p:nvSpPr>
          <p:cNvPr id="11" name="文本框 6">
            <a:extLst>
              <a:ext uri="{FF2B5EF4-FFF2-40B4-BE49-F238E27FC236}">
                <a16:creationId xmlns:a16="http://schemas.microsoft.com/office/drawing/2014/main" id="{8973BF4E-A26A-5786-F58F-906ED9FA3BF5}"/>
              </a:ext>
            </a:extLst>
          </p:cNvPr>
          <p:cNvSpPr txBox="1"/>
          <p:nvPr/>
        </p:nvSpPr>
        <p:spPr>
          <a:xfrm>
            <a:off x="6651246" y="19968856"/>
            <a:ext cx="869259" cy="415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r>
              <a:rPr lang="en-US" altLang="zh-CN" sz="2100" dirty="0">
                <a:latin typeface="Arial" panose="020B0604020202020204" pitchFamily="34" charset="0"/>
                <a:cs typeface="Arial" panose="020B0604020202020204" pitchFamily="34" charset="0"/>
              </a:rPr>
              <a:t> Code</a:t>
            </a:r>
            <a:endParaRPr lang="zh-CN" altLang="en-US" sz="2100" dirty="0">
              <a:latin typeface="Arial" panose="020B0604020202020204" pitchFamily="34" charset="0"/>
              <a:cs typeface="Arial" panose="020B0604020202020204" pitchFamily="34" charset="0"/>
            </a:endParaRPr>
          </a:p>
        </p:txBody>
      </p:sp>
      <p:sp>
        <p:nvSpPr>
          <p:cNvPr id="14" name="文本框 13">
            <a:extLst>
              <a:ext uri="{FF2B5EF4-FFF2-40B4-BE49-F238E27FC236}">
                <a16:creationId xmlns:a16="http://schemas.microsoft.com/office/drawing/2014/main" id="{EE687904-B5CF-9D2A-10C1-9C8AB28E77D6}"/>
              </a:ext>
            </a:extLst>
          </p:cNvPr>
          <p:cNvSpPr txBox="1"/>
          <p:nvPr/>
        </p:nvSpPr>
        <p:spPr>
          <a:xfrm>
            <a:off x="178389" y="10697615"/>
            <a:ext cx="11057647" cy="615551"/>
          </a:xfrm>
          <a:prstGeom prst="rect">
            <a:avLst/>
          </a:prstGeom>
          <a:noFill/>
          <a:ln w="762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ctr" defTabSz="326532" rtl="0" eaLnBrk="1" fontAlgn="auto" latinLnBrk="0" hangingPunct="0">
              <a:lnSpc>
                <a:spcPct val="100000"/>
              </a:lnSpc>
              <a:spcBef>
                <a:spcPts val="0"/>
              </a:spcBef>
              <a:spcAft>
                <a:spcPts val="0"/>
              </a:spcAft>
              <a:buClrTx/>
              <a:buSzTx/>
              <a:buFontTx/>
              <a:buNone/>
              <a:tabLst/>
              <a:defRPr/>
            </a:pPr>
            <a:r>
              <a:rPr kumimoji="0" lang="en-US" altLang="zh-CN" sz="3400" b="1" i="0" u="none" strike="noStrike" kern="0" cap="none" spc="0" normalizeH="0" baseline="0" noProof="0" dirty="0">
                <a:ln>
                  <a:noFill/>
                </a:ln>
                <a:solidFill>
                  <a:srgbClr val="44C0A1"/>
                </a:solidFill>
                <a:effectLst/>
                <a:uLnTx/>
                <a:uFillTx/>
                <a:latin typeface="Arial" panose="020B0604020202020204" pitchFamily="34" charset="0"/>
                <a:cs typeface="Arial" panose="020B0604020202020204" pitchFamily="34" charset="0"/>
                <a:sym typeface="Calibri"/>
              </a:rPr>
              <a:t>Motivation</a:t>
            </a:r>
          </a:p>
        </p:txBody>
      </p:sp>
      <p:sp>
        <p:nvSpPr>
          <p:cNvPr id="19" name="TextBox 54">
            <a:extLst>
              <a:ext uri="{FF2B5EF4-FFF2-40B4-BE49-F238E27FC236}">
                <a16:creationId xmlns:a16="http://schemas.microsoft.com/office/drawing/2014/main" id="{744AF7EE-EEAC-4ABA-2173-5C7A6FECF226}"/>
              </a:ext>
            </a:extLst>
          </p:cNvPr>
          <p:cNvSpPr txBox="1"/>
          <p:nvPr/>
        </p:nvSpPr>
        <p:spPr>
          <a:xfrm>
            <a:off x="417454" y="19368608"/>
            <a:ext cx="10250220" cy="4924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b="1" dirty="0">
                <a:solidFill>
                  <a:schemeClr val="tx1"/>
                </a:solidFill>
              </a:rPr>
              <a:t>Figure 1. </a:t>
            </a:r>
            <a:r>
              <a:rPr lang="en-US" dirty="0">
                <a:solidFill>
                  <a:schemeClr val="tx1"/>
                </a:solidFill>
              </a:rPr>
              <a:t>An illustration of our hypothesis on the relationship between sparsity and compressibility of neural networks. The width of connections denotes the magnitude of model parameters.</a:t>
            </a:r>
          </a:p>
        </p:txBody>
      </p:sp>
      <p:sp>
        <p:nvSpPr>
          <p:cNvPr id="20" name="文本框 19">
            <a:extLst>
              <a:ext uri="{FF2B5EF4-FFF2-40B4-BE49-F238E27FC236}">
                <a16:creationId xmlns:a16="http://schemas.microsoft.com/office/drawing/2014/main" id="{E1B5974A-4578-35A5-AE61-C7D15C76E822}"/>
              </a:ext>
            </a:extLst>
          </p:cNvPr>
          <p:cNvSpPr txBox="1"/>
          <p:nvPr/>
        </p:nvSpPr>
        <p:spPr>
          <a:xfrm>
            <a:off x="335497" y="11299931"/>
            <a:ext cx="10783749" cy="1174787"/>
          </a:xfrm>
          <a:prstGeom prst="roundRect">
            <a:avLst/>
          </a:prstGeom>
          <a:ln/>
        </p:spPr>
        <p:style>
          <a:lnRef idx="1">
            <a:schemeClr val="accent4"/>
          </a:lnRef>
          <a:fillRef idx="2">
            <a:schemeClr val="accent4"/>
          </a:fillRef>
          <a:effectRef idx="1">
            <a:schemeClr val="accent4"/>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95250"/>
            <a:r>
              <a:rPr kumimoji="0" lang="en-US" altLang="zh-CN" sz="210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Existing approaches lack a quantifiable measure to estimate the compressibility of a sub-network . For a non-negative vector </a:t>
            </a:r>
            <a:r>
              <a:rPr kumimoji="0" lang="zh-CN" altLang="en-US" sz="2100" b="1"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𝑤 </a:t>
            </a:r>
            <a:r>
              <a:rPr kumimoji="0" lang="en-US" altLang="zh-CN" sz="210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 [</a:t>
            </a:r>
            <a:r>
              <a:rPr kumimoji="0" lang="zh-CN" altLang="en-US" sz="210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𝑤</a:t>
            </a:r>
            <a:r>
              <a:rPr kumimoji="0" lang="en-US" altLang="zh-CN" sz="210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_1,…,</a:t>
            </a:r>
            <a:r>
              <a:rPr kumimoji="0" lang="zh-CN" altLang="en-US" sz="210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𝑤</a:t>
            </a:r>
            <a:r>
              <a:rPr kumimoji="0" lang="en-US" altLang="zh-CN" sz="210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_</a:t>
            </a:r>
            <a:r>
              <a:rPr kumimoji="0" lang="zh-CN" altLang="en-US" sz="210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𝑑 </a:t>
            </a:r>
            <a:r>
              <a:rPr kumimoji="0" lang="en-US" altLang="zh-CN" sz="210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  , we have six properties that an ideal sparsity measure </a:t>
            </a:r>
            <a:r>
              <a:rPr kumimoji="0" lang="zh-CN" altLang="en-US" sz="2100" b="1"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𝑆</a:t>
            </a:r>
            <a:r>
              <a:rPr kumimoji="0" lang="en-US" altLang="zh-CN" sz="2100" b="1"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a:t>
            </a:r>
            <a:r>
              <a:rPr kumimoji="0" lang="zh-CN" altLang="en-US" sz="2100" b="1"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𝑤</a:t>
            </a:r>
            <a:r>
              <a:rPr kumimoji="0" lang="en-US" altLang="zh-CN" sz="2100" b="1"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 </a:t>
            </a:r>
            <a:r>
              <a:rPr kumimoji="0" lang="en-US" altLang="zh-CN" sz="210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should have</a:t>
            </a:r>
            <a:endParaRPr kumimoji="0" lang="zh-CN" altLang="en-US" sz="2100" u="none" strike="noStrike" cap="none" spc="0" normalizeH="0" baseline="0" dirty="0">
              <a:ln>
                <a:noFill/>
              </a:ln>
              <a:solidFill>
                <a:srgbClr val="000000"/>
              </a:solidFill>
              <a:effectLst/>
              <a:uFillTx/>
              <a:latin typeface="+mn-lt"/>
              <a:ea typeface="+mn-ea"/>
              <a:cs typeface="+mn-cs"/>
              <a:sym typeface="Calibri"/>
            </a:endParaRPr>
          </a:p>
        </p:txBody>
      </p:sp>
      <p:sp>
        <p:nvSpPr>
          <p:cNvPr id="21" name="文本框 20">
            <a:extLst>
              <a:ext uri="{FF2B5EF4-FFF2-40B4-BE49-F238E27FC236}">
                <a16:creationId xmlns:a16="http://schemas.microsoft.com/office/drawing/2014/main" id="{73DF56FE-8D56-AF5A-3FE6-11FA2370F247}"/>
              </a:ext>
            </a:extLst>
          </p:cNvPr>
          <p:cNvSpPr txBox="1"/>
          <p:nvPr/>
        </p:nvSpPr>
        <p:spPr>
          <a:xfrm>
            <a:off x="293955" y="15218925"/>
            <a:ext cx="10783750" cy="1532332"/>
          </a:xfrm>
          <a:prstGeom prst="roundRect">
            <a:avLst/>
          </a:prstGeom>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95250" marR="0" algn="ctr" defTabSz="326532" rtl="0" fontAlgn="auto" latinLnBrk="0" hangingPunct="0">
              <a:lnSpc>
                <a:spcPct val="100000"/>
              </a:lnSpc>
              <a:spcBef>
                <a:spcPts val="0"/>
              </a:spcBef>
              <a:spcAft>
                <a:spcPts val="0"/>
              </a:spcAft>
              <a:buClrTx/>
              <a:buSzTx/>
              <a:buFontTx/>
              <a:buNone/>
              <a:tabLst/>
            </a:pPr>
            <a:r>
              <a:rPr lang="en-US" altLang="zh-CN" sz="2100" b="1" dirty="0">
                <a:effectLst/>
                <a:latin typeface="Arial" panose="020B0604020202020204" pitchFamily="34" charset="0"/>
                <a:cs typeface="Arial" panose="020B0604020202020204" pitchFamily="34" charset="0"/>
              </a:rPr>
              <a:t>Hypothesis</a:t>
            </a:r>
          </a:p>
          <a:p>
            <a:pPr marL="95250" marR="0" algn="ctr" defTabSz="326532" rtl="0" fontAlgn="auto" latinLnBrk="0" hangingPunct="0">
              <a:lnSpc>
                <a:spcPct val="100000"/>
              </a:lnSpc>
              <a:spcBef>
                <a:spcPts val="0"/>
              </a:spcBef>
              <a:spcAft>
                <a:spcPts val="0"/>
              </a:spcAft>
              <a:buClrTx/>
              <a:buSzTx/>
              <a:buFontTx/>
              <a:buNone/>
              <a:tabLst/>
            </a:pPr>
            <a:r>
              <a:rPr lang="en-US" altLang="zh-CN" sz="2100" i="1" dirty="0">
                <a:effectLst/>
                <a:latin typeface="Arial" panose="020B0604020202020204" pitchFamily="34" charset="0"/>
                <a:cs typeface="Arial" panose="020B0604020202020204" pitchFamily="34" charset="0"/>
              </a:rPr>
              <a:t>Regularization</a:t>
            </a:r>
            <a:r>
              <a:rPr lang="en-US" altLang="zh-CN" sz="2100" dirty="0">
                <a:effectLst/>
                <a:latin typeface="Arial" panose="020B0604020202020204" pitchFamily="34" charset="0"/>
                <a:cs typeface="Arial" panose="020B0604020202020204" pitchFamily="34" charset="0"/>
              </a:rPr>
              <a:t>: Performance moderately improves, and Sparsity decrease.</a:t>
            </a:r>
          </a:p>
          <a:p>
            <a:pPr marL="95250" marR="0" algn="ctr" defTabSz="326532" rtl="0" fontAlgn="auto" latinLnBrk="0" hangingPunct="0">
              <a:lnSpc>
                <a:spcPct val="100000"/>
              </a:lnSpc>
              <a:spcBef>
                <a:spcPts val="0"/>
              </a:spcBef>
              <a:spcAft>
                <a:spcPts val="0"/>
              </a:spcAft>
              <a:buClrTx/>
              <a:buSzTx/>
              <a:buFontTx/>
              <a:buNone/>
              <a:tabLst/>
            </a:pPr>
            <a:r>
              <a:rPr lang="en-US" altLang="zh-CN" sz="2100" i="1" dirty="0">
                <a:effectLst/>
                <a:latin typeface="Arial" panose="020B0604020202020204" pitchFamily="34" charset="0"/>
                <a:cs typeface="Arial" panose="020B0604020202020204" pitchFamily="34" charset="0"/>
              </a:rPr>
              <a:t>Compression</a:t>
            </a:r>
            <a:r>
              <a:rPr lang="en-US" altLang="zh-CN" sz="2100" dirty="0">
                <a:effectLst/>
                <a:latin typeface="Arial" panose="020B0604020202020204" pitchFamily="34" charset="0"/>
                <a:cs typeface="Arial" panose="020B0604020202020204" pitchFamily="34" charset="0"/>
              </a:rPr>
              <a:t>: Performance moderately degrades, and Sparsity increases.</a:t>
            </a:r>
          </a:p>
          <a:p>
            <a:pPr marL="95250" marR="0" algn="ctr" defTabSz="326532" rtl="0" fontAlgn="auto" latinLnBrk="0" hangingPunct="0">
              <a:lnSpc>
                <a:spcPct val="100000"/>
              </a:lnSpc>
              <a:spcBef>
                <a:spcPts val="0"/>
              </a:spcBef>
              <a:spcAft>
                <a:spcPts val="0"/>
              </a:spcAft>
              <a:buClrTx/>
              <a:buSzTx/>
              <a:buFontTx/>
              <a:buNone/>
              <a:tabLst/>
            </a:pPr>
            <a:r>
              <a:rPr lang="en-US" altLang="zh-CN" sz="2100" i="1" dirty="0">
                <a:effectLst/>
                <a:latin typeface="Arial" panose="020B0604020202020204" pitchFamily="34" charset="0"/>
                <a:cs typeface="Arial" panose="020B0604020202020204" pitchFamily="34" charset="0"/>
              </a:rPr>
              <a:t>Collapse</a:t>
            </a:r>
            <a:r>
              <a:rPr lang="en-US" altLang="zh-CN" sz="2100" dirty="0">
                <a:effectLst/>
                <a:latin typeface="Arial" panose="020B0604020202020204" pitchFamily="34" charset="0"/>
                <a:cs typeface="Arial" panose="020B0604020202020204" pitchFamily="34" charset="0"/>
              </a:rPr>
              <a:t>: Performance significantly degrades, and Sparsity decreases.</a:t>
            </a:r>
          </a:p>
        </p:txBody>
      </p:sp>
      <p:sp>
        <p:nvSpPr>
          <p:cNvPr id="23" name="文本框 22">
            <a:extLst>
              <a:ext uri="{FF2B5EF4-FFF2-40B4-BE49-F238E27FC236}">
                <a16:creationId xmlns:a16="http://schemas.microsoft.com/office/drawing/2014/main" id="{E81F54CC-9387-7589-687A-6EAF16CA2341}"/>
              </a:ext>
            </a:extLst>
          </p:cNvPr>
          <p:cNvSpPr txBox="1"/>
          <p:nvPr/>
        </p:nvSpPr>
        <p:spPr>
          <a:xfrm>
            <a:off x="11573199" y="3653024"/>
            <a:ext cx="10448022" cy="615551"/>
          </a:xfrm>
          <a:prstGeom prst="rect">
            <a:avLst/>
          </a:prstGeom>
          <a:noFill/>
          <a:ln w="762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ctr" defTabSz="326532" rtl="0" eaLnBrk="1" fontAlgn="auto" latinLnBrk="0" hangingPunct="0">
              <a:lnSpc>
                <a:spcPct val="100000"/>
              </a:lnSpc>
              <a:spcBef>
                <a:spcPts val="0"/>
              </a:spcBef>
              <a:spcAft>
                <a:spcPts val="0"/>
              </a:spcAft>
              <a:buClrTx/>
              <a:buSzTx/>
              <a:buFontTx/>
              <a:buNone/>
              <a:tabLst/>
              <a:defRPr/>
            </a:pPr>
            <a:r>
              <a:rPr kumimoji="0" lang="en-US" altLang="zh-CN" sz="3400" b="1" i="0" u="none" strike="noStrike" kern="0" cap="none" spc="0" normalizeH="0" baseline="0" noProof="0" dirty="0">
                <a:ln>
                  <a:noFill/>
                </a:ln>
                <a:solidFill>
                  <a:srgbClr val="44C0A1"/>
                </a:solidFill>
                <a:effectLst/>
                <a:uLnTx/>
                <a:uFillTx/>
                <a:latin typeface="Arial" panose="020B0604020202020204" pitchFamily="34" charset="0"/>
                <a:cs typeface="Arial" panose="020B0604020202020204" pitchFamily="34" charset="0"/>
                <a:sym typeface="Calibri"/>
              </a:rPr>
              <a:t>Pruning with PQ Index</a:t>
            </a:r>
          </a:p>
        </p:txBody>
      </p:sp>
      <p:sp>
        <p:nvSpPr>
          <p:cNvPr id="24" name="文本框 23">
            <a:extLst>
              <a:ext uri="{FF2B5EF4-FFF2-40B4-BE49-F238E27FC236}">
                <a16:creationId xmlns:a16="http://schemas.microsoft.com/office/drawing/2014/main" id="{3C4185BF-2E2D-EA8F-12E8-77444F80ED04}"/>
              </a:ext>
            </a:extLst>
          </p:cNvPr>
          <p:cNvSpPr txBox="1"/>
          <p:nvPr/>
        </p:nvSpPr>
        <p:spPr>
          <a:xfrm>
            <a:off x="180411" y="3661060"/>
            <a:ext cx="11207246" cy="615551"/>
          </a:xfrm>
          <a:prstGeom prst="rect">
            <a:avLst/>
          </a:prstGeom>
          <a:noFill/>
          <a:ln w="762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ctr" defTabSz="326532" rtl="0" eaLnBrk="1" fontAlgn="auto" latinLnBrk="0" hangingPunct="0">
              <a:lnSpc>
                <a:spcPct val="100000"/>
              </a:lnSpc>
              <a:spcBef>
                <a:spcPts val="0"/>
              </a:spcBef>
              <a:spcAft>
                <a:spcPts val="0"/>
              </a:spcAft>
              <a:buClrTx/>
              <a:buSzTx/>
              <a:buFontTx/>
              <a:buNone/>
              <a:tabLst/>
              <a:defRPr/>
            </a:pPr>
            <a:r>
              <a:rPr kumimoji="0" lang="en-US" altLang="zh-CN" sz="3400" b="1" i="0" u="none" strike="noStrike" kern="0" cap="none" spc="0" normalizeH="0" baseline="0" noProof="0" dirty="0">
                <a:ln>
                  <a:noFill/>
                </a:ln>
                <a:solidFill>
                  <a:srgbClr val="44C0A1"/>
                </a:solidFill>
                <a:effectLst/>
                <a:uLnTx/>
                <a:uFillTx/>
                <a:latin typeface="Arial" panose="020B0604020202020204" pitchFamily="34" charset="0"/>
                <a:cs typeface="Arial" panose="020B0604020202020204" pitchFamily="34" charset="0"/>
                <a:sym typeface="Calibri"/>
              </a:rPr>
              <a:t>Overview</a:t>
            </a:r>
          </a:p>
        </p:txBody>
      </p:sp>
      <p:sp>
        <p:nvSpPr>
          <p:cNvPr id="62" name="TextBox 44">
            <a:extLst>
              <a:ext uri="{FF2B5EF4-FFF2-40B4-BE49-F238E27FC236}">
                <a16:creationId xmlns:a16="http://schemas.microsoft.com/office/drawing/2014/main" id="{C0DECC59-330B-1CFC-2349-DF2C6034746A}"/>
              </a:ext>
            </a:extLst>
          </p:cNvPr>
          <p:cNvSpPr txBox="1"/>
          <p:nvPr/>
        </p:nvSpPr>
        <p:spPr>
          <a:xfrm>
            <a:off x="11694144" y="13007685"/>
            <a:ext cx="9064533"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100">
                <a:latin typeface="Arial"/>
                <a:ea typeface="Arial"/>
                <a:cs typeface="Arial"/>
                <a:sym typeface="Arial"/>
              </a:defRPr>
            </a:lvl1pPr>
          </a:lstStyle>
          <a:p>
            <a:r>
              <a:rPr lang="en-US" b="1" i="1" dirty="0">
                <a:solidFill>
                  <a:srgbClr val="44C0A1"/>
                </a:solidFill>
              </a:rPr>
              <a:t>Sparsity-informed Adaptive Pruning (SAP)</a:t>
            </a:r>
          </a:p>
        </p:txBody>
      </p:sp>
      <p:sp>
        <p:nvSpPr>
          <p:cNvPr id="64" name="文本框 63">
            <a:extLst>
              <a:ext uri="{FF2B5EF4-FFF2-40B4-BE49-F238E27FC236}">
                <a16:creationId xmlns:a16="http://schemas.microsoft.com/office/drawing/2014/main" id="{43F59D1C-D300-6AB9-293E-A9EFB3183807}"/>
              </a:ext>
            </a:extLst>
          </p:cNvPr>
          <p:cNvSpPr txBox="1"/>
          <p:nvPr/>
        </p:nvSpPr>
        <p:spPr>
          <a:xfrm>
            <a:off x="22232623" y="3633308"/>
            <a:ext cx="10410383" cy="615551"/>
          </a:xfrm>
          <a:prstGeom prst="rect">
            <a:avLst/>
          </a:prstGeom>
          <a:noFill/>
          <a:ln w="762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ctr" defTabSz="326532" rtl="0" eaLnBrk="1" fontAlgn="auto" latinLnBrk="0" hangingPunct="0">
              <a:lnSpc>
                <a:spcPct val="100000"/>
              </a:lnSpc>
              <a:spcBef>
                <a:spcPts val="0"/>
              </a:spcBef>
              <a:spcAft>
                <a:spcPts val="0"/>
              </a:spcAft>
              <a:buClrTx/>
              <a:buSzTx/>
              <a:buFontTx/>
              <a:buNone/>
              <a:tabLst/>
              <a:defRPr/>
            </a:pPr>
            <a:r>
              <a:rPr kumimoji="0" lang="en-US" altLang="zh-CN" sz="3400" b="1" i="0" u="none" strike="noStrike" kern="0" cap="none" spc="0" normalizeH="0" baseline="0" noProof="0" dirty="0">
                <a:ln>
                  <a:noFill/>
                </a:ln>
                <a:solidFill>
                  <a:srgbClr val="44C0A1"/>
                </a:solidFill>
                <a:effectLst/>
                <a:uLnTx/>
                <a:uFillTx/>
                <a:latin typeface="Arial" panose="020B0604020202020204" pitchFamily="34" charset="0"/>
                <a:cs typeface="Arial" panose="020B0604020202020204" pitchFamily="34" charset="0"/>
                <a:sym typeface="Calibri"/>
              </a:rPr>
              <a:t>Experiments</a:t>
            </a:r>
          </a:p>
        </p:txBody>
      </p:sp>
      <p:sp>
        <p:nvSpPr>
          <p:cNvPr id="80" name="文本框 79">
            <a:extLst>
              <a:ext uri="{FF2B5EF4-FFF2-40B4-BE49-F238E27FC236}">
                <a16:creationId xmlns:a16="http://schemas.microsoft.com/office/drawing/2014/main" id="{9867475D-3F0F-D006-60AB-2C7B49DDFF55}"/>
              </a:ext>
            </a:extLst>
          </p:cNvPr>
          <p:cNvSpPr txBox="1"/>
          <p:nvPr/>
        </p:nvSpPr>
        <p:spPr>
          <a:xfrm>
            <a:off x="22469338" y="4633790"/>
            <a:ext cx="10268650" cy="10618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lvl="1" indent="-342900">
              <a:buFont typeface="Arial" panose="020B0604020202020204" pitchFamily="34" charset="0"/>
              <a:buChar char="•"/>
            </a:pPr>
            <a:r>
              <a:rPr lang="en-US" altLang="zh-CN" sz="2100" i="0" dirty="0">
                <a:effectLst/>
                <a:latin typeface="Arial" panose="020B0604020202020204" pitchFamily="34" charset="0"/>
                <a:cs typeface="Arial" panose="020B0604020202020204" pitchFamily="34" charset="0"/>
              </a:rPr>
              <a:t>Obtained from the models after (a) retraining and (b) directly from those after pruning.</a:t>
            </a:r>
          </a:p>
          <a:p>
            <a:pPr marL="342900" lvl="1" indent="-342900">
              <a:buFont typeface="Arial" panose="020B0604020202020204" pitchFamily="34" charset="0"/>
              <a:buChar char="•"/>
            </a:pPr>
            <a:r>
              <a:rPr lang="en-US" altLang="zh-CN" sz="2100" i="0" dirty="0">
                <a:effectLst/>
                <a:latin typeface="Arial" panose="020B0604020202020204" pitchFamily="34" charset="0"/>
                <a:cs typeface="Arial" panose="020B0604020202020204" pitchFamily="34" charset="0"/>
              </a:rPr>
              <a:t>The dynamics of the sparsity corroborate our hypothesis.</a:t>
            </a:r>
          </a:p>
        </p:txBody>
      </p:sp>
      <p:sp>
        <p:nvSpPr>
          <p:cNvPr id="87" name="TextBox 54">
            <a:extLst>
              <a:ext uri="{FF2B5EF4-FFF2-40B4-BE49-F238E27FC236}">
                <a16:creationId xmlns:a16="http://schemas.microsoft.com/office/drawing/2014/main" id="{2E3C6157-D4D4-B230-2D0C-7FE7E7405729}"/>
              </a:ext>
            </a:extLst>
          </p:cNvPr>
          <p:cNvSpPr txBox="1"/>
          <p:nvPr/>
        </p:nvSpPr>
        <p:spPr>
          <a:xfrm>
            <a:off x="27437814" y="14187610"/>
            <a:ext cx="4931329" cy="830997"/>
          </a:xfrm>
          <a:prstGeom prst="rect">
            <a:avLst/>
          </a:prstGeom>
          <a:ln w="12700">
            <a:miter lim="400000"/>
          </a:ln>
          <a:extLst>
            <a:ext uri="{C572A759-6A51-4108-AA02-DFA0A04FC94B}">
              <ma14:wrappingTextBoxFlag xmlns="" xmlns:m="http://schemas.openxmlformats.org/officeDocument/2006/math" xmlns:ma14="http://schemas.microsoft.com/office/mac/drawingml/2011/main" xmlns:a14="http://schemas.microsoft.com/office/drawing/2010/main" xmlns:mc="http://schemas.openxmlformats.org/markup-compatibility/2006"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pPr lvl="0" algn="l" defTabSz="457200" hangingPunct="1"/>
            <a:r>
              <a:rPr lang="en-US" altLang="zh-CN" sz="1600" b="1" kern="1200" dirty="0">
                <a:solidFill>
                  <a:prstClr val="black"/>
                </a:solidFill>
                <a:latin typeface="Calibri" panose="020F0502020204030204" pitchFamily="34" charset="0"/>
                <a:ea typeface="+mn-ea"/>
                <a:cs typeface="Calibri" panose="020F0502020204030204" pitchFamily="34" charset="0"/>
              </a:rPr>
              <a:t>Figure 3.</a:t>
            </a:r>
            <a:r>
              <a:rPr lang="en-US" altLang="zh-CN" sz="1600" kern="1200" dirty="0">
                <a:solidFill>
                  <a:prstClr val="black"/>
                </a:solidFill>
                <a:latin typeface="Calibri" panose="020F0502020204030204" pitchFamily="34" charset="0"/>
                <a:ea typeface="+mn-ea"/>
                <a:cs typeface="Calibri" panose="020F0502020204030204" pitchFamily="34" charset="0"/>
              </a:rPr>
              <a:t> Results of various pruning scopes regarding (a) compression trade-off, (b) layer-wise percent of remaining weights, and (c) layer-wise PQ Index for CIFAR10 and CNN.</a:t>
            </a:r>
          </a:p>
        </p:txBody>
      </p:sp>
      <p:sp>
        <p:nvSpPr>
          <p:cNvPr id="89" name="矩形: 圆角 88">
            <a:extLst>
              <a:ext uri="{FF2B5EF4-FFF2-40B4-BE49-F238E27FC236}">
                <a16:creationId xmlns:a16="http://schemas.microsoft.com/office/drawing/2014/main" id="{35D6403B-F004-367D-679E-DA518147A41E}"/>
              </a:ext>
            </a:extLst>
          </p:cNvPr>
          <p:cNvSpPr/>
          <p:nvPr/>
        </p:nvSpPr>
        <p:spPr>
          <a:xfrm>
            <a:off x="150638" y="3625197"/>
            <a:ext cx="11149969" cy="6833843"/>
          </a:xfrm>
          <a:prstGeom prst="roundRect">
            <a:avLst>
              <a:gd name="adj" fmla="val 5306"/>
            </a:avLst>
          </a:prstGeom>
          <a:noFill/>
          <a:ln w="76200" cap="flat">
            <a:solidFill>
              <a:srgbClr val="44C0A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a:ln>
                <a:noFill/>
              </a:ln>
              <a:solidFill>
                <a:srgbClr val="000000"/>
              </a:solidFill>
              <a:effectLst/>
              <a:uFillTx/>
              <a:latin typeface="+mn-lt"/>
              <a:ea typeface="+mn-ea"/>
              <a:cs typeface="+mn-cs"/>
              <a:sym typeface="Calibri"/>
            </a:endParaRPr>
          </a:p>
        </p:txBody>
      </p:sp>
      <p:sp>
        <p:nvSpPr>
          <p:cNvPr id="90" name="矩形: 圆角 89">
            <a:extLst>
              <a:ext uri="{FF2B5EF4-FFF2-40B4-BE49-F238E27FC236}">
                <a16:creationId xmlns:a16="http://schemas.microsoft.com/office/drawing/2014/main" id="{0AA97E90-1F0E-BFBF-7A8A-1A39BA3DEBFB}"/>
              </a:ext>
            </a:extLst>
          </p:cNvPr>
          <p:cNvSpPr/>
          <p:nvPr/>
        </p:nvSpPr>
        <p:spPr>
          <a:xfrm>
            <a:off x="93652" y="10658422"/>
            <a:ext cx="11302038" cy="9234379"/>
          </a:xfrm>
          <a:prstGeom prst="roundRect">
            <a:avLst>
              <a:gd name="adj" fmla="val 4123"/>
            </a:avLst>
          </a:prstGeom>
          <a:noFill/>
          <a:ln w="76200" cap="flat">
            <a:solidFill>
              <a:srgbClr val="44C0A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a:ln>
                <a:noFill/>
              </a:ln>
              <a:solidFill>
                <a:srgbClr val="000000"/>
              </a:solidFill>
              <a:effectLst/>
              <a:uFillTx/>
              <a:latin typeface="+mn-lt"/>
              <a:ea typeface="+mn-ea"/>
              <a:cs typeface="+mn-cs"/>
              <a:sym typeface="Calibri"/>
            </a:endParaRPr>
          </a:p>
        </p:txBody>
      </p:sp>
      <p:sp>
        <p:nvSpPr>
          <p:cNvPr id="91" name="矩形: 圆角 90">
            <a:extLst>
              <a:ext uri="{FF2B5EF4-FFF2-40B4-BE49-F238E27FC236}">
                <a16:creationId xmlns:a16="http://schemas.microsoft.com/office/drawing/2014/main" id="{BD10CCE4-AA74-97D6-1E54-A1C7CFA236D9}"/>
              </a:ext>
            </a:extLst>
          </p:cNvPr>
          <p:cNvSpPr/>
          <p:nvPr/>
        </p:nvSpPr>
        <p:spPr>
          <a:xfrm>
            <a:off x="11599061" y="3625198"/>
            <a:ext cx="10422159" cy="17964955"/>
          </a:xfrm>
          <a:prstGeom prst="roundRect">
            <a:avLst>
              <a:gd name="adj" fmla="val 3170"/>
            </a:avLst>
          </a:prstGeom>
          <a:noFill/>
          <a:ln w="76200" cap="flat">
            <a:solidFill>
              <a:srgbClr val="44C0A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a:ln>
                <a:noFill/>
              </a:ln>
              <a:solidFill>
                <a:srgbClr val="000000"/>
              </a:solidFill>
              <a:effectLst/>
              <a:uFillTx/>
              <a:latin typeface="+mn-lt"/>
              <a:ea typeface="+mn-ea"/>
              <a:cs typeface="+mn-cs"/>
              <a:sym typeface="Calibri"/>
            </a:endParaRPr>
          </a:p>
        </p:txBody>
      </p:sp>
      <p:sp>
        <p:nvSpPr>
          <p:cNvPr id="93" name="矩形: 圆角 92">
            <a:extLst>
              <a:ext uri="{FF2B5EF4-FFF2-40B4-BE49-F238E27FC236}">
                <a16:creationId xmlns:a16="http://schemas.microsoft.com/office/drawing/2014/main" id="{0D59084A-4BB9-EA0C-464D-96BEFA15D704}"/>
              </a:ext>
            </a:extLst>
          </p:cNvPr>
          <p:cNvSpPr/>
          <p:nvPr/>
        </p:nvSpPr>
        <p:spPr>
          <a:xfrm>
            <a:off x="22232623" y="3625198"/>
            <a:ext cx="10505365" cy="14615794"/>
          </a:xfrm>
          <a:prstGeom prst="roundRect">
            <a:avLst>
              <a:gd name="adj" fmla="val 3293"/>
            </a:avLst>
          </a:prstGeom>
          <a:noFill/>
          <a:ln w="76200" cap="flat">
            <a:solidFill>
              <a:srgbClr val="44C0A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a:ln>
                <a:noFill/>
              </a:ln>
              <a:solidFill>
                <a:srgbClr val="000000"/>
              </a:solidFill>
              <a:effectLst/>
              <a:uFillTx/>
              <a:latin typeface="+mn-lt"/>
              <a:ea typeface="+mn-ea"/>
              <a:cs typeface="+mn-cs"/>
              <a:sym typeface="Calibri"/>
            </a:endParaRPr>
          </a:p>
        </p:txBody>
      </p:sp>
      <p:pic>
        <p:nvPicPr>
          <p:cNvPr id="13" name="图片 12" descr="卡通人物&#10;&#10;描述已自动生成">
            <a:extLst>
              <a:ext uri="{FF2B5EF4-FFF2-40B4-BE49-F238E27FC236}">
                <a16:creationId xmlns:a16="http://schemas.microsoft.com/office/drawing/2014/main" id="{90798B83-75DC-E22A-A2B4-AB6CF48BCF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276518" y="550678"/>
            <a:ext cx="7429039" cy="2413495"/>
          </a:xfrm>
          <a:prstGeom prst="rect">
            <a:avLst/>
          </a:prstGeom>
        </p:spPr>
      </p:pic>
      <p:pic>
        <p:nvPicPr>
          <p:cNvPr id="15" name="图片 14" descr="QR 代码&#10;&#10;描述已自动生成">
            <a:extLst>
              <a:ext uri="{FF2B5EF4-FFF2-40B4-BE49-F238E27FC236}">
                <a16:creationId xmlns:a16="http://schemas.microsoft.com/office/drawing/2014/main" id="{1A34B39F-4FC9-7DBC-9795-3C9B81E451FD}"/>
              </a:ext>
            </a:extLst>
          </p:cNvPr>
          <p:cNvPicPr>
            <a:picLocks noChangeAspect="1"/>
          </p:cNvPicPr>
          <p:nvPr/>
        </p:nvPicPr>
        <p:blipFill>
          <a:blip r:embed="rId7"/>
          <a:stretch>
            <a:fillRect/>
          </a:stretch>
        </p:blipFill>
        <p:spPr>
          <a:xfrm>
            <a:off x="3545770" y="20339261"/>
            <a:ext cx="1554537" cy="1554537"/>
          </a:xfrm>
          <a:prstGeom prst="rect">
            <a:avLst/>
          </a:prstGeom>
        </p:spPr>
      </p:pic>
      <p:pic>
        <p:nvPicPr>
          <p:cNvPr id="17" name="图片 16" descr="QR 代码&#10;&#10;描述已自动生成">
            <a:extLst>
              <a:ext uri="{FF2B5EF4-FFF2-40B4-BE49-F238E27FC236}">
                <a16:creationId xmlns:a16="http://schemas.microsoft.com/office/drawing/2014/main" id="{BC3F76D8-2752-9C8C-F495-FC6B4FC69813}"/>
              </a:ext>
            </a:extLst>
          </p:cNvPr>
          <p:cNvPicPr>
            <a:picLocks noChangeAspect="1"/>
          </p:cNvPicPr>
          <p:nvPr/>
        </p:nvPicPr>
        <p:blipFill>
          <a:blip r:embed="rId8"/>
          <a:stretch>
            <a:fillRect/>
          </a:stretch>
        </p:blipFill>
        <p:spPr>
          <a:xfrm>
            <a:off x="6294896" y="20347467"/>
            <a:ext cx="1554537" cy="1554537"/>
          </a:xfrm>
          <a:prstGeom prst="rect">
            <a:avLst/>
          </a:prstGeom>
        </p:spPr>
      </p:pic>
      <p:pic>
        <p:nvPicPr>
          <p:cNvPr id="25" name="图片 24">
            <a:extLst>
              <a:ext uri="{FF2B5EF4-FFF2-40B4-BE49-F238E27FC236}">
                <a16:creationId xmlns:a16="http://schemas.microsoft.com/office/drawing/2014/main" id="{D2158019-BB98-388B-3985-0E14E85D665A}"/>
              </a:ext>
            </a:extLst>
          </p:cNvPr>
          <p:cNvPicPr>
            <a:picLocks noChangeAspect="1"/>
          </p:cNvPicPr>
          <p:nvPr/>
        </p:nvPicPr>
        <p:blipFill>
          <a:blip r:embed="rId9"/>
          <a:stretch>
            <a:fillRect/>
          </a:stretch>
        </p:blipFill>
        <p:spPr>
          <a:xfrm>
            <a:off x="1566518" y="12544075"/>
            <a:ext cx="8310843" cy="2572594"/>
          </a:xfrm>
          <a:prstGeom prst="rect">
            <a:avLst/>
          </a:prstGeom>
        </p:spPr>
      </p:pic>
      <p:pic>
        <p:nvPicPr>
          <p:cNvPr id="27" name="图片 26">
            <a:extLst>
              <a:ext uri="{FF2B5EF4-FFF2-40B4-BE49-F238E27FC236}">
                <a16:creationId xmlns:a16="http://schemas.microsoft.com/office/drawing/2014/main" id="{0C331B05-DE9B-903E-C9D2-C4F209680E75}"/>
              </a:ext>
            </a:extLst>
          </p:cNvPr>
          <p:cNvPicPr>
            <a:picLocks noChangeAspect="1"/>
          </p:cNvPicPr>
          <p:nvPr/>
        </p:nvPicPr>
        <p:blipFill>
          <a:blip r:embed="rId10"/>
          <a:stretch>
            <a:fillRect/>
          </a:stretch>
        </p:blipFill>
        <p:spPr>
          <a:xfrm>
            <a:off x="1566518" y="16857580"/>
            <a:ext cx="8435031" cy="2577935"/>
          </a:xfrm>
          <a:prstGeom prst="rect">
            <a:avLst/>
          </a:prstGeom>
        </p:spPr>
      </p:pic>
      <p:sp>
        <p:nvSpPr>
          <p:cNvPr id="28" name="文本框 27">
            <a:extLst>
              <a:ext uri="{FF2B5EF4-FFF2-40B4-BE49-F238E27FC236}">
                <a16:creationId xmlns:a16="http://schemas.microsoft.com/office/drawing/2014/main" id="{E1B982E3-2AA7-54A7-2AB3-F1A59C61A34C}"/>
              </a:ext>
            </a:extLst>
          </p:cNvPr>
          <p:cNvSpPr txBox="1"/>
          <p:nvPr/>
        </p:nvSpPr>
        <p:spPr>
          <a:xfrm>
            <a:off x="11702328" y="4665137"/>
            <a:ext cx="10244034"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indent="-342900" algn="l" defTabSz="326532" rtl="0" fontAlgn="auto" latinLnBrk="0" hangingPunct="0">
              <a:lnSpc>
                <a:spcPct val="100000"/>
              </a:lnSpc>
              <a:spcBef>
                <a:spcPts val="0"/>
              </a:spcBef>
              <a:spcAft>
                <a:spcPts val="0"/>
              </a:spcAft>
              <a:buClrTx/>
              <a:buSzTx/>
              <a:buFont typeface="Arial" panose="020B0604020202020204" pitchFamily="34" charset="0"/>
              <a:buChar char="•"/>
              <a:tabLst/>
            </a:pPr>
            <a:r>
              <a:rPr lang="en-US" altLang="zh-CN" sz="2100" i="0" dirty="0">
                <a:effectLst/>
                <a:latin typeface="Arial" panose="020B0604020202020204" pitchFamily="34" charset="0"/>
                <a:cs typeface="Arial" panose="020B0604020202020204" pitchFamily="34" charset="0"/>
              </a:rPr>
              <a:t>All the six properties (D1)-(D4) and (P1), (P2) are hold for our proposed PQ Index (PQI).</a:t>
            </a:r>
          </a:p>
        </p:txBody>
      </p:sp>
      <p:pic>
        <p:nvPicPr>
          <p:cNvPr id="29" name="图片 28">
            <a:extLst>
              <a:ext uri="{FF2B5EF4-FFF2-40B4-BE49-F238E27FC236}">
                <a16:creationId xmlns:a16="http://schemas.microsoft.com/office/drawing/2014/main" id="{25CF2EA5-9B24-05F6-399A-70BCB8D3238E}"/>
              </a:ext>
            </a:extLst>
          </p:cNvPr>
          <p:cNvPicPr>
            <a:picLocks noChangeAspect="1"/>
          </p:cNvPicPr>
          <p:nvPr/>
        </p:nvPicPr>
        <p:blipFill>
          <a:blip r:embed="rId11"/>
          <a:stretch>
            <a:fillRect/>
          </a:stretch>
        </p:blipFill>
        <p:spPr>
          <a:xfrm>
            <a:off x="12576717" y="5412138"/>
            <a:ext cx="8756086" cy="2311542"/>
          </a:xfrm>
          <a:prstGeom prst="rect">
            <a:avLst/>
          </a:prstGeom>
        </p:spPr>
      </p:pic>
      <p:pic>
        <p:nvPicPr>
          <p:cNvPr id="32" name="图片 31">
            <a:extLst>
              <a:ext uri="{FF2B5EF4-FFF2-40B4-BE49-F238E27FC236}">
                <a16:creationId xmlns:a16="http://schemas.microsoft.com/office/drawing/2014/main" id="{E64734DC-18FC-E40A-AB2B-F3B8668CC62C}"/>
              </a:ext>
            </a:extLst>
          </p:cNvPr>
          <p:cNvPicPr>
            <a:picLocks noChangeAspect="1"/>
          </p:cNvPicPr>
          <p:nvPr/>
        </p:nvPicPr>
        <p:blipFill>
          <a:blip r:embed="rId12"/>
          <a:stretch>
            <a:fillRect/>
          </a:stretch>
        </p:blipFill>
        <p:spPr>
          <a:xfrm>
            <a:off x="12576717" y="7974976"/>
            <a:ext cx="8756086" cy="1269470"/>
          </a:xfrm>
          <a:prstGeom prst="rect">
            <a:avLst/>
          </a:prstGeom>
        </p:spPr>
      </p:pic>
      <p:pic>
        <p:nvPicPr>
          <p:cNvPr id="34" name="图片 33">
            <a:extLst>
              <a:ext uri="{FF2B5EF4-FFF2-40B4-BE49-F238E27FC236}">
                <a16:creationId xmlns:a16="http://schemas.microsoft.com/office/drawing/2014/main" id="{5D7580A2-4A92-DD8E-38A3-0FEC1E3C61BE}"/>
              </a:ext>
            </a:extLst>
          </p:cNvPr>
          <p:cNvPicPr>
            <a:picLocks noChangeAspect="1"/>
          </p:cNvPicPr>
          <p:nvPr/>
        </p:nvPicPr>
        <p:blipFill>
          <a:blip r:embed="rId13"/>
          <a:stretch>
            <a:fillRect/>
          </a:stretch>
        </p:blipFill>
        <p:spPr>
          <a:xfrm>
            <a:off x="12576717" y="9500210"/>
            <a:ext cx="8798688" cy="3507475"/>
          </a:xfrm>
          <a:prstGeom prst="rect">
            <a:avLst/>
          </a:prstGeom>
        </p:spPr>
      </p:pic>
      <mc:AlternateContent xmlns:mc="http://schemas.openxmlformats.org/markup-compatibility/2006">
        <mc:Choice xmlns:a14="http://schemas.microsoft.com/office/drawing/2010/main" Requires="a14">
          <p:sp>
            <p:nvSpPr>
              <p:cNvPr id="35" name="文本框 34">
                <a:extLst>
                  <a:ext uri="{FF2B5EF4-FFF2-40B4-BE49-F238E27FC236}">
                    <a16:creationId xmlns:a16="http://schemas.microsoft.com/office/drawing/2014/main" id="{658EC393-851A-762C-3496-59F7CF7F1534}"/>
                  </a:ext>
                </a:extLst>
              </p:cNvPr>
              <p:cNvSpPr txBox="1"/>
              <p:nvPr/>
            </p:nvSpPr>
            <p:spPr>
              <a:xfrm>
                <a:off x="11675193" y="13451772"/>
                <a:ext cx="10244034" cy="2010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indent="-342900" algn="l" defTabSz="326532" rtl="0" fontAlgn="auto" latinLnBrk="0" hangingPunct="0">
                  <a:lnSpc>
                    <a:spcPct val="100000"/>
                  </a:lnSpc>
                  <a:spcBef>
                    <a:spcPts val="0"/>
                  </a:spcBef>
                  <a:spcAft>
                    <a:spcPts val="0"/>
                  </a:spcAft>
                  <a:buClrTx/>
                  <a:buSzTx/>
                  <a:buFont typeface="Arial" panose="020B0604020202020204" pitchFamily="34" charset="0"/>
                  <a:buChar char="•"/>
                  <a:tabLst/>
                </a:pPr>
                <a:r>
                  <a:rPr lang="en-US" altLang="zh-CN" sz="2100" i="0" dirty="0">
                    <a:effectLst/>
                    <a:latin typeface="Arial" panose="020B0604020202020204" pitchFamily="34" charset="0"/>
                    <a:cs typeface="Arial" panose="020B0604020202020204" pitchFamily="34" charset="0"/>
                  </a:rPr>
                  <a:t>We propose SAP to adaptively determine the number of pruned parameters at each pruning iteration based on the PQI-bound and lottery ticket hypothesis [5].</a:t>
                </a:r>
              </a:p>
              <a:p>
                <a:pPr marL="342900" marR="0" indent="-342900" algn="l" defTabSz="326532" rtl="0" fontAlgn="auto" latinLnBrk="0" hangingPunct="0">
                  <a:lnSpc>
                    <a:spcPct val="100000"/>
                  </a:lnSpc>
                  <a:spcBef>
                    <a:spcPts val="0"/>
                  </a:spcBef>
                  <a:spcAft>
                    <a:spcPts val="0"/>
                  </a:spcAft>
                  <a:buClrTx/>
                  <a:buSzTx/>
                  <a:buFont typeface="Arial" panose="020B0604020202020204" pitchFamily="34" charset="0"/>
                  <a:buChar char="•"/>
                  <a:tabLst/>
                </a:pPr>
                <a:r>
                  <a:rPr lang="en-US" altLang="zh-CN" sz="2100" i="0" dirty="0">
                    <a:effectLst/>
                    <a:latin typeface="Arial" panose="020B0604020202020204" pitchFamily="34" charset="0"/>
                    <a:cs typeface="Arial" panose="020B0604020202020204" pitchFamily="34" charset="0"/>
                  </a:rPr>
                  <a:t>After arriving at </a:t>
                </a:r>
                <a14:m>
                  <m:oMath xmlns:m="http://schemas.openxmlformats.org/officeDocument/2006/math">
                    <m:sSub>
                      <m:sSubPr>
                        <m:ctrlPr>
                          <a:rPr lang="zh-CN" altLang="zh-CN" sz="3600" i="1" smtClean="0">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𝑤</m:t>
                        </m:r>
                      </m:e>
                      <m: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𝑡</m:t>
                        </m:r>
                      </m:sub>
                    </m:sSub>
                  </m:oMath>
                </a14:m>
                <a:r>
                  <a:rPr lang="en-US" altLang="zh-CN" sz="2100" i="0" dirty="0">
                    <a:effectLst/>
                    <a:latin typeface="Arial" panose="020B0604020202020204" pitchFamily="34" charset="0"/>
                    <a:cs typeface="Arial" panose="020B0604020202020204" pitchFamily="34" charset="0"/>
                  </a:rPr>
                  <a:t>, our proposed SAP will compute the PQ Index, denoted by </a:t>
                </a:r>
                <a14:m>
                  <m:oMath xmlns:m="http://schemas.openxmlformats.org/officeDocument/2006/math">
                    <m:r>
                      <a:rPr lang="en-US" altLang="zh-CN" sz="2400" i="1" kern="100">
                        <a:latin typeface="Cambria Math" panose="02040503050406030204" pitchFamily="18" charset="0"/>
                        <a:ea typeface="等线" panose="02010600030101010101" pitchFamily="2" charset="-122"/>
                        <a:cs typeface="Times New Roman" panose="02020603050405020304" pitchFamily="18" charset="0"/>
                      </a:rPr>
                      <m:t>𝐼</m:t>
                    </m:r>
                    <m:d>
                      <m:d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latin typeface="Cambria Math" panose="02040503050406030204" pitchFamily="18" charset="0"/>
                                <a:ea typeface="等线" panose="02010600030101010101" pitchFamily="2" charset="-122"/>
                                <a:cs typeface="Times New Roman" panose="02020603050405020304" pitchFamily="18" charset="0"/>
                              </a:rPr>
                              <m:t>𝑤</m:t>
                            </m:r>
                          </m:e>
                          <m:sub>
                            <m:r>
                              <a:rPr lang="en-US" altLang="zh-CN" sz="2400" i="1" kern="100">
                                <a:latin typeface="Cambria Math" panose="02040503050406030204" pitchFamily="18" charset="0"/>
                                <a:ea typeface="等线" panose="02010600030101010101" pitchFamily="2" charset="-122"/>
                                <a:cs typeface="Times New Roman" panose="02020603050405020304" pitchFamily="18" charset="0"/>
                              </a:rPr>
                              <m:t>𝑡</m:t>
                            </m:r>
                          </m:sub>
                        </m:sSub>
                      </m:e>
                    </m:d>
                  </m:oMath>
                </a14:m>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2100" i="0" dirty="0">
                    <a:effectLst/>
                    <a:latin typeface="Arial" panose="020B0604020202020204" pitchFamily="34" charset="0"/>
                    <a:cs typeface="Arial" panose="020B0604020202020204" pitchFamily="34" charset="0"/>
                  </a:rPr>
                  <a:t>and the lower bound of the number of retrained model parameters, denoted by </a:t>
                </a:r>
                <a14:m>
                  <m:oMath xmlns:m="http://schemas.openxmlformats.org/officeDocument/2006/math">
                    <m:sSub>
                      <m:sSubPr>
                        <m:ctrlPr>
                          <a:rPr lang="zh-CN"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等线" panose="02010600030101010101" pitchFamily="2" charset="-122"/>
                            <a:cs typeface="Times New Roman" panose="02020603050405020304" pitchFamily="18" charset="0"/>
                          </a:rPr>
                          <m:t>𝑟</m:t>
                        </m:r>
                      </m:e>
                      <m:sub>
                        <m:r>
                          <a:rPr lang="en-US" altLang="zh-CN" sz="2400" i="1">
                            <a:latin typeface="Cambria Math" panose="02040503050406030204" pitchFamily="18" charset="0"/>
                            <a:ea typeface="等线" panose="02010600030101010101" pitchFamily="2" charset="-122"/>
                            <a:cs typeface="Times New Roman" panose="02020603050405020304" pitchFamily="18" charset="0"/>
                          </a:rPr>
                          <m:t>𝑡</m:t>
                        </m:r>
                      </m:sub>
                    </m:sSub>
                  </m:oMath>
                </a14:m>
                <a:r>
                  <a:rPr lang="en-US" altLang="zh-CN" sz="2100" i="0" dirty="0">
                    <a:effectLst/>
                    <a:latin typeface="Arial" panose="020B0604020202020204" pitchFamily="34" charset="0"/>
                    <a:cs typeface="Arial" panose="020B0604020202020204" pitchFamily="34" charset="0"/>
                  </a:rPr>
                  <a:t>, as follows</a:t>
                </a:r>
              </a:p>
            </p:txBody>
          </p:sp>
        </mc:Choice>
        <mc:Fallback>
          <p:sp>
            <p:nvSpPr>
              <p:cNvPr id="35" name="文本框 34">
                <a:extLst>
                  <a:ext uri="{FF2B5EF4-FFF2-40B4-BE49-F238E27FC236}">
                    <a16:creationId xmlns:a16="http://schemas.microsoft.com/office/drawing/2014/main" id="{658EC393-851A-762C-3496-59F7CF7F1534}"/>
                  </a:ext>
                </a:extLst>
              </p:cNvPr>
              <p:cNvSpPr txBox="1">
                <a:spLocks noRot="1" noChangeAspect="1" noMove="1" noResize="1" noEditPoints="1" noAdjustHandles="1" noChangeArrowheads="1" noChangeShapeType="1" noTextEdit="1"/>
              </p:cNvSpPr>
              <p:nvPr/>
            </p:nvSpPr>
            <p:spPr>
              <a:xfrm>
                <a:off x="11675193" y="13451772"/>
                <a:ext cx="10244034" cy="2010035"/>
              </a:xfrm>
              <a:prstGeom prst="rect">
                <a:avLst/>
              </a:prstGeom>
              <a:blipFill>
                <a:blip r:embed="rId14"/>
                <a:stretch>
                  <a:fillRect l="-1011" t="-2128" r="-1190" b="-4559"/>
                </a:stretch>
              </a:blipFill>
              <a:ln w="12700" cap="flat">
                <a:noFill/>
                <a:miter lim="400000"/>
              </a:ln>
              <a:effectLst/>
            </p:spPr>
            <p:txBody>
              <a:bodyPr/>
              <a:lstStyle/>
              <a:p>
                <a:r>
                  <a:rPr lang="zh-CN" altLang="en-US">
                    <a:noFill/>
                  </a:rPr>
                  <a:t> </a:t>
                </a:r>
              </a:p>
            </p:txBody>
          </p:sp>
        </mc:Fallback>
      </mc:AlternateContent>
      <p:pic>
        <p:nvPicPr>
          <p:cNvPr id="36" name="图片 35">
            <a:extLst>
              <a:ext uri="{FF2B5EF4-FFF2-40B4-BE49-F238E27FC236}">
                <a16:creationId xmlns:a16="http://schemas.microsoft.com/office/drawing/2014/main" id="{760F3DE5-6318-E6D5-65CC-4BB4EE68DC38}"/>
              </a:ext>
            </a:extLst>
          </p:cNvPr>
          <p:cNvPicPr>
            <a:picLocks noChangeAspect="1"/>
          </p:cNvPicPr>
          <p:nvPr/>
        </p:nvPicPr>
        <p:blipFill>
          <a:blip r:embed="rId15"/>
          <a:stretch>
            <a:fillRect/>
          </a:stretch>
        </p:blipFill>
        <p:spPr>
          <a:xfrm>
            <a:off x="12759812" y="16903648"/>
            <a:ext cx="8389895" cy="4539309"/>
          </a:xfrm>
          <a:prstGeom prst="rect">
            <a:avLst/>
          </a:prstGeom>
        </p:spPr>
      </p:pic>
      <p:sp>
        <p:nvSpPr>
          <p:cNvPr id="40" name="文本框 39">
            <a:extLst>
              <a:ext uri="{FF2B5EF4-FFF2-40B4-BE49-F238E27FC236}">
                <a16:creationId xmlns:a16="http://schemas.microsoft.com/office/drawing/2014/main" id="{2D6D515A-E2A7-A593-43A5-1FF8E9065FD2}"/>
              </a:ext>
            </a:extLst>
          </p:cNvPr>
          <p:cNvSpPr txBox="1"/>
          <p:nvPr/>
        </p:nvSpPr>
        <p:spPr>
          <a:xfrm>
            <a:off x="11677801" y="15905894"/>
            <a:ext cx="10244034" cy="415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indent="-342900" algn="l" defTabSz="326532" rtl="0" fontAlgn="auto" latinLnBrk="0" hangingPunct="0">
              <a:lnSpc>
                <a:spcPct val="100000"/>
              </a:lnSpc>
              <a:spcBef>
                <a:spcPts val="0"/>
              </a:spcBef>
              <a:spcAft>
                <a:spcPts val="0"/>
              </a:spcAft>
              <a:buClrTx/>
              <a:buSzTx/>
              <a:buFont typeface="Arial" panose="020B0604020202020204" pitchFamily="34" charset="0"/>
              <a:buChar char="•"/>
              <a:tabLst/>
            </a:pPr>
            <a:r>
              <a:rPr lang="en-US" altLang="zh-CN" sz="2100" i="0" dirty="0">
                <a:effectLst/>
                <a:latin typeface="Arial" panose="020B0604020202020204" pitchFamily="34" charset="0"/>
                <a:cs typeface="Arial" panose="020B0604020202020204" pitchFamily="34" charset="0"/>
              </a:rPr>
              <a:t>Then, we compute the number of pruned model parameters as follows</a:t>
            </a:r>
          </a:p>
        </p:txBody>
      </p:sp>
      <p:sp>
        <p:nvSpPr>
          <p:cNvPr id="43" name="TextBox 44">
            <a:extLst>
              <a:ext uri="{FF2B5EF4-FFF2-40B4-BE49-F238E27FC236}">
                <a16:creationId xmlns:a16="http://schemas.microsoft.com/office/drawing/2014/main" id="{FB5D4108-DF24-4B6D-B1C5-66135EF4695A}"/>
              </a:ext>
            </a:extLst>
          </p:cNvPr>
          <p:cNvSpPr txBox="1"/>
          <p:nvPr/>
        </p:nvSpPr>
        <p:spPr>
          <a:xfrm>
            <a:off x="22359245" y="4268229"/>
            <a:ext cx="9064533"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100">
                <a:latin typeface="Arial"/>
                <a:ea typeface="Arial"/>
                <a:cs typeface="Arial"/>
                <a:sym typeface="Arial"/>
              </a:defRPr>
            </a:lvl1pPr>
          </a:lstStyle>
          <a:p>
            <a:r>
              <a:rPr lang="en-US" b="1" i="1" dirty="0">
                <a:solidFill>
                  <a:srgbClr val="44C0A1"/>
                </a:solidFill>
              </a:rPr>
              <a:t>Retrained and Pruned models</a:t>
            </a:r>
          </a:p>
        </p:txBody>
      </p:sp>
      <p:pic>
        <p:nvPicPr>
          <p:cNvPr id="44" name="图片 43">
            <a:extLst>
              <a:ext uri="{FF2B5EF4-FFF2-40B4-BE49-F238E27FC236}">
                <a16:creationId xmlns:a16="http://schemas.microsoft.com/office/drawing/2014/main" id="{A63C6566-E200-8A05-95D9-9B95DE97BEBC}"/>
              </a:ext>
            </a:extLst>
          </p:cNvPr>
          <p:cNvPicPr>
            <a:picLocks noChangeAspect="1"/>
          </p:cNvPicPr>
          <p:nvPr/>
        </p:nvPicPr>
        <p:blipFill>
          <a:blip r:embed="rId16"/>
          <a:stretch>
            <a:fillRect/>
          </a:stretch>
        </p:blipFill>
        <p:spPr>
          <a:xfrm>
            <a:off x="23155246" y="5738813"/>
            <a:ext cx="8565136" cy="3747690"/>
          </a:xfrm>
          <a:prstGeom prst="rect">
            <a:avLst/>
          </a:prstGeom>
        </p:spPr>
      </p:pic>
      <p:sp>
        <p:nvSpPr>
          <p:cNvPr id="45" name="TextBox 54">
            <a:extLst>
              <a:ext uri="{FF2B5EF4-FFF2-40B4-BE49-F238E27FC236}">
                <a16:creationId xmlns:a16="http://schemas.microsoft.com/office/drawing/2014/main" id="{2765BD26-6A83-C556-A8E9-67FD089CB006}"/>
              </a:ext>
            </a:extLst>
          </p:cNvPr>
          <p:cNvSpPr txBox="1"/>
          <p:nvPr/>
        </p:nvSpPr>
        <p:spPr>
          <a:xfrm>
            <a:off x="22375103" y="9486503"/>
            <a:ext cx="10217749" cy="4924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b="1" dirty="0">
                <a:solidFill>
                  <a:schemeClr val="tx1"/>
                </a:solidFill>
                <a:latin typeface="Arial" panose="020B0604020202020204" pitchFamily="34" charset="0"/>
                <a:cs typeface="Arial" panose="020B0604020202020204" pitchFamily="34" charset="0"/>
              </a:rPr>
              <a:t>Figure 2.</a:t>
            </a:r>
            <a:r>
              <a:rPr lang="en-US" dirty="0">
                <a:solidFill>
                  <a:schemeClr val="tx1"/>
                </a:solidFill>
                <a:latin typeface="Arial" panose="020B0604020202020204" pitchFamily="34" charset="0"/>
                <a:cs typeface="Arial" panose="020B0604020202020204" pitchFamily="34" charset="0"/>
              </a:rPr>
              <a:t> Results of (a) retrained and (b) pruned models at each pruning iteration for ‘Global</a:t>
            </a:r>
          </a:p>
          <a:p>
            <a:r>
              <a:rPr lang="en-US" dirty="0">
                <a:solidFill>
                  <a:schemeClr val="tx1"/>
                </a:solidFill>
                <a:latin typeface="Arial" panose="020B0604020202020204" pitchFamily="34" charset="0"/>
                <a:cs typeface="Arial" panose="020B0604020202020204" pitchFamily="34" charset="0"/>
              </a:rPr>
              <a:t>Pruning’ with CIFAR10 and CNN.</a:t>
            </a:r>
          </a:p>
        </p:txBody>
      </p:sp>
      <p:sp>
        <p:nvSpPr>
          <p:cNvPr id="46" name="TextBox 44">
            <a:extLst>
              <a:ext uri="{FF2B5EF4-FFF2-40B4-BE49-F238E27FC236}">
                <a16:creationId xmlns:a16="http://schemas.microsoft.com/office/drawing/2014/main" id="{49520D67-7691-8270-A63F-F16A0E75F235}"/>
              </a:ext>
            </a:extLst>
          </p:cNvPr>
          <p:cNvSpPr txBox="1"/>
          <p:nvPr/>
        </p:nvSpPr>
        <p:spPr>
          <a:xfrm>
            <a:off x="22353061" y="9960894"/>
            <a:ext cx="9064533"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100">
                <a:latin typeface="Arial"/>
                <a:ea typeface="Arial"/>
                <a:cs typeface="Arial"/>
                <a:sym typeface="Arial"/>
              </a:defRPr>
            </a:lvl1pPr>
          </a:lstStyle>
          <a:p>
            <a:r>
              <a:rPr lang="en-US" b="1" i="1" dirty="0">
                <a:solidFill>
                  <a:srgbClr val="44C0A1"/>
                </a:solidFill>
              </a:rPr>
              <a:t>Pruning scopes</a:t>
            </a:r>
          </a:p>
        </p:txBody>
      </p:sp>
      <p:pic>
        <p:nvPicPr>
          <p:cNvPr id="47" name="图片 46">
            <a:extLst>
              <a:ext uri="{FF2B5EF4-FFF2-40B4-BE49-F238E27FC236}">
                <a16:creationId xmlns:a16="http://schemas.microsoft.com/office/drawing/2014/main" id="{689B07D3-873F-7AB2-9EBD-2B50344B37DB}"/>
              </a:ext>
            </a:extLst>
          </p:cNvPr>
          <p:cNvPicPr>
            <a:picLocks noChangeAspect="1"/>
          </p:cNvPicPr>
          <p:nvPr/>
        </p:nvPicPr>
        <p:blipFill>
          <a:blip r:embed="rId17"/>
          <a:stretch>
            <a:fillRect/>
          </a:stretch>
        </p:blipFill>
        <p:spPr>
          <a:xfrm>
            <a:off x="27298292" y="10091055"/>
            <a:ext cx="4931329" cy="4169538"/>
          </a:xfrm>
          <a:prstGeom prst="rect">
            <a:avLst/>
          </a:prstGeom>
        </p:spPr>
      </p:pic>
      <p:sp>
        <p:nvSpPr>
          <p:cNvPr id="50" name="文本框 49">
            <a:extLst>
              <a:ext uri="{FF2B5EF4-FFF2-40B4-BE49-F238E27FC236}">
                <a16:creationId xmlns:a16="http://schemas.microsoft.com/office/drawing/2014/main" id="{4C10B944-7F6C-5AD7-0277-9F8988ECC302}"/>
              </a:ext>
            </a:extLst>
          </p:cNvPr>
          <p:cNvSpPr txBox="1"/>
          <p:nvPr/>
        </p:nvSpPr>
        <p:spPr>
          <a:xfrm>
            <a:off x="22349652" y="10327977"/>
            <a:ext cx="4737238" cy="42934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lvl="1" indent="-342900">
              <a:buFont typeface="Arial" panose="020B0604020202020204" pitchFamily="34" charset="0"/>
              <a:buChar char="•"/>
            </a:pPr>
            <a:r>
              <a:rPr lang="en-US" altLang="zh-CN" sz="2100" i="0" dirty="0">
                <a:effectLst/>
                <a:latin typeface="Arial" panose="020B0604020202020204" pitchFamily="34" charset="0"/>
                <a:cs typeface="Arial" panose="020B0604020202020204" pitchFamily="34" charset="0"/>
              </a:rPr>
              <a:t>SAP with ‘Global Pruning’ performs worse than ‘One Shot’ and ‘Lottery Ticket’ when the percent of remaining weights is small.</a:t>
            </a:r>
          </a:p>
          <a:p>
            <a:pPr marL="342900" lvl="1" indent="-342900">
              <a:buFont typeface="Arial" panose="020B0604020202020204" pitchFamily="34" charset="0"/>
              <a:buChar char="•"/>
            </a:pPr>
            <a:endParaRPr lang="en-US" altLang="zh-CN" sz="2100" i="0" dirty="0">
              <a:effectLst/>
              <a:latin typeface="Arial" panose="020B0604020202020204" pitchFamily="34" charset="0"/>
              <a:cs typeface="Arial" panose="020B0604020202020204" pitchFamily="34" charset="0"/>
            </a:endParaRPr>
          </a:p>
          <a:p>
            <a:pPr marL="342900" lvl="1" indent="-342900">
              <a:buFont typeface="Arial" panose="020B0604020202020204" pitchFamily="34" charset="0"/>
              <a:buChar char="•"/>
            </a:pPr>
            <a:r>
              <a:rPr lang="en-US" altLang="zh-CN" sz="2100" i="0" dirty="0">
                <a:effectLst/>
                <a:latin typeface="Arial" panose="020B0604020202020204" pitchFamily="34" charset="0"/>
                <a:cs typeface="Arial" panose="020B0604020202020204" pitchFamily="34" charset="0"/>
              </a:rPr>
              <a:t>SAP with ‘Neuron-wise Pruning’ and ‘Layer-wise Pruning’ perform better than ‘One Shot’ and ‘Lottery Ticket.’</a:t>
            </a:r>
          </a:p>
          <a:p>
            <a:pPr marL="342900" lvl="1" indent="-342900">
              <a:buFont typeface="Arial" panose="020B0604020202020204" pitchFamily="34" charset="0"/>
              <a:buChar char="•"/>
            </a:pPr>
            <a:endParaRPr lang="en-US" altLang="zh-CN" sz="2100" i="0" dirty="0">
              <a:effectLst/>
              <a:latin typeface="Arial" panose="020B0604020202020204" pitchFamily="34" charset="0"/>
              <a:cs typeface="Arial" panose="020B0604020202020204" pitchFamily="34" charset="0"/>
            </a:endParaRPr>
          </a:p>
          <a:p>
            <a:pPr marL="342900" lvl="1" indent="-342900">
              <a:buFont typeface="Arial" panose="020B0604020202020204" pitchFamily="34" charset="0"/>
              <a:buChar char="•"/>
            </a:pPr>
            <a:r>
              <a:rPr lang="en-US" altLang="zh-CN" sz="2100" i="0" dirty="0">
                <a:effectLst/>
                <a:latin typeface="Arial" panose="020B0604020202020204" pitchFamily="34" charset="0"/>
                <a:cs typeface="Arial" panose="020B0604020202020204" pitchFamily="34" charset="0"/>
              </a:rPr>
              <a:t>SAP Aligns with the intuition that the initial layers of CNN are more important to maintain the performance [6].</a:t>
            </a:r>
          </a:p>
        </p:txBody>
      </p:sp>
      <p:sp>
        <p:nvSpPr>
          <p:cNvPr id="51" name="TextBox 44">
            <a:extLst>
              <a:ext uri="{FF2B5EF4-FFF2-40B4-BE49-F238E27FC236}">
                <a16:creationId xmlns:a16="http://schemas.microsoft.com/office/drawing/2014/main" id="{3887DDFB-85DC-07E7-85F9-C65790C9BD37}"/>
              </a:ext>
            </a:extLst>
          </p:cNvPr>
          <p:cNvSpPr txBox="1"/>
          <p:nvPr/>
        </p:nvSpPr>
        <p:spPr>
          <a:xfrm>
            <a:off x="22372143" y="14682016"/>
            <a:ext cx="9064533" cy="4154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100">
                <a:latin typeface="Arial"/>
                <a:ea typeface="Arial"/>
                <a:cs typeface="Arial"/>
                <a:sym typeface="Arial"/>
              </a:defRPr>
            </a:lvl1pPr>
          </a:lstStyle>
          <a:p>
            <a:r>
              <a:rPr lang="en-US" b="1" i="1" dirty="0">
                <a:solidFill>
                  <a:srgbClr val="44C0A1"/>
                </a:solidFill>
              </a:rPr>
              <a:t>Ablation studies</a:t>
            </a:r>
          </a:p>
        </p:txBody>
      </p:sp>
      <p:pic>
        <p:nvPicPr>
          <p:cNvPr id="52" name="图片 51">
            <a:extLst>
              <a:ext uri="{FF2B5EF4-FFF2-40B4-BE49-F238E27FC236}">
                <a16:creationId xmlns:a16="http://schemas.microsoft.com/office/drawing/2014/main" id="{422574F1-A49A-5244-FD8D-6B4DA24CC1F7}"/>
              </a:ext>
            </a:extLst>
          </p:cNvPr>
          <p:cNvPicPr>
            <a:picLocks noChangeAspect="1"/>
          </p:cNvPicPr>
          <p:nvPr/>
        </p:nvPicPr>
        <p:blipFill>
          <a:blip r:embed="rId18"/>
          <a:stretch>
            <a:fillRect/>
          </a:stretch>
        </p:blipFill>
        <p:spPr>
          <a:xfrm>
            <a:off x="22466696" y="15738053"/>
            <a:ext cx="4885953" cy="2138829"/>
          </a:xfrm>
          <a:prstGeom prst="rect">
            <a:avLst/>
          </a:prstGeom>
        </p:spPr>
      </p:pic>
      <p:pic>
        <p:nvPicPr>
          <p:cNvPr id="53" name="图片 52">
            <a:extLst>
              <a:ext uri="{FF2B5EF4-FFF2-40B4-BE49-F238E27FC236}">
                <a16:creationId xmlns:a16="http://schemas.microsoft.com/office/drawing/2014/main" id="{2BBCF43E-0B11-CB6A-7A11-8C9871502C8F}"/>
              </a:ext>
            </a:extLst>
          </p:cNvPr>
          <p:cNvPicPr>
            <a:picLocks noChangeAspect="1"/>
          </p:cNvPicPr>
          <p:nvPr/>
        </p:nvPicPr>
        <p:blipFill>
          <a:blip r:embed="rId19"/>
          <a:stretch>
            <a:fillRect/>
          </a:stretch>
        </p:blipFill>
        <p:spPr>
          <a:xfrm>
            <a:off x="27660692" y="15739824"/>
            <a:ext cx="4914703" cy="2151416"/>
          </a:xfrm>
          <a:prstGeom prst="rect">
            <a:avLst/>
          </a:prstGeom>
        </p:spPr>
      </p:pic>
      <p:sp>
        <p:nvSpPr>
          <p:cNvPr id="58" name="文本框 57">
            <a:extLst>
              <a:ext uri="{FF2B5EF4-FFF2-40B4-BE49-F238E27FC236}">
                <a16:creationId xmlns:a16="http://schemas.microsoft.com/office/drawing/2014/main" id="{A03FDD92-D4E5-F490-6796-253478E7AA71}"/>
              </a:ext>
            </a:extLst>
          </p:cNvPr>
          <p:cNvSpPr txBox="1"/>
          <p:nvPr/>
        </p:nvSpPr>
        <p:spPr>
          <a:xfrm>
            <a:off x="22271316" y="15032035"/>
            <a:ext cx="10268650"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lvl="1" indent="-342900">
              <a:buFont typeface="Arial" panose="020B0604020202020204" pitchFamily="34" charset="0"/>
              <a:buChar char="•"/>
            </a:pPr>
            <a:r>
              <a:rPr lang="en-US" altLang="zh-CN" sz="2100" i="0" dirty="0">
                <a:effectLst/>
                <a:latin typeface="Arial" panose="020B0604020202020204" pitchFamily="34" charset="0"/>
                <a:cs typeface="Arial" panose="020B0604020202020204" pitchFamily="34" charset="0"/>
              </a:rPr>
              <a:t>The dynamics of the sparsity measure of SAP with various ablation studies also corroborate our hypothesis.</a:t>
            </a:r>
          </a:p>
        </p:txBody>
      </p:sp>
      <mc:AlternateContent xmlns:mc="http://schemas.openxmlformats.org/markup-compatibility/2006">
        <mc:Choice xmlns:a14="http://schemas.microsoft.com/office/drawing/2010/main" Requires="a14">
          <p:sp>
            <p:nvSpPr>
              <p:cNvPr id="63" name="TextBox 54">
                <a:extLst>
                  <a:ext uri="{FF2B5EF4-FFF2-40B4-BE49-F238E27FC236}">
                    <a16:creationId xmlns:a16="http://schemas.microsoft.com/office/drawing/2014/main" id="{609A97B9-2D64-C2A5-2B3C-46385AE630E9}"/>
                  </a:ext>
                </a:extLst>
              </p:cNvPr>
              <p:cNvSpPr txBox="1"/>
              <p:nvPr/>
            </p:nvSpPr>
            <p:spPr>
              <a:xfrm>
                <a:off x="22514639" y="17731352"/>
                <a:ext cx="4849971" cy="523220"/>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altLang="zh-CN" sz="1400" b="1" dirty="0">
                    <a:solidFill>
                      <a:schemeClr val="tx1"/>
                    </a:solidFill>
                    <a:latin typeface="Calibri" panose="020F0502020204030204" pitchFamily="34" charset="0"/>
                    <a:ea typeface="+mn-ea"/>
                    <a:cs typeface="Calibri" panose="020F0502020204030204" pitchFamily="34" charset="0"/>
                  </a:rPr>
                  <a:t>Figure 4. </a:t>
                </a:r>
                <a:r>
                  <a:rPr lang="en-US" altLang="zh-CN" sz="1400" dirty="0">
                    <a:solidFill>
                      <a:schemeClr val="tx1"/>
                    </a:solidFill>
                    <a:latin typeface="Calibri" panose="020F0502020204030204" pitchFamily="34" charset="0"/>
                    <a:ea typeface="+mn-ea"/>
                    <a:cs typeface="Calibri" panose="020F0502020204030204" pitchFamily="34" charset="0"/>
                  </a:rPr>
                  <a:t>Ablation studies of </a:t>
                </a:r>
                <a14:m>
                  <m:oMath xmlns:m="http://schemas.openxmlformats.org/officeDocument/2006/math">
                    <m:r>
                      <a:rPr lang="en-US" altLang="zh-CN" sz="1400" i="1" smtClean="0">
                        <a:solidFill>
                          <a:schemeClr val="tx1"/>
                        </a:solidFill>
                        <a:latin typeface="Cambria Math" panose="02040503050406030204" pitchFamily="18" charset="0"/>
                      </a:rPr>
                      <m:t>𝑝</m:t>
                    </m:r>
                  </m:oMath>
                </a14:m>
                <a:r>
                  <a:rPr lang="en-US" altLang="zh-CN" sz="1400" dirty="0">
                    <a:solidFill>
                      <a:schemeClr val="tx1"/>
                    </a:solidFill>
                    <a:latin typeface="Calibri" panose="020F0502020204030204" pitchFamily="34" charset="0"/>
                    <a:ea typeface="+mn-ea"/>
                    <a:cs typeface="Calibri" panose="020F0502020204030204" pitchFamily="34" charset="0"/>
                  </a:rPr>
                  <a:t> and </a:t>
                </a:r>
                <a14:m>
                  <m:oMath xmlns:m="http://schemas.openxmlformats.org/officeDocument/2006/math">
                    <m:r>
                      <a:rPr lang="en-US" altLang="zh-CN" sz="1400" i="1" kern="100">
                        <a:solidFill>
                          <a:schemeClr val="tx1"/>
                        </a:solidFill>
                        <a:latin typeface="Cambria Math" panose="02040503050406030204" pitchFamily="18" charset="0"/>
                        <a:cs typeface="Times New Roman" panose="02020603050405020304" pitchFamily="18" charset="0"/>
                      </a:rPr>
                      <m:t>𝑞</m:t>
                    </m:r>
                  </m:oMath>
                </a14:m>
                <a:r>
                  <a:rPr lang="en-US" altLang="zh-CN" sz="1400" dirty="0">
                    <a:solidFill>
                      <a:schemeClr val="tx1"/>
                    </a:solidFill>
                    <a:latin typeface="Calibri" panose="020F0502020204030204" pitchFamily="34" charset="0"/>
                    <a:ea typeface="+mn-ea"/>
                    <a:cs typeface="Calibri" panose="020F0502020204030204" pitchFamily="34" charset="0"/>
                  </a:rPr>
                  <a:t> for global pruning with CIFAR10 and CNN.</a:t>
                </a:r>
                <a:endParaRPr lang="en-US" dirty="0">
                  <a:solidFill>
                    <a:schemeClr val="tx1"/>
                  </a:solidFill>
                  <a:latin typeface="Arial" panose="020B0604020202020204" pitchFamily="34" charset="0"/>
                  <a:cs typeface="Arial" panose="020B0604020202020204" pitchFamily="34" charset="0"/>
                </a:endParaRPr>
              </a:p>
            </p:txBody>
          </p:sp>
        </mc:Choice>
        <mc:Fallback>
          <p:sp>
            <p:nvSpPr>
              <p:cNvPr id="63" name="TextBox 54">
                <a:extLst>
                  <a:ext uri="{FF2B5EF4-FFF2-40B4-BE49-F238E27FC236}">
                    <a16:creationId xmlns:a16="http://schemas.microsoft.com/office/drawing/2014/main" id="{609A97B9-2D64-C2A5-2B3C-46385AE630E9}"/>
                  </a:ext>
                </a:extLst>
              </p:cNvPr>
              <p:cNvSpPr txBox="1">
                <a:spLocks noRot="1" noChangeAspect="1" noMove="1" noResize="1" noEditPoints="1" noAdjustHandles="1" noChangeArrowheads="1" noChangeShapeType="1" noTextEdit="1"/>
              </p:cNvSpPr>
              <p:nvPr/>
            </p:nvSpPr>
            <p:spPr>
              <a:xfrm>
                <a:off x="22514639" y="17731352"/>
                <a:ext cx="4849971" cy="523220"/>
              </a:xfrm>
              <a:prstGeom prst="rect">
                <a:avLst/>
              </a:prstGeom>
              <a:blipFill>
                <a:blip r:embed="rId20"/>
                <a:stretch>
                  <a:fillRect t="-2326" b="-11628"/>
                </a:stretch>
              </a:blip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6" name="TextBox 54">
                <a:extLst>
                  <a:ext uri="{FF2B5EF4-FFF2-40B4-BE49-F238E27FC236}">
                    <a16:creationId xmlns:a16="http://schemas.microsoft.com/office/drawing/2014/main" id="{BAC8CC20-8AB6-95C4-3729-E053BA21CDA1}"/>
                  </a:ext>
                </a:extLst>
              </p:cNvPr>
              <p:cNvSpPr txBox="1"/>
              <p:nvPr/>
            </p:nvSpPr>
            <p:spPr>
              <a:xfrm>
                <a:off x="27672653" y="17748895"/>
                <a:ext cx="4849971" cy="523220"/>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wrap="square" lIns="45719" rIns="45719">
                <a:spAutoFit/>
              </a:bodyPr>
              <a:lstStyle>
                <a:lvl1pPr algn="ctr">
                  <a:defRPr sz="1300">
                    <a:solidFill>
                      <a:srgbClr val="344854"/>
                    </a:solidFill>
                    <a:latin typeface="Arial"/>
                    <a:ea typeface="Arial"/>
                    <a:cs typeface="Arial"/>
                    <a:sym typeface="Arial"/>
                  </a:defRPr>
                </a:lvl1pPr>
              </a:lstStyle>
              <a:p>
                <a:r>
                  <a:rPr lang="en-US" altLang="zh-CN" sz="1400" b="1" dirty="0">
                    <a:solidFill>
                      <a:schemeClr val="tx1"/>
                    </a:solidFill>
                    <a:latin typeface="Calibri" panose="020F0502020204030204" pitchFamily="34" charset="0"/>
                    <a:cs typeface="Calibri" panose="020F0502020204030204" pitchFamily="34" charset="0"/>
                  </a:rPr>
                  <a:t>Figure 5.</a:t>
                </a:r>
                <a:r>
                  <a:rPr lang="en-US" altLang="zh-CN" sz="1400" dirty="0">
                    <a:solidFill>
                      <a:schemeClr val="tx1"/>
                    </a:solidFill>
                    <a:latin typeface="Calibri" panose="020F0502020204030204" pitchFamily="34" charset="0"/>
                    <a:cs typeface="Calibri" panose="020F0502020204030204" pitchFamily="34" charset="0"/>
                  </a:rPr>
                  <a:t> Ablation studies of </a:t>
                </a:r>
                <a14:m>
                  <m:oMath xmlns:m="http://schemas.openxmlformats.org/officeDocument/2006/math">
                    <m:sSub>
                      <m:sSubPr>
                        <m:ctrlPr>
                          <a:rPr lang="zh-CN" altLang="zh-CN" sz="1400" i="1">
                            <a:solidFill>
                              <a:schemeClr val="tx1"/>
                            </a:solidFill>
                            <a:latin typeface="Cambria Math" panose="02040503050406030204" pitchFamily="18" charset="0"/>
                          </a:rPr>
                        </m:ctrlPr>
                      </m:sSubPr>
                      <m:e>
                        <m:r>
                          <a:rPr lang="en-US" altLang="zh-CN" sz="1400" i="1">
                            <a:solidFill>
                              <a:schemeClr val="tx1"/>
                            </a:solidFill>
                            <a:latin typeface="Cambria Math" panose="02040503050406030204" pitchFamily="18" charset="0"/>
                          </a:rPr>
                          <m:t>𝜂</m:t>
                        </m:r>
                      </m:e>
                      <m:sub>
                        <m:r>
                          <a:rPr lang="en-US" altLang="zh-CN" sz="1400" i="1">
                            <a:solidFill>
                              <a:schemeClr val="tx1"/>
                            </a:solidFill>
                            <a:latin typeface="Cambria Math" panose="02040503050406030204" pitchFamily="18" charset="0"/>
                          </a:rPr>
                          <m:t>𝑟</m:t>
                        </m:r>
                      </m:sub>
                    </m:sSub>
                  </m:oMath>
                </a14:m>
                <a:r>
                  <a:rPr lang="en-US" altLang="zh-CN" sz="1400" dirty="0">
                    <a:solidFill>
                      <a:schemeClr val="tx1"/>
                    </a:solidFill>
                    <a:latin typeface="Calibri" panose="020F0502020204030204" pitchFamily="34" charset="0"/>
                    <a:cs typeface="Calibri" panose="020F0502020204030204" pitchFamily="34" charset="0"/>
                  </a:rPr>
                  <a:t> and </a:t>
                </a:r>
                <a14:m>
                  <m:oMath xmlns:m="http://schemas.openxmlformats.org/officeDocument/2006/math">
                    <m:r>
                      <a:rPr lang="en-US" altLang="zh-CN" sz="1400" i="1">
                        <a:solidFill>
                          <a:schemeClr val="tx1"/>
                        </a:solidFill>
                        <a:latin typeface="Cambria Math" panose="02040503050406030204" pitchFamily="18" charset="0"/>
                      </a:rPr>
                      <m:t>𝛾</m:t>
                    </m:r>
                    <m:r>
                      <a:rPr lang="en-US" altLang="zh-CN" sz="1400" i="1">
                        <a:solidFill>
                          <a:schemeClr val="tx1"/>
                        </a:solidFill>
                        <a:latin typeface="Cambria Math" panose="02040503050406030204" pitchFamily="18" charset="0"/>
                      </a:rPr>
                      <m:t> </m:t>
                    </m:r>
                  </m:oMath>
                </a14:m>
                <a:r>
                  <a:rPr lang="en-US" altLang="zh-CN" sz="1400" dirty="0">
                    <a:solidFill>
                      <a:schemeClr val="tx1"/>
                    </a:solidFill>
                    <a:latin typeface="Calibri" panose="020F0502020204030204" pitchFamily="34" charset="0"/>
                    <a:cs typeface="Calibri" panose="020F0502020204030204" pitchFamily="34" charset="0"/>
                  </a:rPr>
                  <a:t>for global pruning with CIFAR10 and CNN.</a:t>
                </a:r>
              </a:p>
            </p:txBody>
          </p:sp>
        </mc:Choice>
        <mc:Fallback>
          <p:sp>
            <p:nvSpPr>
              <p:cNvPr id="66" name="TextBox 54">
                <a:extLst>
                  <a:ext uri="{FF2B5EF4-FFF2-40B4-BE49-F238E27FC236}">
                    <a16:creationId xmlns:a16="http://schemas.microsoft.com/office/drawing/2014/main" id="{BAC8CC20-8AB6-95C4-3729-E053BA21CDA1}"/>
                  </a:ext>
                </a:extLst>
              </p:cNvPr>
              <p:cNvSpPr txBox="1">
                <a:spLocks noRot="1" noChangeAspect="1" noMove="1" noResize="1" noEditPoints="1" noAdjustHandles="1" noChangeArrowheads="1" noChangeShapeType="1" noTextEdit="1"/>
              </p:cNvSpPr>
              <p:nvPr/>
            </p:nvSpPr>
            <p:spPr>
              <a:xfrm>
                <a:off x="27672653" y="17748895"/>
                <a:ext cx="4849971" cy="523220"/>
              </a:xfrm>
              <a:prstGeom prst="rect">
                <a:avLst/>
              </a:prstGeom>
              <a:blipFill>
                <a:blip r:embed="rId21"/>
                <a:stretch>
                  <a:fillRect t="-2353" b="-11765"/>
                </a:stretch>
              </a:blip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zh-CN" altLang="en-US">
                    <a:noFill/>
                  </a:rPr>
                  <a:t> </a:t>
                </a:r>
              </a:p>
            </p:txBody>
          </p:sp>
        </mc:Fallback>
      </mc:AlternateContent>
      <p:pic>
        <p:nvPicPr>
          <p:cNvPr id="71" name="图片 70">
            <a:extLst>
              <a:ext uri="{FF2B5EF4-FFF2-40B4-BE49-F238E27FC236}">
                <a16:creationId xmlns:a16="http://schemas.microsoft.com/office/drawing/2014/main" id="{70F75AAF-ACEE-A368-FCE6-B273E7574BF9}"/>
              </a:ext>
            </a:extLst>
          </p:cNvPr>
          <p:cNvPicPr>
            <a:picLocks noChangeAspect="1"/>
          </p:cNvPicPr>
          <p:nvPr/>
        </p:nvPicPr>
        <p:blipFill>
          <a:blip r:embed="rId22"/>
          <a:stretch>
            <a:fillRect/>
          </a:stretch>
        </p:blipFill>
        <p:spPr>
          <a:xfrm>
            <a:off x="15156261" y="16398832"/>
            <a:ext cx="3171825" cy="352425"/>
          </a:xfrm>
          <a:prstGeom prst="rect">
            <a:avLst/>
          </a:prstGeom>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648</TotalTime>
  <Words>872</Words>
  <Application>Microsoft Office PowerPoint</Application>
  <PresentationFormat>自定义</PresentationFormat>
  <Paragraphs>53</Paragraphs>
  <Slides>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等线</vt:lpstr>
      <vt:lpstr>Arial</vt:lpstr>
      <vt:lpstr>Calibri</vt:lpstr>
      <vt:lpstr>Calibri Light</vt:lpstr>
      <vt:lpstr>Cambria Math</vt:lpstr>
      <vt:lpstr>Office Theme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Enmao Diao</cp:lastModifiedBy>
  <cp:revision>143</cp:revision>
  <dcterms:modified xsi:type="dcterms:W3CDTF">2023-04-06T07:40:49Z</dcterms:modified>
</cp:coreProperties>
</file>