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w3MQtcYz6HXKIPcS/kBGZ+Ss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3C684-861A-4EAA-B6F1-2F630403565C}">
  <a:tblStyle styleId="{EC73C684-861A-4EAA-B6F1-2F63040356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8acdd207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8acdd207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8acdd20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8acdd20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8acdd20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8acdd20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8acdd20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8acdd20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8acdd20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28acdd20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Integration of all blocks successfully done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AES and DES encryption meeting line rate of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12.5MB/s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8acdd20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8acdd20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942750"/>
            <a:ext cx="76881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Network-attached Encryption Accelerators </a:t>
            </a:r>
            <a:endParaRPr sz="358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7950" y="647300"/>
            <a:ext cx="7688100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100" b="1"/>
              <a:t>ECE532 - Final Presentation (Group 7) </a:t>
            </a: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100" b="1"/>
          </a:p>
        </p:txBody>
      </p:sp>
      <p:sp>
        <p:nvSpPr>
          <p:cNvPr id="88" name="Google Shape;88;p1"/>
          <p:cNvSpPr txBox="1"/>
          <p:nvPr/>
        </p:nvSpPr>
        <p:spPr>
          <a:xfrm>
            <a:off x="771963" y="3698950"/>
            <a:ext cx="1713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Chunyee Chu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Serdar Ozturk 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Soheil Shahrouz​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" sz="16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14775" y="3698948"/>
            <a:ext cx="171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8acdd207b_0_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252" name="Google Shape;252;g228acdd207b_0_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the work into three parts,</a:t>
            </a:r>
            <a:br>
              <a:rPr lang="en" sz="1500"/>
            </a:br>
            <a:r>
              <a:rPr lang="en" sz="1500"/>
              <a:t>each member is responsible for a part: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Worked in parallel, with regular assistance in-between members.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Simulations were used to verify correctness before full implementation.</a:t>
            </a:r>
            <a:endParaRPr sz="1500"/>
          </a:p>
        </p:txBody>
      </p:sp>
      <p:cxnSp>
        <p:nvCxnSpPr>
          <p:cNvPr id="253" name="Google Shape;253;g228acdd207b_0_79"/>
          <p:cNvCxnSpPr/>
          <p:nvPr/>
        </p:nvCxnSpPr>
        <p:spPr>
          <a:xfrm>
            <a:off x="4577575" y="2353525"/>
            <a:ext cx="867900" cy="6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g228acdd207b_0_79"/>
          <p:cNvCxnSpPr/>
          <p:nvPr/>
        </p:nvCxnSpPr>
        <p:spPr>
          <a:xfrm>
            <a:off x="4578325" y="2353525"/>
            <a:ext cx="867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g228acdd207b_0_79"/>
          <p:cNvCxnSpPr/>
          <p:nvPr/>
        </p:nvCxnSpPr>
        <p:spPr>
          <a:xfrm rot="10800000" flipH="1">
            <a:off x="4578325" y="1839275"/>
            <a:ext cx="916500" cy="529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" name="Google Shape;256;g228acdd207b_0_79"/>
          <p:cNvSpPr/>
          <p:nvPr/>
        </p:nvSpPr>
        <p:spPr>
          <a:xfrm>
            <a:off x="5628625" y="1551475"/>
            <a:ext cx="891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28acdd207b_0_79"/>
          <p:cNvSpPr/>
          <p:nvPr/>
        </p:nvSpPr>
        <p:spPr>
          <a:xfrm>
            <a:off x="5628625" y="2146375"/>
            <a:ext cx="17754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Encryption cores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28acdd207b_0_79"/>
          <p:cNvSpPr/>
          <p:nvPr/>
        </p:nvSpPr>
        <p:spPr>
          <a:xfrm>
            <a:off x="5628625" y="2741250"/>
            <a:ext cx="22008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Partial Reconfig/ SD 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8acdd207b_0_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64" name="Google Shape;264;g228acdd207b_0_9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Planning is one of the most important steps of the design process. Plan for failure!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with HLS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Start from simple C or C++ codes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Optimization techniques in hardware, e.g. writing nested loops, merging loops, partitioning arrays, “unrolling” …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benefits of using HLS ⇒ Rapid development!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Techniques of debugging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importance of communication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Knowledges about networks, encryption algorithms and partial reconfiguration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</a:t>
            </a:r>
            <a:endParaRPr/>
          </a:p>
        </p:txBody>
      </p:sp>
      <p:cxnSp>
        <p:nvCxnSpPr>
          <p:cNvPr id="270" name="Google Shape;270;p13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Overview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Proposed System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Mid-Project System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Problems Faced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Changes Made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Custom/Pre-built Blocks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Process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we Learned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Encrypt data network on FPGA at line rate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Software implementation has high latency (OS overhead and DDR latency)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Non-deterministic latency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Power inefficient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A network attached hardware accelerator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Custom IP-cores handle network traffic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No OS overhead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No external memory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Low energy consumption and deterministic latency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Initial System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25" y="1853850"/>
            <a:ext cx="752755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53150" y="2641800"/>
            <a:ext cx="891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 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221050" y="2641800"/>
            <a:ext cx="891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2251300" y="2641800"/>
            <a:ext cx="891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3400450" y="264180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286400" y="264180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286400" y="326840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381400" y="386625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Depacketizer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5297350" y="386625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523125" y="386625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Packetizer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953400" y="3268400"/>
            <a:ext cx="10182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Aggregator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5"/>
          <p:cNvCxnSpPr>
            <a:stCxn id="112" idx="3"/>
            <a:endCxn id="113" idx="1"/>
          </p:cNvCxnSpPr>
          <p:nvPr/>
        </p:nvCxnSpPr>
        <p:spPr>
          <a:xfrm>
            <a:off x="944150" y="2876550"/>
            <a:ext cx="276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5"/>
          <p:cNvCxnSpPr>
            <a:stCxn id="113" idx="3"/>
            <a:endCxn id="114" idx="1"/>
          </p:cNvCxnSpPr>
          <p:nvPr/>
        </p:nvCxnSpPr>
        <p:spPr>
          <a:xfrm>
            <a:off x="2112050" y="2876550"/>
            <a:ext cx="139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5"/>
          <p:cNvCxnSpPr/>
          <p:nvPr/>
        </p:nvCxnSpPr>
        <p:spPr>
          <a:xfrm>
            <a:off x="3142300" y="2724150"/>
            <a:ext cx="258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5"/>
          <p:cNvCxnSpPr/>
          <p:nvPr/>
        </p:nvCxnSpPr>
        <p:spPr>
          <a:xfrm>
            <a:off x="3142300" y="3028950"/>
            <a:ext cx="258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5"/>
          <p:cNvSpPr txBox="1"/>
          <p:nvPr/>
        </p:nvSpPr>
        <p:spPr>
          <a:xfrm>
            <a:off x="3458300" y="2196825"/>
            <a:ext cx="58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Packet</a:t>
            </a:r>
            <a:endParaRPr sz="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458300" y="3187425"/>
            <a:ext cx="431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endParaRPr sz="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5"/>
          <p:cNvCxnSpPr>
            <a:endCxn id="126" idx="1"/>
          </p:cNvCxnSpPr>
          <p:nvPr/>
        </p:nvCxnSpPr>
        <p:spPr>
          <a:xfrm rot="-5400000">
            <a:off x="3165500" y="2430975"/>
            <a:ext cx="365400" cy="220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>
            <a:endCxn id="127" idx="1"/>
          </p:cNvCxnSpPr>
          <p:nvPr/>
        </p:nvCxnSpPr>
        <p:spPr>
          <a:xfrm rot="-5400000" flipH="1">
            <a:off x="3193700" y="3084375"/>
            <a:ext cx="313800" cy="215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>
            <a:stCxn id="115" idx="3"/>
            <a:endCxn id="116" idx="1"/>
          </p:cNvCxnSpPr>
          <p:nvPr/>
        </p:nvCxnSpPr>
        <p:spPr>
          <a:xfrm>
            <a:off x="4418650" y="2876550"/>
            <a:ext cx="867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5"/>
          <p:cNvCxnSpPr>
            <a:stCxn id="115" idx="3"/>
            <a:endCxn id="117" idx="1"/>
          </p:cNvCxnSpPr>
          <p:nvPr/>
        </p:nvCxnSpPr>
        <p:spPr>
          <a:xfrm>
            <a:off x="4418650" y="2876550"/>
            <a:ext cx="867900" cy="6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>
            <a:stCxn id="115" idx="3"/>
            <a:endCxn id="118" idx="0"/>
          </p:cNvCxnSpPr>
          <p:nvPr/>
        </p:nvCxnSpPr>
        <p:spPr>
          <a:xfrm flipH="1">
            <a:off x="3890350" y="2876550"/>
            <a:ext cx="528300" cy="989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5"/>
          <p:cNvCxnSpPr>
            <a:stCxn id="118" idx="3"/>
            <a:endCxn id="119" idx="1"/>
          </p:cNvCxnSpPr>
          <p:nvPr/>
        </p:nvCxnSpPr>
        <p:spPr>
          <a:xfrm>
            <a:off x="4399600" y="4101000"/>
            <a:ext cx="897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5"/>
          <p:cNvCxnSpPr>
            <a:stCxn id="119" idx="3"/>
            <a:endCxn id="120" idx="1"/>
          </p:cNvCxnSpPr>
          <p:nvPr/>
        </p:nvCxnSpPr>
        <p:spPr>
          <a:xfrm>
            <a:off x="6315550" y="4101000"/>
            <a:ext cx="20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>
            <a:stCxn id="120" idx="3"/>
            <a:endCxn id="121" idx="1"/>
          </p:cNvCxnSpPr>
          <p:nvPr/>
        </p:nvCxnSpPr>
        <p:spPr>
          <a:xfrm rot="10800000" flipH="1">
            <a:off x="7541325" y="3503100"/>
            <a:ext cx="412200" cy="597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p5"/>
          <p:cNvCxnSpPr>
            <a:stCxn id="117" idx="3"/>
            <a:endCxn id="121" idx="1"/>
          </p:cNvCxnSpPr>
          <p:nvPr/>
        </p:nvCxnSpPr>
        <p:spPr>
          <a:xfrm>
            <a:off x="6304600" y="3503150"/>
            <a:ext cx="1648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5"/>
          <p:cNvCxnSpPr>
            <a:stCxn id="116" idx="3"/>
            <a:endCxn id="121" idx="1"/>
          </p:cNvCxnSpPr>
          <p:nvPr/>
        </p:nvCxnSpPr>
        <p:spPr>
          <a:xfrm>
            <a:off x="6304600" y="2876550"/>
            <a:ext cx="1648800" cy="6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>
            <a:stCxn id="121" idx="2"/>
            <a:endCxn id="113" idx="2"/>
          </p:cNvCxnSpPr>
          <p:nvPr/>
        </p:nvCxnSpPr>
        <p:spPr>
          <a:xfrm rot="5400000" flipH="1">
            <a:off x="4751200" y="26600"/>
            <a:ext cx="626700" cy="6795900"/>
          </a:xfrm>
          <a:prstGeom prst="bentConnector3">
            <a:avLst>
              <a:gd name="adj1" fmla="val -19816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p5"/>
          <p:cNvCxnSpPr>
            <a:stCxn id="113" idx="1"/>
            <a:endCxn id="112" idx="3"/>
          </p:cNvCxnSpPr>
          <p:nvPr/>
        </p:nvCxnSpPr>
        <p:spPr>
          <a:xfrm rot="10800000">
            <a:off x="944150" y="2876550"/>
            <a:ext cx="276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8297" y="2652747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0397" y="2654547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447" y="2643922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447" y="3301797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447" y="3911397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647" y="3911397"/>
            <a:ext cx="139200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47" y="3911397"/>
            <a:ext cx="139200" cy="13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5"/>
          <p:cNvCxnSpPr/>
          <p:nvPr/>
        </p:nvCxnSpPr>
        <p:spPr>
          <a:xfrm>
            <a:off x="94300" y="4552950"/>
            <a:ext cx="258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5"/>
          <p:cNvSpPr txBox="1"/>
          <p:nvPr/>
        </p:nvSpPr>
        <p:spPr>
          <a:xfrm>
            <a:off x="371975" y="4399050"/>
            <a:ext cx="7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AXI-Stream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47" y="4673397"/>
            <a:ext cx="139200" cy="1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371975" y="4589100"/>
            <a:ext cx="7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HLS Core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 rot="-5400000" flipH="1">
            <a:off x="4342900" y="3056925"/>
            <a:ext cx="1561200" cy="3258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5"/>
          <p:cNvCxnSpPr/>
          <p:nvPr/>
        </p:nvCxnSpPr>
        <p:spPr>
          <a:xfrm rot="-5400000" flipH="1">
            <a:off x="4342900" y="2675925"/>
            <a:ext cx="1561200" cy="3258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5"/>
          <p:cNvCxnSpPr/>
          <p:nvPr/>
        </p:nvCxnSpPr>
        <p:spPr>
          <a:xfrm rot="-5400000" flipH="1">
            <a:off x="4342900" y="1837725"/>
            <a:ext cx="1561200" cy="3258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172100"/>
            <a:ext cx="1691725" cy="693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5"/>
          <p:cNvCxnSpPr/>
          <p:nvPr/>
        </p:nvCxnSpPr>
        <p:spPr>
          <a:xfrm>
            <a:off x="94300" y="4400550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5"/>
          <p:cNvSpPr txBox="1"/>
          <p:nvPr/>
        </p:nvSpPr>
        <p:spPr>
          <a:xfrm>
            <a:off x="371975" y="4246650"/>
            <a:ext cx="7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AXI-MM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Mid-Project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8acdd207b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63" name="Google Shape;163;g228acdd207b_0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Lots of required research beforehand</a:t>
            </a:r>
            <a:endParaRPr sz="15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Partial reconfiguration</a:t>
            </a:r>
            <a:endParaRPr sz="15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Hard to debug code with partial reconfiguration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Hard to integrate with the rest of the project without it being completed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There are concerns of program correctness when using an AXI interface with partial reconfiguration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member of our team left during the term.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8acdd207b_0_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</a:t>
            </a:r>
            <a:endParaRPr/>
          </a:p>
        </p:txBody>
      </p:sp>
      <p:sp>
        <p:nvSpPr>
          <p:cNvPr id="169" name="Google Shape;169;g228acdd207b_0_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Partial reconfiguration was removed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After a seperate mid-project demonstration, partial reconfiguration was removed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SD card introduction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replace Partial Reconfiguration, we introduced SD-card implementation to the project.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acdd207b_0_10"/>
          <p:cNvSpPr/>
          <p:nvPr/>
        </p:nvSpPr>
        <p:spPr>
          <a:xfrm>
            <a:off x="53150" y="2413200"/>
            <a:ext cx="8985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 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28acdd207b_0_10"/>
          <p:cNvSpPr/>
          <p:nvPr/>
        </p:nvSpPr>
        <p:spPr>
          <a:xfrm>
            <a:off x="1168338" y="2413198"/>
            <a:ext cx="8505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8acdd207b_0_10"/>
          <p:cNvSpPr/>
          <p:nvPr/>
        </p:nvSpPr>
        <p:spPr>
          <a:xfrm>
            <a:off x="2152088" y="2413198"/>
            <a:ext cx="8505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28acdd207b_0_10"/>
          <p:cNvSpPr/>
          <p:nvPr/>
        </p:nvSpPr>
        <p:spPr>
          <a:xfrm>
            <a:off x="3249375" y="2413200"/>
            <a:ext cx="10305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28acdd207b_0_10"/>
          <p:cNvSpPr/>
          <p:nvPr/>
        </p:nvSpPr>
        <p:spPr>
          <a:xfrm>
            <a:off x="5050201" y="2413198"/>
            <a:ext cx="9723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28acdd207b_0_10"/>
          <p:cNvSpPr/>
          <p:nvPr/>
        </p:nvSpPr>
        <p:spPr>
          <a:xfrm>
            <a:off x="5050201" y="3039797"/>
            <a:ext cx="9723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28acdd207b_0_10"/>
          <p:cNvSpPr/>
          <p:nvPr/>
        </p:nvSpPr>
        <p:spPr>
          <a:xfrm>
            <a:off x="7399433" y="3659736"/>
            <a:ext cx="1002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Packetizer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28acdd207b_0_10"/>
          <p:cNvSpPr/>
          <p:nvPr/>
        </p:nvSpPr>
        <p:spPr>
          <a:xfrm>
            <a:off x="7779790" y="3039799"/>
            <a:ext cx="10020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Aggregator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228acdd207b_0_10"/>
          <p:cNvCxnSpPr>
            <a:stCxn id="174" idx="3"/>
            <a:endCxn id="175" idx="1"/>
          </p:cNvCxnSpPr>
          <p:nvPr/>
        </p:nvCxnSpPr>
        <p:spPr>
          <a:xfrm>
            <a:off x="951650" y="2647950"/>
            <a:ext cx="216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g228acdd207b_0_10"/>
          <p:cNvCxnSpPr>
            <a:stCxn id="175" idx="3"/>
            <a:endCxn id="176" idx="1"/>
          </p:cNvCxnSpPr>
          <p:nvPr/>
        </p:nvCxnSpPr>
        <p:spPr>
          <a:xfrm>
            <a:off x="2018838" y="2647948"/>
            <a:ext cx="133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g228acdd207b_0_10"/>
          <p:cNvCxnSpPr/>
          <p:nvPr/>
        </p:nvCxnSpPr>
        <p:spPr>
          <a:xfrm>
            <a:off x="3002873" y="2495548"/>
            <a:ext cx="246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g228acdd207b_0_10"/>
          <p:cNvCxnSpPr/>
          <p:nvPr/>
        </p:nvCxnSpPr>
        <p:spPr>
          <a:xfrm>
            <a:off x="3002873" y="2800348"/>
            <a:ext cx="246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g228acdd207b_0_10"/>
          <p:cNvCxnSpPr>
            <a:stCxn id="177" idx="3"/>
            <a:endCxn id="178" idx="1"/>
          </p:cNvCxnSpPr>
          <p:nvPr/>
        </p:nvCxnSpPr>
        <p:spPr>
          <a:xfrm>
            <a:off x="4279875" y="2647950"/>
            <a:ext cx="77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g228acdd207b_0_10"/>
          <p:cNvCxnSpPr>
            <a:stCxn id="177" idx="3"/>
            <a:endCxn id="179" idx="1"/>
          </p:cNvCxnSpPr>
          <p:nvPr/>
        </p:nvCxnSpPr>
        <p:spPr>
          <a:xfrm>
            <a:off x="4279875" y="2647950"/>
            <a:ext cx="770400" cy="6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g228acdd207b_0_10"/>
          <p:cNvCxnSpPr/>
          <p:nvPr/>
        </p:nvCxnSpPr>
        <p:spPr>
          <a:xfrm rot="10800000">
            <a:off x="8026539" y="3508974"/>
            <a:ext cx="0" cy="12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g228acdd207b_0_10"/>
          <p:cNvCxnSpPr>
            <a:stCxn id="179" idx="3"/>
            <a:endCxn id="181" idx="1"/>
          </p:cNvCxnSpPr>
          <p:nvPr/>
        </p:nvCxnSpPr>
        <p:spPr>
          <a:xfrm>
            <a:off x="6022501" y="3274547"/>
            <a:ext cx="1757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g228acdd207b_0_10"/>
          <p:cNvCxnSpPr>
            <a:stCxn id="178" idx="3"/>
            <a:endCxn id="181" idx="1"/>
          </p:cNvCxnSpPr>
          <p:nvPr/>
        </p:nvCxnSpPr>
        <p:spPr>
          <a:xfrm>
            <a:off x="6022501" y="2647948"/>
            <a:ext cx="1757400" cy="62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g228acdd207b_0_10"/>
          <p:cNvCxnSpPr>
            <a:stCxn id="175" idx="1"/>
            <a:endCxn id="174" idx="3"/>
          </p:cNvCxnSpPr>
          <p:nvPr/>
        </p:nvCxnSpPr>
        <p:spPr>
          <a:xfrm rot="10800000">
            <a:off x="951738" y="2647948"/>
            <a:ext cx="216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2" name="Google Shape;192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370" y="2424145"/>
            <a:ext cx="132917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506" y="2425945"/>
            <a:ext cx="132917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656" y="2415320"/>
            <a:ext cx="132917" cy="1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656" y="3073194"/>
            <a:ext cx="132917" cy="13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g228acdd207b_0_10"/>
          <p:cNvGrpSpPr/>
          <p:nvPr/>
        </p:nvGrpSpPr>
        <p:grpSpPr>
          <a:xfrm>
            <a:off x="5061898" y="3637652"/>
            <a:ext cx="972483" cy="469500"/>
            <a:chOff x="5297350" y="3866250"/>
            <a:chExt cx="1018200" cy="469500"/>
          </a:xfrm>
        </p:grpSpPr>
        <p:sp>
          <p:nvSpPr>
            <p:cNvPr id="197" name="Google Shape;197;g228acdd207b_0_10"/>
            <p:cNvSpPr/>
            <p:nvPr/>
          </p:nvSpPr>
          <p:spPr>
            <a:xfrm>
              <a:off x="5297350" y="3866250"/>
              <a:ext cx="1018200" cy="46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g228acdd207b_0_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41447" y="3911397"/>
              <a:ext cx="139200" cy="139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3588" y="3707698"/>
            <a:ext cx="132917" cy="13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g228acdd207b_0_10"/>
          <p:cNvGrpSpPr/>
          <p:nvPr/>
        </p:nvGrpSpPr>
        <p:grpSpPr>
          <a:xfrm>
            <a:off x="2218235" y="3542550"/>
            <a:ext cx="1002011" cy="469500"/>
            <a:chOff x="3381400" y="3866250"/>
            <a:chExt cx="1018200" cy="469500"/>
          </a:xfrm>
        </p:grpSpPr>
        <p:sp>
          <p:nvSpPr>
            <p:cNvPr id="201" name="Google Shape;201;g228acdd207b_0_10"/>
            <p:cNvSpPr/>
            <p:nvPr/>
          </p:nvSpPr>
          <p:spPr>
            <a:xfrm>
              <a:off x="3381400" y="3866250"/>
              <a:ext cx="1018200" cy="469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 Depacketizer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g228acdd207b_0_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36447" y="3911397"/>
              <a:ext cx="139200" cy="139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3" name="Google Shape;203;g228acdd207b_0_10"/>
          <p:cNvCxnSpPr/>
          <p:nvPr/>
        </p:nvCxnSpPr>
        <p:spPr>
          <a:xfrm>
            <a:off x="92443" y="4324346"/>
            <a:ext cx="246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g228acdd207b_0_10"/>
          <p:cNvSpPr txBox="1"/>
          <p:nvPr/>
        </p:nvSpPr>
        <p:spPr>
          <a:xfrm>
            <a:off x="357585" y="4170446"/>
            <a:ext cx="72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AXI-Stream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55" y="4444792"/>
            <a:ext cx="132917" cy="1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28acdd207b_0_10"/>
          <p:cNvSpPr txBox="1"/>
          <p:nvPr/>
        </p:nvSpPr>
        <p:spPr>
          <a:xfrm>
            <a:off x="357585" y="4360495"/>
            <a:ext cx="72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HLS Core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g228acdd207b_0_10"/>
          <p:cNvCxnSpPr/>
          <p:nvPr/>
        </p:nvCxnSpPr>
        <p:spPr>
          <a:xfrm rot="-5400000" flipH="1">
            <a:off x="4114206" y="2835523"/>
            <a:ext cx="1561200" cy="3114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g228acdd207b_0_10"/>
          <p:cNvCxnSpPr/>
          <p:nvPr/>
        </p:nvCxnSpPr>
        <p:spPr>
          <a:xfrm rot="-5400000" flipH="1">
            <a:off x="4114206" y="2454524"/>
            <a:ext cx="1561200" cy="3114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g228acdd207b_0_10"/>
          <p:cNvCxnSpPr/>
          <p:nvPr/>
        </p:nvCxnSpPr>
        <p:spPr>
          <a:xfrm rot="-5400000" flipH="1">
            <a:off x="4114206" y="1616325"/>
            <a:ext cx="1561200" cy="3114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0" name="Google Shape;210;g228acdd207b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1480" y="943500"/>
            <a:ext cx="1615369" cy="693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228acdd207b_0_10"/>
          <p:cNvCxnSpPr/>
          <p:nvPr/>
        </p:nvCxnSpPr>
        <p:spPr>
          <a:xfrm>
            <a:off x="92443" y="4171946"/>
            <a:ext cx="2466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g228acdd207b_0_10"/>
          <p:cNvSpPr txBox="1"/>
          <p:nvPr/>
        </p:nvSpPr>
        <p:spPr>
          <a:xfrm>
            <a:off x="357585" y="4018046"/>
            <a:ext cx="72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AXI-MM</a:t>
            </a:r>
            <a:endParaRPr sz="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28acdd207b_0_10"/>
          <p:cNvSpPr txBox="1">
            <a:spLocks noGrp="1"/>
          </p:cNvSpPr>
          <p:nvPr>
            <p:ph type="title"/>
          </p:nvPr>
        </p:nvSpPr>
        <p:spPr>
          <a:xfrm>
            <a:off x="697207" y="1251388"/>
            <a:ext cx="7341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System</a:t>
            </a:r>
            <a:endParaRPr/>
          </a:p>
        </p:txBody>
      </p:sp>
      <p:sp>
        <p:nvSpPr>
          <p:cNvPr id="214" name="Google Shape;214;g228acdd207b_0_10"/>
          <p:cNvSpPr/>
          <p:nvPr/>
        </p:nvSpPr>
        <p:spPr>
          <a:xfrm>
            <a:off x="5060657" y="4235496"/>
            <a:ext cx="9723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228acdd207b_0_10"/>
          <p:cNvCxnSpPr/>
          <p:nvPr/>
        </p:nvCxnSpPr>
        <p:spPr>
          <a:xfrm rot="-5400000" flipH="1">
            <a:off x="4114206" y="3368173"/>
            <a:ext cx="1561200" cy="311400"/>
          </a:xfrm>
          <a:prstGeom prst="bentConnector2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6" name="Google Shape;216;g228acdd207b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6656" y="4292393"/>
            <a:ext cx="132917" cy="13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g228acdd207b_0_10"/>
          <p:cNvCxnSpPr>
            <a:endCxn id="197" idx="1"/>
          </p:cNvCxnSpPr>
          <p:nvPr/>
        </p:nvCxnSpPr>
        <p:spPr>
          <a:xfrm rot="10800000" flipH="1">
            <a:off x="4455298" y="3872402"/>
            <a:ext cx="6066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g228acdd207b_0_10"/>
          <p:cNvCxnSpPr>
            <a:endCxn id="214" idx="1"/>
          </p:cNvCxnSpPr>
          <p:nvPr/>
        </p:nvCxnSpPr>
        <p:spPr>
          <a:xfrm>
            <a:off x="4443557" y="4076046"/>
            <a:ext cx="617100" cy="394200"/>
          </a:xfrm>
          <a:prstGeom prst="bentConnector3">
            <a:avLst>
              <a:gd name="adj1" fmla="val 3291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9" name="Google Shape;219;g228acdd207b_0_10"/>
          <p:cNvSpPr/>
          <p:nvPr/>
        </p:nvSpPr>
        <p:spPr>
          <a:xfrm rot="-5400000">
            <a:off x="3822075" y="3762645"/>
            <a:ext cx="952200" cy="293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DEMUX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28acdd207b_0_10"/>
          <p:cNvSpPr/>
          <p:nvPr/>
        </p:nvSpPr>
        <p:spPr>
          <a:xfrm rot="5400000">
            <a:off x="6060720" y="3961047"/>
            <a:ext cx="952200" cy="293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228acdd207b_0_10"/>
          <p:cNvCxnSpPr/>
          <p:nvPr/>
        </p:nvCxnSpPr>
        <p:spPr>
          <a:xfrm rot="10800000" flipH="1">
            <a:off x="6051798" y="3872396"/>
            <a:ext cx="3114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g228acdd207b_0_10"/>
          <p:cNvCxnSpPr/>
          <p:nvPr/>
        </p:nvCxnSpPr>
        <p:spPr>
          <a:xfrm rot="10800000" flipH="1">
            <a:off x="6051798" y="4293992"/>
            <a:ext cx="3114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g228acdd207b_0_10"/>
          <p:cNvCxnSpPr>
            <a:stCxn id="220" idx="0"/>
            <a:endCxn id="224" idx="0"/>
          </p:cNvCxnSpPr>
          <p:nvPr/>
        </p:nvCxnSpPr>
        <p:spPr>
          <a:xfrm>
            <a:off x="6683370" y="4107597"/>
            <a:ext cx="211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g228acdd207b_0_10"/>
          <p:cNvCxnSpPr>
            <a:stCxn id="210" idx="3"/>
            <a:endCxn id="220" idx="1"/>
          </p:cNvCxnSpPr>
          <p:nvPr/>
        </p:nvCxnSpPr>
        <p:spPr>
          <a:xfrm>
            <a:off x="5546850" y="1290384"/>
            <a:ext cx="990000" cy="23778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g228acdd207b_0_10"/>
          <p:cNvSpPr/>
          <p:nvPr/>
        </p:nvSpPr>
        <p:spPr>
          <a:xfrm>
            <a:off x="2253049" y="4114197"/>
            <a:ext cx="9723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 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g228acdd207b_0_10"/>
          <p:cNvCxnSpPr/>
          <p:nvPr/>
        </p:nvCxnSpPr>
        <p:spPr>
          <a:xfrm rot="10800000" flipH="1">
            <a:off x="3847963" y="3928054"/>
            <a:ext cx="2826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g228acdd207b_0_10"/>
          <p:cNvSpPr/>
          <p:nvPr/>
        </p:nvSpPr>
        <p:spPr>
          <a:xfrm rot="5400000">
            <a:off x="3191597" y="3800747"/>
            <a:ext cx="952200" cy="293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228acdd207b_0_10"/>
          <p:cNvCxnSpPr>
            <a:stCxn id="177" idx="2"/>
            <a:endCxn id="201" idx="0"/>
          </p:cNvCxnSpPr>
          <p:nvPr/>
        </p:nvCxnSpPr>
        <p:spPr>
          <a:xfrm rot="5400000">
            <a:off x="2911875" y="2689950"/>
            <a:ext cx="660000" cy="10455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g228acdd207b_0_10"/>
          <p:cNvCxnSpPr/>
          <p:nvPr/>
        </p:nvCxnSpPr>
        <p:spPr>
          <a:xfrm rot="10800000" flipH="1">
            <a:off x="3232338" y="3825549"/>
            <a:ext cx="2826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g228acdd207b_0_10"/>
          <p:cNvCxnSpPr/>
          <p:nvPr/>
        </p:nvCxnSpPr>
        <p:spPr>
          <a:xfrm rot="10800000" flipH="1">
            <a:off x="3232338" y="4198999"/>
            <a:ext cx="2826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g228acdd207b_0_10"/>
          <p:cNvCxnSpPr>
            <a:endCxn id="228" idx="1"/>
          </p:cNvCxnSpPr>
          <p:nvPr/>
        </p:nvCxnSpPr>
        <p:spPr>
          <a:xfrm flipH="1">
            <a:off x="3667697" y="3272634"/>
            <a:ext cx="1084800" cy="2352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g228acdd207b_0_10"/>
          <p:cNvCxnSpPr/>
          <p:nvPr/>
        </p:nvCxnSpPr>
        <p:spPr>
          <a:xfrm>
            <a:off x="4270456" y="3300396"/>
            <a:ext cx="9300" cy="197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g228acdd207b_0_10"/>
          <p:cNvSpPr/>
          <p:nvPr/>
        </p:nvSpPr>
        <p:spPr>
          <a:xfrm rot="-5400000">
            <a:off x="6565301" y="3961048"/>
            <a:ext cx="952200" cy="2931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DEMUX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28acdd207b_0_10"/>
          <p:cNvSpPr/>
          <p:nvPr/>
        </p:nvSpPr>
        <p:spPr>
          <a:xfrm>
            <a:off x="7421499" y="4235497"/>
            <a:ext cx="972300" cy="46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 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g228acdd207b_0_10"/>
          <p:cNvCxnSpPr>
            <a:endCxn id="234" idx="1"/>
          </p:cNvCxnSpPr>
          <p:nvPr/>
        </p:nvCxnSpPr>
        <p:spPr>
          <a:xfrm rot="10800000" flipH="1">
            <a:off x="7187799" y="4470247"/>
            <a:ext cx="233700" cy="1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g228acdd207b_0_10"/>
          <p:cNvCxnSpPr>
            <a:endCxn id="180" idx="1"/>
          </p:cNvCxnSpPr>
          <p:nvPr/>
        </p:nvCxnSpPr>
        <p:spPr>
          <a:xfrm>
            <a:off x="7200833" y="3894486"/>
            <a:ext cx="198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g228acdd207b_0_10"/>
          <p:cNvCxnSpPr/>
          <p:nvPr/>
        </p:nvCxnSpPr>
        <p:spPr>
          <a:xfrm>
            <a:off x="8728850" y="3523550"/>
            <a:ext cx="0" cy="135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g228acdd207b_0_10"/>
          <p:cNvCxnSpPr/>
          <p:nvPr/>
        </p:nvCxnSpPr>
        <p:spPr>
          <a:xfrm rot="10800000">
            <a:off x="1603550" y="4877450"/>
            <a:ext cx="7125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g228acdd207b_0_10"/>
          <p:cNvCxnSpPr>
            <a:endCxn id="175" idx="2"/>
          </p:cNvCxnSpPr>
          <p:nvPr/>
        </p:nvCxnSpPr>
        <p:spPr>
          <a:xfrm rot="10800000">
            <a:off x="1593588" y="2882698"/>
            <a:ext cx="2400" cy="2003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8acdd207b_0_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Blocks						Pre-Built Blocks</a:t>
            </a:r>
            <a:endParaRPr/>
          </a:p>
        </p:txBody>
      </p:sp>
      <p:sp>
        <p:nvSpPr>
          <p:cNvPr id="245" name="Google Shape;245;g228acdd207b_0_73"/>
          <p:cNvSpPr txBox="1">
            <a:spLocks noGrp="1"/>
          </p:cNvSpPr>
          <p:nvPr>
            <p:ph type="body" idx="1"/>
          </p:nvPr>
        </p:nvSpPr>
        <p:spPr>
          <a:xfrm>
            <a:off x="4958825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AXI DMA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PmodSD IP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Tri-Mode MAC</a:t>
            </a:r>
            <a:endParaRPr sz="1500"/>
          </a:p>
        </p:txBody>
      </p:sp>
      <p:sp>
        <p:nvSpPr>
          <p:cNvPr id="246" name="Google Shape;246;g228acdd207b_0_7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AES encryption core (HLS)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 encryption/decryption core (HLS)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Network Cores (ICMP, ARP, UDP)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Calibri</vt:lpstr>
      <vt:lpstr>Lato</vt:lpstr>
      <vt:lpstr>Arial</vt:lpstr>
      <vt:lpstr>Streamline</vt:lpstr>
      <vt:lpstr>Network-attached Encryption Accelerators </vt:lpstr>
      <vt:lpstr>Agenda</vt:lpstr>
      <vt:lpstr>Overview</vt:lpstr>
      <vt:lpstr>Initial System</vt:lpstr>
      <vt:lpstr>Mid-Project System</vt:lpstr>
      <vt:lpstr>Problems Faced</vt:lpstr>
      <vt:lpstr>Changes Made</vt:lpstr>
      <vt:lpstr>Final System</vt:lpstr>
      <vt:lpstr>Custom Blocks      Pre-Built Blocks</vt:lpstr>
      <vt:lpstr>Design Process</vt:lpstr>
      <vt:lpstr>What we learned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Network-attached Encryption Accelerators </dc:title>
  <cp:lastModifiedBy>Chunyee Chu</cp:lastModifiedBy>
  <cp:revision>1</cp:revision>
  <dcterms:modified xsi:type="dcterms:W3CDTF">2023-04-15T01:27:32Z</dcterms:modified>
</cp:coreProperties>
</file>