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el Rana" userId="f318b35b-edaf-4632-a99b-4a8d59a9dcb6" providerId="ADAL" clId="{C07C7E7B-A459-42F3-A9DA-2F1F3E1DF9F9}"/>
    <pc:docChg chg="modSld">
      <pc:chgData name="Sohel Rana" userId="f318b35b-edaf-4632-a99b-4a8d59a9dcb6" providerId="ADAL" clId="{C07C7E7B-A459-42F3-A9DA-2F1F3E1DF9F9}" dt="2021-11-30T15:05:15.126" v="9" actId="1035"/>
      <pc:docMkLst>
        <pc:docMk/>
      </pc:docMkLst>
      <pc:sldChg chg="modSp mod">
        <pc:chgData name="Sohel Rana" userId="f318b35b-edaf-4632-a99b-4a8d59a9dcb6" providerId="ADAL" clId="{C07C7E7B-A459-42F3-A9DA-2F1F3E1DF9F9}" dt="2021-11-30T15:00:13.867" v="2"/>
        <pc:sldMkLst>
          <pc:docMk/>
          <pc:sldMk cId="0" sldId="256"/>
        </pc:sldMkLst>
        <pc:spChg chg="mod">
          <ac:chgData name="Sohel Rana" userId="f318b35b-edaf-4632-a99b-4a8d59a9dcb6" providerId="ADAL" clId="{C07C7E7B-A459-42F3-A9DA-2F1F3E1DF9F9}" dt="2021-11-30T15:00:13.867" v="2"/>
          <ac:spMkLst>
            <pc:docMk/>
            <pc:sldMk cId="0" sldId="256"/>
            <ac:spMk id="131" creationId="{00000000-0000-0000-0000-000000000000}"/>
          </ac:spMkLst>
        </pc:spChg>
      </pc:sldChg>
      <pc:sldChg chg="modSp mod">
        <pc:chgData name="Sohel Rana" userId="f318b35b-edaf-4632-a99b-4a8d59a9dcb6" providerId="ADAL" clId="{C07C7E7B-A459-42F3-A9DA-2F1F3E1DF9F9}" dt="2021-11-30T15:05:15.126" v="9" actId="1035"/>
        <pc:sldMkLst>
          <pc:docMk/>
          <pc:sldMk cId="0" sldId="266"/>
        </pc:sldMkLst>
        <pc:spChg chg="mod">
          <ac:chgData name="Sohel Rana" userId="f318b35b-edaf-4632-a99b-4a8d59a9dcb6" providerId="ADAL" clId="{C07C7E7B-A459-42F3-A9DA-2F1F3E1DF9F9}" dt="2021-11-30T15:05:15.126" v="9" actId="1035"/>
          <ac:spMkLst>
            <pc:docMk/>
            <pc:sldMk cId="0" sldId="266"/>
            <ac:spMk id="249" creationId="{00000000-0000-0000-0000-000000000000}"/>
          </ac:spMkLst>
        </pc:spChg>
        <pc:spChg chg="mod">
          <ac:chgData name="Sohel Rana" userId="f318b35b-edaf-4632-a99b-4a8d59a9dcb6" providerId="ADAL" clId="{C07C7E7B-A459-42F3-A9DA-2F1F3E1DF9F9}" dt="2021-11-30T15:05:15.126" v="9" actId="1035"/>
          <ac:spMkLst>
            <pc:docMk/>
            <pc:sldMk cId="0" sldId="266"/>
            <ac:spMk id="250" creationId="{00000000-0000-0000-0000-000000000000}"/>
          </ac:spMkLst>
        </pc:spChg>
        <pc:picChg chg="mod">
          <ac:chgData name="Sohel Rana" userId="f318b35b-edaf-4632-a99b-4a8d59a9dcb6" providerId="ADAL" clId="{C07C7E7B-A459-42F3-A9DA-2F1F3E1DF9F9}" dt="2021-11-30T15:05:15.126" v="9" actId="1035"/>
          <ac:picMkLst>
            <pc:docMk/>
            <pc:sldMk cId="0" sldId="266"/>
            <ac:picMk id="24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4f6f8ae66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4f6f8ae66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04f6f8ae66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104f6f8ae66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4f6f8ae66_2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104f6f8ae66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4f6f8ae66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04f6f8ae66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4f6f8ae66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4f6f8ae66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4f6f8ae66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04f6f8ae66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4f6f8ae66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04f6f8ae66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4f6f8ae6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04f6f8ae6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4f6f8ae6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104f6f8ae6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4f6f8ae6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04f6f8ae66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4f6f8ae66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104f6f8ae66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4f6f8ae66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104f6f8ae66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685800" y="1597823"/>
            <a:ext cx="7772400" cy="1102519"/>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371600" y="2914650"/>
            <a:ext cx="6400800" cy="1314450"/>
          </a:xfrm>
          <a:prstGeom prst="rect">
            <a:avLst/>
          </a:prstGeom>
          <a:noFill/>
          <a:ln>
            <a:noFill/>
          </a:ln>
        </p:spPr>
        <p:txBody>
          <a:bodyPr spcFirstLastPara="1" wrap="square" lIns="68575" tIns="34275" rIns="68575" bIns="34275" anchor="t" anchorCtr="0">
            <a:norm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60" name="Google Shape;60;p14"/>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457200" y="1200154"/>
            <a:ext cx="8229600" cy="3394472"/>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722313" y="3305179"/>
            <a:ext cx="7772400" cy="1021556"/>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72" name="Google Shape;72;p16"/>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457200" y="1200154"/>
            <a:ext cx="4038600" cy="3394472"/>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8" name="Google Shape;78;p17"/>
          <p:cNvSpPr txBox="1">
            <a:spLocks noGrp="1"/>
          </p:cNvSpPr>
          <p:nvPr>
            <p:ph type="body" idx="2"/>
          </p:nvPr>
        </p:nvSpPr>
        <p:spPr>
          <a:xfrm>
            <a:off x="4648200" y="1200154"/>
            <a:ext cx="4038600" cy="3394472"/>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9" name="Google Shape;79;p17"/>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5" name="Google Shape;85;p18"/>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6" name="Google Shape;86;p18"/>
          <p:cNvSpPr txBox="1">
            <a:spLocks noGrp="1"/>
          </p:cNvSpPr>
          <p:nvPr>
            <p:ph type="body" idx="3"/>
          </p:nvPr>
        </p:nvSpPr>
        <p:spPr>
          <a:xfrm>
            <a:off x="4645027" y="1151335"/>
            <a:ext cx="4041775" cy="479822"/>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7" name="Google Shape;87;p18"/>
          <p:cNvSpPr txBox="1">
            <a:spLocks noGrp="1"/>
          </p:cNvSpPr>
          <p:nvPr>
            <p:ph type="body" idx="4"/>
          </p:nvPr>
        </p:nvSpPr>
        <p:spPr>
          <a:xfrm>
            <a:off x="4645027" y="1631156"/>
            <a:ext cx="4041775" cy="2963466"/>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8" name="Google Shape;88;p18"/>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9"/>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6"/>
        <p:cNvGrpSpPr/>
        <p:nvPr/>
      </p:nvGrpSpPr>
      <p:grpSpPr>
        <a:xfrm>
          <a:off x="0" y="0"/>
          <a:ext cx="0" cy="0"/>
          <a:chOff x="0" y="0"/>
          <a:chExt cx="0" cy="0"/>
        </a:xfrm>
      </p:grpSpPr>
      <p:sp>
        <p:nvSpPr>
          <p:cNvPr id="97" name="Google Shape;97;p20"/>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57202" y="204788"/>
            <a:ext cx="3008313" cy="871537"/>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1"/>
          <p:cNvSpPr txBox="1">
            <a:spLocks noGrp="1"/>
          </p:cNvSpPr>
          <p:nvPr>
            <p:ph type="body" idx="1"/>
          </p:nvPr>
        </p:nvSpPr>
        <p:spPr>
          <a:xfrm>
            <a:off x="3575050" y="204791"/>
            <a:ext cx="5111750" cy="4389835"/>
          </a:xfrm>
          <a:prstGeom prst="rect">
            <a:avLst/>
          </a:prstGeom>
          <a:noFill/>
          <a:ln>
            <a:noFill/>
          </a:ln>
        </p:spPr>
        <p:txBody>
          <a:bodyPr spcFirstLastPara="1" wrap="square" lIns="68575" tIns="34275" rIns="68575" bIns="34275" anchor="t" anchorCtr="0">
            <a:norm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3" name="Google Shape;103;p21"/>
          <p:cNvSpPr txBox="1">
            <a:spLocks noGrp="1"/>
          </p:cNvSpPr>
          <p:nvPr>
            <p:ph type="body" idx="2"/>
          </p:nvPr>
        </p:nvSpPr>
        <p:spPr>
          <a:xfrm>
            <a:off x="457202" y="1076327"/>
            <a:ext cx="3008313" cy="3518297"/>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04" name="Google Shape;104;p21"/>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1792288" y="3600450"/>
            <a:ext cx="5486400" cy="42505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a:spLocks noGrp="1"/>
          </p:cNvSpPr>
          <p:nvPr>
            <p:ph type="pic" idx="2"/>
          </p:nvPr>
        </p:nvSpPr>
        <p:spPr>
          <a:xfrm>
            <a:off x="1792288" y="459581"/>
            <a:ext cx="5486400" cy="3086100"/>
          </a:xfrm>
          <a:prstGeom prst="rect">
            <a:avLst/>
          </a:prstGeom>
          <a:noFill/>
          <a:ln>
            <a:noFill/>
          </a:ln>
        </p:spPr>
      </p:sp>
      <p:sp>
        <p:nvSpPr>
          <p:cNvPr id="110" name="Google Shape;110;p22"/>
          <p:cNvSpPr txBox="1">
            <a:spLocks noGrp="1"/>
          </p:cNvSpPr>
          <p:nvPr>
            <p:ph type="body" idx="1"/>
          </p:nvPr>
        </p:nvSpPr>
        <p:spPr>
          <a:xfrm>
            <a:off x="1792288" y="4025503"/>
            <a:ext cx="5486400" cy="603646"/>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11" name="Google Shape;111;p22"/>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3"/>
          <p:cNvSpPr txBox="1">
            <a:spLocks noGrp="1"/>
          </p:cNvSpPr>
          <p:nvPr>
            <p:ph type="body" idx="1"/>
          </p:nvPr>
        </p:nvSpPr>
        <p:spPr>
          <a:xfrm rot="5400000">
            <a:off x="2874764" y="-1217410"/>
            <a:ext cx="3394472" cy="82296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7" name="Google Shape;117;p23"/>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rot="5400000">
            <a:off x="5463778" y="1371604"/>
            <a:ext cx="4388644" cy="20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4"/>
          <p:cNvSpPr txBox="1">
            <a:spLocks noGrp="1"/>
          </p:cNvSpPr>
          <p:nvPr>
            <p:ph type="body" idx="1"/>
          </p:nvPr>
        </p:nvSpPr>
        <p:spPr>
          <a:xfrm rot="5400000">
            <a:off x="1272778" y="-609596"/>
            <a:ext cx="4388644" cy="60198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3" name="Google Shape;123;p24"/>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457200" y="1200154"/>
            <a:ext cx="8229600" cy="3394472"/>
          </a:xfrm>
          <a:prstGeom prst="rect">
            <a:avLst/>
          </a:prstGeom>
          <a:noFill/>
          <a:ln>
            <a:noFill/>
          </a:ln>
        </p:spPr>
        <p:txBody>
          <a:bodyPr spcFirstLastPara="1" wrap="square" lIns="68575" tIns="34275" rIns="68575" bIns="34275" anchor="t" anchorCtr="0">
            <a:norm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6"/>
            <a:ext cx="21336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6"/>
            <a:ext cx="28956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6"/>
            <a:ext cx="21336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3">
            <a:alphaModFix/>
          </a:blip>
          <a:srcRect/>
          <a:stretch/>
        </p:blipFill>
        <p:spPr>
          <a:xfrm>
            <a:off x="8167995" y="139850"/>
            <a:ext cx="593976" cy="37722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ctrTitle"/>
          </p:nvPr>
        </p:nvSpPr>
        <p:spPr>
          <a:xfrm>
            <a:off x="3421438" y="574463"/>
            <a:ext cx="5369933" cy="214980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200"/>
              <a:buFont typeface="Arial"/>
              <a:buNone/>
            </a:pPr>
            <a:r>
              <a:rPr lang="en" sz="3200" b="1">
                <a:latin typeface="Arial"/>
                <a:ea typeface="Arial"/>
                <a:cs typeface="Arial"/>
                <a:sym typeface="Arial"/>
              </a:rPr>
              <a:t>Centripetal Text: </a:t>
            </a:r>
            <a:br>
              <a:rPr lang="en" sz="3200" b="1">
                <a:latin typeface="Arial"/>
                <a:ea typeface="Arial"/>
                <a:cs typeface="Arial"/>
                <a:sym typeface="Arial"/>
              </a:rPr>
            </a:br>
            <a:r>
              <a:rPr lang="en" sz="3200" b="1">
                <a:latin typeface="Arial"/>
                <a:ea typeface="Arial"/>
                <a:cs typeface="Arial"/>
                <a:sym typeface="Arial"/>
              </a:rPr>
              <a:t>An Efficient Text Instance Representation for Scene Text Detection.</a:t>
            </a:r>
            <a:endParaRPr/>
          </a:p>
        </p:txBody>
      </p:sp>
      <p:sp>
        <p:nvSpPr>
          <p:cNvPr id="131" name="Google Shape;131;p25"/>
          <p:cNvSpPr txBox="1">
            <a:spLocks noGrp="1"/>
          </p:cNvSpPr>
          <p:nvPr>
            <p:ph type="subTitle" idx="1"/>
          </p:nvPr>
        </p:nvSpPr>
        <p:spPr>
          <a:xfrm>
            <a:off x="3554813" y="2969507"/>
            <a:ext cx="4859722" cy="1690777"/>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dk1"/>
              </a:buClr>
              <a:buSzPts val="1400"/>
              <a:buNone/>
            </a:pPr>
            <a:r>
              <a:rPr lang="en" sz="1400" dirty="0">
                <a:solidFill>
                  <a:schemeClr val="dk1"/>
                </a:solidFill>
                <a:latin typeface="Arial"/>
                <a:ea typeface="Arial"/>
                <a:cs typeface="Arial"/>
                <a:sym typeface="Arial"/>
              </a:rPr>
              <a:t>Prepared By:</a:t>
            </a:r>
            <a:endParaRPr dirty="0"/>
          </a:p>
          <a:p>
            <a:pPr marL="0" lvl="0" indent="0" algn="l" rtl="0">
              <a:spcBef>
                <a:spcPts val="300"/>
              </a:spcBef>
              <a:spcAft>
                <a:spcPts val="0"/>
              </a:spcAft>
              <a:buClr>
                <a:schemeClr val="dk1"/>
              </a:buClr>
              <a:buSzPts val="1400"/>
              <a:buNone/>
            </a:pPr>
            <a:r>
              <a:rPr lang="en" sz="1400" b="1" dirty="0">
                <a:solidFill>
                  <a:schemeClr val="dk1"/>
                </a:solidFill>
                <a:latin typeface="Arial"/>
                <a:ea typeface="Arial"/>
                <a:cs typeface="Arial"/>
                <a:sym typeface="Arial"/>
              </a:rPr>
              <a:t>Group No-28</a:t>
            </a:r>
            <a:endParaRPr dirty="0"/>
          </a:p>
          <a:p>
            <a:pPr marL="0" lvl="0" indent="0" algn="l" rtl="0">
              <a:spcBef>
                <a:spcPts val="300"/>
              </a:spcBef>
              <a:spcAft>
                <a:spcPts val="0"/>
              </a:spcAft>
              <a:buClr>
                <a:schemeClr val="dk1"/>
              </a:buClr>
              <a:buSzPts val="1400"/>
              <a:buNone/>
            </a:pPr>
            <a:r>
              <a:rPr lang="en" sz="1400" i="0">
                <a:solidFill>
                  <a:schemeClr val="dk1"/>
                </a:solidFill>
                <a:latin typeface="Arial"/>
                <a:ea typeface="Arial"/>
                <a:cs typeface="Arial"/>
                <a:sym typeface="Arial"/>
              </a:rPr>
              <a:t>20266006 Md Maksudur Rahaman Sohag</a:t>
            </a:r>
            <a:endParaRPr lang="en" sz="1400">
              <a:solidFill>
                <a:schemeClr val="dk1"/>
              </a:solidFill>
              <a:latin typeface="Arial"/>
              <a:ea typeface="Arial"/>
              <a:cs typeface="Arial"/>
              <a:sym typeface="Arial"/>
            </a:endParaRPr>
          </a:p>
          <a:p>
            <a:pPr marL="0" lvl="0" indent="0" algn="l" rtl="0">
              <a:spcBef>
                <a:spcPts val="300"/>
              </a:spcBef>
              <a:spcAft>
                <a:spcPts val="0"/>
              </a:spcAft>
              <a:buClr>
                <a:schemeClr val="dk1"/>
              </a:buClr>
              <a:buSzPts val="1400"/>
              <a:buNone/>
            </a:pPr>
            <a:r>
              <a:rPr lang="en" sz="1400" dirty="0">
                <a:solidFill>
                  <a:schemeClr val="dk1"/>
                </a:solidFill>
                <a:latin typeface="Arial"/>
                <a:ea typeface="Arial"/>
                <a:cs typeface="Arial"/>
                <a:sym typeface="Arial"/>
              </a:rPr>
              <a:t>20266032 Sheikh Shariful Islam Shimul</a:t>
            </a:r>
            <a:endParaRPr sz="1400" dirty="0">
              <a:solidFill>
                <a:schemeClr val="dk1"/>
              </a:solidFill>
              <a:latin typeface="Arial"/>
              <a:ea typeface="Arial"/>
              <a:cs typeface="Arial"/>
              <a:sym typeface="Arial"/>
            </a:endParaRPr>
          </a:p>
          <a:p>
            <a:pPr marL="0" lvl="0" indent="0" algn="l" rtl="0">
              <a:spcBef>
                <a:spcPts val="300"/>
              </a:spcBef>
              <a:spcAft>
                <a:spcPts val="0"/>
              </a:spcAft>
              <a:buClr>
                <a:schemeClr val="dk1"/>
              </a:buClr>
              <a:buSzPts val="1400"/>
              <a:buNone/>
            </a:pPr>
            <a:r>
              <a:rPr lang="en" sz="1400" dirty="0">
                <a:solidFill>
                  <a:schemeClr val="dk1"/>
                </a:solidFill>
                <a:latin typeface="Arial"/>
                <a:ea typeface="Arial"/>
                <a:cs typeface="Arial"/>
                <a:sym typeface="Arial"/>
              </a:rPr>
              <a:t>20266033 Md. </a:t>
            </a:r>
            <a:r>
              <a:rPr lang="en" sz="1400" i="0" dirty="0">
                <a:solidFill>
                  <a:schemeClr val="dk1"/>
                </a:solidFill>
                <a:latin typeface="Arial"/>
                <a:ea typeface="Arial"/>
                <a:cs typeface="Arial"/>
                <a:sym typeface="Arial"/>
              </a:rPr>
              <a:t>Zubaer Alam</a:t>
            </a:r>
            <a:endParaRPr dirty="0"/>
          </a:p>
          <a:p>
            <a:pPr marL="0" lvl="0" indent="0" algn="l" rtl="0">
              <a:spcBef>
                <a:spcPts val="300"/>
              </a:spcBef>
              <a:spcAft>
                <a:spcPts val="0"/>
              </a:spcAft>
              <a:buClr>
                <a:schemeClr val="dk1"/>
              </a:buClr>
              <a:buSzPts val="1400"/>
              <a:buNone/>
            </a:pPr>
            <a:r>
              <a:rPr lang="en" sz="1400" i="0" dirty="0">
                <a:solidFill>
                  <a:schemeClr val="dk1"/>
                </a:solidFill>
                <a:latin typeface="Arial"/>
                <a:ea typeface="Arial"/>
                <a:cs typeface="Arial"/>
                <a:sym typeface="Arial"/>
              </a:rPr>
              <a:t>20366015 Sohel Rana</a:t>
            </a:r>
            <a:endParaRPr dirty="0"/>
          </a:p>
          <a:p>
            <a:pPr marL="0" lvl="0" indent="0" algn="l" rtl="0">
              <a:spcBef>
                <a:spcPts val="300"/>
              </a:spcBef>
              <a:spcAft>
                <a:spcPts val="0"/>
              </a:spcAft>
              <a:buClr>
                <a:schemeClr val="dk1"/>
              </a:buClr>
              <a:buSzPts val="1400"/>
              <a:buNone/>
            </a:pPr>
            <a:endParaRPr sz="1400" dirty="0">
              <a:solidFill>
                <a:schemeClr val="dk1"/>
              </a:solidFill>
              <a:latin typeface="Arial"/>
              <a:ea typeface="Arial"/>
              <a:cs typeface="Arial"/>
              <a:sym typeface="Arial"/>
            </a:endParaRPr>
          </a:p>
        </p:txBody>
      </p:sp>
      <p:pic>
        <p:nvPicPr>
          <p:cNvPr id="132" name="Google Shape;132;p25" descr="Diagram&#10;&#10;Description automatically generated"/>
          <p:cNvPicPr preferRelativeResize="0"/>
          <p:nvPr/>
        </p:nvPicPr>
        <p:blipFill rotWithShape="1">
          <a:blip r:embed="rId3">
            <a:alphaModFix/>
          </a:blip>
          <a:srcRect l="37631" r="13686" b="-1"/>
          <a:stretch/>
        </p:blipFill>
        <p:spPr>
          <a:xfrm>
            <a:off x="15" y="1"/>
            <a:ext cx="3130012" cy="5143499"/>
          </a:xfrm>
          <a:prstGeom prst="rect">
            <a:avLst/>
          </a:prstGeom>
          <a:noFill/>
          <a:ln>
            <a:noFill/>
          </a:ln>
        </p:spPr>
      </p:pic>
      <p:pic>
        <p:nvPicPr>
          <p:cNvPr id="133" name="Google Shape;133;p25"/>
          <p:cNvPicPr preferRelativeResize="0"/>
          <p:nvPr/>
        </p:nvPicPr>
        <p:blipFill rotWithShape="1">
          <a:blip r:embed="rId4">
            <a:alphaModFix/>
          </a:blip>
          <a:srcRect/>
          <a:stretch/>
        </p:blipFill>
        <p:spPr>
          <a:xfrm>
            <a:off x="8276311" y="43514"/>
            <a:ext cx="839555" cy="568430"/>
          </a:xfrm>
          <a:prstGeom prst="rect">
            <a:avLst/>
          </a:prstGeom>
          <a:noFill/>
          <a:ln>
            <a:noFill/>
          </a:ln>
        </p:spPr>
      </p:pic>
      <p:sp>
        <p:nvSpPr>
          <p:cNvPr id="134" name="Google Shape;134;p25"/>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p:nvPr/>
        </p:nvSpPr>
        <p:spPr>
          <a:xfrm>
            <a:off x="260660" y="701183"/>
            <a:ext cx="4406125" cy="1523494"/>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400" b="1" i="0" u="none" strike="noStrike" cap="none">
                <a:solidFill>
                  <a:schemeClr val="dk1"/>
                </a:solidFill>
                <a:latin typeface="Arial"/>
                <a:ea typeface="Arial"/>
                <a:cs typeface="Arial"/>
                <a:sym typeface="Arial"/>
              </a:rPr>
              <a:t>Curved text detection , </a:t>
            </a:r>
            <a:r>
              <a:rPr lang="en" sz="1400" b="0" i="0" u="none" strike="noStrike" cap="none">
                <a:solidFill>
                  <a:schemeClr val="dk1"/>
                </a:solidFill>
                <a:latin typeface="Arial"/>
                <a:ea typeface="Arial"/>
                <a:cs typeface="Arial"/>
                <a:sym typeface="Arial"/>
              </a:rPr>
              <a:t>We first evaluate our CT on the Total-Text and CTW1500 datasets to examine its capability for curved text detection. During testing, we set the short side of images to different scales (320, 512, 640) and keep their aspect ratios. We compare our methods with other state-of-the-art detectors in Tab. 3.</a:t>
            </a:r>
            <a:endParaRPr sz="1100"/>
          </a:p>
        </p:txBody>
      </p:sp>
      <p:pic>
        <p:nvPicPr>
          <p:cNvPr id="234" name="Google Shape;234;p34"/>
          <p:cNvPicPr preferRelativeResize="0"/>
          <p:nvPr/>
        </p:nvPicPr>
        <p:blipFill rotWithShape="1">
          <a:blip r:embed="rId3">
            <a:alphaModFix/>
          </a:blip>
          <a:srcRect/>
          <a:stretch/>
        </p:blipFill>
        <p:spPr>
          <a:xfrm>
            <a:off x="1060798" y="3082512"/>
            <a:ext cx="2589795" cy="1865211"/>
          </a:xfrm>
          <a:prstGeom prst="rect">
            <a:avLst/>
          </a:prstGeom>
          <a:noFill/>
          <a:ln>
            <a:noFill/>
          </a:ln>
        </p:spPr>
      </p:pic>
      <p:sp>
        <p:nvSpPr>
          <p:cNvPr id="235" name="Google Shape;235;p34"/>
          <p:cNvSpPr/>
          <p:nvPr/>
        </p:nvSpPr>
        <p:spPr>
          <a:xfrm>
            <a:off x="654437" y="2168846"/>
            <a:ext cx="3618571" cy="76174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endParaRPr sz="14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 sz="1100" b="0" i="0" u="none" strike="noStrike" cap="none">
                <a:solidFill>
                  <a:schemeClr val="dk1"/>
                </a:solidFill>
                <a:latin typeface="Times New Roman"/>
                <a:ea typeface="Times New Roman"/>
                <a:cs typeface="Times New Roman"/>
                <a:sym typeface="Times New Roman"/>
              </a:rPr>
              <a:t>Table 4: Quantitative detection results on MSRATD500. “P”, “R” and “F” represent the precision, recall, and F-measure, respectively. “Ext.” denotes external training data.</a:t>
            </a:r>
            <a:endParaRPr sz="800" b="0" i="0" u="none" strike="noStrike" cap="none">
              <a:solidFill>
                <a:schemeClr val="dk1"/>
              </a:solidFill>
              <a:latin typeface="Times New Roman"/>
              <a:ea typeface="Times New Roman"/>
              <a:cs typeface="Times New Roman"/>
              <a:sym typeface="Times New Roman"/>
            </a:endParaRPr>
          </a:p>
        </p:txBody>
      </p:sp>
      <p:pic>
        <p:nvPicPr>
          <p:cNvPr id="236" name="Google Shape;236;p34"/>
          <p:cNvPicPr preferRelativeResize="0">
            <a:picLocks noGrp="1"/>
          </p:cNvPicPr>
          <p:nvPr>
            <p:ph type="body" idx="1"/>
          </p:nvPr>
        </p:nvPicPr>
        <p:blipFill rotWithShape="1">
          <a:blip r:embed="rId4">
            <a:alphaModFix/>
          </a:blip>
          <a:srcRect/>
          <a:stretch/>
        </p:blipFill>
        <p:spPr>
          <a:xfrm>
            <a:off x="4800113" y="744780"/>
            <a:ext cx="3739839" cy="2437345"/>
          </a:xfrm>
          <a:prstGeom prst="rect">
            <a:avLst/>
          </a:prstGeom>
          <a:noFill/>
          <a:ln>
            <a:noFill/>
          </a:ln>
        </p:spPr>
      </p:pic>
      <p:sp>
        <p:nvSpPr>
          <p:cNvPr id="237" name="Google Shape;237;p34"/>
          <p:cNvSpPr/>
          <p:nvPr/>
        </p:nvSpPr>
        <p:spPr>
          <a:xfrm>
            <a:off x="4960201" y="3107028"/>
            <a:ext cx="3840898" cy="71558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100" b="0" i="0" u="none" strike="noStrike" cap="none">
                <a:solidFill>
                  <a:schemeClr val="dk1"/>
                </a:solidFill>
                <a:latin typeface="Times New Roman"/>
                <a:ea typeface="Times New Roman"/>
                <a:cs typeface="Times New Roman"/>
                <a:sym typeface="Times New Roman"/>
              </a:rPr>
              <a:t>Figure 5: Qualitative results of the proposed method. Images in row 1-3 are sampled from Total-Text, CTW1500, and MSRA-TD500, respectively. Ground-truth annotations are in red and our detection results are in green</a:t>
            </a:r>
            <a:r>
              <a:rPr lang="en" sz="900" b="0" i="0" u="none" strike="noStrike" cap="none">
                <a:solidFill>
                  <a:schemeClr val="dk1"/>
                </a:solidFill>
                <a:latin typeface="Times New Roman"/>
                <a:ea typeface="Times New Roman"/>
                <a:cs typeface="Times New Roman"/>
                <a:sym typeface="Times New Roman"/>
              </a:rPr>
              <a:t>.</a:t>
            </a:r>
            <a:endParaRPr sz="1100"/>
          </a:p>
        </p:txBody>
      </p:sp>
      <p:sp>
        <p:nvSpPr>
          <p:cNvPr id="238" name="Google Shape;238;p34"/>
          <p:cNvSpPr/>
          <p:nvPr/>
        </p:nvSpPr>
        <p:spPr>
          <a:xfrm>
            <a:off x="4535410" y="4015117"/>
            <a:ext cx="4448570" cy="99257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200" b="1" i="0" u="none" strike="noStrike" cap="none">
                <a:solidFill>
                  <a:schemeClr val="dk1"/>
                </a:solidFill>
                <a:latin typeface="Arial"/>
                <a:ea typeface="Arial"/>
                <a:cs typeface="Arial"/>
                <a:sym typeface="Arial"/>
              </a:rPr>
              <a:t>Multi-oriented text detection, </a:t>
            </a:r>
            <a:r>
              <a:rPr lang="en" sz="1200" b="0" i="0" u="none" strike="noStrike" cap="none">
                <a:solidFill>
                  <a:schemeClr val="dk1"/>
                </a:solidFill>
                <a:latin typeface="Arial"/>
                <a:ea typeface="Arial"/>
                <a:cs typeface="Arial"/>
                <a:sym typeface="Arial"/>
              </a:rPr>
              <a:t>We also evaluate CT on the MSRA-TD500 dataset to test the robustness in modeling multi-oriented texts. As shown in Tab. 4, CT achieves the F-measure value of 83.0% at 34.8 FPS without external training data.</a:t>
            </a:r>
            <a:endParaRPr sz="1100"/>
          </a:p>
        </p:txBody>
      </p:sp>
      <p:sp>
        <p:nvSpPr>
          <p:cNvPr id="239" name="Google Shape;239;p34"/>
          <p:cNvSpPr/>
          <p:nvPr/>
        </p:nvSpPr>
        <p:spPr>
          <a:xfrm>
            <a:off x="2036299" y="249182"/>
            <a:ext cx="5420381"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i="0" u="none" strike="noStrike" cap="none">
                <a:solidFill>
                  <a:schemeClr val="dk1"/>
                </a:solidFill>
                <a:latin typeface="Arial"/>
                <a:ea typeface="Arial"/>
                <a:cs typeface="Arial"/>
                <a:sym typeface="Arial"/>
              </a:rPr>
              <a:t>4.4 Comparisons with state-of-the-art methods</a:t>
            </a:r>
            <a:endParaRPr sz="1100"/>
          </a:p>
        </p:txBody>
      </p:sp>
      <p:pic>
        <p:nvPicPr>
          <p:cNvPr id="240" name="Google Shape;240;p34"/>
          <p:cNvPicPr preferRelativeResize="0"/>
          <p:nvPr/>
        </p:nvPicPr>
        <p:blipFill rotWithShape="1">
          <a:blip r:embed="rId5">
            <a:alphaModFix/>
          </a:blip>
          <a:srcRect/>
          <a:stretch/>
        </p:blipFill>
        <p:spPr>
          <a:xfrm>
            <a:off x="8276311" y="43514"/>
            <a:ext cx="839555" cy="568430"/>
          </a:xfrm>
          <a:prstGeom prst="rect">
            <a:avLst/>
          </a:prstGeom>
          <a:noFill/>
          <a:ln>
            <a:noFill/>
          </a:ln>
        </p:spPr>
      </p:pic>
      <p:sp>
        <p:nvSpPr>
          <p:cNvPr id="241" name="Google Shape;241;p34"/>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5"/>
          <p:cNvPicPr preferRelativeResize="0"/>
          <p:nvPr/>
        </p:nvPicPr>
        <p:blipFill rotWithShape="1">
          <a:blip r:embed="rId3">
            <a:alphaModFix/>
          </a:blip>
          <a:srcRect/>
          <a:stretch/>
        </p:blipFill>
        <p:spPr>
          <a:xfrm>
            <a:off x="193360" y="2460481"/>
            <a:ext cx="3133355" cy="1800577"/>
          </a:xfrm>
          <a:prstGeom prst="rect">
            <a:avLst/>
          </a:prstGeom>
          <a:noFill/>
          <a:ln>
            <a:noFill/>
          </a:ln>
        </p:spPr>
      </p:pic>
      <p:sp>
        <p:nvSpPr>
          <p:cNvPr id="247" name="Google Shape;247;p35"/>
          <p:cNvSpPr/>
          <p:nvPr/>
        </p:nvSpPr>
        <p:spPr>
          <a:xfrm>
            <a:off x="321217" y="641733"/>
            <a:ext cx="2877642" cy="154657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200" dirty="0">
                <a:solidFill>
                  <a:schemeClr val="dk1"/>
                </a:solidFill>
                <a:latin typeface="Times New Roman"/>
                <a:ea typeface="Times New Roman"/>
                <a:cs typeface="Times New Roman"/>
                <a:sym typeface="Times New Roman"/>
              </a:rPr>
              <a:t>Table 5: Quantitative end-to-end recognition results on Total-Text. The evaluation protocol is the same as the one in Mask TextSpotter v3 [13]. “None” means recognition without any lexicon. “Full” lexicon contains all words in the test set. * indicates the multi-scale testing is performed.</a:t>
            </a:r>
            <a:endParaRPr sz="1100" dirty="0"/>
          </a:p>
        </p:txBody>
      </p:sp>
      <p:sp>
        <p:nvSpPr>
          <p:cNvPr id="248" name="Google Shape;248;p35"/>
          <p:cNvSpPr/>
          <p:nvPr/>
        </p:nvSpPr>
        <p:spPr>
          <a:xfrm>
            <a:off x="3600408" y="622839"/>
            <a:ext cx="5049644" cy="1384994"/>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400" b="1">
                <a:solidFill>
                  <a:schemeClr val="dk1"/>
                </a:solidFill>
                <a:latin typeface="Arial"/>
                <a:ea typeface="Arial"/>
                <a:cs typeface="Arial"/>
                <a:sym typeface="Arial"/>
              </a:rPr>
              <a:t>End-to-end text </a:t>
            </a:r>
            <a:r>
              <a:rPr lang="en" sz="1200" b="1">
                <a:solidFill>
                  <a:schemeClr val="dk1"/>
                </a:solidFill>
                <a:latin typeface="Arial"/>
                <a:ea typeface="Arial"/>
                <a:cs typeface="Arial"/>
                <a:sym typeface="Arial"/>
              </a:rPr>
              <a:t>recognition, </a:t>
            </a:r>
            <a:r>
              <a:rPr lang="en" sz="1200">
                <a:solidFill>
                  <a:schemeClr val="dk1"/>
                </a:solidFill>
                <a:latin typeface="Arial"/>
                <a:ea typeface="Arial"/>
                <a:cs typeface="Arial"/>
                <a:sym typeface="Arial"/>
              </a:rPr>
              <a:t>We simply replace SPN in Mask TextSpotter v3 with our proposed CPN to develop a more powerful end-toend text recognizer. We evaluate CPN-based text spotter on Total-Text to test the proposal generation quality for the text spotting task. As shown in Tab. 5, equipped with CPN, Mask TextSpotter v3 achieves the F-measure values of 71.9% and 79.5% when the lexicon is not used and used respectivel</a:t>
            </a:r>
            <a:endParaRPr sz="1200">
              <a:solidFill>
                <a:schemeClr val="dk1"/>
              </a:solidFill>
              <a:latin typeface="Arial"/>
              <a:ea typeface="Arial"/>
              <a:cs typeface="Arial"/>
              <a:sym typeface="Arial"/>
            </a:endParaRPr>
          </a:p>
        </p:txBody>
      </p:sp>
      <p:sp>
        <p:nvSpPr>
          <p:cNvPr id="249" name="Google Shape;249;p35"/>
          <p:cNvSpPr/>
          <p:nvPr/>
        </p:nvSpPr>
        <p:spPr>
          <a:xfrm>
            <a:off x="3702494" y="1993866"/>
            <a:ext cx="5049644" cy="392415"/>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1" i="0" u="none" strike="noStrike">
                <a:solidFill>
                  <a:schemeClr val="dk1"/>
                </a:solidFill>
                <a:latin typeface="Arial"/>
                <a:ea typeface="Arial"/>
                <a:cs typeface="Arial"/>
                <a:sym typeface="Arial"/>
              </a:rPr>
              <a:t>5. Conclusion</a:t>
            </a:r>
            <a:endParaRPr sz="1100"/>
          </a:p>
        </p:txBody>
      </p:sp>
      <p:sp>
        <p:nvSpPr>
          <p:cNvPr id="250" name="Google Shape;250;p35"/>
          <p:cNvSpPr/>
          <p:nvPr/>
        </p:nvSpPr>
        <p:spPr>
          <a:xfrm>
            <a:off x="3600408" y="2460481"/>
            <a:ext cx="5181416" cy="256224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400" dirty="0">
                <a:solidFill>
                  <a:schemeClr val="dk1"/>
                </a:solidFill>
                <a:latin typeface="Arial"/>
                <a:ea typeface="Arial"/>
                <a:cs typeface="Arial"/>
                <a:sym typeface="Arial"/>
              </a:rPr>
              <a:t>To keep the simplicity and robustness of text instance representation, we proposed CentripetalText (CT) which decomposes text instances into the combination of text kernels and centripetal shifts. Text kernels identify the skeletons of text instances while centripetal shifts guide the external text pixels to the internal text kernels. Moreover, to reduce the burden of model training, a relaxation operation was integrated into the dense regression for centripetal shifts, allowing the correct prediction in a range. Equipped with the proposed CT, our detector achieved superior or comparable performance compared to other state-of-the-art methods while keeping the real-time inference speed.</a:t>
            </a:r>
            <a:endParaRPr sz="1100" dirty="0"/>
          </a:p>
        </p:txBody>
      </p:sp>
      <p:pic>
        <p:nvPicPr>
          <p:cNvPr id="251" name="Google Shape;251;p35"/>
          <p:cNvPicPr preferRelativeResize="0"/>
          <p:nvPr/>
        </p:nvPicPr>
        <p:blipFill rotWithShape="1">
          <a:blip r:embed="rId4">
            <a:alphaModFix/>
          </a:blip>
          <a:srcRect/>
          <a:stretch/>
        </p:blipFill>
        <p:spPr>
          <a:xfrm>
            <a:off x="8276311" y="43514"/>
            <a:ext cx="839555" cy="568430"/>
          </a:xfrm>
          <a:prstGeom prst="rect">
            <a:avLst/>
          </a:prstGeom>
          <a:noFill/>
          <a:ln>
            <a:noFill/>
          </a:ln>
        </p:spPr>
      </p:pic>
      <p:sp>
        <p:nvSpPr>
          <p:cNvPr id="252" name="Google Shape;252;p35"/>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6"/>
          <p:cNvPicPr preferRelativeResize="0"/>
          <p:nvPr/>
        </p:nvPicPr>
        <p:blipFill rotWithShape="1">
          <a:blip r:embed="rId3">
            <a:alphaModFix/>
          </a:blip>
          <a:srcRect/>
          <a:stretch/>
        </p:blipFill>
        <p:spPr>
          <a:xfrm>
            <a:off x="8276311" y="43514"/>
            <a:ext cx="839555" cy="568430"/>
          </a:xfrm>
          <a:prstGeom prst="rect">
            <a:avLst/>
          </a:prstGeom>
          <a:noFill/>
          <a:ln>
            <a:noFill/>
          </a:ln>
        </p:spPr>
      </p:pic>
      <p:sp>
        <p:nvSpPr>
          <p:cNvPr id="258" name="Google Shape;258;p36"/>
          <p:cNvSpPr txBox="1"/>
          <p:nvPr/>
        </p:nvSpPr>
        <p:spPr>
          <a:xfrm>
            <a:off x="786051" y="1645920"/>
            <a:ext cx="7910037" cy="902091"/>
          </a:xfrm>
          <a:prstGeom prst="rect">
            <a:avLst/>
          </a:prstGeom>
          <a:noFill/>
          <a:ln>
            <a:noFill/>
          </a:ln>
        </p:spPr>
        <p:txBody>
          <a:bodyPr spcFirstLastPara="1" wrap="square" lIns="68575" tIns="34275" rIns="68575" bIns="34275" anchor="b" anchorCtr="0">
            <a:noAutofit/>
          </a:bodyPr>
          <a:lstStyle/>
          <a:p>
            <a:pPr marL="0" marR="0" lvl="0" indent="0" algn="ctr" rtl="0">
              <a:spcBef>
                <a:spcPts val="0"/>
              </a:spcBef>
              <a:spcAft>
                <a:spcPts val="0"/>
              </a:spcAft>
              <a:buClr>
                <a:srgbClr val="154F26"/>
              </a:buClr>
              <a:buSzPts val="5000"/>
              <a:buFont typeface="Arial"/>
              <a:buNone/>
            </a:pPr>
            <a:r>
              <a:rPr lang="en" sz="5000" b="1">
                <a:solidFill>
                  <a:srgbClr val="154F26"/>
                </a:solidFill>
                <a:latin typeface="Arial"/>
                <a:ea typeface="Arial"/>
                <a:cs typeface="Arial"/>
                <a:sym typeface="Arial"/>
              </a:rPr>
              <a:t>Thank You</a:t>
            </a:r>
            <a:endParaRPr sz="3600" b="1">
              <a:solidFill>
                <a:srgbClr val="154F26"/>
              </a:solidFill>
              <a:latin typeface="Arial"/>
              <a:ea typeface="Arial"/>
              <a:cs typeface="Arial"/>
              <a:sym typeface="Arial"/>
            </a:endParaRPr>
          </a:p>
        </p:txBody>
      </p:sp>
      <p:sp>
        <p:nvSpPr>
          <p:cNvPr id="259" name="Google Shape;259;p36"/>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518819" y="1439567"/>
            <a:ext cx="3100170" cy="2546602"/>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Arial"/>
              <a:buNone/>
            </a:pPr>
            <a:r>
              <a:rPr lang="en" sz="3000" b="1">
                <a:latin typeface="Arial"/>
                <a:ea typeface="Arial"/>
                <a:cs typeface="Arial"/>
                <a:sym typeface="Arial"/>
              </a:rPr>
              <a:t>1. Introduction</a:t>
            </a:r>
            <a:endParaRPr sz="3000" b="1">
              <a:latin typeface="Arial"/>
              <a:ea typeface="Arial"/>
              <a:cs typeface="Arial"/>
              <a:sym typeface="Arial"/>
            </a:endParaRPr>
          </a:p>
        </p:txBody>
      </p:sp>
      <p:grpSp>
        <p:nvGrpSpPr>
          <p:cNvPr id="140" name="Google Shape;140;p26"/>
          <p:cNvGrpSpPr/>
          <p:nvPr/>
        </p:nvGrpSpPr>
        <p:grpSpPr>
          <a:xfrm>
            <a:off x="4117158" y="670301"/>
            <a:ext cx="4800191" cy="4055150"/>
            <a:chOff x="-147747" y="8661"/>
            <a:chExt cx="6400255" cy="5406867"/>
          </a:xfrm>
        </p:grpSpPr>
        <p:sp>
          <p:nvSpPr>
            <p:cNvPr id="141" name="Google Shape;141;p26"/>
            <p:cNvSpPr/>
            <p:nvPr/>
          </p:nvSpPr>
          <p:spPr>
            <a:xfrm>
              <a:off x="-147747" y="8661"/>
              <a:ext cx="6104761" cy="1509083"/>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2" name="Google Shape;142;p26"/>
            <p:cNvSpPr/>
            <p:nvPr/>
          </p:nvSpPr>
          <p:spPr>
            <a:xfrm>
              <a:off x="308750" y="348205"/>
              <a:ext cx="831619" cy="829995"/>
            </a:xfrm>
            <a:prstGeom prst="rect">
              <a:avLst/>
            </a:prstGeom>
            <a:blipFill rotWithShape="1">
              <a:blip r:embed="rId3">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3" name="Google Shape;143;p26"/>
            <p:cNvSpPr/>
            <p:nvPr/>
          </p:nvSpPr>
          <p:spPr>
            <a:xfrm>
              <a:off x="1596867" y="8661"/>
              <a:ext cx="4331534" cy="1556242"/>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4" name="Google Shape;144;p26"/>
            <p:cNvSpPr txBox="1"/>
            <p:nvPr/>
          </p:nvSpPr>
          <p:spPr>
            <a:xfrm>
              <a:off x="1596867" y="8661"/>
              <a:ext cx="4331534" cy="1556242"/>
            </a:xfrm>
            <a:prstGeom prst="rect">
              <a:avLst/>
            </a:prstGeom>
            <a:noFill/>
            <a:ln>
              <a:noFill/>
            </a:ln>
          </p:spPr>
          <p:txBody>
            <a:bodyPr spcFirstLastPara="1" wrap="square" lIns="123525" tIns="123525" rIns="123525" bIns="12352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Increasing interest in Computer vision community.</a:t>
              </a:r>
              <a:endParaRPr sz="1800" b="0" i="0" u="none" strike="noStrike" cap="none">
                <a:solidFill>
                  <a:schemeClr val="dk1"/>
                </a:solidFill>
                <a:latin typeface="Arial"/>
                <a:ea typeface="Arial"/>
                <a:cs typeface="Arial"/>
                <a:sym typeface="Arial"/>
              </a:endParaRPr>
            </a:p>
          </p:txBody>
        </p:sp>
        <p:sp>
          <p:nvSpPr>
            <p:cNvPr id="145" name="Google Shape;145;p26"/>
            <p:cNvSpPr/>
            <p:nvPr/>
          </p:nvSpPr>
          <p:spPr>
            <a:xfrm>
              <a:off x="-147747" y="1953963"/>
              <a:ext cx="6104761" cy="1509083"/>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6" name="Google Shape;146;p26"/>
            <p:cNvSpPr/>
            <p:nvPr/>
          </p:nvSpPr>
          <p:spPr>
            <a:xfrm>
              <a:off x="308750" y="2293507"/>
              <a:ext cx="831619" cy="829995"/>
            </a:xfrm>
            <a:prstGeom prst="rect">
              <a:avLst/>
            </a:prstGeom>
            <a:blipFill rotWithShape="1">
              <a:blip r:embed="rId4">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7" name="Google Shape;147;p26"/>
            <p:cNvSpPr/>
            <p:nvPr/>
          </p:nvSpPr>
          <p:spPr>
            <a:xfrm>
              <a:off x="1596867" y="1953963"/>
              <a:ext cx="4331534" cy="1556242"/>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8" name="Google Shape;148;p26"/>
            <p:cNvSpPr txBox="1"/>
            <p:nvPr/>
          </p:nvSpPr>
          <p:spPr>
            <a:xfrm>
              <a:off x="1596867" y="1953963"/>
              <a:ext cx="4331534" cy="1556242"/>
            </a:xfrm>
            <a:prstGeom prst="rect">
              <a:avLst/>
            </a:prstGeom>
            <a:noFill/>
            <a:ln>
              <a:noFill/>
            </a:ln>
          </p:spPr>
          <p:txBody>
            <a:bodyPr spcFirstLastPara="1" wrap="square" lIns="123525" tIns="123525" rIns="123525" bIns="123525" anchor="ctr" anchorCtr="0">
              <a:noAutofit/>
            </a:bodyPr>
            <a:lstStyle/>
            <a:p>
              <a:pPr marL="0" marR="0" lvl="0" indent="0" algn="l" rtl="0">
                <a:lnSpc>
                  <a:spcPct val="100000"/>
                </a:lnSpc>
                <a:spcBef>
                  <a:spcPts val="0"/>
                </a:spcBef>
                <a:spcAft>
                  <a:spcPts val="0"/>
                </a:spcAft>
                <a:buClr>
                  <a:schemeClr val="dk1"/>
                </a:buClr>
                <a:buSzPts val="1500"/>
                <a:buFont typeface="Arial"/>
                <a:buNone/>
              </a:pPr>
              <a:r>
                <a:rPr lang="en" sz="1500" b="0" i="0" u="none" strike="noStrike" cap="none">
                  <a:solidFill>
                    <a:schemeClr val="dk1"/>
                  </a:solidFill>
                  <a:latin typeface="Arial"/>
                  <a:ea typeface="Arial"/>
                  <a:cs typeface="Arial"/>
                  <a:sym typeface="Arial"/>
                </a:rPr>
                <a:t>Rapid development of Object detection and Segmentation.</a:t>
              </a:r>
              <a:endParaRPr sz="1500" b="0" i="0" u="none" strike="noStrike" cap="none">
                <a:solidFill>
                  <a:schemeClr val="dk1"/>
                </a:solidFill>
                <a:latin typeface="Arial"/>
                <a:ea typeface="Arial"/>
                <a:cs typeface="Arial"/>
                <a:sym typeface="Arial"/>
              </a:endParaRPr>
            </a:p>
          </p:txBody>
        </p:sp>
        <p:sp>
          <p:nvSpPr>
            <p:cNvPr id="149" name="Google Shape;149;p26"/>
            <p:cNvSpPr/>
            <p:nvPr/>
          </p:nvSpPr>
          <p:spPr>
            <a:xfrm>
              <a:off x="-147747" y="3899266"/>
              <a:ext cx="6104761" cy="1509083"/>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0" name="Google Shape;150;p26"/>
            <p:cNvSpPr/>
            <p:nvPr/>
          </p:nvSpPr>
          <p:spPr>
            <a:xfrm>
              <a:off x="308750" y="4238810"/>
              <a:ext cx="831619" cy="829995"/>
            </a:xfrm>
            <a:prstGeom prst="rect">
              <a:avLst/>
            </a:prstGeom>
            <a:blipFill rotWithShape="1">
              <a:blip r:embed="rId5">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26"/>
            <p:cNvSpPr/>
            <p:nvPr/>
          </p:nvSpPr>
          <p:spPr>
            <a:xfrm>
              <a:off x="1272760" y="3859286"/>
              <a:ext cx="4979748" cy="1556242"/>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2" name="Google Shape;152;p26"/>
            <p:cNvSpPr txBox="1"/>
            <p:nvPr/>
          </p:nvSpPr>
          <p:spPr>
            <a:xfrm>
              <a:off x="1272760" y="3859286"/>
              <a:ext cx="4979748" cy="1556242"/>
            </a:xfrm>
            <a:prstGeom prst="rect">
              <a:avLst/>
            </a:prstGeom>
            <a:noFill/>
            <a:ln>
              <a:noFill/>
            </a:ln>
          </p:spPr>
          <p:txBody>
            <a:bodyPr spcFirstLastPara="1" wrap="square" lIns="123525" tIns="123525" rIns="123525" bIns="123525"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Strategies to solve problem arising from challenges:</a:t>
              </a:r>
              <a:endParaRPr sz="1100"/>
            </a:p>
            <a:p>
              <a:pPr marL="0" marR="0" lvl="0" indent="0" algn="l" rtl="0">
                <a:lnSpc>
                  <a:spcPct val="100000"/>
                </a:lnSpc>
                <a:spcBef>
                  <a:spcPts val="400"/>
                </a:spcBef>
                <a:spcAft>
                  <a:spcPts val="0"/>
                </a:spcAft>
                <a:buClr>
                  <a:schemeClr val="dk1"/>
                </a:buClr>
                <a:buSzPts val="1400"/>
                <a:buFont typeface="Arial"/>
                <a:buNone/>
              </a:pPr>
              <a:r>
                <a:rPr lang="en" sz="1400" b="1" i="0" u="none" strike="noStrike" cap="none">
                  <a:solidFill>
                    <a:schemeClr val="dk1"/>
                  </a:solidFill>
                  <a:latin typeface="Arial"/>
                  <a:ea typeface="Arial"/>
                  <a:cs typeface="Arial"/>
                  <a:sym typeface="Arial"/>
                </a:rPr>
                <a:t>Treat Text Instances	</a:t>
              </a:r>
              <a:endParaRPr sz="1100"/>
            </a:p>
            <a:p>
              <a:pPr marL="0" marR="0" lvl="0" indent="0" algn="l" rtl="0">
                <a:lnSpc>
                  <a:spcPct val="100000"/>
                </a:lnSpc>
                <a:spcBef>
                  <a:spcPts val="500"/>
                </a:spcBef>
                <a:spcAft>
                  <a:spcPts val="0"/>
                </a:spcAft>
                <a:buClr>
                  <a:schemeClr val="dk1"/>
                </a:buClr>
                <a:buSzPts val="1400"/>
                <a:buFont typeface="Arial"/>
                <a:buNone/>
              </a:pPr>
              <a:r>
                <a:rPr lang="en" sz="1400" b="1" i="0" u="none" strike="noStrike" cap="none">
                  <a:solidFill>
                    <a:schemeClr val="dk1"/>
                  </a:solidFill>
                  <a:latin typeface="Arial"/>
                  <a:ea typeface="Arial"/>
                  <a:cs typeface="Arial"/>
                  <a:sym typeface="Arial"/>
                </a:rPr>
                <a:t>Decompose text Instances.</a:t>
              </a:r>
              <a:endParaRPr sz="1400" b="1" i="0" u="none" strike="noStrike" cap="none">
                <a:solidFill>
                  <a:schemeClr val="dk1"/>
                </a:solidFill>
                <a:latin typeface="Arial"/>
                <a:ea typeface="Arial"/>
                <a:cs typeface="Arial"/>
                <a:sym typeface="Arial"/>
              </a:endParaRPr>
            </a:p>
          </p:txBody>
        </p:sp>
      </p:grpSp>
      <p:pic>
        <p:nvPicPr>
          <p:cNvPr id="153" name="Google Shape;153;p26"/>
          <p:cNvPicPr preferRelativeResize="0"/>
          <p:nvPr/>
        </p:nvPicPr>
        <p:blipFill rotWithShape="1">
          <a:blip r:embed="rId6">
            <a:alphaModFix/>
          </a:blip>
          <a:srcRect/>
          <a:stretch/>
        </p:blipFill>
        <p:spPr>
          <a:xfrm>
            <a:off x="8276311" y="43514"/>
            <a:ext cx="839555" cy="568430"/>
          </a:xfrm>
          <a:prstGeom prst="rect">
            <a:avLst/>
          </a:prstGeom>
          <a:noFill/>
          <a:ln>
            <a:noFill/>
          </a:ln>
        </p:spPr>
      </p:pic>
      <p:sp>
        <p:nvSpPr>
          <p:cNvPr id="154" name="Google Shape;154;p26"/>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423863" y="578167"/>
            <a:ext cx="5501876" cy="951738"/>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000"/>
              <a:buFont typeface="Arial"/>
              <a:buNone/>
            </a:pPr>
            <a:r>
              <a:rPr lang="en" sz="3000" b="1">
                <a:latin typeface="Arial"/>
                <a:ea typeface="Arial"/>
                <a:cs typeface="Arial"/>
                <a:sym typeface="Arial"/>
              </a:rPr>
              <a:t>2. Related Works</a:t>
            </a:r>
            <a:endParaRPr sz="3000" b="1">
              <a:latin typeface="Arial"/>
              <a:ea typeface="Arial"/>
              <a:cs typeface="Arial"/>
              <a:sym typeface="Arial"/>
            </a:endParaRPr>
          </a:p>
        </p:txBody>
      </p:sp>
      <p:grpSp>
        <p:nvGrpSpPr>
          <p:cNvPr id="160" name="Google Shape;160;p27"/>
          <p:cNvGrpSpPr/>
          <p:nvPr/>
        </p:nvGrpSpPr>
        <p:grpSpPr>
          <a:xfrm>
            <a:off x="488652" y="1770321"/>
            <a:ext cx="6176842" cy="2550456"/>
            <a:chOff x="0" y="0"/>
            <a:chExt cx="8235789" cy="3400608"/>
          </a:xfrm>
        </p:grpSpPr>
        <p:cxnSp>
          <p:nvCxnSpPr>
            <p:cNvPr id="161" name="Google Shape;161;p27"/>
            <p:cNvCxnSpPr/>
            <p:nvPr/>
          </p:nvCxnSpPr>
          <p:spPr>
            <a:xfrm>
              <a:off x="0" y="0"/>
              <a:ext cx="8235789" cy="0"/>
            </a:xfrm>
            <a:prstGeom prst="straightConnector1">
              <a:avLst/>
            </a:prstGeom>
            <a:solidFill>
              <a:schemeClr val="accent3"/>
            </a:solidFill>
            <a:ln w="25400" cap="flat" cmpd="sng">
              <a:solidFill>
                <a:schemeClr val="accent3"/>
              </a:solidFill>
              <a:prstDash val="solid"/>
              <a:round/>
              <a:headEnd type="none" w="sm" len="sm"/>
              <a:tailEnd type="none" w="sm" len="sm"/>
            </a:ln>
          </p:spPr>
        </p:cxnSp>
        <p:sp>
          <p:nvSpPr>
            <p:cNvPr id="162" name="Google Shape;162;p27"/>
            <p:cNvSpPr/>
            <p:nvPr/>
          </p:nvSpPr>
          <p:spPr>
            <a:xfrm>
              <a:off x="0" y="0"/>
              <a:ext cx="8235789" cy="1700304"/>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27"/>
            <p:cNvSpPr txBox="1"/>
            <p:nvPr/>
          </p:nvSpPr>
          <p:spPr>
            <a:xfrm>
              <a:off x="0" y="0"/>
              <a:ext cx="8235789" cy="1700304"/>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 sz="2400" b="0" i="0" u="none" strike="noStrike" cap="none">
                  <a:solidFill>
                    <a:schemeClr val="dk1"/>
                  </a:solidFill>
                  <a:latin typeface="Arial"/>
                  <a:ea typeface="Arial"/>
                  <a:cs typeface="Arial"/>
                  <a:sym typeface="Arial"/>
                </a:rPr>
                <a:t>Component-free Methods</a:t>
              </a:r>
              <a:endParaRPr sz="2400" b="0" i="0" u="none" strike="noStrike" cap="none">
                <a:solidFill>
                  <a:schemeClr val="dk1"/>
                </a:solidFill>
                <a:latin typeface="Arial"/>
                <a:ea typeface="Arial"/>
                <a:cs typeface="Arial"/>
                <a:sym typeface="Arial"/>
              </a:endParaRPr>
            </a:p>
          </p:txBody>
        </p:sp>
        <p:cxnSp>
          <p:nvCxnSpPr>
            <p:cNvPr id="164" name="Google Shape;164;p27"/>
            <p:cNvCxnSpPr/>
            <p:nvPr/>
          </p:nvCxnSpPr>
          <p:spPr>
            <a:xfrm>
              <a:off x="0" y="1700304"/>
              <a:ext cx="8235789" cy="0"/>
            </a:xfrm>
            <a:prstGeom prst="straightConnector1">
              <a:avLst/>
            </a:prstGeom>
            <a:solidFill>
              <a:schemeClr val="accent3"/>
            </a:solidFill>
            <a:ln w="25400" cap="flat" cmpd="sng">
              <a:solidFill>
                <a:schemeClr val="accent3"/>
              </a:solidFill>
              <a:prstDash val="solid"/>
              <a:round/>
              <a:headEnd type="none" w="sm" len="sm"/>
              <a:tailEnd type="none" w="sm" len="sm"/>
            </a:ln>
          </p:spPr>
        </p:cxnSp>
        <p:sp>
          <p:nvSpPr>
            <p:cNvPr id="165" name="Google Shape;165;p27"/>
            <p:cNvSpPr/>
            <p:nvPr/>
          </p:nvSpPr>
          <p:spPr>
            <a:xfrm>
              <a:off x="0" y="1700304"/>
              <a:ext cx="8235789" cy="1700304"/>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6" name="Google Shape;166;p27"/>
            <p:cNvSpPr txBox="1"/>
            <p:nvPr/>
          </p:nvSpPr>
          <p:spPr>
            <a:xfrm>
              <a:off x="0" y="1700304"/>
              <a:ext cx="8235789" cy="1700304"/>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 sz="2400" b="0" i="0" u="none" strike="noStrike" cap="none">
                  <a:solidFill>
                    <a:schemeClr val="dk1"/>
                  </a:solidFill>
                  <a:latin typeface="Arial"/>
                  <a:ea typeface="Arial"/>
                  <a:cs typeface="Arial"/>
                  <a:sym typeface="Arial"/>
                </a:rPr>
                <a:t>Component-based Methods</a:t>
              </a:r>
              <a:endParaRPr sz="2400" b="0" i="0" u="none" strike="noStrike" cap="none">
                <a:solidFill>
                  <a:schemeClr val="dk1"/>
                </a:solidFill>
                <a:latin typeface="Arial"/>
                <a:ea typeface="Arial"/>
                <a:cs typeface="Arial"/>
                <a:sym typeface="Arial"/>
              </a:endParaRPr>
            </a:p>
          </p:txBody>
        </p:sp>
      </p:grpSp>
      <p:pic>
        <p:nvPicPr>
          <p:cNvPr id="167" name="Google Shape;167;p27"/>
          <p:cNvPicPr preferRelativeResize="0"/>
          <p:nvPr/>
        </p:nvPicPr>
        <p:blipFill rotWithShape="1">
          <a:blip r:embed="rId3">
            <a:alphaModFix/>
          </a:blip>
          <a:srcRect/>
          <a:stretch/>
        </p:blipFill>
        <p:spPr>
          <a:xfrm>
            <a:off x="8276311" y="43514"/>
            <a:ext cx="839555" cy="568430"/>
          </a:xfrm>
          <a:prstGeom prst="rect">
            <a:avLst/>
          </a:prstGeom>
          <a:noFill/>
          <a:ln>
            <a:noFill/>
          </a:ln>
        </p:spPr>
      </p:pic>
      <p:sp>
        <p:nvSpPr>
          <p:cNvPr id="168" name="Google Shape;168;p27"/>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000"/>
              <a:buFont typeface="Arial"/>
              <a:buNone/>
            </a:pPr>
            <a:r>
              <a:rPr lang="en" sz="3000" b="1">
                <a:latin typeface="Arial"/>
                <a:ea typeface="Arial"/>
                <a:cs typeface="Arial"/>
                <a:sym typeface="Arial"/>
              </a:rPr>
              <a:t>3. Methodology</a:t>
            </a:r>
            <a:endParaRPr sz="3000" b="1">
              <a:latin typeface="Arial"/>
              <a:ea typeface="Arial"/>
              <a:cs typeface="Arial"/>
              <a:sym typeface="Arial"/>
            </a:endParaRPr>
          </a:p>
        </p:txBody>
      </p:sp>
      <p:sp>
        <p:nvSpPr>
          <p:cNvPr id="174" name="Google Shape;174;p28"/>
          <p:cNvSpPr txBox="1">
            <a:spLocks noGrp="1"/>
          </p:cNvSpPr>
          <p:nvPr>
            <p:ph type="body" idx="1"/>
          </p:nvPr>
        </p:nvSpPr>
        <p:spPr>
          <a:xfrm>
            <a:off x="457199" y="1200154"/>
            <a:ext cx="6052625" cy="3394472"/>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dk1"/>
              </a:buClr>
              <a:buSzPts val="2000"/>
              <a:buNone/>
            </a:pPr>
            <a:r>
              <a:rPr lang="en" sz="2000">
                <a:latin typeface="Arial"/>
                <a:ea typeface="Arial"/>
                <a:cs typeface="Arial"/>
                <a:sym typeface="Arial"/>
              </a:rPr>
              <a:t>3.1 Representation</a:t>
            </a:r>
            <a:endParaRPr sz="2000">
              <a:latin typeface="Arial"/>
              <a:ea typeface="Arial"/>
              <a:cs typeface="Arial"/>
              <a:sym typeface="Arial"/>
            </a:endParaRPr>
          </a:p>
          <a:p>
            <a:pPr marL="342900" lvl="1" indent="0" algn="l" rtl="0">
              <a:spcBef>
                <a:spcPts val="300"/>
              </a:spcBef>
              <a:spcAft>
                <a:spcPts val="0"/>
              </a:spcAft>
              <a:buClr>
                <a:schemeClr val="dk1"/>
              </a:buClr>
              <a:buSzPts val="1700"/>
              <a:buNone/>
            </a:pPr>
            <a:r>
              <a:rPr lang="en" sz="1700">
                <a:latin typeface="Arial"/>
                <a:ea typeface="Arial"/>
                <a:cs typeface="Arial"/>
                <a:sym typeface="Arial"/>
              </a:rPr>
              <a:t>An efficient scene text detector must have a well-defined representation for text instances. The traditional description methods inherited from generic object detection fail to encode the geometric properties of irregular texts.</a:t>
            </a:r>
            <a:endParaRPr/>
          </a:p>
        </p:txBody>
      </p:sp>
      <p:pic>
        <p:nvPicPr>
          <p:cNvPr id="175" name="Google Shape;175;p28"/>
          <p:cNvPicPr preferRelativeResize="0"/>
          <p:nvPr/>
        </p:nvPicPr>
        <p:blipFill rotWithShape="1">
          <a:blip r:embed="rId3">
            <a:alphaModFix/>
          </a:blip>
          <a:srcRect/>
          <a:stretch/>
        </p:blipFill>
        <p:spPr>
          <a:xfrm>
            <a:off x="8276311" y="43514"/>
            <a:ext cx="839555" cy="568430"/>
          </a:xfrm>
          <a:prstGeom prst="rect">
            <a:avLst/>
          </a:prstGeom>
          <a:noFill/>
          <a:ln>
            <a:noFill/>
          </a:ln>
        </p:spPr>
      </p:pic>
      <p:sp>
        <p:nvSpPr>
          <p:cNvPr id="176" name="Google Shape;176;p28"/>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425193" y="574326"/>
            <a:ext cx="4801948" cy="797433"/>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dk1"/>
              </a:buClr>
              <a:buSzPts val="3000"/>
              <a:buFont typeface="Arial"/>
              <a:buNone/>
            </a:pPr>
            <a:r>
              <a:rPr lang="en" sz="3000" b="1">
                <a:latin typeface="Arial"/>
                <a:ea typeface="Arial"/>
                <a:cs typeface="Arial"/>
                <a:sym typeface="Arial"/>
              </a:rPr>
              <a:t>3.1 Representation</a:t>
            </a:r>
            <a:endParaRPr/>
          </a:p>
        </p:txBody>
      </p:sp>
      <p:pic>
        <p:nvPicPr>
          <p:cNvPr id="182" name="Google Shape;182;p29"/>
          <p:cNvPicPr preferRelativeResize="0">
            <a:picLocks noGrp="1"/>
          </p:cNvPicPr>
          <p:nvPr>
            <p:ph type="body" idx="1"/>
          </p:nvPr>
        </p:nvPicPr>
        <p:blipFill rotWithShape="1">
          <a:blip r:embed="rId3">
            <a:alphaModFix/>
          </a:blip>
          <a:srcRect/>
          <a:stretch/>
        </p:blipFill>
        <p:spPr>
          <a:xfrm>
            <a:off x="1068728" y="1400409"/>
            <a:ext cx="7004028" cy="2784101"/>
          </a:xfrm>
          <a:prstGeom prst="rect">
            <a:avLst/>
          </a:prstGeom>
          <a:noFill/>
          <a:ln>
            <a:noFill/>
          </a:ln>
        </p:spPr>
      </p:pic>
      <p:pic>
        <p:nvPicPr>
          <p:cNvPr id="183" name="Google Shape;183;p29"/>
          <p:cNvPicPr preferRelativeResize="0"/>
          <p:nvPr/>
        </p:nvPicPr>
        <p:blipFill rotWithShape="1">
          <a:blip r:embed="rId4">
            <a:alphaModFix/>
          </a:blip>
          <a:srcRect/>
          <a:stretch/>
        </p:blipFill>
        <p:spPr>
          <a:xfrm>
            <a:off x="8276311" y="43514"/>
            <a:ext cx="839555" cy="568430"/>
          </a:xfrm>
          <a:prstGeom prst="rect">
            <a:avLst/>
          </a:prstGeom>
          <a:noFill/>
          <a:ln>
            <a:noFill/>
          </a:ln>
        </p:spPr>
      </p:pic>
      <p:sp>
        <p:nvSpPr>
          <p:cNvPr id="184" name="Google Shape;184;p29"/>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425193" y="574326"/>
            <a:ext cx="4801948" cy="797433"/>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dk1"/>
              </a:buClr>
              <a:buSzPts val="3000"/>
              <a:buFont typeface="Arial"/>
              <a:buNone/>
            </a:pPr>
            <a:r>
              <a:rPr lang="en" sz="3000" b="1">
                <a:latin typeface="Arial"/>
                <a:ea typeface="Arial"/>
                <a:cs typeface="Arial"/>
                <a:sym typeface="Arial"/>
              </a:rPr>
              <a:t>Label Generation</a:t>
            </a:r>
            <a:endParaRPr/>
          </a:p>
        </p:txBody>
      </p:sp>
      <p:pic>
        <p:nvPicPr>
          <p:cNvPr id="190" name="Google Shape;190;p30" descr="A picture containing shape&#10;&#10;Description automatically generated"/>
          <p:cNvPicPr preferRelativeResize="0">
            <a:picLocks noGrp="1"/>
          </p:cNvPicPr>
          <p:nvPr>
            <p:ph type="body" idx="1"/>
          </p:nvPr>
        </p:nvPicPr>
        <p:blipFill rotWithShape="1">
          <a:blip r:embed="rId3">
            <a:alphaModFix/>
          </a:blip>
          <a:srcRect/>
          <a:stretch/>
        </p:blipFill>
        <p:spPr>
          <a:xfrm>
            <a:off x="488617" y="1763729"/>
            <a:ext cx="8164215" cy="2510495"/>
          </a:xfrm>
          <a:prstGeom prst="rect">
            <a:avLst/>
          </a:prstGeom>
          <a:noFill/>
          <a:ln>
            <a:noFill/>
          </a:ln>
        </p:spPr>
      </p:pic>
      <p:pic>
        <p:nvPicPr>
          <p:cNvPr id="191" name="Google Shape;191;p30"/>
          <p:cNvPicPr preferRelativeResize="0"/>
          <p:nvPr/>
        </p:nvPicPr>
        <p:blipFill rotWithShape="1">
          <a:blip r:embed="rId4">
            <a:alphaModFix/>
          </a:blip>
          <a:srcRect/>
          <a:stretch/>
        </p:blipFill>
        <p:spPr>
          <a:xfrm>
            <a:off x="8276311" y="43514"/>
            <a:ext cx="839555" cy="568430"/>
          </a:xfrm>
          <a:prstGeom prst="rect">
            <a:avLst/>
          </a:prstGeom>
          <a:noFill/>
          <a:ln>
            <a:noFill/>
          </a:ln>
        </p:spPr>
      </p:pic>
      <p:sp>
        <p:nvSpPr>
          <p:cNvPr id="192" name="Google Shape;192;p30"/>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1"/>
          <p:cNvPicPr preferRelativeResize="0"/>
          <p:nvPr/>
        </p:nvPicPr>
        <p:blipFill rotWithShape="1">
          <a:blip r:embed="rId3">
            <a:alphaModFix/>
          </a:blip>
          <a:srcRect/>
          <a:stretch/>
        </p:blipFill>
        <p:spPr>
          <a:xfrm>
            <a:off x="8276311" y="43514"/>
            <a:ext cx="839555" cy="568430"/>
          </a:xfrm>
          <a:prstGeom prst="rect">
            <a:avLst/>
          </a:prstGeom>
          <a:noFill/>
          <a:ln>
            <a:noFill/>
          </a:ln>
        </p:spPr>
      </p:pic>
      <p:sp>
        <p:nvSpPr>
          <p:cNvPr id="198" name="Google Shape;198;p31"/>
          <p:cNvSpPr txBox="1"/>
          <p:nvPr/>
        </p:nvSpPr>
        <p:spPr>
          <a:xfrm>
            <a:off x="377999" y="994950"/>
            <a:ext cx="8421341" cy="3879506"/>
          </a:xfrm>
          <a:prstGeom prst="rect">
            <a:avLst/>
          </a:prstGeom>
          <a:noFill/>
          <a:ln>
            <a:noFill/>
          </a:ln>
        </p:spPr>
        <p:txBody>
          <a:bodyPr spcFirstLastPara="1" wrap="square" lIns="0" tIns="0" rIns="0" bIns="0" anchor="t" anchorCtr="0">
            <a:normAutofit fontScale="92500"/>
          </a:bodyPr>
          <a:lstStyle/>
          <a:p>
            <a:pPr marL="330200" marR="0" lvl="0" indent="-255111" algn="l" rtl="0">
              <a:spcBef>
                <a:spcPts val="0"/>
              </a:spcBef>
              <a:spcAft>
                <a:spcPts val="0"/>
              </a:spcAft>
              <a:buClr>
                <a:srgbClr val="000000"/>
              </a:buClr>
              <a:buSzPct val="45833"/>
              <a:buFont typeface="Noto Sans Symbols"/>
              <a:buChar char="●"/>
            </a:pPr>
            <a:r>
              <a:rPr lang="en" sz="2400" b="0" i="0" u="none" strike="noStrike" cap="none">
                <a:solidFill>
                  <a:schemeClr val="dk1"/>
                </a:solidFill>
                <a:latin typeface="Arial"/>
                <a:ea typeface="Arial"/>
                <a:cs typeface="Arial"/>
                <a:sym typeface="Arial"/>
              </a:rPr>
              <a:t>Network Architecture </a:t>
            </a:r>
            <a:endParaRPr sz="1100"/>
          </a:p>
          <a:p>
            <a:pPr marL="647700" marR="0" lvl="1" indent="-24638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In order to detect texts with arbitrary shapes fast and accurately, It is used the efficient model design in PAN (Pixel Aggregation Network) and equip it with our CT and Relaxed L1 loss. </a:t>
            </a:r>
            <a:endParaRPr sz="1100"/>
          </a:p>
          <a:p>
            <a:pPr marL="647700" marR="0" lvl="1" indent="-24638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Steps:</a:t>
            </a:r>
            <a:endParaRPr sz="1100"/>
          </a:p>
          <a:p>
            <a:pPr marL="1016000" marR="0" lvl="2" indent="-262890" algn="l" rtl="0">
              <a:spcBef>
                <a:spcPts val="600"/>
              </a:spcBef>
              <a:spcAft>
                <a:spcPts val="0"/>
              </a:spcAft>
              <a:buClr>
                <a:srgbClr val="000000"/>
              </a:buClr>
              <a:buSzPct val="44444"/>
              <a:buFont typeface="Noto Sans Symbols"/>
              <a:buChar char="⮚"/>
            </a:pPr>
            <a:r>
              <a:rPr lang="en" sz="1800" b="0" i="0" u="none" strike="noStrike" cap="none">
                <a:solidFill>
                  <a:schemeClr val="dk1"/>
                </a:solidFill>
                <a:latin typeface="Arial"/>
                <a:ea typeface="Arial"/>
                <a:cs typeface="Arial"/>
                <a:sym typeface="Arial"/>
              </a:rPr>
              <a:t>ResNet18 is used as the default backbone for fair comparison.  </a:t>
            </a:r>
            <a:endParaRPr sz="1100"/>
          </a:p>
          <a:p>
            <a:pPr marL="1016000" marR="0" lvl="2" indent="-262890" algn="l" rtl="0">
              <a:spcBef>
                <a:spcPts val="600"/>
              </a:spcBef>
              <a:spcAft>
                <a:spcPts val="0"/>
              </a:spcAft>
              <a:buClr>
                <a:srgbClr val="000000"/>
              </a:buClr>
              <a:buSzPct val="44444"/>
              <a:buFont typeface="Noto Sans Symbols"/>
              <a:buChar char="⮚"/>
            </a:pPr>
            <a:r>
              <a:rPr lang="en" sz="1800" b="0" i="0" u="none" strike="noStrike" cap="none">
                <a:solidFill>
                  <a:schemeClr val="dk1"/>
                </a:solidFill>
                <a:latin typeface="Arial"/>
                <a:ea typeface="Arial"/>
                <a:cs typeface="Arial"/>
                <a:sym typeface="Arial"/>
              </a:rPr>
              <a:t>Two cascaded FPEMs (Feature Pyramid Enhancement Module) are utilized to continuously enhance the feature pyramid in both top-down and bottom-up manners. </a:t>
            </a:r>
            <a:endParaRPr sz="1100"/>
          </a:p>
          <a:p>
            <a:pPr marL="1016000" marR="0" lvl="2" indent="-262890" algn="l" rtl="0">
              <a:spcBef>
                <a:spcPts val="600"/>
              </a:spcBef>
              <a:spcAft>
                <a:spcPts val="0"/>
              </a:spcAft>
              <a:buClr>
                <a:srgbClr val="000000"/>
              </a:buClr>
              <a:buSzPct val="44444"/>
              <a:buFont typeface="Noto Sans Symbols"/>
              <a:buChar char="⮚"/>
            </a:pPr>
            <a:r>
              <a:rPr lang="en" sz="1800" b="0" i="0" u="none" strike="noStrike" cap="none">
                <a:solidFill>
                  <a:schemeClr val="dk1"/>
                </a:solidFill>
                <a:latin typeface="Arial"/>
                <a:ea typeface="Arial"/>
                <a:cs typeface="Arial"/>
                <a:sym typeface="Arial"/>
              </a:rPr>
              <a:t>Afterwards, the generated feature pyramids of different depths are fused by FFM (Feature Fusion Module) into a single basic feature. </a:t>
            </a:r>
            <a:endParaRPr sz="1100"/>
          </a:p>
          <a:p>
            <a:pPr marL="1016000" marR="0" lvl="2" indent="-262890" algn="l" rtl="0">
              <a:spcBef>
                <a:spcPts val="600"/>
              </a:spcBef>
              <a:spcAft>
                <a:spcPts val="0"/>
              </a:spcAft>
              <a:buClr>
                <a:srgbClr val="000000"/>
              </a:buClr>
              <a:buSzPct val="44444"/>
              <a:buFont typeface="Noto Sans Symbols"/>
              <a:buChar char="⮚"/>
            </a:pPr>
            <a:r>
              <a:rPr lang="en" sz="1800" b="0" i="0" u="none" strike="noStrike" cap="none">
                <a:solidFill>
                  <a:schemeClr val="dk1"/>
                </a:solidFill>
                <a:latin typeface="Arial"/>
                <a:ea typeface="Arial"/>
                <a:cs typeface="Arial"/>
                <a:sym typeface="Arial"/>
              </a:rPr>
              <a:t>Finally, It is predicted the probability map and the centripetal shift map.</a:t>
            </a:r>
            <a:endParaRPr sz="1100"/>
          </a:p>
        </p:txBody>
      </p:sp>
      <p:cxnSp>
        <p:nvCxnSpPr>
          <p:cNvPr id="199" name="Google Shape;199;p31"/>
          <p:cNvCxnSpPr/>
          <p:nvPr/>
        </p:nvCxnSpPr>
        <p:spPr>
          <a:xfrm>
            <a:off x="9043" y="498225"/>
            <a:ext cx="402437" cy="0"/>
          </a:xfrm>
          <a:prstGeom prst="straightConnector1">
            <a:avLst/>
          </a:prstGeom>
          <a:noFill/>
          <a:ln w="28575" cap="flat" cmpd="sng">
            <a:solidFill>
              <a:srgbClr val="005832"/>
            </a:solidFill>
            <a:prstDash val="solid"/>
            <a:round/>
            <a:headEnd type="none" w="sm" len="sm"/>
            <a:tailEnd type="none" w="sm" len="sm"/>
          </a:ln>
        </p:spPr>
      </p:cxnSp>
      <p:sp>
        <p:nvSpPr>
          <p:cNvPr id="200" name="Google Shape;200;p31"/>
          <p:cNvSpPr txBox="1"/>
          <p:nvPr/>
        </p:nvSpPr>
        <p:spPr>
          <a:xfrm>
            <a:off x="455200" y="290753"/>
            <a:ext cx="7910037" cy="395048"/>
          </a:xfrm>
          <a:prstGeom prst="rect">
            <a:avLst/>
          </a:prstGeom>
          <a:noFill/>
          <a:ln>
            <a:noFill/>
          </a:ln>
        </p:spPr>
        <p:txBody>
          <a:bodyPr spcFirstLastPara="1" wrap="square" lIns="68575" tIns="34275" rIns="68575" bIns="34275" anchor="b" anchorCtr="0">
            <a:noAutofit/>
          </a:bodyPr>
          <a:lstStyle/>
          <a:p>
            <a:pPr marL="0" marR="0" lvl="0" indent="0" algn="l" rtl="0">
              <a:spcBef>
                <a:spcPts val="0"/>
              </a:spcBef>
              <a:spcAft>
                <a:spcPts val="0"/>
              </a:spcAft>
              <a:buClr>
                <a:srgbClr val="154F26"/>
              </a:buClr>
              <a:buSzPts val="2400"/>
              <a:buFont typeface="Arial"/>
              <a:buNone/>
            </a:pPr>
            <a:r>
              <a:rPr lang="en" sz="2400" b="1" i="0" u="none" strike="noStrike" cap="none">
                <a:solidFill>
                  <a:srgbClr val="154F26"/>
                </a:solidFill>
                <a:latin typeface="Arial"/>
                <a:ea typeface="Arial"/>
                <a:cs typeface="Arial"/>
                <a:sym typeface="Arial"/>
              </a:rPr>
              <a:t>3.2 Scene text detection with CentripetalText</a:t>
            </a:r>
            <a:endParaRPr sz="1500" b="1" i="0" u="none" strike="noStrike" cap="none">
              <a:solidFill>
                <a:srgbClr val="154F26"/>
              </a:solidFill>
              <a:latin typeface="Arial"/>
              <a:ea typeface="Arial"/>
              <a:cs typeface="Arial"/>
              <a:sym typeface="Arial"/>
            </a:endParaRPr>
          </a:p>
        </p:txBody>
      </p:sp>
      <p:sp>
        <p:nvSpPr>
          <p:cNvPr id="201" name="Google Shape;201;p31"/>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2"/>
          <p:cNvPicPr preferRelativeResize="0"/>
          <p:nvPr/>
        </p:nvPicPr>
        <p:blipFill rotWithShape="1">
          <a:blip r:embed="rId3">
            <a:alphaModFix/>
          </a:blip>
          <a:srcRect/>
          <a:stretch/>
        </p:blipFill>
        <p:spPr>
          <a:xfrm>
            <a:off x="8276311" y="43514"/>
            <a:ext cx="839555" cy="568430"/>
          </a:xfrm>
          <a:prstGeom prst="rect">
            <a:avLst/>
          </a:prstGeom>
          <a:noFill/>
          <a:ln>
            <a:noFill/>
          </a:ln>
        </p:spPr>
      </p:pic>
      <p:sp>
        <p:nvSpPr>
          <p:cNvPr id="207" name="Google Shape;207;p32"/>
          <p:cNvSpPr txBox="1"/>
          <p:nvPr/>
        </p:nvSpPr>
        <p:spPr>
          <a:xfrm>
            <a:off x="455200" y="290753"/>
            <a:ext cx="7910037" cy="395048"/>
          </a:xfrm>
          <a:prstGeom prst="rect">
            <a:avLst/>
          </a:prstGeom>
          <a:noFill/>
          <a:ln>
            <a:noFill/>
          </a:ln>
        </p:spPr>
        <p:txBody>
          <a:bodyPr spcFirstLastPara="1" wrap="square" lIns="68575" tIns="34275" rIns="68575" bIns="34275" anchor="b" anchorCtr="0">
            <a:noAutofit/>
          </a:bodyPr>
          <a:lstStyle/>
          <a:p>
            <a:pPr marL="0" marR="0" lvl="0" indent="0" algn="l" rtl="0">
              <a:spcBef>
                <a:spcPts val="0"/>
              </a:spcBef>
              <a:spcAft>
                <a:spcPts val="0"/>
              </a:spcAft>
              <a:buClr>
                <a:srgbClr val="154F26"/>
              </a:buClr>
              <a:buSzPts val="2400"/>
              <a:buFont typeface="Arial"/>
              <a:buNone/>
            </a:pPr>
            <a:r>
              <a:rPr lang="en" sz="2400" b="1" i="0" u="none" strike="noStrike" cap="none">
                <a:solidFill>
                  <a:srgbClr val="154F26"/>
                </a:solidFill>
                <a:latin typeface="Arial"/>
                <a:ea typeface="Arial"/>
                <a:cs typeface="Arial"/>
                <a:sym typeface="Arial"/>
              </a:rPr>
              <a:t>3.2 Scene text detection with CentripetalText</a:t>
            </a:r>
            <a:endParaRPr sz="1500" b="1" i="0" u="none" strike="noStrike" cap="none">
              <a:solidFill>
                <a:srgbClr val="154F26"/>
              </a:solidFill>
              <a:latin typeface="Arial"/>
              <a:ea typeface="Arial"/>
              <a:cs typeface="Arial"/>
              <a:sym typeface="Arial"/>
            </a:endParaRPr>
          </a:p>
        </p:txBody>
      </p:sp>
      <p:cxnSp>
        <p:nvCxnSpPr>
          <p:cNvPr id="208" name="Google Shape;208;p32"/>
          <p:cNvCxnSpPr/>
          <p:nvPr/>
        </p:nvCxnSpPr>
        <p:spPr>
          <a:xfrm>
            <a:off x="9043" y="498225"/>
            <a:ext cx="402437" cy="0"/>
          </a:xfrm>
          <a:prstGeom prst="straightConnector1">
            <a:avLst/>
          </a:prstGeom>
          <a:noFill/>
          <a:ln w="28575" cap="flat" cmpd="sng">
            <a:solidFill>
              <a:srgbClr val="005832"/>
            </a:solidFill>
            <a:prstDash val="solid"/>
            <a:round/>
            <a:headEnd type="none" w="sm" len="sm"/>
            <a:tailEnd type="none" w="sm" len="sm"/>
          </a:ln>
        </p:spPr>
      </p:cxnSp>
      <p:sp>
        <p:nvSpPr>
          <p:cNvPr id="209" name="Google Shape;209;p32"/>
          <p:cNvSpPr txBox="1"/>
          <p:nvPr/>
        </p:nvSpPr>
        <p:spPr>
          <a:xfrm>
            <a:off x="68843" y="879777"/>
            <a:ext cx="5217092" cy="4163491"/>
          </a:xfrm>
          <a:prstGeom prst="rect">
            <a:avLst/>
          </a:prstGeom>
          <a:noFill/>
          <a:ln>
            <a:noFill/>
          </a:ln>
        </p:spPr>
        <p:txBody>
          <a:bodyPr spcFirstLastPara="1" wrap="square" lIns="0" tIns="0" rIns="0" bIns="0" anchor="t" anchorCtr="0">
            <a:normAutofit fontScale="70000" lnSpcReduction="20000"/>
          </a:bodyPr>
          <a:lstStyle/>
          <a:p>
            <a:pPr marL="330200" marR="0" lvl="0" indent="-252095" algn="l" rtl="0">
              <a:spcBef>
                <a:spcPts val="0"/>
              </a:spcBef>
              <a:spcAft>
                <a:spcPts val="0"/>
              </a:spcAft>
              <a:buClr>
                <a:srgbClr val="000000"/>
              </a:buClr>
              <a:buSzPct val="45833"/>
              <a:buFont typeface="Noto Sans Symbols"/>
              <a:buChar char="●"/>
            </a:pPr>
            <a:r>
              <a:rPr lang="en" sz="2400" b="0" i="0" u="none" strike="noStrike" cap="none">
                <a:solidFill>
                  <a:schemeClr val="dk1"/>
                </a:solidFill>
                <a:latin typeface="Arial"/>
                <a:ea typeface="Arial"/>
                <a:cs typeface="Arial"/>
                <a:sym typeface="Arial"/>
              </a:rPr>
              <a:t>Inference</a:t>
            </a:r>
            <a:endParaRPr sz="1100"/>
          </a:p>
          <a:p>
            <a:pPr marL="647700" marR="0" lvl="1" indent="-24892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 Binarize the probability map with a constant threshold </a:t>
            </a:r>
            <a:endParaRPr sz="1100"/>
          </a:p>
          <a:p>
            <a:pPr marL="647700" marR="0" lvl="1" indent="-24892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 Find the connected components </a:t>
            </a:r>
            <a:endParaRPr sz="1100"/>
          </a:p>
          <a:p>
            <a:pPr marL="647700" marR="0" lvl="1" indent="-24892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Assign each pixel to the corresponding cluster and finally build the text contour for each group of text pixels.</a:t>
            </a:r>
            <a:endParaRPr sz="1100"/>
          </a:p>
          <a:p>
            <a:pPr marL="330200" marR="0" lvl="0" indent="-252095" algn="l" rtl="0">
              <a:spcBef>
                <a:spcPts val="900"/>
              </a:spcBef>
              <a:spcAft>
                <a:spcPts val="0"/>
              </a:spcAft>
              <a:buClr>
                <a:srgbClr val="000000"/>
              </a:buClr>
              <a:buSzPct val="45833"/>
              <a:buFont typeface="Noto Sans Symbols"/>
              <a:buChar char="●"/>
            </a:pPr>
            <a:r>
              <a:rPr lang="en" sz="2400" b="0" i="0" u="none" strike="noStrike" cap="none">
                <a:solidFill>
                  <a:schemeClr val="dk1"/>
                </a:solidFill>
                <a:latin typeface="Arial"/>
                <a:ea typeface="Arial"/>
                <a:cs typeface="Arial"/>
                <a:sym typeface="Arial"/>
              </a:rPr>
              <a:t>Optimization</a:t>
            </a:r>
            <a:endParaRPr sz="1100"/>
          </a:p>
          <a:p>
            <a:pPr marL="647700" marR="0" lvl="1" indent="-24892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Loss function can be formulated as:</a:t>
            </a:r>
            <a:endParaRPr sz="1100"/>
          </a:p>
          <a:p>
            <a:pPr marL="977900" marR="0" lvl="2" indent="-226059" algn="l" rtl="0">
              <a:spcBef>
                <a:spcPts val="600"/>
              </a:spcBef>
              <a:spcAft>
                <a:spcPts val="0"/>
              </a:spcAft>
              <a:buClr>
                <a:srgbClr val="000000"/>
              </a:buClr>
              <a:buSzPct val="44444"/>
              <a:buFont typeface="Noto Sans Symbols"/>
              <a:buChar char="●"/>
            </a:pPr>
            <a:r>
              <a:rPr lang="en" sz="1800" b="0" i="0" u="none" strike="noStrike" cap="none">
                <a:solidFill>
                  <a:schemeClr val="dk1"/>
                </a:solidFill>
                <a:latin typeface="Arial"/>
                <a:ea typeface="Arial"/>
                <a:cs typeface="Arial"/>
                <a:sym typeface="Arial"/>
              </a:rPr>
              <a:t>L = L</a:t>
            </a:r>
            <a:r>
              <a:rPr lang="en" sz="1200" b="0" i="1" u="none" strike="noStrike" cap="none">
                <a:solidFill>
                  <a:schemeClr val="dk1"/>
                </a:solidFill>
                <a:latin typeface="Arial"/>
                <a:ea typeface="Arial"/>
                <a:cs typeface="Arial"/>
                <a:sym typeface="Arial"/>
              </a:rPr>
              <a:t>segmentation</a:t>
            </a:r>
            <a:r>
              <a:rPr lang="en" sz="1800" b="0" i="0" u="none" strike="noStrike" cap="none">
                <a:solidFill>
                  <a:schemeClr val="dk1"/>
                </a:solidFill>
                <a:latin typeface="Arial"/>
                <a:ea typeface="Arial"/>
                <a:cs typeface="Arial"/>
                <a:sym typeface="Arial"/>
              </a:rPr>
              <a:t> + (lamda) * L</a:t>
            </a:r>
            <a:r>
              <a:rPr lang="en" sz="1000" b="0" i="1" u="none" strike="noStrike" cap="none">
                <a:solidFill>
                  <a:schemeClr val="dk1"/>
                </a:solidFill>
                <a:latin typeface="Arial"/>
                <a:ea typeface="Arial"/>
                <a:cs typeface="Arial"/>
                <a:sym typeface="Arial"/>
              </a:rPr>
              <a:t>regression</a:t>
            </a:r>
            <a:endParaRPr sz="1000" b="0" i="0" u="none" strike="noStrike" cap="none">
              <a:solidFill>
                <a:schemeClr val="dk1"/>
              </a:solidFill>
              <a:latin typeface="Arial"/>
              <a:ea typeface="Arial"/>
              <a:cs typeface="Arial"/>
              <a:sym typeface="Arial"/>
            </a:endParaRPr>
          </a:p>
          <a:p>
            <a:pPr marL="330200" marR="0" lvl="0" indent="-252095" algn="l" rtl="0">
              <a:spcBef>
                <a:spcPts val="900"/>
              </a:spcBef>
              <a:spcAft>
                <a:spcPts val="0"/>
              </a:spcAft>
              <a:buClr>
                <a:srgbClr val="000000"/>
              </a:buClr>
              <a:buSzPct val="45833"/>
              <a:buFont typeface="Noto Sans Symbols"/>
              <a:buChar char="●"/>
            </a:pPr>
            <a:r>
              <a:rPr lang="en" sz="2400" b="0" i="0" u="none" strike="noStrike" cap="none">
                <a:solidFill>
                  <a:schemeClr val="dk1"/>
                </a:solidFill>
                <a:latin typeface="Arial"/>
                <a:ea typeface="Arial"/>
                <a:cs typeface="Arial"/>
                <a:sym typeface="Arial"/>
              </a:rPr>
              <a:t>CentripetalText Proposal Network (CPN)</a:t>
            </a:r>
            <a:endParaRPr sz="1100"/>
          </a:p>
          <a:p>
            <a:pPr marL="647700" marR="0" lvl="1" indent="-24892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Transforming the polygonal outputs to the minimum area rectangles and instance masks.</a:t>
            </a:r>
            <a:endParaRPr sz="1100"/>
          </a:p>
          <a:p>
            <a:pPr marL="647700" marR="0" lvl="1" indent="-248920" algn="l" rtl="0">
              <a:spcBef>
                <a:spcPts val="900"/>
              </a:spcBef>
              <a:spcAft>
                <a:spcPts val="0"/>
              </a:spcAft>
              <a:buClr>
                <a:srgbClr val="000000"/>
              </a:buClr>
              <a:buSzPct val="76190"/>
              <a:buFont typeface="Noto Sans Symbols"/>
              <a:buChar char="−"/>
            </a:pPr>
            <a:r>
              <a:rPr lang="en" sz="2100" b="0" i="0" u="none" strike="noStrike" cap="none">
                <a:solidFill>
                  <a:schemeClr val="dk1"/>
                </a:solidFill>
                <a:latin typeface="Arial"/>
                <a:ea typeface="Arial"/>
                <a:cs typeface="Arial"/>
                <a:sym typeface="Arial"/>
              </a:rPr>
              <a:t>Following Text detection and recognition modules of Mask TextSpotter v3 and replace SPN with our CPN for the comparison of proposal quality and recognition accuracy</a:t>
            </a:r>
            <a:endParaRPr sz="1100"/>
          </a:p>
        </p:txBody>
      </p:sp>
      <p:pic>
        <p:nvPicPr>
          <p:cNvPr id="210" name="Google Shape;210;p32"/>
          <p:cNvPicPr preferRelativeResize="0"/>
          <p:nvPr/>
        </p:nvPicPr>
        <p:blipFill rotWithShape="1">
          <a:blip r:embed="rId4">
            <a:alphaModFix/>
          </a:blip>
          <a:srcRect/>
          <a:stretch/>
        </p:blipFill>
        <p:spPr>
          <a:xfrm>
            <a:off x="5627582" y="879776"/>
            <a:ext cx="3340571" cy="3055660"/>
          </a:xfrm>
          <a:prstGeom prst="rect">
            <a:avLst/>
          </a:prstGeom>
          <a:noFill/>
          <a:ln w="9525" cap="flat" cmpd="sng">
            <a:solidFill>
              <a:schemeClr val="dk1"/>
            </a:solidFill>
            <a:prstDash val="solid"/>
            <a:round/>
            <a:headEnd type="none" w="sm" len="sm"/>
            <a:tailEnd type="none" w="sm" len="sm"/>
          </a:ln>
        </p:spPr>
      </p:pic>
      <p:sp>
        <p:nvSpPr>
          <p:cNvPr id="211" name="Google Shape;211;p32"/>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3"/>
          <p:cNvPicPr preferRelativeResize="0"/>
          <p:nvPr/>
        </p:nvPicPr>
        <p:blipFill rotWithShape="1">
          <a:blip r:embed="rId3">
            <a:alphaModFix/>
          </a:blip>
          <a:srcRect/>
          <a:stretch/>
        </p:blipFill>
        <p:spPr>
          <a:xfrm>
            <a:off x="8276311" y="43514"/>
            <a:ext cx="839555" cy="568430"/>
          </a:xfrm>
          <a:prstGeom prst="rect">
            <a:avLst/>
          </a:prstGeom>
          <a:noFill/>
          <a:ln>
            <a:noFill/>
          </a:ln>
        </p:spPr>
      </p:pic>
      <p:sp>
        <p:nvSpPr>
          <p:cNvPr id="217" name="Google Shape;217;p33"/>
          <p:cNvSpPr txBox="1"/>
          <p:nvPr/>
        </p:nvSpPr>
        <p:spPr>
          <a:xfrm>
            <a:off x="307492" y="132492"/>
            <a:ext cx="7910037" cy="342624"/>
          </a:xfrm>
          <a:prstGeom prst="rect">
            <a:avLst/>
          </a:prstGeom>
          <a:noFill/>
          <a:ln>
            <a:noFill/>
          </a:ln>
        </p:spPr>
        <p:txBody>
          <a:bodyPr spcFirstLastPara="1" wrap="square" lIns="68575" tIns="34275" rIns="68575" bIns="34275" anchor="b" anchorCtr="0">
            <a:noAutofit/>
          </a:bodyPr>
          <a:lstStyle/>
          <a:p>
            <a:pPr marL="0" marR="0" lvl="0" indent="0" algn="l" rtl="0">
              <a:spcBef>
                <a:spcPts val="0"/>
              </a:spcBef>
              <a:spcAft>
                <a:spcPts val="0"/>
              </a:spcAft>
              <a:buClr>
                <a:srgbClr val="154F26"/>
              </a:buClr>
              <a:buSzPts val="2400"/>
              <a:buFont typeface="Arial"/>
              <a:buNone/>
            </a:pPr>
            <a:r>
              <a:rPr lang="en" sz="2400" b="1" i="0" u="none" strike="noStrike" cap="none">
                <a:solidFill>
                  <a:srgbClr val="154F26"/>
                </a:solidFill>
                <a:latin typeface="Arial"/>
                <a:ea typeface="Arial"/>
                <a:cs typeface="Arial"/>
                <a:sym typeface="Arial"/>
              </a:rPr>
              <a:t>4. Experiments</a:t>
            </a:r>
            <a:endParaRPr sz="1500" b="1" i="0" u="none" strike="noStrike" cap="none">
              <a:solidFill>
                <a:srgbClr val="154F26"/>
              </a:solidFill>
              <a:latin typeface="Arial"/>
              <a:ea typeface="Arial"/>
              <a:cs typeface="Arial"/>
              <a:sym typeface="Arial"/>
            </a:endParaRPr>
          </a:p>
        </p:txBody>
      </p:sp>
      <p:cxnSp>
        <p:nvCxnSpPr>
          <p:cNvPr id="218" name="Google Shape;218;p33"/>
          <p:cNvCxnSpPr/>
          <p:nvPr/>
        </p:nvCxnSpPr>
        <p:spPr>
          <a:xfrm>
            <a:off x="9043" y="308308"/>
            <a:ext cx="239667" cy="0"/>
          </a:xfrm>
          <a:prstGeom prst="straightConnector1">
            <a:avLst/>
          </a:prstGeom>
          <a:noFill/>
          <a:ln w="28575" cap="flat" cmpd="sng">
            <a:solidFill>
              <a:srgbClr val="005832"/>
            </a:solidFill>
            <a:prstDash val="solid"/>
            <a:round/>
            <a:headEnd type="none" w="sm" len="sm"/>
            <a:tailEnd type="none" w="sm" len="sm"/>
          </a:ln>
        </p:spPr>
      </p:cxnSp>
      <p:sp>
        <p:nvSpPr>
          <p:cNvPr id="219" name="Google Shape;219;p33"/>
          <p:cNvSpPr txBox="1"/>
          <p:nvPr/>
        </p:nvSpPr>
        <p:spPr>
          <a:xfrm>
            <a:off x="287908" y="472565"/>
            <a:ext cx="2814019" cy="117724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i="0" u="none" strike="noStrike" cap="none">
                <a:solidFill>
                  <a:schemeClr val="dk1"/>
                </a:solidFill>
                <a:latin typeface="Arial"/>
                <a:ea typeface="Arial"/>
                <a:cs typeface="Arial"/>
                <a:sym typeface="Arial"/>
              </a:rPr>
              <a:t>4.1 Datasets:</a:t>
            </a:r>
            <a:r>
              <a:rPr lang="en" sz="1400" b="1" i="0" u="none" strike="noStrike" cap="none">
                <a:solidFill>
                  <a:schemeClr val="dk1"/>
                </a:solidFill>
                <a:latin typeface="Arial"/>
                <a:ea typeface="Arial"/>
                <a:cs typeface="Arial"/>
                <a:sym typeface="Arial"/>
              </a:rPr>
              <a:t> </a:t>
            </a:r>
            <a:endParaRPr sz="1100"/>
          </a:p>
          <a:p>
            <a:pPr marL="558800" marR="0" lvl="1" indent="-215900" algn="l" rtl="0">
              <a:spcBef>
                <a:spcPts val="0"/>
              </a:spcBef>
              <a:spcAft>
                <a:spcPts val="0"/>
              </a:spcAft>
              <a:buClr>
                <a:schemeClr val="dk1"/>
              </a:buClr>
              <a:buSzPts val="1400"/>
              <a:buFont typeface="Arial"/>
              <a:buChar char="•"/>
            </a:pPr>
            <a:r>
              <a:rPr lang="en" sz="1400" b="1" i="0" u="none" strike="noStrike" cap="none">
                <a:solidFill>
                  <a:schemeClr val="dk1"/>
                </a:solidFill>
                <a:latin typeface="Arial"/>
                <a:ea typeface="Arial"/>
                <a:cs typeface="Arial"/>
                <a:sym typeface="Arial"/>
              </a:rPr>
              <a:t>SynthText</a:t>
            </a:r>
            <a:endParaRPr sz="1400" b="0" i="0" u="none" strike="noStrike" cap="none">
              <a:solidFill>
                <a:schemeClr val="dk1"/>
              </a:solidFill>
              <a:latin typeface="Arial"/>
              <a:ea typeface="Arial"/>
              <a:cs typeface="Arial"/>
              <a:sym typeface="Arial"/>
            </a:endParaRPr>
          </a:p>
          <a:p>
            <a:pPr marL="558800" marR="0" lvl="1" indent="-215900" algn="l" rtl="0">
              <a:spcBef>
                <a:spcPts val="0"/>
              </a:spcBef>
              <a:spcAft>
                <a:spcPts val="0"/>
              </a:spcAft>
              <a:buClr>
                <a:schemeClr val="dk1"/>
              </a:buClr>
              <a:buSzPts val="1400"/>
              <a:buFont typeface="Arial"/>
              <a:buChar char="•"/>
            </a:pPr>
            <a:r>
              <a:rPr lang="en" sz="1400" b="1" i="0" u="none" strike="noStrike" cap="none">
                <a:solidFill>
                  <a:schemeClr val="dk1"/>
                </a:solidFill>
                <a:latin typeface="Arial"/>
                <a:ea typeface="Arial"/>
                <a:cs typeface="Arial"/>
                <a:sym typeface="Arial"/>
              </a:rPr>
              <a:t>Total-Text</a:t>
            </a:r>
            <a:endParaRPr sz="1400" b="0" i="0" u="none" strike="noStrike" cap="none">
              <a:solidFill>
                <a:schemeClr val="dk1"/>
              </a:solidFill>
              <a:latin typeface="Arial"/>
              <a:ea typeface="Arial"/>
              <a:cs typeface="Arial"/>
              <a:sym typeface="Arial"/>
            </a:endParaRPr>
          </a:p>
          <a:p>
            <a:pPr marL="558800" marR="0" lvl="1" indent="-215900" algn="l" rtl="0">
              <a:spcBef>
                <a:spcPts val="0"/>
              </a:spcBef>
              <a:spcAft>
                <a:spcPts val="0"/>
              </a:spcAft>
              <a:buClr>
                <a:schemeClr val="dk1"/>
              </a:buClr>
              <a:buSzPts val="1400"/>
              <a:buFont typeface="Arial"/>
              <a:buChar char="•"/>
            </a:pPr>
            <a:r>
              <a:rPr lang="en" sz="1400" b="1" i="0" u="none" strike="noStrike" cap="none">
                <a:solidFill>
                  <a:schemeClr val="dk1"/>
                </a:solidFill>
                <a:latin typeface="Arial"/>
                <a:ea typeface="Arial"/>
                <a:cs typeface="Arial"/>
                <a:sym typeface="Arial"/>
              </a:rPr>
              <a:t>CTW1500</a:t>
            </a:r>
            <a:endParaRPr sz="1100"/>
          </a:p>
          <a:p>
            <a:pPr marL="558800" marR="0" lvl="1" indent="-215900" algn="l" rtl="0">
              <a:spcBef>
                <a:spcPts val="0"/>
              </a:spcBef>
              <a:spcAft>
                <a:spcPts val="0"/>
              </a:spcAft>
              <a:buClr>
                <a:schemeClr val="dk1"/>
              </a:buClr>
              <a:buSzPts val="1400"/>
              <a:buFont typeface="Arial"/>
              <a:buChar char="•"/>
            </a:pPr>
            <a:r>
              <a:rPr lang="en" sz="1400" b="1" i="0" u="none" strike="noStrike" cap="none">
                <a:solidFill>
                  <a:schemeClr val="dk1"/>
                </a:solidFill>
                <a:latin typeface="Arial"/>
                <a:ea typeface="Arial"/>
                <a:cs typeface="Arial"/>
                <a:sym typeface="Arial"/>
              </a:rPr>
              <a:t>MSRA-TD500</a:t>
            </a:r>
            <a:endParaRPr sz="1400" b="1" i="0" u="none" strike="noStrike" cap="none">
              <a:solidFill>
                <a:schemeClr val="dk1"/>
              </a:solidFill>
              <a:latin typeface="Arial"/>
              <a:ea typeface="Arial"/>
              <a:cs typeface="Arial"/>
              <a:sym typeface="Arial"/>
            </a:endParaRPr>
          </a:p>
        </p:txBody>
      </p:sp>
      <p:sp>
        <p:nvSpPr>
          <p:cNvPr id="220" name="Google Shape;220;p33"/>
          <p:cNvSpPr txBox="1"/>
          <p:nvPr/>
        </p:nvSpPr>
        <p:spPr>
          <a:xfrm>
            <a:off x="3787725" y="486677"/>
            <a:ext cx="5317590" cy="14542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i="0" u="none" strike="noStrike" cap="none">
                <a:solidFill>
                  <a:schemeClr val="dk1"/>
                </a:solidFill>
                <a:latin typeface="Arial"/>
                <a:ea typeface="Arial"/>
                <a:cs typeface="Arial"/>
                <a:sym typeface="Arial"/>
              </a:rPr>
              <a:t>4.2 Implementation Details:</a:t>
            </a:r>
            <a:r>
              <a:rPr lang="en" sz="1400" b="1" i="0" u="sng" strike="noStrike" cap="none">
                <a:solidFill>
                  <a:schemeClr val="dk1"/>
                </a:solidFill>
                <a:latin typeface="Arial"/>
                <a:ea typeface="Arial"/>
                <a:cs typeface="Arial"/>
                <a:sym typeface="Arial"/>
              </a:rPr>
              <a:t> </a:t>
            </a:r>
            <a:endParaRPr sz="1100"/>
          </a:p>
          <a:p>
            <a:pPr marL="558800" marR="0" lvl="1"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ResNet pre-trained on ImageNet is used as the backbone of this method.</a:t>
            </a:r>
            <a:endParaRPr sz="1100"/>
          </a:p>
          <a:p>
            <a:pPr marL="558800" marR="0" lvl="1"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All models are optimized by the Adam optimizer</a:t>
            </a:r>
            <a:endParaRPr sz="1100"/>
          </a:p>
          <a:p>
            <a:pPr marL="558800" marR="0" lvl="1"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Train this model under two training strategies:</a:t>
            </a:r>
            <a:endParaRPr sz="1100"/>
          </a:p>
          <a:p>
            <a:pPr marL="685800" marR="0" lvl="2" indent="0" algn="l" rtl="0">
              <a:spcBef>
                <a:spcPts val="0"/>
              </a:spcBef>
              <a:spcAft>
                <a:spcPts val="0"/>
              </a:spcAft>
              <a:buNone/>
            </a:pPr>
            <a:r>
              <a:rPr lang="en" sz="1200" b="0" i="0" u="none" strike="noStrike" cap="none">
                <a:solidFill>
                  <a:schemeClr val="dk1"/>
                </a:solidFill>
                <a:latin typeface="Arial"/>
                <a:ea typeface="Arial"/>
                <a:cs typeface="Arial"/>
                <a:sym typeface="Arial"/>
              </a:rPr>
              <a:t>(1) Learning from scratch</a:t>
            </a:r>
            <a:endParaRPr sz="1100"/>
          </a:p>
          <a:p>
            <a:pPr marL="685800" marR="0" lvl="2" indent="0" algn="l" rtl="0">
              <a:spcBef>
                <a:spcPts val="0"/>
              </a:spcBef>
              <a:spcAft>
                <a:spcPts val="0"/>
              </a:spcAft>
              <a:buNone/>
            </a:pPr>
            <a:r>
              <a:rPr lang="en" sz="1200" b="0" i="0" u="none" strike="noStrike" cap="none">
                <a:solidFill>
                  <a:schemeClr val="dk1"/>
                </a:solidFill>
                <a:latin typeface="Arial"/>
                <a:ea typeface="Arial"/>
                <a:cs typeface="Arial"/>
                <a:sym typeface="Arial"/>
              </a:rPr>
              <a:t>(2) Fine-tuning models pre-trained on the SynthText dataset.</a:t>
            </a:r>
            <a:endParaRPr sz="1100"/>
          </a:p>
        </p:txBody>
      </p:sp>
      <p:sp>
        <p:nvSpPr>
          <p:cNvPr id="221" name="Google Shape;221;p33"/>
          <p:cNvSpPr txBox="1"/>
          <p:nvPr/>
        </p:nvSpPr>
        <p:spPr>
          <a:xfrm>
            <a:off x="290911" y="1733174"/>
            <a:ext cx="331745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i="0" u="none" strike="noStrike" cap="none">
                <a:solidFill>
                  <a:schemeClr val="dk1"/>
                </a:solidFill>
                <a:latin typeface="Arial"/>
                <a:ea typeface="Arial"/>
                <a:cs typeface="Arial"/>
                <a:sym typeface="Arial"/>
              </a:rPr>
              <a:t>4.3 Ablation Study:</a:t>
            </a:r>
            <a:r>
              <a:rPr lang="en" sz="1400" b="1" i="0" u="none" strike="noStrike" cap="none">
                <a:solidFill>
                  <a:schemeClr val="dk1"/>
                </a:solidFill>
                <a:latin typeface="Arial"/>
                <a:ea typeface="Arial"/>
                <a:cs typeface="Arial"/>
                <a:sym typeface="Arial"/>
              </a:rPr>
              <a:t> </a:t>
            </a:r>
            <a:endParaRPr sz="1100"/>
          </a:p>
        </p:txBody>
      </p:sp>
      <p:sp>
        <p:nvSpPr>
          <p:cNvPr id="222" name="Google Shape;222;p33"/>
          <p:cNvSpPr txBox="1"/>
          <p:nvPr/>
        </p:nvSpPr>
        <p:spPr>
          <a:xfrm>
            <a:off x="235878" y="3119215"/>
            <a:ext cx="3237015" cy="3924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Table 1: Quantitative results of our text detection models</a:t>
            </a:r>
            <a:endParaRPr sz="1100"/>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	    with different backbones and necks.</a:t>
            </a:r>
            <a:endParaRPr sz="1100"/>
          </a:p>
        </p:txBody>
      </p:sp>
      <p:pic>
        <p:nvPicPr>
          <p:cNvPr id="223" name="Google Shape;223;p33"/>
          <p:cNvPicPr preferRelativeResize="0"/>
          <p:nvPr/>
        </p:nvPicPr>
        <p:blipFill rotWithShape="1">
          <a:blip r:embed="rId4">
            <a:alphaModFix/>
          </a:blip>
          <a:srcRect/>
          <a:stretch/>
        </p:blipFill>
        <p:spPr>
          <a:xfrm>
            <a:off x="307492" y="2134561"/>
            <a:ext cx="3138628" cy="929517"/>
          </a:xfrm>
          <a:prstGeom prst="rect">
            <a:avLst/>
          </a:prstGeom>
          <a:noFill/>
          <a:ln w="9525" cap="flat" cmpd="sng">
            <a:solidFill>
              <a:schemeClr val="dk1"/>
            </a:solidFill>
            <a:prstDash val="solid"/>
            <a:round/>
            <a:headEnd type="none" w="sm" len="sm"/>
            <a:tailEnd type="none" w="sm" len="sm"/>
          </a:ln>
        </p:spPr>
      </p:pic>
      <p:pic>
        <p:nvPicPr>
          <p:cNvPr id="224" name="Google Shape;224;p33"/>
          <p:cNvPicPr preferRelativeResize="0"/>
          <p:nvPr/>
        </p:nvPicPr>
        <p:blipFill rotWithShape="1">
          <a:blip r:embed="rId5">
            <a:alphaModFix/>
          </a:blip>
          <a:srcRect/>
          <a:stretch/>
        </p:blipFill>
        <p:spPr>
          <a:xfrm>
            <a:off x="307492" y="3630991"/>
            <a:ext cx="3165400" cy="853087"/>
          </a:xfrm>
          <a:prstGeom prst="rect">
            <a:avLst/>
          </a:prstGeom>
          <a:noFill/>
          <a:ln w="9525" cap="flat" cmpd="sng">
            <a:solidFill>
              <a:schemeClr val="dk1"/>
            </a:solidFill>
            <a:prstDash val="solid"/>
            <a:round/>
            <a:headEnd type="none" w="sm" len="sm"/>
            <a:tailEnd type="none" w="sm" len="sm"/>
          </a:ln>
        </p:spPr>
      </p:pic>
      <p:sp>
        <p:nvSpPr>
          <p:cNvPr id="225" name="Google Shape;225;p33"/>
          <p:cNvSpPr txBox="1"/>
          <p:nvPr/>
        </p:nvSpPr>
        <p:spPr>
          <a:xfrm>
            <a:off x="248710" y="4670935"/>
            <a:ext cx="3490302"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b="0" i="0" u="none" strike="noStrike" cap="none">
                <a:solidFill>
                  <a:schemeClr val="dk1"/>
                </a:solidFill>
                <a:latin typeface="Arial"/>
                <a:ea typeface="Arial"/>
                <a:cs typeface="Arial"/>
                <a:sym typeface="Arial"/>
              </a:rPr>
              <a:t>Table 2: Comparison between PAN [37] and our models with different regression losses. “Rep.” denotes representation</a:t>
            </a:r>
            <a:endParaRPr sz="1100"/>
          </a:p>
        </p:txBody>
      </p:sp>
      <p:pic>
        <p:nvPicPr>
          <p:cNvPr id="226" name="Google Shape;226;p33"/>
          <p:cNvPicPr preferRelativeResize="0"/>
          <p:nvPr/>
        </p:nvPicPr>
        <p:blipFill rotWithShape="1">
          <a:blip r:embed="rId6">
            <a:alphaModFix/>
          </a:blip>
          <a:srcRect/>
          <a:stretch/>
        </p:blipFill>
        <p:spPr>
          <a:xfrm>
            <a:off x="3756074" y="2134561"/>
            <a:ext cx="5254283" cy="2522263"/>
          </a:xfrm>
          <a:prstGeom prst="rect">
            <a:avLst/>
          </a:prstGeom>
          <a:noFill/>
          <a:ln w="9525" cap="flat" cmpd="sng">
            <a:solidFill>
              <a:schemeClr val="dk1"/>
            </a:solidFill>
            <a:prstDash val="solid"/>
            <a:round/>
            <a:headEnd type="none" w="sm" len="sm"/>
            <a:tailEnd type="none" w="sm" len="sm"/>
          </a:ln>
        </p:spPr>
      </p:pic>
      <p:sp>
        <p:nvSpPr>
          <p:cNvPr id="227" name="Google Shape;227;p33"/>
          <p:cNvSpPr txBox="1"/>
          <p:nvPr/>
        </p:nvSpPr>
        <p:spPr>
          <a:xfrm>
            <a:off x="3752559" y="4707571"/>
            <a:ext cx="5254282"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b="0" i="0" u="none" strike="noStrike" cap="none">
                <a:solidFill>
                  <a:schemeClr val="dk1"/>
                </a:solidFill>
                <a:latin typeface="Arial"/>
                <a:ea typeface="Arial"/>
                <a:cs typeface="Arial"/>
                <a:sym typeface="Arial"/>
              </a:rPr>
              <a:t>Table 3: Quantitative detection results on Total-Text and CTW1500. “P”, “R” and “F” represent the precision, recall, and F-measure, respectively.</a:t>
            </a:r>
            <a:endParaRPr sz="1100"/>
          </a:p>
        </p:txBody>
      </p:sp>
      <p:sp>
        <p:nvSpPr>
          <p:cNvPr id="228" name="Google Shape;228;p33"/>
          <p:cNvSpPr txBox="1">
            <a:spLocks noGrp="1"/>
          </p:cNvSpPr>
          <p:nvPr>
            <p:ph type="sldNum" idx="12"/>
          </p:nvPr>
        </p:nvSpPr>
        <p:spPr>
          <a:xfrm>
            <a:off x="6553200" y="4767266"/>
            <a:ext cx="21336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Noto Sans Symbols</vt:lpstr>
      <vt:lpstr>Times New Roman</vt:lpstr>
      <vt:lpstr>Simple Light</vt:lpstr>
      <vt:lpstr>Office Theme</vt:lpstr>
      <vt:lpstr>Centripetal Text:  An Efficient Text Instance Representation for Scene Text Detection.</vt:lpstr>
      <vt:lpstr>1. Introduction</vt:lpstr>
      <vt:lpstr>2. Related Works</vt:lpstr>
      <vt:lpstr>3. Methodology</vt:lpstr>
      <vt:lpstr>3.1 Representation</vt:lpstr>
      <vt:lpstr>Label Generation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Centripetal Text:  An Efficient Text Instance Representation for Scene Text Detection.</dc:title>
  <cp:lastModifiedBy>Sohel Rana</cp:lastModifiedBy>
  <cp:revision>1</cp:revision>
  <dcterms:modified xsi:type="dcterms:W3CDTF">2021-11-30T15:05:18Z</dcterms:modified>
</cp:coreProperties>
</file>