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7" r:id="rId3"/>
    <p:sldId id="260" r:id="rId4"/>
    <p:sldId id="261" r:id="rId5"/>
    <p:sldId id="262" r:id="rId6"/>
    <p:sldId id="267" r:id="rId7"/>
    <p:sldId id="263" r:id="rId8"/>
    <p:sldId id="274" r:id="rId9"/>
    <p:sldId id="275" r:id="rId10"/>
    <p:sldId id="276" r:id="rId11"/>
    <p:sldId id="277" r:id="rId12"/>
    <p:sldId id="269" r:id="rId13"/>
    <p:sldId id="270" r:id="rId14"/>
    <p:sldId id="271" r:id="rId15"/>
    <p:sldId id="278"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642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375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79603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451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250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7169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15084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7240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2706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6908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0755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9342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81154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1E0D7-0F60-4A3A-83E9-6FAF1F21135B}"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7182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658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471E0D7-0F60-4A3A-83E9-6FAF1F21135B}"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33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12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1333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471E0D7-0F60-4A3A-83E9-6FAF1F21135B}" type="datetimeFigureOut">
              <a:rPr lang="en-US" smtClean="0"/>
              <a:t>4/30/2021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ED3371-9717-4EE7-BEAA-B6F038118B65}" type="slidenum">
              <a:rPr lang="en-US" smtClean="0"/>
              <a:t>‹#›</a:t>
            </a:fld>
            <a:endParaRPr lang="en-US"/>
          </a:p>
        </p:txBody>
      </p:sp>
    </p:spTree>
    <p:extLst>
      <p:ext uri="{BB962C8B-B14F-4D97-AF65-F5344CB8AC3E}">
        <p14:creationId xmlns:p14="http://schemas.microsoft.com/office/powerpoint/2010/main" val="482300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760A4-319F-4A6C-9261-95A88466CC88}"/>
              </a:ext>
            </a:extLst>
          </p:cNvPr>
          <p:cNvSpPr txBox="1"/>
          <p:nvPr/>
        </p:nvSpPr>
        <p:spPr>
          <a:xfrm>
            <a:off x="149290" y="195943"/>
            <a:ext cx="11877869" cy="369332"/>
          </a:xfrm>
          <a:prstGeom prst="rect">
            <a:avLst/>
          </a:prstGeom>
          <a:noFill/>
        </p:spPr>
        <p:txBody>
          <a:bodyPr wrap="square" rtlCol="0">
            <a:spAutoFit/>
          </a:bodyPr>
          <a:lstStyle/>
          <a:p>
            <a:r>
              <a:rPr lang="en-US" dirty="0"/>
              <a:t>										</a:t>
            </a:r>
            <a:endParaRPr lang="en-IN" dirty="0"/>
          </a:p>
        </p:txBody>
      </p:sp>
      <p:pic>
        <p:nvPicPr>
          <p:cNvPr id="7" name="Picture 6">
            <a:extLst>
              <a:ext uri="{FF2B5EF4-FFF2-40B4-BE49-F238E27FC236}">
                <a16:creationId xmlns:a16="http://schemas.microsoft.com/office/drawing/2014/main" id="{6BCBCC81-4C3E-4133-AC8F-1E699354FE7F}"/>
              </a:ext>
            </a:extLst>
          </p:cNvPr>
          <p:cNvPicPr/>
          <p:nvPr/>
        </p:nvPicPr>
        <p:blipFill>
          <a:blip r:embed="rId2"/>
          <a:stretch>
            <a:fillRect/>
          </a:stretch>
        </p:blipFill>
        <p:spPr>
          <a:xfrm>
            <a:off x="5407129" y="195943"/>
            <a:ext cx="1226936" cy="1073020"/>
          </a:xfrm>
          <a:prstGeom prst="rect">
            <a:avLst/>
          </a:prstGeom>
        </p:spPr>
      </p:pic>
      <p:sp>
        <p:nvSpPr>
          <p:cNvPr id="8" name="TextBox 7">
            <a:extLst>
              <a:ext uri="{FF2B5EF4-FFF2-40B4-BE49-F238E27FC236}">
                <a16:creationId xmlns:a16="http://schemas.microsoft.com/office/drawing/2014/main" id="{43065A3D-0D9A-4505-9D01-C80AEBE6E4AB}"/>
              </a:ext>
            </a:extLst>
          </p:cNvPr>
          <p:cNvSpPr txBox="1"/>
          <p:nvPr/>
        </p:nvSpPr>
        <p:spPr>
          <a:xfrm>
            <a:off x="886408" y="1716833"/>
            <a:ext cx="11140751" cy="769441"/>
          </a:xfrm>
          <a:prstGeom prst="rect">
            <a:avLst/>
          </a:prstGeom>
          <a:noFill/>
        </p:spPr>
        <p:txBody>
          <a:bodyPr wrap="square" rtlCol="0">
            <a:spAutoFit/>
          </a:bodyPr>
          <a:lstStyle/>
          <a:p>
            <a:r>
              <a:rPr lang="en-US" sz="4400" dirty="0">
                <a:solidFill>
                  <a:srgbClr val="FF0000"/>
                </a:solidFill>
              </a:rPr>
              <a:t>  </a:t>
            </a:r>
            <a:r>
              <a:rPr lang="en-US" sz="4400" dirty="0">
                <a:solidFill>
                  <a:srgbClr val="FF0000"/>
                </a:solidFill>
                <a:latin typeface="Times New Roman" panose="02020603050405020304" pitchFamily="18" charset="0"/>
                <a:cs typeface="Times New Roman" panose="02020603050405020304" pitchFamily="18" charset="0"/>
              </a:rPr>
              <a:t>Crop Yield Prediction On Historical Data</a:t>
            </a:r>
            <a:endParaRPr lang="en-IN" sz="4400"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2C2CF33-4C6D-44DC-BAB8-5E9A90AB4708}"/>
              </a:ext>
            </a:extLst>
          </p:cNvPr>
          <p:cNvSpPr txBox="1"/>
          <p:nvPr/>
        </p:nvSpPr>
        <p:spPr>
          <a:xfrm>
            <a:off x="2304660" y="2206065"/>
            <a:ext cx="7268547" cy="2238305"/>
          </a:xfrm>
          <a:prstGeom prst="rect">
            <a:avLst/>
          </a:prstGeom>
          <a:noFill/>
        </p:spPr>
        <p:txBody>
          <a:bodyPr wrap="square" rtlCol="0">
            <a:spAutoFit/>
          </a:bodyPr>
          <a:lstStyle/>
          <a:p>
            <a:pPr marL="0" indent="0">
              <a:lnSpc>
                <a:spcPct val="120000"/>
              </a:lnSpc>
              <a:spcBef>
                <a:spcPts val="1001"/>
              </a:spcBef>
              <a:buClr>
                <a:srgbClr val="FFFFFF"/>
              </a:buClr>
              <a:buSzPct val="125000"/>
              <a:buNone/>
            </a:pPr>
            <a:r>
              <a:rPr lang="en-US" spc="-1" dirty="0">
                <a:solidFill>
                  <a:srgbClr val="FF0000"/>
                </a:solidFill>
                <a:latin typeface="Times New Roman" panose="02020603050405020304" pitchFamily="18" charset="0"/>
                <a:cs typeface="Times New Roman" panose="02020603050405020304" pitchFamily="18" charset="0"/>
              </a:rPr>
              <a:t>					</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Sohel Latif  </a:t>
            </a:r>
            <a:r>
              <a:rPr lang="en-US" spc="-1" dirty="0" err="1">
                <a:latin typeface="Times New Roman" panose="02020603050405020304" pitchFamily="18" charset="0"/>
                <a:cs typeface="Times New Roman" panose="02020603050405020304" pitchFamily="18" charset="0"/>
              </a:rPr>
              <a:t>Tamboli</a:t>
            </a:r>
            <a:r>
              <a:rPr lang="en-US" spc="-1" dirty="0">
                <a:latin typeface="Times New Roman" panose="02020603050405020304" pitchFamily="18" charset="0"/>
                <a:cs typeface="Times New Roman" panose="02020603050405020304" pitchFamily="18" charset="0"/>
              </a:rPr>
              <a:t>.</a:t>
            </a:r>
          </a:p>
          <a:p>
            <a:pPr>
              <a:lnSpc>
                <a:spcPct val="120000"/>
              </a:lnSpc>
              <a:spcBef>
                <a:spcPts val="1001"/>
              </a:spcBef>
              <a:buClr>
                <a:srgbClr val="FFFFFF"/>
              </a:buClr>
              <a:buSzPct val="125000"/>
            </a:pPr>
            <a:r>
              <a:rPr lang="en-US" b="1" i="1" spc="-1" dirty="0">
                <a:latin typeface="Times New Roman" panose="02020603050405020304" pitchFamily="18" charset="0"/>
                <a:cs typeface="Times New Roman" panose="02020603050405020304" pitchFamily="18" charset="0"/>
              </a:rPr>
              <a:t>					</a:t>
            </a:r>
            <a:r>
              <a:rPr lang="en-US" spc="-1" dirty="0">
                <a:latin typeface="Times New Roman" panose="02020603050405020304" pitchFamily="18" charset="0"/>
                <a:cs typeface="Times New Roman" panose="02020603050405020304" pitchFamily="18" charset="0"/>
              </a:rPr>
              <a:t> </a:t>
            </a:r>
            <a:r>
              <a:rPr lang="en-US" spc="-1" dirty="0" err="1">
                <a:latin typeface="Times New Roman" panose="02020603050405020304" pitchFamily="18" charset="0"/>
                <a:cs typeface="Times New Roman" panose="02020603050405020304" pitchFamily="18" charset="0"/>
              </a:rPr>
              <a:t>Arbaj</a:t>
            </a:r>
            <a:r>
              <a:rPr lang="en-US" spc="-1" dirty="0">
                <a:latin typeface="Times New Roman" panose="02020603050405020304" pitchFamily="18" charset="0"/>
                <a:cs typeface="Times New Roman" panose="02020603050405020304" pitchFamily="18" charset="0"/>
              </a:rPr>
              <a:t> </a:t>
            </a:r>
            <a:r>
              <a:rPr lang="en-US" spc="-1" dirty="0" err="1">
                <a:latin typeface="Times New Roman" panose="02020603050405020304" pitchFamily="18" charset="0"/>
                <a:cs typeface="Times New Roman" panose="02020603050405020304" pitchFamily="18" charset="0"/>
              </a:rPr>
              <a:t>Kasam</a:t>
            </a:r>
            <a:r>
              <a:rPr lang="en-US" spc="-1" dirty="0">
                <a:latin typeface="Times New Roman" panose="02020603050405020304" pitchFamily="18" charset="0"/>
                <a:cs typeface="Times New Roman" panose="02020603050405020304" pitchFamily="18" charset="0"/>
              </a:rPr>
              <a:t> Shaikh</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Dattatray Ramesh Pawar.</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Shubham Sampat Gawade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81C7550-1283-4521-B1DB-219B053AED27}"/>
              </a:ext>
            </a:extLst>
          </p:cNvPr>
          <p:cNvSpPr txBox="1"/>
          <p:nvPr/>
        </p:nvSpPr>
        <p:spPr>
          <a:xfrm>
            <a:off x="3461657" y="4795935"/>
            <a:ext cx="4954555" cy="1431161"/>
          </a:xfrm>
          <a:prstGeom prst="rect">
            <a:avLst/>
          </a:prstGeom>
          <a:noFill/>
        </p:spPr>
        <p:txBody>
          <a:bodyPr wrap="square" rtlCol="0">
            <a:spAutoFit/>
          </a:bodyPr>
          <a:lstStyle/>
          <a:p>
            <a:pPr>
              <a:lnSpc>
                <a:spcPct val="150000"/>
              </a:lnSpc>
            </a:pPr>
            <a:r>
              <a:rPr lang="en-US" dirty="0"/>
              <a:t>			</a:t>
            </a:r>
            <a:r>
              <a:rPr lang="en-US" dirty="0">
                <a:latin typeface="Times New Roman" panose="02020603050405020304" pitchFamily="18" charset="0"/>
                <a:cs typeface="Times New Roman" panose="02020603050405020304" pitchFamily="18" charset="0"/>
              </a:rPr>
              <a:t>Under Guidance Of</a:t>
            </a:r>
          </a:p>
          <a:p>
            <a:pPr>
              <a:lnSpc>
                <a:spcPct val="150000"/>
              </a:lnSpc>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Prof . CHAVAN.A.A</a:t>
            </a:r>
          </a:p>
          <a:p>
            <a:endParaRPr lang="en-IN" dirty="0"/>
          </a:p>
        </p:txBody>
      </p:sp>
    </p:spTree>
    <p:extLst>
      <p:ext uri="{BB962C8B-B14F-4D97-AF65-F5344CB8AC3E}">
        <p14:creationId xmlns:p14="http://schemas.microsoft.com/office/powerpoint/2010/main" val="201602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E240-964A-40CA-A30D-23A2325B1B8E}"/>
              </a:ext>
            </a:extLst>
          </p:cNvPr>
          <p:cNvSpPr>
            <a:spLocks noGrp="1"/>
          </p:cNvSpPr>
          <p:nvPr>
            <p:ph type="title"/>
          </p:nvPr>
        </p:nvSpPr>
        <p:spPr>
          <a:xfrm>
            <a:off x="913775" y="158621"/>
            <a:ext cx="10364451" cy="1287624"/>
          </a:xfrm>
        </p:spPr>
        <p:txBody>
          <a:bodyPr/>
          <a:lstStyle/>
          <a:p>
            <a:r>
              <a:rPr lang="en-US" dirty="0">
                <a:solidFill>
                  <a:srgbClr val="FF0000"/>
                </a:solidFill>
                <a:latin typeface="Times New Roman" panose="02020603050405020304" pitchFamily="18" charset="0"/>
                <a:cs typeface="Times New Roman" panose="02020603050405020304" pitchFamily="18" charset="0"/>
              </a:rPr>
              <a:t>REQUIREMENT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E048DB0-4A71-4213-A448-4B3BC761C8A5}"/>
              </a:ext>
            </a:extLst>
          </p:cNvPr>
          <p:cNvSpPr txBox="1"/>
          <p:nvPr/>
        </p:nvSpPr>
        <p:spPr>
          <a:xfrm>
            <a:off x="513184" y="1212980"/>
            <a:ext cx="10982130" cy="2492990"/>
          </a:xfrm>
          <a:prstGeom prst="rect">
            <a:avLst/>
          </a:prstGeom>
          <a:noFill/>
        </p:spPr>
        <p:txBody>
          <a:bodyPr wrap="square" rtlCol="0">
            <a:spAutoFit/>
          </a:bodyPr>
          <a:lstStyle/>
          <a:p>
            <a:endParaRPr lang="en-US" dirty="0"/>
          </a:p>
          <a:p>
            <a:r>
              <a:rPr lang="en-IN" sz="2000" dirty="0">
                <a:solidFill>
                  <a:srgbClr val="FF0000"/>
                </a:solidFill>
                <a:latin typeface="Times New Roman" panose="02020603050405020304" pitchFamily="18" charset="0"/>
                <a:cs typeface="Times New Roman" panose="02020603050405020304" pitchFamily="18" charset="0"/>
              </a:rPr>
              <a:t>HARDWARE INTERFACES:</a:t>
            </a: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NO ANY EXTERNAL HARDWARE REQUIRED ITS RUN ON ITS OWN HARDWARE AS HARD DISK,MULTICORE PROCESSOR , MINIMUM 8GB RAM</a:t>
            </a:r>
          </a:p>
          <a:p>
            <a:endParaRPr lang="en-IN" sz="2000" dirty="0">
              <a:solidFill>
                <a:srgbClr val="00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SOFTWARE INTERFACES:</a:t>
            </a: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PYCHARM, VISUAL STUDIO CODE,BROWSER WHICH WILL SUPPORT HTML5</a:t>
            </a:r>
            <a:endParaRPr lang="en-IN" sz="20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29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001B-F9EE-4146-AE2A-B10A261B680C}"/>
              </a:ext>
            </a:extLst>
          </p:cNvPr>
          <p:cNvSpPr>
            <a:spLocks noGrp="1"/>
          </p:cNvSpPr>
          <p:nvPr>
            <p:ph type="title"/>
          </p:nvPr>
        </p:nvSpPr>
        <p:spPr>
          <a:xfrm>
            <a:off x="913775" y="345233"/>
            <a:ext cx="10364451" cy="721567"/>
          </a:xfrm>
        </p:spPr>
        <p:txBody>
          <a:bodyPr/>
          <a:lstStyle/>
          <a:p>
            <a:r>
              <a:rPr lang="en-US" dirty="0">
                <a:solidFill>
                  <a:srgbClr val="FF0000"/>
                </a:solidFill>
                <a:latin typeface="Times New Roman" panose="02020603050405020304" pitchFamily="18" charset="0"/>
                <a:cs typeface="Times New Roman" panose="02020603050405020304" pitchFamily="18" charset="0"/>
              </a:rPr>
              <a:t>CASE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54823D-F2C7-403C-9116-CDE3E2723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813" y="1236502"/>
            <a:ext cx="5611403" cy="5075807"/>
          </a:xfrm>
          <a:prstGeom prst="rect">
            <a:avLst/>
          </a:prstGeom>
        </p:spPr>
      </p:pic>
    </p:spTree>
    <p:extLst>
      <p:ext uri="{BB962C8B-B14F-4D97-AF65-F5344CB8AC3E}">
        <p14:creationId xmlns:p14="http://schemas.microsoft.com/office/powerpoint/2010/main" val="293117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05C4F-7181-4D7F-A354-174081842F8C}"/>
              </a:ext>
            </a:extLst>
          </p:cNvPr>
          <p:cNvSpPr txBox="1"/>
          <p:nvPr/>
        </p:nvSpPr>
        <p:spPr>
          <a:xfrm>
            <a:off x="933061" y="606490"/>
            <a:ext cx="9731829" cy="646331"/>
          </a:xfrm>
          <a:prstGeom prst="rect">
            <a:avLst/>
          </a:prstGeom>
          <a:noFill/>
        </p:spPr>
        <p:txBody>
          <a:bodyPr wrap="square" rtlCol="0">
            <a:spAutoFit/>
          </a:bodyPr>
          <a:lstStyle/>
          <a:p>
            <a:r>
              <a:rPr lang="en-US" sz="3600" dirty="0">
                <a:solidFill>
                  <a:srgbClr val="FF0000"/>
                </a:solidFill>
              </a:rPr>
              <a:t>							</a:t>
            </a:r>
            <a:r>
              <a:rPr lang="en-US" sz="3600" dirty="0">
                <a:solidFill>
                  <a:srgbClr val="FF0000"/>
                </a:solidFill>
                <a:latin typeface="Times New Roman" panose="02020603050405020304" pitchFamily="18" charset="0"/>
                <a:cs typeface="Times New Roman" panose="02020603050405020304" pitchFamily="18" charset="0"/>
              </a:rPr>
              <a:t>CLASS DIAGRAM</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778E5B-F062-4BFB-9792-7FBBEEF726B4}"/>
              </a:ext>
            </a:extLst>
          </p:cNvPr>
          <p:cNvPicPr>
            <a:picLocks noChangeAspect="1"/>
          </p:cNvPicPr>
          <p:nvPr/>
        </p:nvPicPr>
        <p:blipFill>
          <a:blip r:embed="rId2"/>
          <a:stretch>
            <a:fillRect/>
          </a:stretch>
        </p:blipFill>
        <p:spPr>
          <a:xfrm>
            <a:off x="2495210" y="1440205"/>
            <a:ext cx="7201580" cy="5377181"/>
          </a:xfrm>
          <a:prstGeom prst="rect">
            <a:avLst/>
          </a:prstGeom>
        </p:spPr>
      </p:pic>
    </p:spTree>
    <p:extLst>
      <p:ext uri="{BB962C8B-B14F-4D97-AF65-F5344CB8AC3E}">
        <p14:creationId xmlns:p14="http://schemas.microsoft.com/office/powerpoint/2010/main" val="38446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9BD6F-9581-4CAF-AC0F-11355EFDF757}"/>
              </a:ext>
            </a:extLst>
          </p:cNvPr>
          <p:cNvSpPr txBox="1"/>
          <p:nvPr/>
        </p:nvSpPr>
        <p:spPr>
          <a:xfrm>
            <a:off x="1483567" y="447869"/>
            <a:ext cx="9797143" cy="646331"/>
          </a:xfrm>
          <a:prstGeom prst="rect">
            <a:avLst/>
          </a:prstGeom>
          <a:noFill/>
        </p:spPr>
        <p:txBody>
          <a:bodyPr wrap="square" rtlCol="0">
            <a:spAutoFit/>
          </a:bodyPr>
          <a:lstStyle/>
          <a:p>
            <a:r>
              <a:rPr lang="en-US" sz="3600" dirty="0">
                <a:solidFill>
                  <a:srgbClr val="FF0000"/>
                </a:solidFill>
              </a:rPr>
              <a:t>					</a:t>
            </a:r>
            <a:r>
              <a:rPr lang="en-US" sz="3600" dirty="0">
                <a:solidFill>
                  <a:srgbClr val="FF0000"/>
                </a:solidFill>
                <a:latin typeface="Times New Roman" panose="02020603050405020304" pitchFamily="18" charset="0"/>
                <a:cs typeface="Times New Roman" panose="02020603050405020304" pitchFamily="18" charset="0"/>
              </a:rPr>
              <a:t>SEQUENCE DIAGRAM</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8FF6080-81C8-4275-BEC7-544E50A392AF}"/>
              </a:ext>
            </a:extLst>
          </p:cNvPr>
          <p:cNvPicPr>
            <a:picLocks noChangeAspect="1"/>
          </p:cNvPicPr>
          <p:nvPr/>
        </p:nvPicPr>
        <p:blipFill>
          <a:blip r:embed="rId2"/>
          <a:stretch>
            <a:fillRect/>
          </a:stretch>
        </p:blipFill>
        <p:spPr>
          <a:xfrm>
            <a:off x="3450771" y="1194968"/>
            <a:ext cx="5290457" cy="5663032"/>
          </a:xfrm>
          <a:prstGeom prst="rect">
            <a:avLst/>
          </a:prstGeom>
        </p:spPr>
      </p:pic>
    </p:spTree>
    <p:extLst>
      <p:ext uri="{BB962C8B-B14F-4D97-AF65-F5344CB8AC3E}">
        <p14:creationId xmlns:p14="http://schemas.microsoft.com/office/powerpoint/2010/main" val="28119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0890-88D0-4806-B5B0-6BCEEAEF5E67}"/>
              </a:ext>
            </a:extLst>
          </p:cNvPr>
          <p:cNvSpPr>
            <a:spLocks noGrp="1"/>
          </p:cNvSpPr>
          <p:nvPr>
            <p:ph type="title"/>
          </p:nvPr>
        </p:nvSpPr>
        <p:spPr>
          <a:xfrm>
            <a:off x="913775" y="618518"/>
            <a:ext cx="10553547" cy="762414"/>
          </a:xfrm>
        </p:spPr>
        <p:txBody>
          <a:bodyPr/>
          <a:lstStyle/>
          <a:p>
            <a:r>
              <a:rPr lang="en-US" dirty="0">
                <a:solidFill>
                  <a:srgbClr val="FF0000"/>
                </a:solidFill>
                <a:latin typeface="Times New Roman" panose="02020603050405020304" pitchFamily="18" charset="0"/>
                <a:cs typeface="Times New Roman" panose="02020603050405020304" pitchFamily="18" charset="0"/>
              </a:rPr>
              <a:t>ACTIVITY DIAGRAM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58077A-4A41-4C9C-A878-8420F04981ED}"/>
              </a:ext>
            </a:extLst>
          </p:cNvPr>
          <p:cNvSpPr txBox="1"/>
          <p:nvPr/>
        </p:nvSpPr>
        <p:spPr>
          <a:xfrm>
            <a:off x="1660849" y="1576873"/>
            <a:ext cx="9582539" cy="517849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642BFFD7-92DA-44A9-BEE8-DAB70B664923}"/>
              </a:ext>
            </a:extLst>
          </p:cNvPr>
          <p:cNvPicPr>
            <a:picLocks noChangeAspect="1"/>
          </p:cNvPicPr>
          <p:nvPr/>
        </p:nvPicPr>
        <p:blipFill>
          <a:blip r:embed="rId2"/>
          <a:stretch>
            <a:fillRect/>
          </a:stretch>
        </p:blipFill>
        <p:spPr>
          <a:xfrm>
            <a:off x="5677555" y="1259632"/>
            <a:ext cx="1360818" cy="5495731"/>
          </a:xfrm>
          <a:prstGeom prst="rect">
            <a:avLst/>
          </a:prstGeom>
        </p:spPr>
      </p:pic>
    </p:spTree>
    <p:extLst>
      <p:ext uri="{BB962C8B-B14F-4D97-AF65-F5344CB8AC3E}">
        <p14:creationId xmlns:p14="http://schemas.microsoft.com/office/powerpoint/2010/main" val="389566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F31-B6F1-4E11-B7DD-526FCF029451}"/>
              </a:ext>
            </a:extLst>
          </p:cNvPr>
          <p:cNvSpPr>
            <a:spLocks noGrp="1"/>
          </p:cNvSpPr>
          <p:nvPr>
            <p:ph type="title"/>
          </p:nvPr>
        </p:nvSpPr>
        <p:spPr>
          <a:xfrm>
            <a:off x="913775" y="111967"/>
            <a:ext cx="10364451" cy="954833"/>
          </a:xfrm>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76CCB0-1E57-4338-8A96-AEFE8AB8BEF8}"/>
              </a:ext>
            </a:extLst>
          </p:cNvPr>
          <p:cNvSpPr txBox="1"/>
          <p:nvPr/>
        </p:nvSpPr>
        <p:spPr>
          <a:xfrm>
            <a:off x="913775" y="1184988"/>
            <a:ext cx="10364451"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proposed system takes into consideration the data related to soil, weather and past year production and suggests </a:t>
            </a:r>
          </a:p>
          <a:p>
            <a:r>
              <a:rPr lang="en-US" sz="2000" dirty="0">
                <a:latin typeface="Times New Roman" panose="02020603050405020304" pitchFamily="18" charset="0"/>
                <a:cs typeface="Times New Roman" panose="02020603050405020304" pitchFamily="18" charset="0"/>
              </a:rPr>
              <a:t>which are the best profitable crops which can be cultivated in the apropos environmental condition. As the system lists out </a:t>
            </a:r>
          </a:p>
          <a:p>
            <a:r>
              <a:rPr lang="en-US" sz="2000" dirty="0">
                <a:latin typeface="Times New Roman" panose="02020603050405020304" pitchFamily="18" charset="0"/>
                <a:cs typeface="Times New Roman" panose="02020603050405020304" pitchFamily="18" charset="0"/>
              </a:rPr>
              <a:t>all possible crops, it helps the farmer in decision making of which crop to cultivate. Also, this system takes into </a:t>
            </a:r>
          </a:p>
          <a:p>
            <a:r>
              <a:rPr lang="en-US" sz="2000" dirty="0">
                <a:latin typeface="Times New Roman" panose="02020603050405020304" pitchFamily="18" charset="0"/>
                <a:cs typeface="Times New Roman" panose="02020603050405020304" pitchFamily="18" charset="0"/>
              </a:rPr>
              <a:t>consideration the past production of data which will help the farmer get insight into the demand and the cost of various </a:t>
            </a:r>
          </a:p>
          <a:p>
            <a:r>
              <a:rPr lang="en-US" sz="2000" dirty="0">
                <a:latin typeface="Times New Roman" panose="02020603050405020304" pitchFamily="18" charset="0"/>
                <a:cs typeface="Times New Roman" panose="02020603050405020304" pitchFamily="18" charset="0"/>
              </a:rPr>
              <a:t>crops in market. As maximum types of crops will be covered under this system, farmer may get to know about the crop </a:t>
            </a:r>
          </a:p>
          <a:p>
            <a:r>
              <a:rPr lang="en-US" sz="2000" dirty="0">
                <a:latin typeface="Times New Roman" panose="02020603050405020304" pitchFamily="18" charset="0"/>
                <a:cs typeface="Times New Roman" panose="02020603050405020304" pitchFamily="18" charset="0"/>
              </a:rPr>
              <a:t>which may never have been cultivated.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7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Komal “PREDICTION OF CROP YEILDS BY USING DATA ANALYSIS” irjmets, Volume:02/Issue:06/June -2020  </a:t>
            </a:r>
          </a:p>
          <a:p>
            <a:pPr marL="342900" indent="-342900" algn="just">
              <a:buFont typeface="+mj-lt"/>
              <a:buAutoNum type="arabicPeriod"/>
            </a:pPr>
            <a:r>
              <a:rPr lang="fi-FI" sz="1800" dirty="0">
                <a:latin typeface="Times New Roman" panose="02020603050405020304" pitchFamily="18" charset="0"/>
                <a:cs typeface="Times New Roman" panose="02020603050405020304" pitchFamily="18" charset="0"/>
              </a:rPr>
              <a:t>Potnuru Sai Nishant, Pinapa Sai Venkat, Bollu Lakshmi Avinash, B. Jabber </a:t>
            </a:r>
            <a:r>
              <a:rPr lang="en-US" sz="1800" dirty="0">
                <a:latin typeface="Times New Roman" panose="02020603050405020304" pitchFamily="18" charset="0"/>
                <a:cs typeface="Times New Roman" panose="02020603050405020304" pitchFamily="18" charset="0"/>
              </a:rPr>
              <a:t>“Crop Yield Prediction based on Indian Agriculture using Machine Learning”</a:t>
            </a:r>
            <a:r>
              <a:rPr lang="fi-FI" sz="1800" dirty="0">
                <a:latin typeface="Times New Roman" panose="02020603050405020304" pitchFamily="18" charset="0"/>
                <a:cs typeface="Times New Roman" panose="02020603050405020304" pitchFamily="18" charset="0"/>
              </a:rPr>
              <a:t> IEEE 2020</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S.Bhanumathi worked on “Crop Yield Prediction and Efficient use of Fertilizers” IEEE 2019.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data.gov.in.” [Online]. Available: https://data.gov.in/</a:t>
            </a:r>
          </a:p>
        </p:txBody>
      </p:sp>
    </p:spTree>
    <p:extLst>
      <p:ext uri="{BB962C8B-B14F-4D97-AF65-F5344CB8AC3E}">
        <p14:creationId xmlns:p14="http://schemas.microsoft.com/office/powerpoint/2010/main" val="160495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88" y="1785938"/>
            <a:ext cx="8101012" cy="1277273"/>
          </a:xfrm>
          <a:prstGeom prst="rect">
            <a:avLst/>
          </a:prstGeom>
          <a:noFill/>
        </p:spPr>
        <p:txBody>
          <a:bodyPr wrap="square" rtlCol="0">
            <a:spAutoFit/>
          </a:bodyPr>
          <a:lstStyle/>
          <a:p>
            <a:r>
              <a:rPr lang="en-US" sz="7700" dirty="0">
                <a:ln w="0">
                  <a:solidFill>
                    <a:schemeClr val="accent4">
                      <a:lumMod val="60000"/>
                      <a:lumOff val="40000"/>
                    </a:schemeClr>
                  </a:solidFill>
                </a:ln>
                <a:solidFill>
                  <a:schemeClr val="accent1">
                    <a:lumMod val="60000"/>
                    <a:lumOff val="40000"/>
                  </a:schemeClr>
                </a:solidFill>
                <a:effectLst>
                  <a:glow rad="101600">
                    <a:schemeClr val="accent4">
                      <a:satMod val="175000"/>
                      <a:alpha val="40000"/>
                    </a:schemeClr>
                  </a:glow>
                  <a:outerShdw blurRad="50800" dist="38100" dir="2700000" algn="tl" rotWithShape="0">
                    <a:prstClr val="black">
                      <a:alpha val="40000"/>
                    </a:prstClr>
                  </a:outerShdw>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228072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fontScale="55000" lnSpcReduction="20000"/>
          </a:bodyPr>
          <a:lstStyle/>
          <a:p>
            <a:pPr algn="just">
              <a:buFont typeface="Wingdings" panose="05000000000000000000" pitchFamily="2" charset="2"/>
              <a:buChar char="ü"/>
            </a:pPr>
            <a:r>
              <a:rPr lang="en-US" sz="2900" dirty="0">
                <a:latin typeface="Times New Roman" panose="02020603050405020304" pitchFamily="18" charset="0"/>
                <a:ea typeface="Cambria" panose="02040503050406030204" pitchFamily="18" charset="0"/>
                <a:cs typeface="Times New Roman" panose="02020603050405020304" pitchFamily="18" charset="0"/>
              </a:rPr>
              <a:t>As we know farmer is backbone of our country and agriculture is backbone of our Indian economy. </a:t>
            </a:r>
          </a:p>
          <a:p>
            <a:pPr algn="just">
              <a:buFont typeface="Wingdings" panose="05000000000000000000" pitchFamily="2" charset="2"/>
              <a:buChar char="ü"/>
            </a:pPr>
            <a:r>
              <a:rPr lang="en-US" sz="2900" dirty="0">
                <a:latin typeface="Times New Roman" panose="02020603050405020304" pitchFamily="18" charset="0"/>
                <a:ea typeface="Cambria" panose="02040503050406030204" pitchFamily="18" charset="0"/>
                <a:cs typeface="Times New Roman" panose="02020603050405020304" pitchFamily="18" charset="0"/>
              </a:rPr>
              <a:t>Agriculture in India is popular for its vast diversity. It depends on climatic and weather conditions, soil components, manures used, resources available, and political and socio-economical factors</a:t>
            </a:r>
          </a:p>
          <a:p>
            <a:pPr algn="just">
              <a:buFont typeface="Wingdings" panose="05000000000000000000" pitchFamily="2" charset="2"/>
              <a:buChar char="ü"/>
            </a:pPr>
            <a:r>
              <a:rPr lang="en-US" sz="2900" dirty="0">
                <a:latin typeface="Times New Roman" panose="02020603050405020304" pitchFamily="18" charset="0"/>
                <a:ea typeface="Cambria" panose="02040503050406030204" pitchFamily="18" charset="0"/>
                <a:cs typeface="Times New Roman" panose="02020603050405020304" pitchFamily="18" charset="0"/>
              </a:rPr>
              <a:t>Crop prediction methodology is used to predict the suitable crop by sensing various parameter of soil.</a:t>
            </a:r>
          </a:p>
          <a:p>
            <a:pPr algn="just">
              <a:buFont typeface="Wingdings" panose="05000000000000000000" pitchFamily="2" charset="2"/>
              <a:buChar char="ü"/>
            </a:pPr>
            <a:r>
              <a:rPr lang="en-US" sz="2900" dirty="0">
                <a:latin typeface="Times New Roman" panose="02020603050405020304" pitchFamily="18" charset="0"/>
                <a:ea typeface="Cambria" panose="02040503050406030204" pitchFamily="18" charset="0"/>
                <a:cs typeface="Times New Roman" panose="02020603050405020304" pitchFamily="18" charset="0"/>
              </a:rPr>
              <a:t>Parameter like pH , Nitrogen , Phosphate , Potassium, and also parameter related to atmosphere such as sunshine hours , rainfall , temperature.</a:t>
            </a:r>
          </a:p>
          <a:p>
            <a:pPr algn="just">
              <a:buFont typeface="Wingdings" panose="05000000000000000000" pitchFamily="2" charset="2"/>
              <a:buChar char="ü"/>
            </a:pPr>
            <a:r>
              <a:rPr lang="en-US" sz="2900" dirty="0">
                <a:latin typeface="Times New Roman" panose="02020603050405020304" pitchFamily="18" charset="0"/>
                <a:ea typeface="Cambria" panose="02040503050406030204" pitchFamily="18" charset="0"/>
                <a:cs typeface="Times New Roman" panose="02020603050405020304" pitchFamily="18" charset="0"/>
              </a:rPr>
              <a:t>Agriculture field contains many data such as soil data, harvest data, and meteorological data, etc</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7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Agriculture is a business with risk and reliable.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Prediction of crop harvesting has been a matter of raising awareness for producers, consultants and agricultural partners.</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Farmer are in confusion about in current climatic situations cultivation of which crops will lead to the more yield as well as more profit. </a:t>
            </a:r>
          </a:p>
          <a:p>
            <a:pPr marL="0" indent="0" algn="just">
              <a:buNone/>
            </a:pPr>
            <a:endParaRPr lang="en-US" sz="1800" dirty="0"/>
          </a:p>
        </p:txBody>
      </p:sp>
    </p:spTree>
    <p:extLst>
      <p:ext uri="{BB962C8B-B14F-4D97-AF65-F5344CB8AC3E}">
        <p14:creationId xmlns:p14="http://schemas.microsoft.com/office/powerpoint/2010/main" val="49133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Objective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main objective of our system is to give idea about achieve maximum crop yield.</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Another main objective is to predict the yield of the crops using different parameters like rainfall, temperature, fertilizers, pesticides, </a:t>
            </a:r>
            <a:r>
              <a:rPr lang="en-US" sz="1800" dirty="0" err="1">
                <a:latin typeface="Times New Roman" panose="02020603050405020304" pitchFamily="18" charset="0"/>
                <a:cs typeface="Times New Roman" panose="02020603050405020304" pitchFamily="18" charset="0"/>
              </a:rPr>
              <a:t>ph</a:t>
            </a:r>
            <a:r>
              <a:rPr lang="en-US" sz="1800" dirty="0">
                <a:latin typeface="Times New Roman" panose="02020603050405020304" pitchFamily="18" charset="0"/>
                <a:cs typeface="Times New Roman" panose="02020603050405020304" pitchFamily="18" charset="0"/>
              </a:rPr>
              <a:t> level, and other atmospheric conditions and parameters.</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Maximum yielding at minimum cost and identifying and resolving the problems facing by the farmers and food security are major objective of this research work </a:t>
            </a:r>
          </a:p>
        </p:txBody>
      </p:sp>
    </p:spTree>
    <p:extLst>
      <p:ext uri="{BB962C8B-B14F-4D97-AF65-F5344CB8AC3E}">
        <p14:creationId xmlns:p14="http://schemas.microsoft.com/office/powerpoint/2010/main" val="273847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India many of peoples mainly dependent on the agriculture and agriculture related industries like post harvesting related industries, food transport industries, fertilisers production industries and so on. </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Agriculture plays a major role in increasing economy of the country. But to achieve this, farmers needs to resolve so many difficulties like crop yield prediction problems, crop loss due to floods, drought, sudden change in temperature, crop diseases infections and disease detection etc. </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whole agricultural land of our country is divided into fifteen Agro-climatic regions based on type of land and type of crops to be cultivated in those respective regions, so based on these Agro-climatic region’s agriculture data we can make the prediction and suggest it to farmers.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44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05EF4C-2067-4C0C-8F60-42F8C341B763}"/>
              </a:ext>
            </a:extLst>
          </p:cNvPr>
          <p:cNvSpPr txBox="1"/>
          <p:nvPr/>
        </p:nvSpPr>
        <p:spPr>
          <a:xfrm>
            <a:off x="606490" y="363894"/>
            <a:ext cx="11066106" cy="646331"/>
          </a:xfrm>
          <a:prstGeom prst="rect">
            <a:avLst/>
          </a:prstGeom>
          <a:noFill/>
        </p:spPr>
        <p:txBody>
          <a:bodyPr wrap="square" rtlCol="0">
            <a:spAutoFit/>
          </a:bodyPr>
          <a:lstStyle/>
          <a:p>
            <a:r>
              <a:rPr lang="en-IN" dirty="0"/>
              <a:t>								</a:t>
            </a:r>
            <a:r>
              <a:rPr lang="en-IN" sz="3600" dirty="0">
                <a:solidFill>
                  <a:srgbClr val="FF0000"/>
                </a:solidFill>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id="{D058E116-F5A0-4948-A6D7-1DAF64E870EF}"/>
              </a:ext>
            </a:extLst>
          </p:cNvPr>
          <p:cNvSpPr txBox="1"/>
          <p:nvPr/>
        </p:nvSpPr>
        <p:spPr>
          <a:xfrm>
            <a:off x="650161" y="1213171"/>
            <a:ext cx="10170367" cy="6647974"/>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Ananthara</a:t>
            </a:r>
            <a:r>
              <a:rPr lang="en-IN" sz="2000" dirty="0">
                <a:latin typeface="Times New Roman" panose="02020603050405020304" pitchFamily="18" charset="0"/>
                <a:cs typeface="Times New Roman" panose="02020603050405020304" pitchFamily="18" charset="0"/>
              </a:rPr>
              <a:t>, M. G. Et Al. (2013, February) Proposed A Prediction Model For Datasets Pertaining To Agriculture Which Is Called As Cry Algorithm For Crop Yield Using Beehive Clustering Techniques. They Considered Parameters Namely Crop Type, Soil Type, Soil Ph Value, Humidity And Crop Sensitivity. Their Analysis Was Mainly In Paddy, Rice And Sugarcane Yields In India. </a:t>
            </a:r>
            <a:r>
              <a:rPr lang="en-US" sz="2000" dirty="0">
                <a:latin typeface="Times New Roman" panose="02020603050405020304" pitchFamily="18" charset="0"/>
                <a:cs typeface="Times New Roman" panose="02020603050405020304" pitchFamily="18" charset="0"/>
              </a:rPr>
              <a:t>Their Proposed Algorithm Was Then Compared With Cr Tree Algorithm And It Outperformed Well With An Accuracy Of 90 Percent [2]. Awan, A. M. Et Al. (2006,april) Built A New, Smart Framework Focused On Farm Yield Prediction Clustering Kernel Methodology And They Considered Parameters Like Plantation, Latitude, Temperature And Precipitation Of Rainfall In That </a:t>
            </a:r>
            <a:r>
              <a:rPr lang="en-US" sz="2000" dirty="0" err="1">
                <a:latin typeface="Times New Roman" panose="02020603050405020304" pitchFamily="18" charset="0"/>
                <a:cs typeface="Times New Roman" panose="02020603050405020304" pitchFamily="18" charset="0"/>
              </a:rPr>
              <a:t>Latitude.They</a:t>
            </a:r>
            <a:r>
              <a:rPr lang="en-US" sz="2000" dirty="0">
                <a:latin typeface="Times New Roman" panose="02020603050405020304" pitchFamily="18" charset="0"/>
                <a:cs typeface="Times New Roman" panose="02020603050405020304" pitchFamily="18" charset="0"/>
              </a:rPr>
              <a:t> Had Experimented Weighted K-means Kernel Method With Spatial Constraints For The Analysis Of Oil Palm </a:t>
            </a:r>
            <a:r>
              <a:rPr lang="en-US" sz="2000" dirty="0" err="1">
                <a:latin typeface="Times New Roman" panose="02020603050405020304" pitchFamily="18" charset="0"/>
                <a:cs typeface="Times New Roman" panose="02020603050405020304" pitchFamily="18" charset="0"/>
              </a:rPr>
              <a:t>Elds</a:t>
            </a:r>
            <a:r>
              <a:rPr lang="en-US" sz="2000" dirty="0">
                <a:latin typeface="Times New Roman" panose="02020603050405020304" pitchFamily="18" charset="0"/>
                <a:cs typeface="Times New Roman" panose="02020603050405020304" pitchFamily="18" charset="0"/>
              </a:rPr>
              <a:t> [3]. Chawla, I. Et Al. (2019, August) Used Fuzzy Logic For Crop Yield Prediction Through Statistical Time Series Models. They Considered Parameters Like Rainfall And Temperature For Prediction Their</a:t>
            </a:r>
          </a:p>
          <a:p>
            <a:r>
              <a:rPr lang="en-US" sz="2000" dirty="0">
                <a:latin typeface="Times New Roman" panose="02020603050405020304" pitchFamily="18" charset="0"/>
                <a:cs typeface="Times New Roman" panose="02020603050405020304" pitchFamily="18" charset="0"/>
              </a:rPr>
              <a:t>Prediction Was Classification With Levels `Good Yield' , `Very Good Yield' [4]. Chaudhari, A. N. Et Al. (2018, August) .</a:t>
            </a:r>
            <a:endParaRPr lang="en-IN" sz="2000" dirty="0">
              <a:latin typeface="Times New Roman" panose="02020603050405020304" pitchFamily="18" charset="0"/>
              <a:cs typeface="Times New Roman" panose="02020603050405020304" pitchFamily="18" charset="0"/>
            </a:endParaRPr>
          </a:p>
          <a:p>
            <a:endParaRPr lang="en-IN" sz="20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8221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System Architecture </a:t>
            </a:r>
          </a:p>
        </p:txBody>
      </p:sp>
      <p:pic>
        <p:nvPicPr>
          <p:cNvPr id="9" name="Picture 8">
            <a:extLst>
              <a:ext uri="{FF2B5EF4-FFF2-40B4-BE49-F238E27FC236}">
                <a16:creationId xmlns:a16="http://schemas.microsoft.com/office/drawing/2014/main" id="{0823ADB3-BA1F-4984-932A-47CA46A1C3D5}"/>
              </a:ext>
            </a:extLst>
          </p:cNvPr>
          <p:cNvPicPr>
            <a:picLocks noChangeAspect="1"/>
          </p:cNvPicPr>
          <p:nvPr/>
        </p:nvPicPr>
        <p:blipFill>
          <a:blip r:embed="rId2"/>
          <a:stretch>
            <a:fillRect/>
          </a:stretch>
        </p:blipFill>
        <p:spPr>
          <a:xfrm>
            <a:off x="2328862" y="1712069"/>
            <a:ext cx="7534275" cy="5038725"/>
          </a:xfrm>
          <a:prstGeom prst="rect">
            <a:avLst/>
          </a:prstGeom>
        </p:spPr>
      </p:pic>
    </p:spTree>
    <p:extLst>
      <p:ext uri="{BB962C8B-B14F-4D97-AF65-F5344CB8AC3E}">
        <p14:creationId xmlns:p14="http://schemas.microsoft.com/office/powerpoint/2010/main" val="80027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BA5F9-98EE-4457-9B45-487169F368FA}"/>
              </a:ext>
            </a:extLst>
          </p:cNvPr>
          <p:cNvSpPr txBox="1"/>
          <p:nvPr/>
        </p:nvSpPr>
        <p:spPr>
          <a:xfrm>
            <a:off x="307910" y="354563"/>
            <a:ext cx="11644604" cy="5109091"/>
          </a:xfrm>
          <a:prstGeom prst="rect">
            <a:avLst/>
          </a:prstGeom>
          <a:noFill/>
        </p:spPr>
        <p:txBody>
          <a:bodyPr wrap="square" rtlCol="0">
            <a:spAutoFit/>
          </a:bodyPr>
          <a:lstStyle/>
          <a:p>
            <a:r>
              <a:rPr lang="en-US" dirty="0"/>
              <a:t>										</a:t>
            </a:r>
            <a:r>
              <a:rPr lang="en-US" sz="3600" dirty="0">
                <a:solidFill>
                  <a:srgbClr val="FF0000"/>
                </a:solidFill>
              </a:rPr>
              <a:t>ALGORITHM</a:t>
            </a:r>
          </a:p>
          <a:p>
            <a:endParaRPr lang="en-US" sz="3600" dirty="0">
              <a:solidFill>
                <a:srgbClr val="FF0000"/>
              </a:solidFill>
            </a:endParaRPr>
          </a:p>
          <a:p>
            <a:r>
              <a:rPr lang="en-US" dirty="0">
                <a:solidFill>
                  <a:srgbClr val="C00000"/>
                </a:solidFill>
                <a:latin typeface="Times New Roman" panose="02020603050405020304" pitchFamily="18" charset="0"/>
                <a:cs typeface="Times New Roman" panose="02020603050405020304" pitchFamily="18" charset="0"/>
              </a:rPr>
              <a:t>RANDOM FOREST  CLASSIFIER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CROP DATASET</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CROP</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PSEUDO CODE:</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X:INDEPENDENT FEATURES</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Y:DEPENDENT FEATURES</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 X,Y INTO TRAINING AND TESTING DATASET </a:t>
            </a:r>
          </a:p>
          <a:p>
            <a:pPr marL="189230" marR="0" indent="-6350">
              <a:lnSpc>
                <a:spcPct val="105000"/>
              </a:lnSpc>
              <a:spcBef>
                <a:spcPts val="0"/>
              </a:spcBef>
              <a:spcAft>
                <a:spcPts val="15"/>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 TRAIN,X  TEST,Y TRAIN,Y TEST</a:t>
            </a:r>
          </a:p>
          <a:p>
            <a:pPr marL="189230" marR="0" indent="-6350">
              <a:lnSpc>
                <a:spcPct val="105000"/>
              </a:lnSpc>
              <a:spcBef>
                <a:spcPts val="0"/>
              </a:spcBef>
              <a:spcAft>
                <a:spcPts val="15"/>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r>
              <a:rPr lang="en-US"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MULTIPLE DECISION TREES AND TAKE MAJORITY VOTE</a:t>
            </a:r>
            <a:endParaRPr lang="en-US" sz="2000" dirty="0">
              <a:solidFill>
                <a:srgbClr val="000000"/>
              </a:solidFill>
              <a:effectLst/>
              <a:latin typeface="Calibri" panose="020F0502020204030204" pitchFamily="34" charset="0"/>
              <a:ea typeface="Calibri" panose="020F0502020204030204" pitchFamily="34" charset="0"/>
            </a:endParaRPr>
          </a:p>
          <a:p>
            <a:pPr marL="189230" marR="0" indent="-6350">
              <a:lnSpc>
                <a:spcPct val="105000"/>
              </a:lnSpc>
              <a:spcBef>
                <a:spcPts val="0"/>
              </a:spcBef>
              <a:spcAft>
                <a:spcPts val="15"/>
              </a:spcAft>
            </a:pPr>
            <a:endParaRPr lang="en-IN" sz="2000" dirty="0">
              <a:solidFill>
                <a:srgbClr val="000000"/>
              </a:solidFill>
              <a:effectLst/>
              <a:latin typeface="Calibri" panose="020F0502020204030204" pitchFamily="34"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249643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625598-9526-4256-85B2-7D31AD0E2FF8}"/>
              </a:ext>
            </a:extLst>
          </p:cNvPr>
          <p:cNvSpPr txBox="1"/>
          <p:nvPr/>
        </p:nvSpPr>
        <p:spPr>
          <a:xfrm>
            <a:off x="640702" y="22927"/>
            <a:ext cx="11551298" cy="646331"/>
          </a:xfrm>
          <a:prstGeom prst="rect">
            <a:avLst/>
          </a:prstGeom>
          <a:noFill/>
        </p:spPr>
        <p:txBody>
          <a:bodyPr wrap="square" rtlCol="0">
            <a:spAutoFit/>
          </a:bodyPr>
          <a:lstStyle/>
          <a:p>
            <a:r>
              <a:rPr lang="en-US" dirty="0"/>
              <a:t>									</a:t>
            </a:r>
            <a:r>
              <a:rPr lang="en-US" sz="3600" dirty="0">
                <a:solidFill>
                  <a:srgbClr val="C00000"/>
                </a:solidFill>
                <a:latin typeface="Times New Roman" panose="02020603050405020304" pitchFamily="18" charset="0"/>
                <a:cs typeface="Times New Roman" panose="02020603050405020304" pitchFamily="18" charset="0"/>
              </a:rPr>
              <a:t>ALGORITHM</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8A10C4-DA65-4A76-891B-5AE531BA4F4A}"/>
              </a:ext>
            </a:extLst>
          </p:cNvPr>
          <p:cNvSpPr txBox="1"/>
          <p:nvPr/>
        </p:nvSpPr>
        <p:spPr>
          <a:xfrm>
            <a:off x="547396" y="786290"/>
            <a:ext cx="11644604" cy="8539261"/>
          </a:xfrm>
          <a:prstGeom prst="rect">
            <a:avLst/>
          </a:prstGeom>
          <a:noFill/>
        </p:spPr>
        <p:txBody>
          <a:bodyPr wrap="square" rtlCol="0">
            <a:spAutoFit/>
          </a:bodyPr>
          <a:lstStyle/>
          <a:p>
            <a:r>
              <a:rPr lang="en-US" sz="2000" dirty="0">
                <a:solidFill>
                  <a:srgbClr val="C00000"/>
                </a:solidFill>
                <a:latin typeface="Times New Roman" panose="02020603050405020304" pitchFamily="18" charset="0"/>
                <a:cs typeface="Times New Roman" panose="02020603050405020304" pitchFamily="18" charset="0"/>
              </a:rPr>
              <a:t>DECISION TREE REGRESSION</a:t>
            </a:r>
          </a:p>
          <a:p>
            <a:endParaRPr lang="en-US" sz="2000" dirty="0">
              <a:solidFill>
                <a:srgbClr val="C00000"/>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INPUT: </a:t>
            </a:r>
            <a:r>
              <a:rPr lang="en-IN" sz="2000" dirty="0">
                <a:latin typeface="Times New Roman" panose="02020603050405020304" pitchFamily="18" charset="0"/>
                <a:cs typeface="Times New Roman" panose="02020603050405020304" pitchFamily="18" charset="0"/>
              </a:rPr>
              <a:t>MARKET DATASET</a:t>
            </a:r>
          </a:p>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MARKET SIZE OF CROP 	</a:t>
            </a:r>
          </a:p>
          <a:p>
            <a:pPr marL="0" marR="0" lvl="0" indent="0" algn="l" defTabSz="914400" rtl="0" eaLnBrk="0" fontAlgn="base" latinLnBrk="0" hangingPunct="0">
              <a:lnSpc>
                <a:spcPct val="100000"/>
              </a:lnSpc>
              <a:spcBef>
                <a:spcPct val="0"/>
              </a:spcBef>
              <a:spcAft>
                <a:spcPct val="0"/>
              </a:spcAft>
              <a:buClrTx/>
              <a:buSzTx/>
              <a:buFontTx/>
              <a:buNone/>
              <a:tabLst/>
            </a:pPr>
            <a:r>
              <a:rPr lang="en-IN"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X:Independent features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Y:Dependent Features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Split X,Y into Training and testing dataset</a:t>
            </a:r>
          </a:p>
          <a:p>
            <a:pPr defTabSz="914400" eaLnBrk="0" fontAlgn="base" hangingPunct="0">
              <a:spcBef>
                <a:spcPct val="0"/>
              </a:spcBef>
              <a:spcAft>
                <a:spcPct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X_TRAIN,X _TEST,Y</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_</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TARIN,Y</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_</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a:t>
            </a:r>
          </a:p>
          <a:p>
            <a:pPr defTabSz="914400" eaLnBrk="0" fontAlgn="base" hangingPunct="0">
              <a:spcBef>
                <a:spcPct val="0"/>
              </a:spcBef>
              <a:spcAft>
                <a:spcPct val="0"/>
              </a:spcAft>
            </a:pPr>
            <a:endPar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REGRESSION CLASSIFIER: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CREATE DECISION TREE BASED ON MOST PROBABLE VALUE AND THEN GIVES RESULT IN LESS TIME.</a:t>
            </a:r>
          </a:p>
          <a:p>
            <a:pPr defTabSz="914400" eaLnBrk="0" fontAlgn="base" hangingPunct="0">
              <a:spcBef>
                <a:spcPct val="0"/>
              </a:spcBef>
              <a:spcAft>
                <a:spcPct val="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 RETURN CLASS LABELS.</a:t>
            </a:r>
          </a:p>
          <a:p>
            <a:pPr defTabSz="914400" eaLnBrk="0" fontAlgn="base" hangingPunct="0">
              <a:spcBef>
                <a:spcPct val="0"/>
              </a:spcBef>
              <a:spcAft>
                <a:spcPct val="0"/>
              </a:spcAft>
            </a:pP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p:txBody>
      </p:sp>
      <p:grpSp>
        <p:nvGrpSpPr>
          <p:cNvPr id="19" name="Group 18">
            <a:extLst>
              <a:ext uri="{FF2B5EF4-FFF2-40B4-BE49-F238E27FC236}">
                <a16:creationId xmlns:a16="http://schemas.microsoft.com/office/drawing/2014/main" id="{1FE060C7-CB3B-486D-8DEF-CD25E240193D}"/>
              </a:ext>
            </a:extLst>
          </p:cNvPr>
          <p:cNvGrpSpPr/>
          <p:nvPr/>
        </p:nvGrpSpPr>
        <p:grpSpPr>
          <a:xfrm>
            <a:off x="0" y="0"/>
            <a:ext cx="45720" cy="4445"/>
            <a:chOff x="0" y="0"/>
            <a:chExt cx="45720" cy="5055"/>
          </a:xfrm>
        </p:grpSpPr>
        <p:sp>
          <p:nvSpPr>
            <p:cNvPr id="20" name="Shape 984">
              <a:extLst>
                <a:ext uri="{FF2B5EF4-FFF2-40B4-BE49-F238E27FC236}">
                  <a16:creationId xmlns:a16="http://schemas.microsoft.com/office/drawing/2014/main" id="{483189BD-BA01-46C7-B1FF-E3A5531E7A7C}"/>
                </a:ext>
              </a:extLst>
            </p:cNvPr>
            <p:cNvSpPr/>
            <p:nvPr/>
          </p:nvSpPr>
          <p:spPr>
            <a:xfrm>
              <a:off x="0" y="0"/>
              <a:ext cx="45720" cy="0"/>
            </a:xfrm>
            <a:custGeom>
              <a:avLst/>
              <a:gdLst/>
              <a:ahLst/>
              <a:cxnLst/>
              <a:rect l="0" t="0" r="0" b="0"/>
              <a:pathLst>
                <a:path w="45720">
                  <a:moveTo>
                    <a:pt x="0" y="0"/>
                  </a:moveTo>
                  <a:lnTo>
                    <a:pt x="4572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5160652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TotalTime>
  <Words>1107</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Times New Roman</vt:lpstr>
      <vt:lpstr>Tw Cen MT</vt:lpstr>
      <vt:lpstr>Wingdings</vt:lpstr>
      <vt:lpstr>Droplet</vt:lpstr>
      <vt:lpstr>PowerPoint Presentation</vt:lpstr>
      <vt:lpstr>Introduction</vt:lpstr>
      <vt:lpstr>Problem Statement</vt:lpstr>
      <vt:lpstr>Objective </vt:lpstr>
      <vt:lpstr>Motivation</vt:lpstr>
      <vt:lpstr>PowerPoint Presentation</vt:lpstr>
      <vt:lpstr>System Architecture </vt:lpstr>
      <vt:lpstr>PowerPoint Presentation</vt:lpstr>
      <vt:lpstr>PowerPoint Presentation</vt:lpstr>
      <vt:lpstr>REQUIREMENT ANALYSIS</vt:lpstr>
      <vt:lpstr>CASE DIAGRAM</vt:lpstr>
      <vt:lpstr>PowerPoint Presentation</vt:lpstr>
      <vt:lpstr>PowerPoint Presentation</vt:lpstr>
      <vt:lpstr>ACTIVITY DIAGRAM</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Niyaj Shaikh</dc:creator>
  <cp:lastModifiedBy>sohel tamboli</cp:lastModifiedBy>
  <cp:revision>26</cp:revision>
  <dcterms:created xsi:type="dcterms:W3CDTF">2021-02-07T18:07:07Z</dcterms:created>
  <dcterms:modified xsi:type="dcterms:W3CDTF">2021-04-30T04:51:28Z</dcterms:modified>
</cp:coreProperties>
</file>