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2CEA-6C5E-4F17-9BCB-F106907211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F832-31EE-4911-8E9E-49E868A3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4FC29-35BC-4C80-AD9E-BC780470FCEF}"/>
              </a:ext>
            </a:extLst>
          </p:cNvPr>
          <p:cNvSpPr txBox="1"/>
          <p:nvPr/>
        </p:nvSpPr>
        <p:spPr>
          <a:xfrm>
            <a:off x="733729" y="1621078"/>
            <a:ext cx="996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Testing Machine Learning Code Using Polyhedral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4752" y="2859047"/>
            <a:ext cx="9752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/>
              <a:t>Md</a:t>
            </a:r>
            <a:r>
              <a:rPr lang="en-US" sz="2400" b="1" dirty="0"/>
              <a:t> Sohel Ahmed, Fuyuki Ishikawa, </a:t>
            </a:r>
            <a:r>
              <a:rPr lang="en-US" sz="2400" b="1" dirty="0" err="1"/>
              <a:t>Mahito</a:t>
            </a:r>
            <a:r>
              <a:rPr lang="en-US" sz="2400" b="1" dirty="0"/>
              <a:t> Sugiyama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Department of Principle and Informatics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National Institute of Informatics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Tokyo, Japan</a:t>
            </a:r>
          </a:p>
        </p:txBody>
      </p:sp>
    </p:spTree>
    <p:extLst>
      <p:ext uri="{BB962C8B-B14F-4D97-AF65-F5344CB8AC3E}">
        <p14:creationId xmlns:p14="http://schemas.microsoft.com/office/powerpoint/2010/main" val="265626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340" y="79841"/>
            <a:ext cx="60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Computation of A and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3" y="1205240"/>
            <a:ext cx="6157268" cy="321431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09599" y="4419600"/>
            <a:ext cx="11392441" cy="2276569"/>
            <a:chOff x="330985" y="1500710"/>
            <a:chExt cx="11671055" cy="244363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76" y="1555140"/>
              <a:ext cx="952381" cy="3428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40229" y="1500710"/>
              <a:ext cx="1166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5229" y="1555140"/>
              <a:ext cx="935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be the </a:t>
              </a:r>
              <a:r>
                <a:rPr lang="en-US" sz="2000" dirty="0" err="1"/>
                <a:t>pesedo</a:t>
              </a:r>
              <a:r>
                <a:rPr lang="en-US" sz="2000" dirty="0"/>
                <a:t> inverse of the square matrix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433" y="1612393"/>
              <a:ext cx="780952" cy="34285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080385" y="1612393"/>
              <a:ext cx="92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754" y="1583766"/>
              <a:ext cx="1952381" cy="34285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29" y="2294136"/>
              <a:ext cx="1657143" cy="32381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45229" y="2294136"/>
              <a:ext cx="9024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be the submatrix of  X with respect to columns of M</a:t>
              </a:r>
              <a:endParaRPr lang="en-US" sz="2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52" y="2852180"/>
              <a:ext cx="2266667" cy="32381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808515" y="2751338"/>
              <a:ext cx="9024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be the submatrix of  X with respect to columns of [p]\M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85" y="3555230"/>
              <a:ext cx="3152381" cy="34285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799114" y="3514876"/>
              <a:ext cx="6640286" cy="42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be the projection onto the columns of 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167" y="3634873"/>
              <a:ext cx="466667" cy="257143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196" y="617840"/>
            <a:ext cx="974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apply the lasso with parameter λ  to data (X, y),  yielding active variables </a:t>
            </a:r>
            <a:r>
              <a:rPr lang="en-US" sz="2000" b="1" i="1" dirty="0"/>
              <a:t>M. 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B0F0"/>
                </a:solidFill>
              </a:rPr>
              <a:t>active  variables A</a:t>
            </a:r>
            <a:r>
              <a:rPr lang="en-US" sz="2000" baseline="-25000" dirty="0">
                <a:solidFill>
                  <a:srgbClr val="00B0F0"/>
                </a:solidFill>
              </a:rPr>
              <a:t>1 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inactive variables A</a:t>
            </a:r>
            <a:r>
              <a:rPr lang="en-US" sz="2000" baseline="-25000" dirty="0">
                <a:solidFill>
                  <a:srgbClr val="00B0F0"/>
                </a:solidFill>
              </a:rPr>
              <a:t>0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compute the following way </a:t>
            </a:r>
            <a:r>
              <a:rPr lang="en-US" sz="2000" dirty="0">
                <a:solidFill>
                  <a:srgbClr val="00B0F0"/>
                </a:solidFill>
              </a:rPr>
              <a:t>(Lee et al. 2013)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58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8317" y="555739"/>
            <a:ext cx="698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Polyhedral region how it works in Lasso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" y="1474747"/>
            <a:ext cx="11299485" cy="5130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6177" y="942998"/>
            <a:ext cx="11314852" cy="4069139"/>
            <a:chOff x="336177" y="942998"/>
            <a:chExt cx="11314852" cy="4069139"/>
          </a:xfrm>
        </p:grpSpPr>
        <p:sp>
          <p:nvSpPr>
            <p:cNvPr id="2" name="TextBox 1"/>
            <p:cNvSpPr txBox="1"/>
            <p:nvPr/>
          </p:nvSpPr>
          <p:spPr>
            <a:xfrm>
              <a:off x="2429240" y="942998"/>
              <a:ext cx="6306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Experimental settings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6177" y="1825530"/>
              <a:ext cx="11314852" cy="42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/>
                <a:t>We set n = 50, p= 10, λ =0.8,  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395" y="1877598"/>
              <a:ext cx="2628122" cy="2545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6177" y="2423197"/>
              <a:ext cx="10947703" cy="42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/>
                <a:t>We repeat randomly generating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0281" y="2423197"/>
              <a:ext cx="1290583" cy="42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and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274" y="2459597"/>
              <a:ext cx="963644" cy="3462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77424" y="2958634"/>
              <a:ext cx="7253967" cy="42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/>
                <a:t>We repeat 1000 times for generating 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581" y="2995031"/>
              <a:ext cx="1031781" cy="34624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877803" y="3288195"/>
              <a:ext cx="2353978" cy="566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b="1" dirty="0">
                  <a:solidFill>
                    <a:srgbClr val="00B0F0"/>
                  </a:solidFill>
                </a:rPr>
                <a:t>ML(</a:t>
              </a:r>
              <a:r>
                <a:rPr lang="en-US" b="1" dirty="0" err="1">
                  <a:solidFill>
                    <a:srgbClr val="00B0F0"/>
                  </a:solidFill>
                </a:rPr>
                <a:t>X,y</a:t>
              </a:r>
              <a:r>
                <a:rPr lang="en-US" b="1" dirty="0">
                  <a:solidFill>
                    <a:srgbClr val="00B0F0"/>
                  </a:solidFill>
                </a:rPr>
                <a:t>,𝝀) ≠ ML(</a:t>
              </a:r>
              <a:r>
                <a:rPr lang="en-US" b="1" dirty="0" err="1">
                  <a:solidFill>
                    <a:srgbClr val="00B0F0"/>
                  </a:solidFill>
                </a:rPr>
                <a:t>X,y</a:t>
              </a:r>
              <a:r>
                <a:rPr lang="en-US" b="1" dirty="0">
                  <a:solidFill>
                    <a:srgbClr val="00B0F0"/>
                  </a:solidFill>
                </a:rPr>
                <a:t>′,𝝀),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592" y="3427874"/>
              <a:ext cx="5824951" cy="42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/>
                <a:t>If at least one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3464170"/>
              <a:ext cx="228668" cy="33710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700421" y="3460784"/>
              <a:ext cx="359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satisfies the condition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1305" y="3921797"/>
              <a:ext cx="800110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 we detect the bugs and our method can successfully detect the mutants.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365" y="4642805"/>
              <a:ext cx="94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12" y="4422605"/>
              <a:ext cx="44271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dirty="0"/>
                <a:t>If the condition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66173" y="4249192"/>
              <a:ext cx="2453364" cy="566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dirty="0"/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  ML(</a:t>
              </a:r>
              <a:r>
                <a:rPr lang="en-US" b="1" dirty="0" err="1">
                  <a:solidFill>
                    <a:srgbClr val="00B0F0"/>
                  </a:solidFill>
                </a:rPr>
                <a:t>X,y</a:t>
              </a:r>
              <a:r>
                <a:rPr lang="en-US" b="1" dirty="0">
                  <a:solidFill>
                    <a:srgbClr val="00B0F0"/>
                  </a:solidFill>
                </a:rPr>
                <a:t>,𝝀) = ML(</a:t>
              </a:r>
              <a:r>
                <a:rPr lang="en-US" b="1" dirty="0" err="1">
                  <a:solidFill>
                    <a:srgbClr val="00B0F0"/>
                  </a:solidFill>
                </a:rPr>
                <a:t>X,y</a:t>
              </a:r>
              <a:r>
                <a:rPr lang="en-US" b="1" dirty="0">
                  <a:solidFill>
                    <a:srgbClr val="00B0F0"/>
                  </a:solidFill>
                </a:rPr>
                <a:t>′,𝝀)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1450" y="4397772"/>
              <a:ext cx="61901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is satisfied for any       our method cannot detect the bugs 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728" y="4464806"/>
              <a:ext cx="210147" cy="3098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49" y="2493455"/>
            <a:ext cx="1514286" cy="2952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15" y="101141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444" y="794486"/>
            <a:ext cx="1118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Table: Generated Mutants from Lasso code and Experimental results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65" y="1152549"/>
            <a:ext cx="9397796" cy="5684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6195" y="188397"/>
            <a:ext cx="633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Results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321" y="213173"/>
            <a:ext cx="633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Results Summary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773206"/>
            <a:ext cx="1106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We tested 177 mutants of </a:t>
            </a:r>
            <a:r>
              <a:rPr lang="en-US" sz="2000" dirty="0">
                <a:solidFill>
                  <a:srgbClr val="00B0F0"/>
                </a:solidFill>
              </a:rPr>
              <a:t>lasso R implementation </a:t>
            </a:r>
            <a:r>
              <a:rPr lang="en-US" sz="2000" dirty="0"/>
              <a:t>and examined whether or not we can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detect these mutants by our approach using polyhedral lemma.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Results are as follows: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1. # detected mutants: 129; Our method successfully </a:t>
            </a:r>
            <a:r>
              <a:rPr lang="en-US" sz="2000" dirty="0">
                <a:solidFill>
                  <a:srgbClr val="00B0F0"/>
                </a:solidFill>
              </a:rPr>
              <a:t>detected 98%</a:t>
            </a:r>
            <a:r>
              <a:rPr lang="en-US" sz="2000" dirty="0"/>
              <a:t> mutants (129/132)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2. # detected mutants based on </a:t>
            </a:r>
            <a:r>
              <a:rPr lang="en-US" sz="2000" dirty="0">
                <a:solidFill>
                  <a:srgbClr val="00B0F0"/>
                </a:solidFill>
              </a:rPr>
              <a:t>complier error</a:t>
            </a:r>
            <a:r>
              <a:rPr lang="en-US" sz="2000" dirty="0"/>
              <a:t>, but not our proposal </a:t>
            </a:r>
            <a:r>
              <a:rPr lang="en-US" sz="2000" dirty="0">
                <a:solidFill>
                  <a:srgbClr val="00B0F0"/>
                </a:solidFill>
              </a:rPr>
              <a:t>method: 45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3. # </a:t>
            </a:r>
            <a:r>
              <a:rPr lang="en-US" sz="2000" dirty="0">
                <a:solidFill>
                  <a:srgbClr val="00B0F0"/>
                </a:solidFill>
              </a:rPr>
              <a:t>Non detected mutants: 3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52" y="15640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3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812" y="196344"/>
            <a:ext cx="632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Conclusion and Summary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476" y="746312"/>
            <a:ext cx="1081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testing method successfully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98 %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mutants of the lasso code efficiently.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present, it is hard by any other testing methods to reach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percentage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mutants.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Polyhedral characterization applies to not only the lasso but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broad range of ML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has a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 for the ML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method can be a fundamental of ML testing techniques, and will lead to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testing methods for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implementations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8D57D-54B0-4875-BFA2-433355EF683E}"/>
              </a:ext>
            </a:extLst>
          </p:cNvPr>
          <p:cNvSpPr txBox="1"/>
          <p:nvPr/>
        </p:nvSpPr>
        <p:spPr>
          <a:xfrm>
            <a:off x="403310" y="1742294"/>
            <a:ext cx="11459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Selection Inferences(PSI)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Polyhedral region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(Extract from Lasso based theory)?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whether 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exist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in machine learning code.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Results and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60EDA-1DBD-4B1F-B52A-5F34274A96BD}"/>
              </a:ext>
            </a:extLst>
          </p:cNvPr>
          <p:cNvSpPr txBox="1"/>
          <p:nvPr/>
        </p:nvSpPr>
        <p:spPr>
          <a:xfrm>
            <a:off x="1227313" y="748936"/>
            <a:ext cx="867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2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184" y="436652"/>
            <a:ext cx="971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Post-Selection Inference(PSI)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69" y="878440"/>
            <a:ext cx="9949970" cy="616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Selective inference or PSI framework is becoming popular recently after the landmark studies by </a:t>
            </a:r>
            <a:r>
              <a:rPr lang="en-US" sz="2000" dirty="0">
                <a:solidFill>
                  <a:srgbClr val="0070C0"/>
                </a:solidFill>
              </a:rPr>
              <a:t>Lee et al (2016).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case of LASSO selection event can consist of set of linear inequalities.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seminal result is known as a </a:t>
            </a:r>
            <a:r>
              <a:rPr lang="en-US" sz="2000" dirty="0">
                <a:solidFill>
                  <a:srgbClr val="0070C0"/>
                </a:solidFill>
              </a:rPr>
              <a:t>Polyhedral lemma </a:t>
            </a:r>
            <a:r>
              <a:rPr lang="en-US" sz="2000" dirty="0"/>
              <a:t>and is quite effective for the test statistic as a Selective inference.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Selective Inference framework has been studied for several problems where the assumptions of Polyhedral lemma are satisfied </a:t>
            </a:r>
            <a:r>
              <a:rPr lang="en-US" sz="2000" dirty="0">
                <a:solidFill>
                  <a:srgbClr val="0070C0"/>
                </a:solidFill>
              </a:rPr>
              <a:t>(Lee and Taylor, 2014). </a:t>
            </a:r>
          </a:p>
          <a:p>
            <a:pPr>
              <a:lnSpc>
                <a:spcPct val="200000"/>
              </a:lnSpc>
            </a:pPr>
            <a:br>
              <a:rPr lang="en-US" sz="2000" dirty="0"/>
            </a:br>
            <a:r>
              <a:rPr lang="en-US" sz="2000" dirty="0"/>
              <a:t>  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12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8518" y="39041"/>
            <a:ext cx="421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Lasso Shrinkage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17" y="405771"/>
            <a:ext cx="117111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Finding a set of statistically significant features is very important, and (LASSO)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is a popular method </a:t>
            </a:r>
            <a:r>
              <a:rPr lang="en-US" sz="2000" dirty="0">
                <a:solidFill>
                  <a:srgbClr val="00B0F0"/>
                </a:solidFill>
              </a:rPr>
              <a:t>[</a:t>
            </a:r>
            <a:r>
              <a:rPr lang="en-US" sz="2000" dirty="0" err="1">
                <a:solidFill>
                  <a:srgbClr val="00B0F0"/>
                </a:solidFill>
              </a:rPr>
              <a:t>Tibshirani</a:t>
            </a:r>
            <a:r>
              <a:rPr lang="en-US" sz="2000" dirty="0">
                <a:solidFill>
                  <a:srgbClr val="00B0F0"/>
                </a:solidFill>
              </a:rPr>
              <a:t>, 1996].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Lasso is a penalized method and Lasso performs L1 regularization.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Regularization is a process of introducing in order to prevent overfitting.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L1 regularization adds a factor of sum of absolute value of coefficients.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fit the best model lasso try to minimize the residual sum of square with penalty L1 regularization and Lasso provides an estimate of 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02" y="3625424"/>
            <a:ext cx="6376651" cy="1802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6951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0" y="5430751"/>
            <a:ext cx="1923810" cy="3047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9882" y="5398075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72" y="5390883"/>
            <a:ext cx="276190" cy="2666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72300" y="5365860"/>
            <a:ext cx="5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41" y="5382881"/>
            <a:ext cx="285714" cy="266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621" y="5424355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05438" y="5319141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norms, respectively, given as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6" y="5953632"/>
            <a:ext cx="3514286" cy="3238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93628" y="5899268"/>
            <a:ext cx="12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51" y="5738578"/>
            <a:ext cx="3361905" cy="5523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41" y="55887"/>
            <a:ext cx="1930525" cy="1429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08" y="3337380"/>
            <a:ext cx="798840" cy="270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8728" y="3277092"/>
            <a:ext cx="365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solves 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Tibshirani</a:t>
            </a:r>
            <a:r>
              <a:rPr lang="en-US" sz="2000" dirty="0">
                <a:solidFill>
                  <a:srgbClr val="00B0F0"/>
                </a:solidFill>
              </a:rPr>
              <a:t>, 1996</a:t>
            </a:r>
            <a:r>
              <a:rPr lang="en-US" dirty="0">
                <a:solidFill>
                  <a:srgbClr val="00B0F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305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3614" y="155050"/>
            <a:ext cx="413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Lasso Optimization Problem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719" y="2327213"/>
            <a:ext cx="1131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a set of variables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71" y="2363170"/>
            <a:ext cx="2857143" cy="3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201" y="2342464"/>
            <a:ext cx="8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81" y="2369222"/>
            <a:ext cx="2038095" cy="35238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0985" y="3098273"/>
            <a:ext cx="1133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output of Lasso is a variable set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46" y="3118089"/>
            <a:ext cx="304762" cy="2857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08515" y="3097169"/>
            <a:ext cx="54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         with sign vector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08" y="3171345"/>
            <a:ext cx="103489" cy="1983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95" y="3628337"/>
            <a:ext cx="2723809" cy="3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39" y="198013"/>
            <a:ext cx="1930525" cy="1429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535" y="1674683"/>
            <a:ext cx="1005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Lasso produces sparse solution and defined predicts with non-zero coefficients </a:t>
            </a:r>
            <a:r>
              <a:rPr lang="en-US" sz="2000" dirty="0">
                <a:solidFill>
                  <a:srgbClr val="00B0F0"/>
                </a:solidFill>
              </a:rPr>
              <a:t>(Lee at al.2015)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26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60EDA-1DBD-4B1F-B52A-5F34274A96BD}"/>
              </a:ext>
            </a:extLst>
          </p:cNvPr>
          <p:cNvSpPr txBox="1"/>
          <p:nvPr/>
        </p:nvSpPr>
        <p:spPr>
          <a:xfrm>
            <a:off x="1227313" y="271191"/>
            <a:ext cx="867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Our Approach for Machine Learning Code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821" y="1127760"/>
            <a:ext cx="10920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Selecting relevant variables (features) from a supervised </a:t>
            </a:r>
            <a:r>
              <a:rPr lang="en-US" sz="2000" dirty="0">
                <a:solidFill>
                  <a:srgbClr val="00B0F0"/>
                </a:solidFill>
              </a:rPr>
              <a:t>multivariate dataset (</a:t>
            </a:r>
            <a:r>
              <a:rPr lang="en-US" sz="2000" dirty="0" err="1">
                <a:solidFill>
                  <a:srgbClr val="00B0F0"/>
                </a:solidFill>
              </a:rPr>
              <a:t>X,y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                    is a design matrix with 𝑛 observations and 𝑝 variables and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is a response vector.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Lasso finds a set of variables 𝑀⊆ {1, . . . , 𝑝} that is informative to predict y form X.       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Hence, from the ML system view point  (X, y) is input and 𝑀 is output.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polyhedral region for a possible output                        is obtained in the form of </a:t>
            </a:r>
            <a:r>
              <a:rPr lang="en-US" sz="2000" dirty="0">
                <a:solidFill>
                  <a:srgbClr val="00B0F0"/>
                </a:solidFill>
              </a:rPr>
              <a:t>Ay′ ≤ b </a:t>
            </a:r>
            <a:r>
              <a:rPr lang="en-US" sz="2000" dirty="0"/>
              <a:t>for some                                                                                                                                                         .                       And                        , where A and b are computed from X, y and 𝑀.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95" y="1838644"/>
            <a:ext cx="1004904" cy="214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55" y="1734665"/>
            <a:ext cx="781005" cy="274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49" y="3609361"/>
            <a:ext cx="921066" cy="3009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" y="4020277"/>
            <a:ext cx="1228571" cy="2666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12" y="4029133"/>
            <a:ext cx="895238" cy="26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60EDA-1DBD-4B1F-B52A-5F34274A96BD}"/>
              </a:ext>
            </a:extLst>
          </p:cNvPr>
          <p:cNvSpPr txBox="1"/>
          <p:nvPr/>
        </p:nvSpPr>
        <p:spPr>
          <a:xfrm>
            <a:off x="1227313" y="271191"/>
            <a:ext cx="867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Our Testing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713" y="1199322"/>
            <a:ext cx="112577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polyhedron  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Ay′≤b</a:t>
            </a: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/>
              <a:t>is satisfied for any response vector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Selected variables </a:t>
            </a:r>
            <a:r>
              <a:rPr lang="en-US" sz="2000" dirty="0">
                <a:solidFill>
                  <a:srgbClr val="00B0F0"/>
                </a:solidFill>
              </a:rPr>
              <a:t>𝑀′ from (</a:t>
            </a:r>
            <a:r>
              <a:rPr lang="en-US" sz="2000" dirty="0" err="1">
                <a:solidFill>
                  <a:srgbClr val="00B0F0"/>
                </a:solidFill>
              </a:rPr>
              <a:t>X,y</a:t>
            </a:r>
            <a:r>
              <a:rPr lang="en-US" sz="2000" dirty="0">
                <a:solidFill>
                  <a:srgbClr val="00B0F0"/>
                </a:solidFill>
              </a:rPr>
              <a:t>′) </a:t>
            </a:r>
            <a:r>
              <a:rPr lang="en-US" sz="2000" dirty="0"/>
              <a:t>should be exactly the same with 𝑀, if  </a:t>
            </a:r>
            <a:r>
              <a:rPr lang="en-US" sz="2000" dirty="0" err="1"/>
              <a:t>Ay′≤b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</a:rPr>
              <a:t>Lasso code </a:t>
            </a:r>
            <a:r>
              <a:rPr lang="en-US" sz="2000" dirty="0"/>
              <a:t>can be tested using this property.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of mutants can be successfully detected by our approach in </a:t>
            </a:r>
            <a:r>
              <a:rPr lang="en-US" sz="2000" dirty="0">
                <a:solidFill>
                  <a:srgbClr val="00B0F0"/>
                </a:solidFill>
              </a:rPr>
              <a:t>mutation testing. 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4" y="1486793"/>
            <a:ext cx="936653" cy="309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60EDA-1DBD-4B1F-B52A-5F34274A96BD}"/>
              </a:ext>
            </a:extLst>
          </p:cNvPr>
          <p:cNvSpPr txBox="1"/>
          <p:nvPr/>
        </p:nvSpPr>
        <p:spPr>
          <a:xfrm>
            <a:off x="1227313" y="271191"/>
            <a:ext cx="867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31" y="996748"/>
            <a:ext cx="7243125" cy="4859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7160" y="604346"/>
            <a:ext cx="9138744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seminal paper by </a:t>
            </a:r>
            <a:r>
              <a:rPr lang="en-US" sz="2000" dirty="0">
                <a:solidFill>
                  <a:srgbClr val="00B0F0"/>
                </a:solidFill>
              </a:rPr>
              <a:t>(Lee et al. 2016)</a:t>
            </a:r>
            <a:r>
              <a:rPr lang="en-US" sz="2000" dirty="0"/>
              <a:t> provides the polyhedral lemma, which gives us a probability distribution over the space of the polyhedron.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can remove a bias in statistical hypothesis testing.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obtain the </a:t>
            </a:r>
            <a:r>
              <a:rPr lang="en-US" sz="2000" dirty="0">
                <a:solidFill>
                  <a:srgbClr val="00B0F0"/>
                </a:solidFill>
              </a:rPr>
              <a:t>polyhedral condition </a:t>
            </a:r>
            <a:r>
              <a:rPr lang="en-US" sz="2000" dirty="0"/>
              <a:t>as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    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 For, any y′ satisfying the condition </a:t>
            </a:r>
            <a:r>
              <a:rPr lang="en-US" sz="2000" dirty="0" err="1">
                <a:solidFill>
                  <a:srgbClr val="00B0F0"/>
                </a:solidFill>
              </a:rPr>
              <a:t>Ay′≤b</a:t>
            </a:r>
            <a:r>
              <a:rPr lang="en-US" sz="2000" dirty="0"/>
              <a:t>,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                            ML(</a:t>
            </a:r>
            <a:r>
              <a:rPr lang="en-US" sz="2000" dirty="0" err="1"/>
              <a:t>X,y</a:t>
            </a:r>
            <a:r>
              <a:rPr lang="en-US" sz="2000" dirty="0"/>
              <a:t>,𝝀) = ML(</a:t>
            </a:r>
            <a:r>
              <a:rPr lang="en-US" sz="2000" dirty="0" err="1"/>
              <a:t>X,y</a:t>
            </a:r>
            <a:r>
              <a:rPr lang="en-US" sz="2000" dirty="0"/>
              <a:t>′,𝝀) ( bugs is not detected 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                           ML(</a:t>
            </a:r>
            <a:r>
              <a:rPr lang="en-US" sz="2000" dirty="0" err="1"/>
              <a:t>X,y</a:t>
            </a:r>
            <a:r>
              <a:rPr lang="en-US" sz="2000" dirty="0"/>
              <a:t>,𝝀) ≠  ML(</a:t>
            </a:r>
            <a:r>
              <a:rPr lang="en-US" sz="2000" dirty="0" err="1"/>
              <a:t>X,y</a:t>
            </a:r>
            <a:r>
              <a:rPr lang="en-US" sz="2000" dirty="0"/>
              <a:t>′,𝝀) (bugs is detected)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0" y="2683867"/>
            <a:ext cx="6771428" cy="3523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5358" y="51758"/>
            <a:ext cx="6705600" cy="55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0286" y="155051"/>
            <a:ext cx="55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Polyhedral Condition Exists Bugs or not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9711" y="3278038"/>
            <a:ext cx="845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Randomly created pair (</a:t>
            </a:r>
            <a:r>
              <a:rPr lang="en-US" sz="2000" dirty="0" err="1"/>
              <a:t>X,y</a:t>
            </a:r>
            <a:r>
              <a:rPr lang="en-US" sz="2000" dirty="0"/>
              <a:t>) and apply the ML system to get result ML(</a:t>
            </a:r>
            <a:r>
              <a:rPr lang="en-US" sz="2000" dirty="0" err="1"/>
              <a:t>X,y</a:t>
            </a:r>
            <a:r>
              <a:rPr lang="en-US" sz="2000" dirty="0"/>
              <a:t>, 𝝀) from </a:t>
            </a:r>
            <a:r>
              <a:rPr lang="en-US" sz="2000" dirty="0" err="1">
                <a:solidFill>
                  <a:srgbClr val="00B0F0"/>
                </a:solidFill>
              </a:rPr>
              <a:t>Ay′≤b</a:t>
            </a:r>
            <a:r>
              <a:rPr lang="en-US" sz="2000" dirty="0">
                <a:solidFill>
                  <a:srgbClr val="00B0F0"/>
                </a:solidFill>
              </a:rPr>
              <a:t>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9" y="45613"/>
            <a:ext cx="1930525" cy="1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990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sohel</dc:creator>
  <cp:lastModifiedBy>Ahmed, Sohel</cp:lastModifiedBy>
  <cp:revision>33</cp:revision>
  <dcterms:created xsi:type="dcterms:W3CDTF">2020-10-24T01:15:38Z</dcterms:created>
  <dcterms:modified xsi:type="dcterms:W3CDTF">2024-11-08T23:47:07Z</dcterms:modified>
</cp:coreProperties>
</file>