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4" r:id="rId5"/>
    <p:sldId id="308" r:id="rId6"/>
    <p:sldId id="310" r:id="rId7"/>
    <p:sldId id="312" r:id="rId8"/>
    <p:sldId id="309" r:id="rId9"/>
    <p:sldId id="311"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N" initials="RN" lastIdx="1" clrIdx="0">
    <p:extLst>
      <p:ext uri="{19B8F6BF-5375-455C-9EA6-DF929625EA0E}">
        <p15:presenceInfo xmlns:p15="http://schemas.microsoft.com/office/powerpoint/2012/main" userId="d427c369756829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6" d="100"/>
          <a:sy n="66" d="100"/>
        </p:scale>
        <p:origin x="629"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9/18/2023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9/18/2023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9/18/2023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9/18/2023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9/18/2023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BB31DE-E756-2D88-DD84-42B52DB41A3C}"/>
              </a:ext>
            </a:extLst>
          </p:cNvPr>
          <p:cNvSpPr>
            <a:spLocks noGrp="1"/>
          </p:cNvSpPr>
          <p:nvPr>
            <p:ph type="title"/>
          </p:nvPr>
        </p:nvSpPr>
        <p:spPr>
          <a:xfrm>
            <a:off x="767857" y="1481940"/>
            <a:ext cx="3031852" cy="1722419"/>
          </a:xfrm>
        </p:spPr>
        <p:txBody>
          <a:bodyPr>
            <a:no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18CSE301J </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Information Visualisation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p:txBody>
          <a:bodyPr>
            <a:normAutofit/>
          </a:bodyPr>
          <a:lstStyle/>
          <a:p>
            <a:r>
              <a:rPr lang="en-US" sz="1600" dirty="0">
                <a:solidFill>
                  <a:schemeClr val="tx1"/>
                </a:solidFill>
              </a:rPr>
              <a:t>Sit Dolor Amet</a:t>
            </a:r>
          </a:p>
        </p:txBody>
      </p:sp>
      <p:sp>
        <p:nvSpPr>
          <p:cNvPr id="7" name="Text Placeholder 6">
            <a:extLst>
              <a:ext uri="{FF2B5EF4-FFF2-40B4-BE49-F238E27FC236}">
                <a16:creationId xmlns:a16="http://schemas.microsoft.com/office/drawing/2014/main" id="{44020C29-CA0C-52BC-241E-3CE53CB75813}"/>
              </a:ext>
            </a:extLst>
          </p:cNvPr>
          <p:cNvSpPr>
            <a:spLocks noGrp="1"/>
          </p:cNvSpPr>
          <p:nvPr>
            <p:ph type="body" sz="half" idx="2"/>
          </p:nvPr>
        </p:nvSpPr>
        <p:spPr>
          <a:xfrm>
            <a:off x="767857" y="3906102"/>
            <a:ext cx="3031852" cy="1808898"/>
          </a:xfrm>
        </p:spPr>
        <p:txBody>
          <a:bodyPr/>
          <a:lstStyle/>
          <a:p>
            <a:pPr>
              <a:lnSpc>
                <a:spcPct val="100000"/>
              </a:lnSpc>
            </a:pPr>
            <a:r>
              <a:rPr lang="en-US" dirty="0">
                <a:latin typeface="Times New Roman" panose="02020603050405020304" pitchFamily="18" charset="0"/>
                <a:cs typeface="Times New Roman" panose="02020603050405020304" pitchFamily="18" charset="0"/>
              </a:rPr>
              <a:t>Done By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Shaik Sohel Pasha  (RA2111003010669)</a:t>
            </a:r>
          </a:p>
          <a:p>
            <a:pPr>
              <a:lnSpc>
                <a:spcPct val="100000"/>
              </a:lnSpc>
            </a:pPr>
            <a:r>
              <a:rPr lang="en-US" dirty="0">
                <a:latin typeface="Times New Roman" panose="02020603050405020304" pitchFamily="18" charset="0"/>
                <a:cs typeface="Times New Roman" panose="02020603050405020304" pitchFamily="18" charset="0"/>
              </a:rPr>
              <a:t>- Aalap Sangvikar (RA2111003010690)</a:t>
            </a:r>
          </a:p>
          <a:p>
            <a:pPr>
              <a:lnSpc>
                <a:spcPct val="10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F8D598-BCC8-481A-027F-08381078BBE5}"/>
              </a:ext>
            </a:extLst>
          </p:cNvPr>
          <p:cNvPicPr>
            <a:picLocks noChangeAspect="1"/>
          </p:cNvPicPr>
          <p:nvPr/>
        </p:nvPicPr>
        <p:blipFill>
          <a:blip r:embed="rId3"/>
          <a:stretch>
            <a:fillRect/>
          </a:stretch>
        </p:blipFill>
        <p:spPr>
          <a:xfrm>
            <a:off x="4180641" y="685800"/>
            <a:ext cx="7878009" cy="3314700"/>
          </a:xfrm>
          <a:prstGeom prst="rect">
            <a:avLst/>
          </a:prstGeom>
        </p:spPr>
      </p:pic>
      <p:sp>
        <p:nvSpPr>
          <p:cNvPr id="9" name="TextBox 8">
            <a:extLst>
              <a:ext uri="{FF2B5EF4-FFF2-40B4-BE49-F238E27FC236}">
                <a16:creationId xmlns:a16="http://schemas.microsoft.com/office/drawing/2014/main" id="{E9BFEBFB-8496-835D-64C5-B6C31AF44F52}"/>
              </a:ext>
            </a:extLst>
          </p:cNvPr>
          <p:cNvSpPr txBox="1"/>
          <p:nvPr/>
        </p:nvSpPr>
        <p:spPr>
          <a:xfrm>
            <a:off x="4248150" y="4410076"/>
            <a:ext cx="7810500" cy="1354217"/>
          </a:xfrm>
          <a:prstGeom prst="rect">
            <a:avLst/>
          </a:prstGeom>
          <a:noFill/>
        </p:spPr>
        <p:txBody>
          <a:bodyPr wrap="square" rtlCol="0">
            <a:spAutoFit/>
          </a:bodyPr>
          <a:lstStyle/>
          <a:p>
            <a:r>
              <a:rPr lang="en-US" sz="5400" b="1" dirty="0">
                <a:solidFill>
                  <a:schemeClr val="accent5">
                    <a:lumMod val="75000"/>
                  </a:schemeClr>
                </a:solidFill>
                <a:latin typeface="Algerian" panose="04020705040A02060702" pitchFamily="82" charset="0"/>
                <a:cs typeface="Times New Roman" panose="02020603050405020304" pitchFamily="18" charset="0"/>
              </a:rPr>
              <a:t>UNVEILING ZEPTO</a:t>
            </a:r>
            <a:br>
              <a:rPr lang="en-US" sz="5400" dirty="0">
                <a:solidFill>
                  <a:schemeClr val="accent5">
                    <a:lumMod val="75000"/>
                  </a:schemeClr>
                </a:solidFill>
                <a:latin typeface="Algerian" panose="04020705040A02060702" pitchFamily="82" charset="0"/>
                <a:cs typeface="Times New Roman" panose="02020603050405020304" pitchFamily="18" charset="0"/>
              </a:rPr>
            </a:br>
            <a:r>
              <a:rPr lang="en-US" sz="2800" dirty="0">
                <a:solidFill>
                  <a:schemeClr val="accent5">
                    <a:lumMod val="75000"/>
                  </a:schemeClr>
                </a:solidFill>
                <a:latin typeface="Algerian" panose="04020705040A02060702" pitchFamily="82" charset="0"/>
                <a:cs typeface="Times New Roman" panose="02020603050405020304" pitchFamily="18" charset="0"/>
              </a:rPr>
              <a:t>(An In-Depth Analysis and Exploration)</a:t>
            </a:r>
            <a:endParaRPr lang="en-IN" sz="2800" dirty="0">
              <a:solidFill>
                <a:schemeClr val="accent5">
                  <a:lumMod val="75000"/>
                </a:schemeClr>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205248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9FB6-F5D1-449F-C953-6AF264294993}"/>
              </a:ext>
            </a:extLst>
          </p:cNvPr>
          <p:cNvSpPr>
            <a:spLocks noGrp="1"/>
          </p:cNvSpPr>
          <p:nvPr>
            <p:ph type="title"/>
          </p:nvPr>
        </p:nvSpPr>
        <p:spPr/>
        <p:txBody>
          <a:bodyPr/>
          <a:lstStyle/>
          <a:p>
            <a:r>
              <a:rPr lang="en-US" b="1" dirty="0"/>
              <a:t>BISCUITS</a:t>
            </a:r>
            <a:endParaRPr lang="en-IN" b="1" dirty="0"/>
          </a:p>
        </p:txBody>
      </p:sp>
      <p:sp>
        <p:nvSpPr>
          <p:cNvPr id="3" name="Content Placeholder 2">
            <a:extLst>
              <a:ext uri="{FF2B5EF4-FFF2-40B4-BE49-F238E27FC236}">
                <a16:creationId xmlns:a16="http://schemas.microsoft.com/office/drawing/2014/main" id="{460C3F7E-D13A-7468-AE64-D7403A08091A}"/>
              </a:ext>
            </a:extLst>
          </p:cNvPr>
          <p:cNvSpPr>
            <a:spLocks noGrp="1"/>
          </p:cNvSpPr>
          <p:nvPr>
            <p:ph idx="1"/>
          </p:nvPr>
        </p:nvSpPr>
        <p:spPr/>
        <p:txBody>
          <a:bodyPr/>
          <a:lstStyle/>
          <a:p>
            <a:r>
              <a:rPr lang="en-US" dirty="0">
                <a:solidFill>
                  <a:schemeClr val="tx1"/>
                </a:solidFill>
                <a:latin typeface="+mj-lt"/>
              </a:rPr>
              <a:t>The Maximum Retail Price (MRP) and Discounted Selling Price for biscuits on Zepto are essential factors for customers and the platform's pricing strategy:</a:t>
            </a:r>
          </a:p>
          <a:p>
            <a:r>
              <a:rPr lang="en-US" dirty="0">
                <a:solidFill>
                  <a:schemeClr val="tx1"/>
                </a:solidFill>
                <a:latin typeface="+mj-lt"/>
              </a:rPr>
              <a:t>Maximum Retail Price (MRP):MRP for biscuits sets the highest price at which these snack items can be legally sold on Zepto. It serves as a reference point for customers, helping them gauge the value and cost-effectiveness of their biscuit purchases.</a:t>
            </a:r>
          </a:p>
          <a:p>
            <a:r>
              <a:rPr lang="en-US" dirty="0">
                <a:solidFill>
                  <a:schemeClr val="tx1"/>
                </a:solidFill>
                <a:latin typeface="+mj-lt"/>
              </a:rPr>
              <a:t>Discounted Selling </a:t>
            </a:r>
            <a:r>
              <a:rPr lang="en-US" dirty="0" err="1">
                <a:solidFill>
                  <a:schemeClr val="tx1"/>
                </a:solidFill>
                <a:latin typeface="+mj-lt"/>
              </a:rPr>
              <a:t>Price:The</a:t>
            </a:r>
            <a:r>
              <a:rPr lang="en-US" dirty="0">
                <a:solidFill>
                  <a:schemeClr val="tx1"/>
                </a:solidFill>
                <a:latin typeface="+mj-lt"/>
              </a:rPr>
              <a:t> Discounted Selling Price represents the actual cost that customers pay for biscuits after applying any discounts, promotions, or offers on Zepto. It reflects the immediate savings that customers can enjoy when buying biscuits through the platform.</a:t>
            </a:r>
          </a:p>
          <a:p>
            <a:r>
              <a:rPr lang="en-US" dirty="0">
                <a:solidFill>
                  <a:schemeClr val="tx1"/>
                </a:solidFill>
                <a:latin typeface="+mj-lt"/>
              </a:rPr>
              <a:t>Analyzing both MRP and Discounted Selling Price for biscuits provides transparency to customers and helps Zepto optimize its pricing strategies, ensuring competitive prices and attractive offers for this popular snack category.</a:t>
            </a:r>
            <a:endParaRPr lang="en-IN" dirty="0">
              <a:solidFill>
                <a:schemeClr val="tx1"/>
              </a:solidFill>
              <a:latin typeface="+mj-lt"/>
            </a:endParaRPr>
          </a:p>
        </p:txBody>
      </p:sp>
    </p:spTree>
    <p:extLst>
      <p:ext uri="{BB962C8B-B14F-4D97-AF65-F5344CB8AC3E}">
        <p14:creationId xmlns:p14="http://schemas.microsoft.com/office/powerpoint/2010/main" val="2544636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72F6C3A3-784D-6F0B-615B-4F2566678086}"/>
                  </a:ext>
                </a:extLst>
              </p:cNvPr>
              <p:cNvGraphicFramePr>
                <a:graphicFrameLocks noGrp="1"/>
              </p:cNvGraphicFramePr>
              <p:nvPr>
                <p:extLst>
                  <p:ext uri="{D42A27DB-BD31-4B8C-83A1-F6EECF244321}">
                    <p14:modId xmlns:p14="http://schemas.microsoft.com/office/powerpoint/2010/main" val="461130216"/>
                  </p:ext>
                </p:extLst>
              </p:nvPr>
            </p:nvGraphicFramePr>
            <p:xfrm>
              <a:off x="671332" y="1388961"/>
              <a:ext cx="10934178" cy="53706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72F6C3A3-784D-6F0B-615B-4F2566678086}"/>
                  </a:ext>
                </a:extLst>
              </p:cNvPr>
              <p:cNvPicPr>
                <a:picLocks noGrp="1" noRot="1" noChangeAspect="1" noMove="1" noResize="1" noEditPoints="1" noAdjustHandles="1" noChangeArrowheads="1" noChangeShapeType="1"/>
              </p:cNvPicPr>
              <p:nvPr/>
            </p:nvPicPr>
            <p:blipFill>
              <a:blip r:embed="rId3"/>
              <a:stretch>
                <a:fillRect/>
              </a:stretch>
            </p:blipFill>
            <p:spPr>
              <a:xfrm>
                <a:off x="671332" y="1388961"/>
                <a:ext cx="10934178" cy="5370653"/>
              </a:xfrm>
              <a:prstGeom prst="rect">
                <a:avLst/>
              </a:prstGeom>
            </p:spPr>
          </p:pic>
        </mc:Fallback>
      </mc:AlternateContent>
      <p:sp>
        <p:nvSpPr>
          <p:cNvPr id="3" name="Title 2">
            <a:extLst>
              <a:ext uri="{FF2B5EF4-FFF2-40B4-BE49-F238E27FC236}">
                <a16:creationId xmlns:a16="http://schemas.microsoft.com/office/drawing/2014/main" id="{2FCD7B8C-C87A-94D8-7D07-1C481FA35C3D}"/>
              </a:ext>
            </a:extLst>
          </p:cNvPr>
          <p:cNvSpPr>
            <a:spLocks noGrp="1"/>
          </p:cNvSpPr>
          <p:nvPr>
            <p:ph type="title"/>
          </p:nvPr>
        </p:nvSpPr>
        <p:spPr>
          <a:xfrm>
            <a:off x="575894" y="729658"/>
            <a:ext cx="11029616" cy="474109"/>
          </a:xfrm>
        </p:spPr>
        <p:txBody>
          <a:bodyPr>
            <a:normAutofit fontScale="90000"/>
          </a:bodyPr>
          <a:lstStyle/>
          <a:p>
            <a:r>
              <a:rPr lang="en-US" dirty="0"/>
              <a:t>TABLEAU REPRESENTATION</a:t>
            </a:r>
            <a:endParaRPr lang="en-IN" dirty="0"/>
          </a:p>
        </p:txBody>
      </p:sp>
    </p:spTree>
    <p:extLst>
      <p:ext uri="{BB962C8B-B14F-4D97-AF65-F5344CB8AC3E}">
        <p14:creationId xmlns:p14="http://schemas.microsoft.com/office/powerpoint/2010/main" val="2440760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FE17-927C-DF04-8C85-2AD1CD11D4E6}"/>
              </a:ext>
            </a:extLst>
          </p:cNvPr>
          <p:cNvSpPr>
            <a:spLocks noGrp="1"/>
          </p:cNvSpPr>
          <p:nvPr>
            <p:ph type="title"/>
          </p:nvPr>
        </p:nvSpPr>
        <p:spPr>
          <a:xfrm>
            <a:off x="575894" y="729658"/>
            <a:ext cx="11029616" cy="566707"/>
          </a:xfrm>
        </p:spPr>
        <p:txBody>
          <a:bodyPr/>
          <a:lstStyle/>
          <a:p>
            <a:r>
              <a:rPr lang="en-US" dirty="0"/>
              <a:t>GEPHI REPRESENTATION </a:t>
            </a:r>
            <a:endParaRPr lang="en-IN" dirty="0"/>
          </a:p>
        </p:txBody>
      </p:sp>
      <p:pic>
        <p:nvPicPr>
          <p:cNvPr id="4" name="Picture 3">
            <a:extLst>
              <a:ext uri="{FF2B5EF4-FFF2-40B4-BE49-F238E27FC236}">
                <a16:creationId xmlns:a16="http://schemas.microsoft.com/office/drawing/2014/main" id="{D1313649-2A30-93C5-D712-6E4240308331}"/>
              </a:ext>
            </a:extLst>
          </p:cNvPr>
          <p:cNvPicPr>
            <a:picLocks noChangeAspect="1"/>
          </p:cNvPicPr>
          <p:nvPr/>
        </p:nvPicPr>
        <p:blipFill>
          <a:blip r:embed="rId2"/>
          <a:stretch>
            <a:fillRect/>
          </a:stretch>
        </p:blipFill>
        <p:spPr>
          <a:xfrm>
            <a:off x="4178461" y="1296365"/>
            <a:ext cx="4343556" cy="5561635"/>
          </a:xfrm>
          <a:prstGeom prst="rect">
            <a:avLst/>
          </a:prstGeom>
        </p:spPr>
      </p:pic>
    </p:spTree>
    <p:extLst>
      <p:ext uri="{BB962C8B-B14F-4D97-AF65-F5344CB8AC3E}">
        <p14:creationId xmlns:p14="http://schemas.microsoft.com/office/powerpoint/2010/main" val="1766433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5119-4CCD-9D12-1A4C-C0B949F347D5}"/>
              </a:ext>
            </a:extLst>
          </p:cNvPr>
          <p:cNvSpPr>
            <a:spLocks noGrp="1"/>
          </p:cNvSpPr>
          <p:nvPr>
            <p:ph type="title"/>
          </p:nvPr>
        </p:nvSpPr>
        <p:spPr/>
        <p:txBody>
          <a:bodyPr/>
          <a:lstStyle/>
          <a:p>
            <a:r>
              <a:rPr lang="en-US" dirty="0"/>
              <a:t>MEAT, FISH AND EGGS</a:t>
            </a:r>
            <a:endParaRPr lang="en-IN" dirty="0"/>
          </a:p>
        </p:txBody>
      </p:sp>
      <p:sp>
        <p:nvSpPr>
          <p:cNvPr id="3" name="Content Placeholder 2">
            <a:extLst>
              <a:ext uri="{FF2B5EF4-FFF2-40B4-BE49-F238E27FC236}">
                <a16:creationId xmlns:a16="http://schemas.microsoft.com/office/drawing/2014/main" id="{C37A34AD-D131-B2A1-CF40-1C7B2C0E43F8}"/>
              </a:ext>
            </a:extLst>
          </p:cNvPr>
          <p:cNvSpPr>
            <a:spLocks noGrp="1"/>
          </p:cNvSpPr>
          <p:nvPr>
            <p:ph idx="1"/>
          </p:nvPr>
        </p:nvSpPr>
        <p:spPr/>
        <p:txBody>
          <a:bodyPr>
            <a:normAutofit/>
          </a:bodyPr>
          <a:lstStyle/>
          <a:p>
            <a:r>
              <a:rPr lang="en-US" dirty="0">
                <a:solidFill>
                  <a:schemeClr val="tx1"/>
                </a:solidFill>
                <a:latin typeface="+mj-lt"/>
              </a:rPr>
              <a:t>The Maximum Retail Price (MRP) and Discounted Selling Price for meat, fish, and eggs on Zepto are crucial for understanding pricing dynamics and value for customers:</a:t>
            </a:r>
          </a:p>
          <a:p>
            <a:r>
              <a:rPr lang="en-US" dirty="0">
                <a:solidFill>
                  <a:schemeClr val="tx1"/>
                </a:solidFill>
                <a:latin typeface="+mj-lt"/>
              </a:rPr>
              <a:t>Maximum Retail Price (MRP):MRP for meat, fish, and eggs sets the highest price at which these products can be legally sold on Zepto. It acts as a reference point, allowing customers to assess the value and cost of these essential food items.</a:t>
            </a:r>
          </a:p>
          <a:p>
            <a:r>
              <a:rPr lang="en-US" dirty="0">
                <a:solidFill>
                  <a:schemeClr val="tx1"/>
                </a:solidFill>
                <a:latin typeface="+mj-lt"/>
              </a:rPr>
              <a:t>Discounted Selling </a:t>
            </a:r>
            <a:r>
              <a:rPr lang="en-US" dirty="0" err="1">
                <a:solidFill>
                  <a:schemeClr val="tx1"/>
                </a:solidFill>
                <a:latin typeface="+mj-lt"/>
              </a:rPr>
              <a:t>Price:The</a:t>
            </a:r>
            <a:r>
              <a:rPr lang="en-US" dirty="0">
                <a:solidFill>
                  <a:schemeClr val="tx1"/>
                </a:solidFill>
                <a:latin typeface="+mj-lt"/>
              </a:rPr>
              <a:t> Discounted Selling Price represents the actual price customers pay for meat, fish, and eggs after applying discounts, promotions, or special offers on Zepto. It reflects the immediate savings that customers can benefit from when purchasing these products through the platform.</a:t>
            </a:r>
          </a:p>
          <a:p>
            <a:r>
              <a:rPr lang="en-US" dirty="0">
                <a:solidFill>
                  <a:schemeClr val="tx1"/>
                </a:solidFill>
                <a:latin typeface="+mj-lt"/>
              </a:rPr>
              <a:t>Analyzing both MRP and Discounted Selling Price for meat, fish, and eggs provides transparency to customers and helps Zepto optimize its pricing strategies, ensuring competitive prices and attractive deals in these critical food categories.</a:t>
            </a:r>
            <a:endParaRPr lang="en-IN" dirty="0">
              <a:solidFill>
                <a:schemeClr val="tx1"/>
              </a:solidFill>
              <a:latin typeface="+mj-lt"/>
            </a:endParaRPr>
          </a:p>
        </p:txBody>
      </p:sp>
    </p:spTree>
    <p:extLst>
      <p:ext uri="{BB962C8B-B14F-4D97-AF65-F5344CB8AC3E}">
        <p14:creationId xmlns:p14="http://schemas.microsoft.com/office/powerpoint/2010/main" val="1895135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659B-5F6B-14FF-DC32-898C5C56F7CA}"/>
              </a:ext>
            </a:extLst>
          </p:cNvPr>
          <p:cNvSpPr>
            <a:spLocks noGrp="1"/>
          </p:cNvSpPr>
          <p:nvPr>
            <p:ph type="title"/>
          </p:nvPr>
        </p:nvSpPr>
        <p:spPr>
          <a:xfrm>
            <a:off x="581192" y="702156"/>
            <a:ext cx="11029616" cy="617358"/>
          </a:xfrm>
        </p:spPr>
        <p:txBody>
          <a:bodyPr/>
          <a:lstStyle/>
          <a:p>
            <a:r>
              <a:rPr lang="en-US" b="1" dirty="0"/>
              <a:t>TABLEAU REPRESENTATION</a:t>
            </a:r>
            <a:endParaRPr lang="en-IN" b="1"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121042E8-93DB-714A-6FFB-EEA09ECC0E4E}"/>
                  </a:ext>
                </a:extLst>
              </p:cNvPr>
              <p:cNvGraphicFramePr>
                <a:graphicFrameLocks noGrp="1"/>
              </p:cNvGraphicFramePr>
              <p:nvPr>
                <p:ph idx="1"/>
                <p:extLst>
                  <p:ext uri="{D42A27DB-BD31-4B8C-83A1-F6EECF244321}">
                    <p14:modId xmlns:p14="http://schemas.microsoft.com/office/powerpoint/2010/main" val="4113430942"/>
                  </p:ext>
                </p:extLst>
              </p:nvPr>
            </p:nvGraphicFramePr>
            <p:xfrm>
              <a:off x="581191" y="1458410"/>
              <a:ext cx="11029783" cy="51854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121042E8-93DB-714A-6FFB-EEA09ECC0E4E}"/>
                  </a:ext>
                </a:extLst>
              </p:cNvPr>
              <p:cNvPicPr>
                <a:picLocks noGrp="1" noRot="1" noChangeAspect="1" noMove="1" noResize="1" noEditPoints="1" noAdjustHandles="1" noChangeArrowheads="1" noChangeShapeType="1"/>
              </p:cNvPicPr>
              <p:nvPr/>
            </p:nvPicPr>
            <p:blipFill>
              <a:blip r:embed="rId3"/>
              <a:stretch>
                <a:fillRect/>
              </a:stretch>
            </p:blipFill>
            <p:spPr>
              <a:xfrm>
                <a:off x="581191" y="1458410"/>
                <a:ext cx="11029783" cy="5185458"/>
              </a:xfrm>
              <a:prstGeom prst="rect">
                <a:avLst/>
              </a:prstGeom>
            </p:spPr>
          </p:pic>
        </mc:Fallback>
      </mc:AlternateContent>
    </p:spTree>
    <p:extLst>
      <p:ext uri="{BB962C8B-B14F-4D97-AF65-F5344CB8AC3E}">
        <p14:creationId xmlns:p14="http://schemas.microsoft.com/office/powerpoint/2010/main" val="1129962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1F934-88BB-36A0-0697-5FBF76669422}"/>
              </a:ext>
            </a:extLst>
          </p:cNvPr>
          <p:cNvPicPr>
            <a:picLocks noChangeAspect="1"/>
          </p:cNvPicPr>
          <p:nvPr/>
        </p:nvPicPr>
        <p:blipFill>
          <a:blip r:embed="rId2"/>
          <a:stretch>
            <a:fillRect/>
          </a:stretch>
        </p:blipFill>
        <p:spPr>
          <a:xfrm>
            <a:off x="2643263" y="1319514"/>
            <a:ext cx="6165072" cy="5538486"/>
          </a:xfrm>
          <a:prstGeom prst="rect">
            <a:avLst/>
          </a:prstGeom>
        </p:spPr>
      </p:pic>
      <p:sp>
        <p:nvSpPr>
          <p:cNvPr id="4" name="Title 3">
            <a:extLst>
              <a:ext uri="{FF2B5EF4-FFF2-40B4-BE49-F238E27FC236}">
                <a16:creationId xmlns:a16="http://schemas.microsoft.com/office/drawing/2014/main" id="{BC7EFD84-82C4-BC22-9278-1B82D53B9980}"/>
              </a:ext>
            </a:extLst>
          </p:cNvPr>
          <p:cNvSpPr>
            <a:spLocks noGrp="1"/>
          </p:cNvSpPr>
          <p:nvPr>
            <p:ph type="title"/>
          </p:nvPr>
        </p:nvSpPr>
        <p:spPr>
          <a:xfrm>
            <a:off x="575894" y="729658"/>
            <a:ext cx="11029616" cy="508833"/>
          </a:xfrm>
        </p:spPr>
        <p:txBody>
          <a:bodyPr>
            <a:normAutofit fontScale="90000"/>
          </a:bodyPr>
          <a:lstStyle/>
          <a:p>
            <a:r>
              <a:rPr lang="en-US" b="1" dirty="0"/>
              <a:t>GEPHI REPRESENTATION</a:t>
            </a:r>
            <a:endParaRPr lang="en-IN" b="1" dirty="0"/>
          </a:p>
        </p:txBody>
      </p:sp>
    </p:spTree>
    <p:extLst>
      <p:ext uri="{BB962C8B-B14F-4D97-AF65-F5344CB8AC3E}">
        <p14:creationId xmlns:p14="http://schemas.microsoft.com/office/powerpoint/2010/main" val="781909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7A43-D7D6-9E69-FA64-13A59149D3FB}"/>
              </a:ext>
            </a:extLst>
          </p:cNvPr>
          <p:cNvSpPr>
            <a:spLocks noGrp="1"/>
          </p:cNvSpPr>
          <p:nvPr>
            <p:ph type="title"/>
          </p:nvPr>
        </p:nvSpPr>
        <p:spPr/>
        <p:txBody>
          <a:bodyPr/>
          <a:lstStyle/>
          <a:p>
            <a:r>
              <a:rPr lang="en-US" dirty="0"/>
              <a:t>HEALTH AND HYGIENE PRODUCTS</a:t>
            </a:r>
            <a:endParaRPr lang="en-IN" dirty="0"/>
          </a:p>
        </p:txBody>
      </p:sp>
      <p:sp>
        <p:nvSpPr>
          <p:cNvPr id="3" name="Content Placeholder 2">
            <a:extLst>
              <a:ext uri="{FF2B5EF4-FFF2-40B4-BE49-F238E27FC236}">
                <a16:creationId xmlns:a16="http://schemas.microsoft.com/office/drawing/2014/main" id="{1581985E-0395-B2B1-50B8-085DC907FD61}"/>
              </a:ext>
            </a:extLst>
          </p:cNvPr>
          <p:cNvSpPr>
            <a:spLocks noGrp="1"/>
          </p:cNvSpPr>
          <p:nvPr>
            <p:ph idx="1"/>
          </p:nvPr>
        </p:nvSpPr>
        <p:spPr/>
        <p:txBody>
          <a:bodyPr/>
          <a:lstStyle/>
          <a:p>
            <a:r>
              <a:rPr lang="en-US" dirty="0">
                <a:solidFill>
                  <a:schemeClr val="tx1"/>
                </a:solidFill>
                <a:latin typeface="+mj-lt"/>
              </a:rPr>
              <a:t>The Maximum Retail Price (MRP) and Discounted Selling Price for health and hygiene products on Zepto are significant aspects for consumers and the platform's pricing strategy:</a:t>
            </a:r>
          </a:p>
          <a:p>
            <a:r>
              <a:rPr lang="en-US" dirty="0">
                <a:solidFill>
                  <a:schemeClr val="tx1"/>
                </a:solidFill>
                <a:latin typeface="+mj-lt"/>
              </a:rPr>
              <a:t>Maximum Retail Price (MRP):MRP for health and hygiene products establishes the highest price at which these items can legally be sold on Zepto. It serves as a reference point, enabling customers to assess the value and cost-effectiveness of their purchases in this essential category.</a:t>
            </a:r>
          </a:p>
          <a:p>
            <a:r>
              <a:rPr lang="en-US" dirty="0">
                <a:solidFill>
                  <a:schemeClr val="tx1"/>
                </a:solidFill>
                <a:latin typeface="+mj-lt"/>
              </a:rPr>
              <a:t>Discounted Selling </a:t>
            </a:r>
            <a:r>
              <a:rPr lang="en-US" dirty="0" err="1">
                <a:solidFill>
                  <a:schemeClr val="tx1"/>
                </a:solidFill>
                <a:latin typeface="+mj-lt"/>
              </a:rPr>
              <a:t>Price:The</a:t>
            </a:r>
            <a:r>
              <a:rPr lang="en-US" dirty="0">
                <a:solidFill>
                  <a:schemeClr val="tx1"/>
                </a:solidFill>
                <a:latin typeface="+mj-lt"/>
              </a:rPr>
              <a:t> Discounted Selling Price represents the actual price customers pay for health and hygiene products after applying discounts, promotions, or special offers on Zepto. It reflects the immediate savings that customers can enjoy when buying these items through the platform.</a:t>
            </a:r>
          </a:p>
          <a:p>
            <a:r>
              <a:rPr lang="en-US" dirty="0">
                <a:solidFill>
                  <a:schemeClr val="tx1"/>
                </a:solidFill>
                <a:latin typeface="+mj-lt"/>
              </a:rPr>
              <a:t>The analysis of both MRP and Discounted Selling Price for health and hygiene products enhances transparency for customers and enables Zepto to refine its pricing strategies, ensuring competitive prices and attractive deals in this critical product category.	</a:t>
            </a:r>
            <a:endParaRPr lang="en-IN" dirty="0">
              <a:solidFill>
                <a:schemeClr val="tx1"/>
              </a:solidFill>
              <a:latin typeface="+mj-lt"/>
            </a:endParaRPr>
          </a:p>
        </p:txBody>
      </p:sp>
    </p:spTree>
    <p:extLst>
      <p:ext uri="{BB962C8B-B14F-4D97-AF65-F5344CB8AC3E}">
        <p14:creationId xmlns:p14="http://schemas.microsoft.com/office/powerpoint/2010/main" val="1577183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1279-D6DE-07D4-AEF1-792792DEF480}"/>
              </a:ext>
            </a:extLst>
          </p:cNvPr>
          <p:cNvSpPr>
            <a:spLocks noGrp="1"/>
          </p:cNvSpPr>
          <p:nvPr>
            <p:ph type="title"/>
          </p:nvPr>
        </p:nvSpPr>
        <p:spPr>
          <a:xfrm>
            <a:off x="575894" y="729658"/>
            <a:ext cx="11029616" cy="717177"/>
          </a:xfrm>
        </p:spPr>
        <p:txBody>
          <a:bodyPr/>
          <a:lstStyle/>
          <a:p>
            <a:r>
              <a:rPr lang="en-US" dirty="0"/>
              <a:t>TABLEAU REPRESENTATION</a:t>
            </a:r>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6B78EBB2-22C3-586D-0415-76E7229B49EA}"/>
                  </a:ext>
                </a:extLst>
              </p:cNvPr>
              <p:cNvGraphicFramePr>
                <a:graphicFrameLocks noGrp="1"/>
              </p:cNvGraphicFramePr>
              <p:nvPr>
                <p:extLst>
                  <p:ext uri="{D42A27DB-BD31-4B8C-83A1-F6EECF244321}">
                    <p14:modId xmlns:p14="http://schemas.microsoft.com/office/powerpoint/2010/main" val="197962606"/>
                  </p:ext>
                </p:extLst>
              </p:nvPr>
            </p:nvGraphicFramePr>
            <p:xfrm>
              <a:off x="586490" y="1717990"/>
              <a:ext cx="11029616" cy="51400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6B78EBB2-22C3-586D-0415-76E7229B49EA}"/>
                  </a:ext>
                </a:extLst>
              </p:cNvPr>
              <p:cNvPicPr>
                <a:picLocks noGrp="1" noRot="1" noChangeAspect="1" noMove="1" noResize="1" noEditPoints="1" noAdjustHandles="1" noChangeArrowheads="1" noChangeShapeType="1"/>
              </p:cNvPicPr>
              <p:nvPr/>
            </p:nvPicPr>
            <p:blipFill>
              <a:blip r:embed="rId3"/>
              <a:stretch>
                <a:fillRect/>
              </a:stretch>
            </p:blipFill>
            <p:spPr>
              <a:xfrm>
                <a:off x="586490" y="1717990"/>
                <a:ext cx="11029616" cy="5140009"/>
              </a:xfrm>
              <a:prstGeom prst="rect">
                <a:avLst/>
              </a:prstGeom>
            </p:spPr>
          </p:pic>
        </mc:Fallback>
      </mc:AlternateContent>
    </p:spTree>
    <p:extLst>
      <p:ext uri="{BB962C8B-B14F-4D97-AF65-F5344CB8AC3E}">
        <p14:creationId xmlns:p14="http://schemas.microsoft.com/office/powerpoint/2010/main" val="2413039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FA64-7AB8-179D-4BF9-9C62DC0A348F}"/>
              </a:ext>
            </a:extLst>
          </p:cNvPr>
          <p:cNvSpPr>
            <a:spLocks noGrp="1"/>
          </p:cNvSpPr>
          <p:nvPr>
            <p:ph type="title"/>
          </p:nvPr>
        </p:nvSpPr>
        <p:spPr/>
        <p:txBody>
          <a:bodyPr/>
          <a:lstStyle/>
          <a:p>
            <a:r>
              <a:rPr lang="en-US" dirty="0"/>
              <a:t>GEPHI REPRESENTATION</a:t>
            </a:r>
            <a:endParaRPr lang="en-IN" dirty="0"/>
          </a:p>
        </p:txBody>
      </p:sp>
      <p:pic>
        <p:nvPicPr>
          <p:cNvPr id="4" name="Picture 3">
            <a:extLst>
              <a:ext uri="{FF2B5EF4-FFF2-40B4-BE49-F238E27FC236}">
                <a16:creationId xmlns:a16="http://schemas.microsoft.com/office/drawing/2014/main" id="{9519FF44-FDEA-7768-869F-55E6CBCA5D4E}"/>
              </a:ext>
            </a:extLst>
          </p:cNvPr>
          <p:cNvPicPr>
            <a:picLocks noChangeAspect="1"/>
          </p:cNvPicPr>
          <p:nvPr/>
        </p:nvPicPr>
        <p:blipFill>
          <a:blip r:embed="rId2"/>
          <a:stretch>
            <a:fillRect/>
          </a:stretch>
        </p:blipFill>
        <p:spPr>
          <a:xfrm>
            <a:off x="3333508" y="1717990"/>
            <a:ext cx="5242367" cy="4971327"/>
          </a:xfrm>
          <a:prstGeom prst="rect">
            <a:avLst/>
          </a:prstGeom>
        </p:spPr>
      </p:pic>
    </p:spTree>
    <p:extLst>
      <p:ext uri="{BB962C8B-B14F-4D97-AF65-F5344CB8AC3E}">
        <p14:creationId xmlns:p14="http://schemas.microsoft.com/office/powerpoint/2010/main" val="3045107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679715-F85A-2B6B-BAB7-10AF2F5721E9}"/>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88242E4C-659B-BAF0-CCF6-13E889E2D823}"/>
              </a:ext>
            </a:extLst>
          </p:cNvPr>
          <p:cNvSpPr>
            <a:spLocks noGrp="1"/>
          </p:cNvSpPr>
          <p:nvPr>
            <p:ph idx="1"/>
          </p:nvPr>
        </p:nvSpPr>
        <p:spPr/>
        <p:txBody>
          <a:bodyPr/>
          <a:lstStyle/>
          <a:p>
            <a:r>
              <a:rPr lang="en-US" dirty="0">
                <a:solidFill>
                  <a:schemeClr val="tx1"/>
                </a:solidFill>
                <a:latin typeface="+mj-lt"/>
              </a:rPr>
              <a:t>In our thorough exploration of Zepto's pricing strategy, focusing on Maximum Retail Price (MRP) and Discounted Prices, it becomes evident that Zepto places a strong emphasis on customer satisfaction and affordability. By displaying MRP alongside Discounted Prices, Zepto provides a level of transparency that fosters trust among its users. This transparency empowers customers to make informed choices while ensuring they perceive the value in their purchases. Moreover, Zepto's commitment to competitive pricing strategies is highlighted by the fluctuations in Discounted Prices, demonstrating its agility in adapting to market conditions and meeting evolving consumer preferences. This approach extends across a wide spectrum of essential products, encompassing dairy, bread, meat, fish, eggs, health, and hygiene items, ultimately creating a comprehensive and value-centric shopping experience. In conclusion, Zepto's utilization of MRP and Discounted Prices underscores its dedication to delivering customer-centric solutions and maintaining its competitive edge in the dynamic landscape of online retail.</a:t>
            </a:r>
            <a:endParaRPr lang="en-IN" dirty="0">
              <a:solidFill>
                <a:schemeClr val="tx1"/>
              </a:solidFill>
              <a:latin typeface="+mj-lt"/>
            </a:endParaRPr>
          </a:p>
        </p:txBody>
      </p:sp>
    </p:spTree>
    <p:extLst>
      <p:ext uri="{BB962C8B-B14F-4D97-AF65-F5344CB8AC3E}">
        <p14:creationId xmlns:p14="http://schemas.microsoft.com/office/powerpoint/2010/main" val="104188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E0683F-977E-17C6-72B5-22E2C5623222}"/>
              </a:ext>
            </a:extLst>
          </p:cNvPr>
          <p:cNvSpPr txBox="1"/>
          <p:nvPr/>
        </p:nvSpPr>
        <p:spPr>
          <a:xfrm>
            <a:off x="461682" y="1747455"/>
            <a:ext cx="11268635" cy="4524315"/>
          </a:xfrm>
          <a:prstGeom prst="rect">
            <a:avLst/>
          </a:prstGeom>
          <a:noFill/>
        </p:spPr>
        <p:txBody>
          <a:bodyPr wrap="square" rtlCol="0">
            <a:spAutoFit/>
          </a:bodyPr>
          <a:lstStyle/>
          <a:p>
            <a:r>
              <a:rPr lang="en-US" dirty="0">
                <a:latin typeface="+mj-lt"/>
                <a:cs typeface="Times New Roman" panose="02020603050405020304" pitchFamily="18" charset="0"/>
              </a:rPr>
              <a:t>In today's fast-paced world, the need for quick and reliable delivery services has never been greater. Zepto Delivery is at the forefront of this paradigm shift, offering a comprehensive analysis of its groundbreaking business model.</a:t>
            </a:r>
          </a:p>
          <a:p>
            <a:endParaRPr lang="en-US" dirty="0">
              <a:latin typeface="+mj-lt"/>
              <a:cs typeface="Times New Roman" panose="02020603050405020304" pitchFamily="18" charset="0"/>
            </a:endParaRPr>
          </a:p>
          <a:p>
            <a:r>
              <a:rPr lang="en-US" dirty="0">
                <a:latin typeface="+mj-lt"/>
                <a:cs typeface="Times New Roman" panose="02020603050405020304" pitchFamily="18" charset="0"/>
              </a:rPr>
              <a:t>Our in-depth exploration of Zepto Delivery will take you on a journey through its inception, growth, and its impact on the delivery industry. We delve into the innovative strategies that have propelled Zepto into the limelight, redefining customer expectations and reimagining last-mile delivery.</a:t>
            </a:r>
          </a:p>
          <a:p>
            <a:endParaRPr lang="en-US" dirty="0">
              <a:latin typeface="+mj-lt"/>
              <a:cs typeface="Times New Roman" panose="02020603050405020304" pitchFamily="18" charset="0"/>
            </a:endParaRPr>
          </a:p>
          <a:p>
            <a:r>
              <a:rPr lang="en-US" dirty="0">
                <a:latin typeface="+mj-lt"/>
                <a:cs typeface="Times New Roman" panose="02020603050405020304" pitchFamily="18" charset="0"/>
              </a:rPr>
              <a:t>Discover how Zepto utilizes cutting-edge technology, from AI-driven logistics optimization to user-friendly mobile apps, to connect consumers with an array of services ranging from food delivery to grocery shopping, and even prescription drug delivery. We'll dissect the key components of Zepto's ecosystem, shedding light on its seamless order processing, real-time tracking, and contactless delivery practices.</a:t>
            </a:r>
          </a:p>
          <a:p>
            <a:endParaRPr lang="en-US" dirty="0">
              <a:latin typeface="+mj-lt"/>
              <a:cs typeface="Times New Roman" panose="02020603050405020304" pitchFamily="18" charset="0"/>
            </a:endParaRPr>
          </a:p>
          <a:p>
            <a:r>
              <a:rPr lang="en-US" dirty="0">
                <a:latin typeface="+mj-lt"/>
                <a:cs typeface="Times New Roman" panose="02020603050405020304" pitchFamily="18" charset="0"/>
              </a:rPr>
              <a:t>Moreover, our analysis will provide insights into Zepto's business sustainability, market penetration, and its role in shaping the future of on-demand delivery. We'll also address the challenges Zepto faces in a competitive landscape and its strategies for overcoming them.</a:t>
            </a:r>
          </a:p>
        </p:txBody>
      </p:sp>
      <p:sp>
        <p:nvSpPr>
          <p:cNvPr id="5" name="TextBox 4">
            <a:extLst>
              <a:ext uri="{FF2B5EF4-FFF2-40B4-BE49-F238E27FC236}">
                <a16:creationId xmlns:a16="http://schemas.microsoft.com/office/drawing/2014/main" id="{CC79DEAA-5BFD-EF25-72E4-B37FE1557FAC}"/>
              </a:ext>
            </a:extLst>
          </p:cNvPr>
          <p:cNvSpPr txBox="1"/>
          <p:nvPr/>
        </p:nvSpPr>
        <p:spPr>
          <a:xfrm>
            <a:off x="461682" y="654425"/>
            <a:ext cx="9022977"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Zepto Delivery Insights: A Closer Look at Efficiency and Excellence</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3441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1E0E-09A4-9347-79F5-A480EFFC5EDB}"/>
              </a:ext>
            </a:extLst>
          </p:cNvPr>
          <p:cNvSpPr>
            <a:spLocks noGrp="1"/>
          </p:cNvSpPr>
          <p:nvPr>
            <p:ph type="title"/>
          </p:nvPr>
        </p:nvSpPr>
        <p:spPr>
          <a:xfrm>
            <a:off x="4236334" y="3194613"/>
            <a:ext cx="4872941" cy="682906"/>
          </a:xfrm>
        </p:spPr>
        <p:txBody>
          <a:bodyPr>
            <a:noAutofit/>
          </a:bodyPr>
          <a:lstStyle/>
          <a:p>
            <a:r>
              <a:rPr lang="en-US" sz="6000" dirty="0"/>
              <a:t>Thank you</a:t>
            </a:r>
            <a:endParaRPr lang="en-IN" sz="6000" dirty="0"/>
          </a:p>
        </p:txBody>
      </p:sp>
    </p:spTree>
    <p:extLst>
      <p:ext uri="{BB962C8B-B14F-4D97-AF65-F5344CB8AC3E}">
        <p14:creationId xmlns:p14="http://schemas.microsoft.com/office/powerpoint/2010/main" val="915071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9E45-7372-8812-479D-84B6382730AB}"/>
              </a:ext>
            </a:extLst>
          </p:cNvPr>
          <p:cNvSpPr>
            <a:spLocks noGrp="1"/>
          </p:cNvSpPr>
          <p:nvPr>
            <p:ph type="title"/>
          </p:nvPr>
        </p:nvSpPr>
        <p:spPr>
          <a:xfrm>
            <a:off x="486247" y="675870"/>
            <a:ext cx="11029616" cy="364036"/>
          </a:xfrm>
        </p:spPr>
        <p:txBody>
          <a:bodyPr>
            <a:normAutofit fontScale="90000"/>
          </a:bodyPr>
          <a:lstStyle/>
          <a:p>
            <a:r>
              <a:rPr lang="en-US" dirty="0"/>
              <a:t>Dataset description</a:t>
            </a:r>
            <a:endParaRPr lang="en-IN" dirty="0"/>
          </a:p>
        </p:txBody>
      </p:sp>
      <p:sp>
        <p:nvSpPr>
          <p:cNvPr id="3" name="TextBox 2">
            <a:extLst>
              <a:ext uri="{FF2B5EF4-FFF2-40B4-BE49-F238E27FC236}">
                <a16:creationId xmlns:a16="http://schemas.microsoft.com/office/drawing/2014/main" id="{052650C5-D0BF-56C0-2E03-24C3622783EE}"/>
              </a:ext>
            </a:extLst>
          </p:cNvPr>
          <p:cNvSpPr txBox="1"/>
          <p:nvPr/>
        </p:nvSpPr>
        <p:spPr>
          <a:xfrm>
            <a:off x="524435" y="969947"/>
            <a:ext cx="11143130" cy="5632311"/>
          </a:xfrm>
          <a:prstGeom prst="rect">
            <a:avLst/>
          </a:prstGeom>
          <a:noFill/>
        </p:spPr>
        <p:txBody>
          <a:bodyPr wrap="square" rtlCol="0">
            <a:spAutoFit/>
          </a:bodyPr>
          <a:lstStyle/>
          <a:p>
            <a:r>
              <a:rPr lang="en-US" dirty="0">
                <a:latin typeface="+mj-lt"/>
              </a:rPr>
              <a:t>The "Zepto Delivery Analysis" dataset, sourced from Kaggle, provides a comprehensive set of attributes related to various products available on the Zepto delivery platform. This dataset is designed to support an in-depth analysis of Zepto's product offerings, pricing strategies, and inventory management. With a total of five columns, it offers valuable insights into the dynamics of Zepto's online marketplace.</a:t>
            </a:r>
          </a:p>
          <a:p>
            <a:r>
              <a:rPr lang="en-US" dirty="0">
                <a:latin typeface="+mj-lt"/>
              </a:rPr>
              <a:t>Columns:</a:t>
            </a:r>
          </a:p>
          <a:p>
            <a:r>
              <a:rPr lang="en-US" dirty="0">
                <a:latin typeface="+mj-lt"/>
              </a:rPr>
              <a:t>Product Name: This column contains the names or descriptions of the products available on the Zepto platform. It helps identify and categorize the different items offered for delivery.</a:t>
            </a:r>
          </a:p>
          <a:p>
            <a:endParaRPr lang="en-US" dirty="0">
              <a:latin typeface="+mj-lt"/>
            </a:endParaRPr>
          </a:p>
          <a:p>
            <a:r>
              <a:rPr lang="en-US" dirty="0">
                <a:latin typeface="+mj-lt"/>
              </a:rPr>
              <a:t>MRP (Maximum Retail Price): MRP represents the highest price at which a product can be sold to consumers. It serves as a reference point for pricing and helps customers understand the potential value of a product.</a:t>
            </a:r>
          </a:p>
          <a:p>
            <a:r>
              <a:rPr lang="en-US" dirty="0">
                <a:latin typeface="+mj-lt"/>
              </a:rPr>
              <a:t>Discount Percentage: This column indicates the percentage of discount applied to each product. Discounts can attract customers and influence their purchase decisions.</a:t>
            </a:r>
          </a:p>
          <a:p>
            <a:endParaRPr lang="en-US" dirty="0">
              <a:latin typeface="+mj-lt"/>
            </a:endParaRPr>
          </a:p>
          <a:p>
            <a:r>
              <a:rPr lang="en-US" dirty="0">
                <a:latin typeface="+mj-lt"/>
              </a:rPr>
              <a:t>Available Quantity: It provides information about the quantity of each product currently in stock and available for purchase. This data can be crucial for inventory management and predicting product availability.</a:t>
            </a:r>
          </a:p>
          <a:p>
            <a:endParaRPr lang="en-US" dirty="0">
              <a:latin typeface="+mj-lt"/>
            </a:endParaRPr>
          </a:p>
          <a:p>
            <a:r>
              <a:rPr lang="en-US" dirty="0">
                <a:latin typeface="+mj-lt"/>
              </a:rPr>
              <a:t>Discount Selling Price: This column represents the selling price of a product after applying discounts. It showcases the actual price customers will pay for the item.</a:t>
            </a:r>
          </a:p>
          <a:p>
            <a:endParaRPr lang="en-US" dirty="0">
              <a:latin typeface="+mj-lt"/>
            </a:endParaRPr>
          </a:p>
        </p:txBody>
      </p:sp>
    </p:spTree>
    <p:extLst>
      <p:ext uri="{BB962C8B-B14F-4D97-AF65-F5344CB8AC3E}">
        <p14:creationId xmlns:p14="http://schemas.microsoft.com/office/powerpoint/2010/main" val="538110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3522-4F19-0481-286D-1F23873F1B99}"/>
              </a:ext>
            </a:extLst>
          </p:cNvPr>
          <p:cNvSpPr>
            <a:spLocks noGrp="1"/>
          </p:cNvSpPr>
          <p:nvPr>
            <p:ph type="title"/>
          </p:nvPr>
        </p:nvSpPr>
        <p:spPr>
          <a:xfrm>
            <a:off x="581192" y="702156"/>
            <a:ext cx="11029616" cy="608484"/>
          </a:xfrm>
        </p:spPr>
        <p:txBody>
          <a:bodyPr/>
          <a:lstStyle/>
          <a:p>
            <a:r>
              <a:rPr lang="en-US" dirty="0"/>
              <a:t>Fruits and vegetables</a:t>
            </a:r>
            <a:endParaRPr lang="en-IN" dirty="0"/>
          </a:p>
        </p:txBody>
      </p:sp>
      <p:sp>
        <p:nvSpPr>
          <p:cNvPr id="3" name="Content Placeholder 2">
            <a:extLst>
              <a:ext uri="{FF2B5EF4-FFF2-40B4-BE49-F238E27FC236}">
                <a16:creationId xmlns:a16="http://schemas.microsoft.com/office/drawing/2014/main" id="{DEBE2F15-BB14-0192-C3D1-2D08FB11DC82}"/>
              </a:ext>
            </a:extLst>
          </p:cNvPr>
          <p:cNvSpPr>
            <a:spLocks noGrp="1"/>
          </p:cNvSpPr>
          <p:nvPr>
            <p:ph idx="1"/>
          </p:nvPr>
        </p:nvSpPr>
        <p:spPr>
          <a:xfrm>
            <a:off x="581192" y="1645920"/>
            <a:ext cx="11029615" cy="4329430"/>
          </a:xfrm>
        </p:spPr>
        <p:txBody>
          <a:bodyPr>
            <a:normAutofit/>
          </a:bodyPr>
          <a:lstStyle/>
          <a:p>
            <a:r>
              <a:rPr lang="en-US" sz="1800" dirty="0">
                <a:solidFill>
                  <a:schemeClr val="tx1"/>
                </a:solidFill>
                <a:latin typeface="+mj-lt"/>
              </a:rPr>
              <a:t>The dataset provides valuable insights into the pricing dynamics of fruits and vegetables available on the Zepto delivery platform. It specifically focuses on two key aspects: the Maximum Retail Price (MRP) and the Discounted Price for these fresh produce items. Analyzing this data allows us to understand how Zepto manages pricing strategies for essential perishable goods, ensuring affordability and quality for its customers.</a:t>
            </a:r>
          </a:p>
          <a:p>
            <a:r>
              <a:rPr lang="en-US" sz="1800" dirty="0">
                <a:solidFill>
                  <a:schemeClr val="tx1"/>
                </a:solidFill>
                <a:latin typeface="+mj-lt"/>
              </a:rPr>
              <a:t>Price Variations: Analyze MRP and discounted prices to understand how Zepto manages pricing fluctuations for fruits and vegetables.</a:t>
            </a:r>
          </a:p>
          <a:p>
            <a:r>
              <a:rPr lang="en-US" sz="1800" dirty="0">
                <a:solidFill>
                  <a:schemeClr val="tx1"/>
                </a:solidFill>
                <a:latin typeface="+mj-lt"/>
              </a:rPr>
              <a:t>Customer Affordability: Assess how Zepto's pricing policies contribute to making fresh fruits and vegetables more affordable and accessible to a wide range of customers.</a:t>
            </a:r>
            <a:endParaRPr lang="en-IN" sz="1800" dirty="0">
              <a:solidFill>
                <a:schemeClr val="tx1"/>
              </a:solidFill>
              <a:latin typeface="+mj-lt"/>
            </a:endParaRPr>
          </a:p>
        </p:txBody>
      </p:sp>
    </p:spTree>
    <p:extLst>
      <p:ext uri="{BB962C8B-B14F-4D97-AF65-F5344CB8AC3E}">
        <p14:creationId xmlns:p14="http://schemas.microsoft.com/office/powerpoint/2010/main" val="4255631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VizSlides">
                <a:extLst>
                  <a:ext uri="{FF2B5EF4-FFF2-40B4-BE49-F238E27FC236}">
                    <a16:creationId xmlns:a16="http://schemas.microsoft.com/office/drawing/2014/main" id="{93E004BF-C8D9-FFE0-F301-994231BB8EA0}"/>
                  </a:ext>
                </a:extLst>
              </p:cNvPr>
              <p:cNvGraphicFramePr>
                <a:graphicFrameLocks noGrp="1"/>
              </p:cNvGraphicFramePr>
              <p:nvPr>
                <p:extLst>
                  <p:ext uri="{D42A27DB-BD31-4B8C-83A1-F6EECF244321}">
                    <p14:modId xmlns:p14="http://schemas.microsoft.com/office/powerpoint/2010/main" val="2767634884"/>
                  </p:ext>
                </p:extLst>
              </p:nvPr>
            </p:nvGraphicFramePr>
            <p:xfrm>
              <a:off x="650240" y="1280160"/>
              <a:ext cx="11029616" cy="533579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VizSlides">
                <a:extLst>
                  <a:ext uri="{FF2B5EF4-FFF2-40B4-BE49-F238E27FC236}">
                    <a16:creationId xmlns:a16="http://schemas.microsoft.com/office/drawing/2014/main" id="{93E004BF-C8D9-FFE0-F301-994231BB8EA0}"/>
                  </a:ext>
                </a:extLst>
              </p:cNvPr>
              <p:cNvPicPr>
                <a:picLocks noGrp="1" noRot="1" noChangeAspect="1" noMove="1" noResize="1" noEditPoints="1" noAdjustHandles="1" noChangeArrowheads="1" noChangeShapeType="1"/>
              </p:cNvPicPr>
              <p:nvPr/>
            </p:nvPicPr>
            <p:blipFill>
              <a:blip r:embed="rId3"/>
              <a:stretch>
                <a:fillRect/>
              </a:stretch>
            </p:blipFill>
            <p:spPr>
              <a:xfrm>
                <a:off x="650240" y="1280160"/>
                <a:ext cx="11029616" cy="5335793"/>
              </a:xfrm>
              <a:prstGeom prst="rect">
                <a:avLst/>
              </a:prstGeom>
            </p:spPr>
          </p:pic>
        </mc:Fallback>
      </mc:AlternateContent>
      <p:sp>
        <p:nvSpPr>
          <p:cNvPr id="6" name="Title 5">
            <a:extLst>
              <a:ext uri="{FF2B5EF4-FFF2-40B4-BE49-F238E27FC236}">
                <a16:creationId xmlns:a16="http://schemas.microsoft.com/office/drawing/2014/main" id="{86FBCBD7-AE6D-B6B6-7333-0CEF85CD223E}"/>
              </a:ext>
            </a:extLst>
          </p:cNvPr>
          <p:cNvSpPr>
            <a:spLocks noGrp="1"/>
          </p:cNvSpPr>
          <p:nvPr>
            <p:ph type="title"/>
          </p:nvPr>
        </p:nvSpPr>
        <p:spPr>
          <a:xfrm>
            <a:off x="575894" y="729658"/>
            <a:ext cx="11029616" cy="408262"/>
          </a:xfrm>
        </p:spPr>
        <p:txBody>
          <a:bodyPr>
            <a:normAutofit fontScale="90000"/>
          </a:bodyPr>
          <a:lstStyle/>
          <a:p>
            <a:r>
              <a:rPr lang="en-US" dirty="0"/>
              <a:t>Tableau representation</a:t>
            </a:r>
            <a:endParaRPr lang="en-IN" dirty="0"/>
          </a:p>
        </p:txBody>
      </p:sp>
    </p:spTree>
    <p:extLst>
      <p:ext uri="{BB962C8B-B14F-4D97-AF65-F5344CB8AC3E}">
        <p14:creationId xmlns:p14="http://schemas.microsoft.com/office/powerpoint/2010/main" val="3430859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8E2EA3-97B3-4857-F702-7391F084AB1E}"/>
              </a:ext>
            </a:extLst>
          </p:cNvPr>
          <p:cNvPicPr>
            <a:picLocks noChangeAspect="1"/>
          </p:cNvPicPr>
          <p:nvPr/>
        </p:nvPicPr>
        <p:blipFill>
          <a:blip r:embed="rId2"/>
          <a:stretch>
            <a:fillRect/>
          </a:stretch>
        </p:blipFill>
        <p:spPr>
          <a:xfrm>
            <a:off x="3436303" y="1300480"/>
            <a:ext cx="4559618" cy="5474378"/>
          </a:xfrm>
          <a:prstGeom prst="rect">
            <a:avLst/>
          </a:prstGeom>
        </p:spPr>
      </p:pic>
      <p:sp>
        <p:nvSpPr>
          <p:cNvPr id="6" name="Title 5">
            <a:extLst>
              <a:ext uri="{FF2B5EF4-FFF2-40B4-BE49-F238E27FC236}">
                <a16:creationId xmlns:a16="http://schemas.microsoft.com/office/drawing/2014/main" id="{5DDFB052-D880-A21F-D959-6D3637791341}"/>
              </a:ext>
            </a:extLst>
          </p:cNvPr>
          <p:cNvSpPr>
            <a:spLocks noGrp="1"/>
          </p:cNvSpPr>
          <p:nvPr>
            <p:ph type="title"/>
          </p:nvPr>
        </p:nvSpPr>
        <p:spPr>
          <a:xfrm>
            <a:off x="575894" y="729658"/>
            <a:ext cx="11029616" cy="570822"/>
          </a:xfrm>
        </p:spPr>
        <p:txBody>
          <a:bodyPr/>
          <a:lstStyle/>
          <a:p>
            <a:r>
              <a:rPr lang="en-US" dirty="0"/>
              <a:t>Gephi representation</a:t>
            </a:r>
            <a:endParaRPr lang="en-IN" dirty="0"/>
          </a:p>
        </p:txBody>
      </p:sp>
    </p:spTree>
    <p:extLst>
      <p:ext uri="{BB962C8B-B14F-4D97-AF65-F5344CB8AC3E}">
        <p14:creationId xmlns:p14="http://schemas.microsoft.com/office/powerpoint/2010/main" val="1992107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005A-89E2-7873-0EDE-7B59AFAE77BE}"/>
              </a:ext>
            </a:extLst>
          </p:cNvPr>
          <p:cNvSpPr>
            <a:spLocks noGrp="1"/>
          </p:cNvSpPr>
          <p:nvPr>
            <p:ph type="title"/>
          </p:nvPr>
        </p:nvSpPr>
        <p:spPr>
          <a:xfrm>
            <a:off x="581192" y="702156"/>
            <a:ext cx="11029616" cy="785985"/>
          </a:xfrm>
        </p:spPr>
        <p:txBody>
          <a:bodyPr/>
          <a:lstStyle/>
          <a:p>
            <a:r>
              <a:rPr lang="en-US" dirty="0"/>
              <a:t>Dairy, bread and batter</a:t>
            </a:r>
            <a:endParaRPr lang="en-IN" dirty="0"/>
          </a:p>
        </p:txBody>
      </p:sp>
      <p:sp>
        <p:nvSpPr>
          <p:cNvPr id="3" name="Content Placeholder 2">
            <a:extLst>
              <a:ext uri="{FF2B5EF4-FFF2-40B4-BE49-F238E27FC236}">
                <a16:creationId xmlns:a16="http://schemas.microsoft.com/office/drawing/2014/main" id="{958EAB91-68D1-DBEF-02C7-8EE9033AEA8B}"/>
              </a:ext>
            </a:extLst>
          </p:cNvPr>
          <p:cNvSpPr>
            <a:spLocks noGrp="1"/>
          </p:cNvSpPr>
          <p:nvPr>
            <p:ph idx="1"/>
          </p:nvPr>
        </p:nvSpPr>
        <p:spPr>
          <a:xfrm>
            <a:off x="581192" y="1488141"/>
            <a:ext cx="11029615" cy="4487209"/>
          </a:xfrm>
        </p:spPr>
        <p:txBody>
          <a:bodyPr/>
          <a:lstStyle/>
          <a:p>
            <a:r>
              <a:rPr lang="en-US" dirty="0">
                <a:solidFill>
                  <a:schemeClr val="tx1"/>
                </a:solidFill>
                <a:latin typeface="+mj-lt"/>
              </a:rPr>
              <a:t>This analysis focuses on the pricing dynamics of Dairy, Bread, and Batter products on Zepto. It examines Maximum Retail Prices (MRP) as the reference point for customers and the Discounted Prices offered to attract and influence consumer choices. Understanding these prices in these essential categories helps customers make informed decisions and allows Zepto to optimize its pricing strategies for growth and competitiveness.</a:t>
            </a:r>
          </a:p>
          <a:p>
            <a:r>
              <a:rPr lang="en-US" dirty="0">
                <a:solidFill>
                  <a:schemeClr val="tx1"/>
                </a:solidFill>
                <a:latin typeface="+mj-lt"/>
              </a:rPr>
              <a:t>Maximum Retail Price (MRP):MRP for Dairy, bread and batter sets the highest price at which these snack items can be legally sold on Zepto. It serves as a reference point for customers, helping them gauge the value and cost-effectiveness of their biscuit purchases.</a:t>
            </a:r>
          </a:p>
          <a:p>
            <a:r>
              <a:rPr lang="en-US" dirty="0">
                <a:solidFill>
                  <a:schemeClr val="tx1"/>
                </a:solidFill>
                <a:latin typeface="+mj-lt"/>
              </a:rPr>
              <a:t>Discounted Selling Price: The Discounted Selling Price represents the actual cost that customers pay for biscuits after applying any discounts, promotions, or offers on Zepto. It reflects the immediate savings that customers can enjoy when buying biscuits through the platform.</a:t>
            </a:r>
          </a:p>
          <a:p>
            <a:endParaRPr lang="en-US" dirty="0"/>
          </a:p>
          <a:p>
            <a:endParaRPr lang="en-IN" dirty="0"/>
          </a:p>
        </p:txBody>
      </p:sp>
    </p:spTree>
    <p:extLst>
      <p:ext uri="{BB962C8B-B14F-4D97-AF65-F5344CB8AC3E}">
        <p14:creationId xmlns:p14="http://schemas.microsoft.com/office/powerpoint/2010/main" val="3819348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C4E13FB5-A9EC-98B8-B607-6D2FA483509C}"/>
                  </a:ext>
                </a:extLst>
              </p:cNvPr>
              <p:cNvGraphicFramePr>
                <a:graphicFrameLocks noGrp="1"/>
              </p:cNvGraphicFramePr>
              <p:nvPr>
                <p:extLst>
                  <p:ext uri="{D42A27DB-BD31-4B8C-83A1-F6EECF244321}">
                    <p14:modId xmlns:p14="http://schemas.microsoft.com/office/powerpoint/2010/main" val="1879150820"/>
                  </p:ext>
                </p:extLst>
              </p:nvPr>
            </p:nvGraphicFramePr>
            <p:xfrm>
              <a:off x="466165" y="1284790"/>
              <a:ext cx="11241741" cy="547720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C4E13FB5-A9EC-98B8-B607-6D2FA483509C}"/>
                  </a:ext>
                </a:extLst>
              </p:cNvPr>
              <p:cNvPicPr>
                <a:picLocks noGrp="1" noRot="1" noChangeAspect="1" noMove="1" noResize="1" noEditPoints="1" noAdjustHandles="1" noChangeArrowheads="1" noChangeShapeType="1"/>
              </p:cNvPicPr>
              <p:nvPr/>
            </p:nvPicPr>
            <p:blipFill>
              <a:blip r:embed="rId3"/>
              <a:stretch>
                <a:fillRect/>
              </a:stretch>
            </p:blipFill>
            <p:spPr>
              <a:xfrm>
                <a:off x="466165" y="1284790"/>
                <a:ext cx="11241741" cy="5477208"/>
              </a:xfrm>
              <a:prstGeom prst="rect">
                <a:avLst/>
              </a:prstGeom>
            </p:spPr>
          </p:pic>
        </mc:Fallback>
      </mc:AlternateContent>
      <p:sp>
        <p:nvSpPr>
          <p:cNvPr id="5" name="Title 4">
            <a:extLst>
              <a:ext uri="{FF2B5EF4-FFF2-40B4-BE49-F238E27FC236}">
                <a16:creationId xmlns:a16="http://schemas.microsoft.com/office/drawing/2014/main" id="{A536C8AB-5645-54A8-D118-A01CE314087F}"/>
              </a:ext>
            </a:extLst>
          </p:cNvPr>
          <p:cNvSpPr>
            <a:spLocks noGrp="1"/>
          </p:cNvSpPr>
          <p:nvPr>
            <p:ph type="title"/>
          </p:nvPr>
        </p:nvSpPr>
        <p:spPr>
          <a:xfrm>
            <a:off x="575894" y="729658"/>
            <a:ext cx="11029616" cy="543557"/>
          </a:xfrm>
        </p:spPr>
        <p:txBody>
          <a:bodyPr/>
          <a:lstStyle/>
          <a:p>
            <a:r>
              <a:rPr lang="en-US" dirty="0"/>
              <a:t>TABLEAU REPRESENTATION</a:t>
            </a:r>
            <a:endParaRPr lang="en-IN" dirty="0"/>
          </a:p>
        </p:txBody>
      </p:sp>
    </p:spTree>
    <p:extLst>
      <p:ext uri="{BB962C8B-B14F-4D97-AF65-F5344CB8AC3E}">
        <p14:creationId xmlns:p14="http://schemas.microsoft.com/office/powerpoint/2010/main" val="2712874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A127DB-051A-6C55-7E74-506A1790AC4A}"/>
              </a:ext>
            </a:extLst>
          </p:cNvPr>
          <p:cNvSpPr>
            <a:spLocks noGrp="1"/>
          </p:cNvSpPr>
          <p:nvPr>
            <p:ph type="title"/>
          </p:nvPr>
        </p:nvSpPr>
        <p:spPr>
          <a:xfrm>
            <a:off x="575894" y="729658"/>
            <a:ext cx="11029616" cy="659304"/>
          </a:xfrm>
        </p:spPr>
        <p:txBody>
          <a:bodyPr/>
          <a:lstStyle/>
          <a:p>
            <a:r>
              <a:rPr lang="en-US" dirty="0"/>
              <a:t>GEPHI REPRESENTATION</a:t>
            </a:r>
            <a:endParaRPr lang="en-IN" dirty="0"/>
          </a:p>
        </p:txBody>
      </p:sp>
      <p:pic>
        <p:nvPicPr>
          <p:cNvPr id="9" name="Content Placeholder 8">
            <a:extLst>
              <a:ext uri="{FF2B5EF4-FFF2-40B4-BE49-F238E27FC236}">
                <a16:creationId xmlns:a16="http://schemas.microsoft.com/office/drawing/2014/main" id="{B9ACA190-1559-3EA7-EF9C-AEA2DD5BE3C9}"/>
              </a:ext>
            </a:extLst>
          </p:cNvPr>
          <p:cNvPicPr>
            <a:picLocks noGrp="1" noChangeAspect="1"/>
          </p:cNvPicPr>
          <p:nvPr>
            <p:ph idx="4294967295"/>
          </p:nvPr>
        </p:nvPicPr>
        <p:blipFill>
          <a:blip r:embed="rId2"/>
          <a:stretch>
            <a:fillRect/>
          </a:stretch>
        </p:blipFill>
        <p:spPr>
          <a:xfrm>
            <a:off x="4190035" y="1388961"/>
            <a:ext cx="4398380" cy="5469039"/>
          </a:xfrm>
        </p:spPr>
      </p:pic>
    </p:spTree>
    <p:extLst>
      <p:ext uri="{BB962C8B-B14F-4D97-AF65-F5344CB8AC3E}">
        <p14:creationId xmlns:p14="http://schemas.microsoft.com/office/powerpoint/2010/main" val="2157113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F37B7855-82C8-423A-BEA2-106C650C76B6}">
  <we:reference id="wa200004798" version="1.0.1.0" store="en-US" storeType="OMEX"/>
  <we:alternateReferences>
    <we:reference id="WA200004798" version="1.0.1.0" store="WA200004798" storeType="OMEX"/>
  </we:alternateReferences>
  <we:properties>
    <we:property name="embedUrl" value="&quot;\&quot;https://public.tableau.com/views/FruitsandVegetables_16947761157040/Dashboard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2\&quot;,\&quot;dashboard\&quot;:\&quot;FruitsandVegetables_16947761157040\&quot;,\&quot;tabs\&quot;:true,\&quot;toolbar\&quot;:tru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589E60A-8714-44A8-9661-264E2C2A6A4B}">
  <we:reference id="wa200004798" version="1.0.1.0" store="en-US" storeType="OMEX"/>
  <we:alternateReferences>
    <we:reference id="WA200004798" version="1.0.1.0" store="" storeType="OMEX"/>
  </we:alternateReferences>
  <we:properties>
    <we:property name="embedUrl" value="&quot;\&quot;https://public.tableau.com/views/DairyBreadBatterZepto/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DairyBreadBatterZepto\&quot;,\&quot;tabs\&quot;:true,\&quot;toolbar\&quot;:tru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683EA368-E338-4E2E-93AF-6EC597C74686}">
  <we:reference id="wa200004798" version="1.0.1.0" store="en-US" storeType="OMEX"/>
  <we:alternateReferences>
    <we:reference id="WA200004798" version="1.0.1.0" store="" storeType="OMEX"/>
  </we:alternateReferences>
  <we:properties>
    <we:property name="embedUrl" value="&quot;\&quot;https://public.tableau.com/views/Biscuits_1694773474500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Biscuits_16947734745000\&quot;,\&quot;tabs\&quot;:true,\&quot;toolbar\&quot;:tru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CB059E81-5319-45F6-887B-26E59E69E8B9}">
  <we:reference id="wa200004798" version="1.0.1.0" store="en-US" storeType="OMEX"/>
  <we:alternateReferences>
    <we:reference id="WA200004798" version="1.0.1.0" store="" storeType="OMEX"/>
  </we:alternateReferences>
  <we:properties>
    <we:property name="embedUrl" value="&quot;\&quot;https://public.tableau.com/views/ZeptoOnlineDelivery/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ZeptoOnlineDelivery\&quot;,\&quot;tabs\&quot;:true,\&quot;toolbar\&quot;:true}&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34C9D704-6D16-405E-8754-FDB9EE3C1943}">
  <we:reference id="wa200004798" version="1.0.1.0" store="en-US" storeType="OMEX"/>
  <we:alternateReferences>
    <we:reference id="WA200004798" version="1.0.1.0" store="" storeType="OMEX"/>
  </we:alternateReferences>
  <we:properties>
    <we:property name="embedUrl" value="&quot;\&quot;https://public.tableau.com/views/ZeptoHealthandHygieneProducts/Dashboard3\&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3\&quot;,\&quot;dashboard\&quot;:\&quot;ZeptoHealthandHygieneProducts\&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16C154-5A0F-4CDC-8C15-D2E215846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{8A6D9086-CD97-4BC9-B2CB-E9926EAA3376}tf56535239_win32</Template>
  <TotalTime>227</TotalTime>
  <Words>1451</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Calibri</vt:lpstr>
      <vt:lpstr>Franklin Gothic Book</vt:lpstr>
      <vt:lpstr>Franklin Gothic Demi</vt:lpstr>
      <vt:lpstr>Times New Roman</vt:lpstr>
      <vt:lpstr>Wingdings 2</vt:lpstr>
      <vt:lpstr>DividendVTI</vt:lpstr>
      <vt:lpstr>18CSE301J  Information Visualisation</vt:lpstr>
      <vt:lpstr>PowerPoint Presentation</vt:lpstr>
      <vt:lpstr>Dataset description</vt:lpstr>
      <vt:lpstr>Fruits and vegetables</vt:lpstr>
      <vt:lpstr>Tableau representation</vt:lpstr>
      <vt:lpstr>Gephi representation</vt:lpstr>
      <vt:lpstr>Dairy, bread and batter</vt:lpstr>
      <vt:lpstr>TABLEAU REPRESENTATION</vt:lpstr>
      <vt:lpstr>GEPHI REPRESENTATION</vt:lpstr>
      <vt:lpstr>BISCUITS</vt:lpstr>
      <vt:lpstr>TABLEAU REPRESENTATION</vt:lpstr>
      <vt:lpstr>GEPHI REPRESENTATION </vt:lpstr>
      <vt:lpstr>MEAT, FISH AND EGGS</vt:lpstr>
      <vt:lpstr>TABLEAU REPRESENTATION</vt:lpstr>
      <vt:lpstr>GEPHI REPRESENTATION</vt:lpstr>
      <vt:lpstr>HEALTH AND HYGIENE PRODUCTS</vt:lpstr>
      <vt:lpstr>TABLEAU REPRESENTATION</vt:lpstr>
      <vt:lpstr>GEPHI REPRESENTATION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18CSE301J  Information Visualisation</dc:title>
  <dc:creator>ROHIT N</dc:creator>
  <cp:lastModifiedBy>ROHIT N</cp:lastModifiedBy>
  <cp:revision>4</cp:revision>
  <dcterms:created xsi:type="dcterms:W3CDTF">2023-09-17T17:22:39Z</dcterms:created>
  <dcterms:modified xsi:type="dcterms:W3CDTF">2023-09-18T05:37:29Z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