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770" y="400685"/>
            <a:ext cx="8244840" cy="805815"/>
          </a:xfrm>
        </p:spPr>
        <p:txBody>
          <a:bodyPr>
            <a:normAutofit fontScale="90000"/>
          </a:bodyPr>
          <a:p>
            <a:r>
              <a:rPr lang="en-US"/>
              <a:t>Human Resources Analyst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680" y="1206500"/>
            <a:ext cx="9248140" cy="4409440"/>
          </a:xfrm>
        </p:spPr>
        <p:txBody>
          <a:bodyPr>
            <a:noAutofit/>
          </a:bodyPr>
          <a:p>
            <a:pPr algn="l"/>
            <a:r>
              <a:rPr lang="en-US" sz="2000" b="1" u="sng"/>
              <a:t>Employee Age Distribution:</a:t>
            </a:r>
            <a:endParaRPr lang="en-US" sz="2000" b="1" u="sng"/>
          </a:p>
          <a:p>
            <a:pPr algn="l"/>
            <a:r>
              <a:rPr lang="en-US" sz="2000"/>
              <a:t>The majority of employees were born between 1978 and 1988, with a peak in 1988.There is a significant drop in the number of employees born before 1978.</a:t>
            </a:r>
            <a:endParaRPr lang="en-US" sz="2000"/>
          </a:p>
          <a:p>
            <a:pPr algn="l"/>
            <a:r>
              <a:rPr lang="en-US" sz="2000" b="1" u="sng"/>
              <a:t>Department Distribution (Bar Chart):</a:t>
            </a:r>
            <a:endParaRPr lang="en-US" sz="2000" b="1" u="sng"/>
          </a:p>
          <a:p>
            <a:pPr algn="l"/>
            <a:r>
              <a:rPr lang="en-US" sz="2000"/>
              <a:t>The largest department has approximately 30,000 employees </a:t>
            </a:r>
            <a:r>
              <a:rPr lang="en-IN" altLang="en-US" sz="2000"/>
              <a:t>.</a:t>
            </a:r>
            <a:endParaRPr lang="en-US" sz="2000"/>
          </a:p>
          <a:p>
            <a:pPr algn="l"/>
            <a:r>
              <a:rPr lang="en-US" sz="2000"/>
              <a:t>The second-largest department has around 20,000 employees.</a:t>
            </a:r>
            <a:endParaRPr lang="en-US" sz="2000"/>
          </a:p>
          <a:p>
            <a:pPr algn="l"/>
            <a:r>
              <a:rPr lang="en-US" sz="2000"/>
              <a:t>The smallest department has around 5,000 employees).</a:t>
            </a:r>
            <a:endParaRPr lang="en-US" sz="2000"/>
          </a:p>
          <a:p>
            <a:pPr algn="l"/>
            <a:r>
              <a:rPr lang="en-US" sz="2000" b="1" u="sng"/>
              <a:t>Gender Distribution:</a:t>
            </a:r>
            <a:endParaRPr lang="en-US" sz="2000" b="1" u="sng"/>
          </a:p>
          <a:p>
            <a:pPr algn="l"/>
            <a:r>
              <a:rPr lang="en-US" sz="2000"/>
              <a:t>There are more female employees (17,86,959) than male employees (13,71,557).</a:t>
            </a:r>
            <a:endParaRPr lang="en-US" sz="2000"/>
          </a:p>
          <a:p>
            <a:pPr algn="l"/>
            <a:r>
              <a:rPr lang="en-US" sz="2000" b="1" u="sng"/>
              <a:t> Performance Ratings:</a:t>
            </a:r>
            <a:endParaRPr lang="en-US" sz="2000" b="1" u="sng"/>
          </a:p>
          <a:p>
            <a:pPr algn="l"/>
            <a:r>
              <a:rPr lang="en-US" sz="2000"/>
              <a:t>The majority of employees have a performance rating of "Fully Meets" (around 40%).</a:t>
            </a:r>
            <a:endParaRPr lang="en-US" sz="2000"/>
          </a:p>
          <a:p>
            <a:pPr algn="l"/>
            <a:r>
              <a:rPr lang="en-US" sz="2000"/>
              <a:t>Around 30% of employees have a performance rating of "Exceeds".</a:t>
            </a:r>
            <a:endParaRPr lang="en-US" sz="2000"/>
          </a:p>
          <a:p>
            <a:pPr algn="l"/>
            <a:r>
              <a:rPr lang="en-US" sz="2000"/>
              <a:t>A smaller percentage of employees have a performance rating of "Needs Improvement" (around 10%).</a:t>
            </a:r>
            <a:endParaRPr lang="en-US" sz="2000"/>
          </a:p>
        </p:txBody>
      </p:sp>
      <p:pic>
        <p:nvPicPr>
          <p:cNvPr id="4" name="Picture 3" descr="Screenshot 2024-10-20 1437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5210" y="2228215"/>
            <a:ext cx="4016375" cy="28206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317990" y="167640"/>
            <a:ext cx="2874010" cy="818515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lang="en-IN" sz="16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I</a:t>
            </a:r>
            <a:r>
              <a:rPr sz="16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nternship ID: UMIP19869</a:t>
            </a:r>
            <a:endParaRPr sz="16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0" indent="0"/>
            <a:r>
              <a:rPr sz="1600" b="0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 </a:t>
            </a:r>
            <a:r>
              <a:rPr lang="en-IN" sz="16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Name: Muhammad Sohel 	Ali</a:t>
            </a:r>
            <a:endParaRPr lang="en-IN" sz="16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Financial Performance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35900" cy="418782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b="1" u="sng"/>
              <a:t>Gross Sales vs Discounts:</a:t>
            </a:r>
            <a:endParaRPr lang="en-US" b="1" u="sng"/>
          </a:p>
          <a:p>
            <a:r>
              <a:rPr lang="en-US"/>
              <a:t>The graph shows a very low sales volume across different discount levels, with the highest sales volume at a discount of $1.13.</a:t>
            </a:r>
            <a:endParaRPr lang="en-US"/>
          </a:p>
          <a:p>
            <a:r>
              <a:rPr lang="en-US"/>
              <a:t>The sales volume is almost negligible at higher discount levels.</a:t>
            </a:r>
            <a:endParaRPr lang="en-US"/>
          </a:p>
          <a:p>
            <a:pPr marL="0" indent="0">
              <a:buNone/>
            </a:pPr>
            <a:r>
              <a:rPr lang="en-US" b="1" u="sng"/>
              <a:t>Discount over Profit:</a:t>
            </a:r>
            <a:endParaRPr lang="en-US" b="1" u="sng"/>
          </a:p>
          <a:p>
            <a:r>
              <a:rPr lang="en-US"/>
              <a:t>The graph shows a single bar representing the profit, which reaches approximately 15M.</a:t>
            </a:r>
            <a:endParaRPr lang="en-US"/>
          </a:p>
          <a:p>
            <a:r>
              <a:rPr lang="en-US"/>
              <a:t>The profit is not broken down by country or product category, but rather shows a cumulative total.</a:t>
            </a:r>
            <a:endParaRPr lang="en-US"/>
          </a:p>
          <a:p>
            <a:r>
              <a:rPr lang="en-US"/>
              <a:t>Overall, the graphs suggest that sales volumes are low across different discount levels, and the profit is relatively high, but not broken down by specific categories.</a:t>
            </a:r>
            <a:endParaRPr lang="en-US"/>
          </a:p>
        </p:txBody>
      </p:sp>
      <p:pic>
        <p:nvPicPr>
          <p:cNvPr id="5" name="Picture 4" descr="Screenshot 2024-10-20 1527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7535" y="2503805"/>
            <a:ext cx="3762375" cy="25539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485" y="365125"/>
            <a:ext cx="8230235" cy="4062095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en-US" b="1" u="sng"/>
              <a:t>Sales and Profit Trend Over Time:</a:t>
            </a:r>
            <a:endParaRPr lang="en-US" b="1" u="sng"/>
          </a:p>
          <a:p>
            <a:r>
              <a:rPr lang="en-US"/>
              <a:t>The majority of sales and profit come from the Government sector in 2014.</a:t>
            </a:r>
            <a:endParaRPr lang="en-US"/>
          </a:p>
          <a:p>
            <a:r>
              <a:rPr lang="en-US"/>
              <a:t>Small Business sector in 2014 is the second-largest contributor.</a:t>
            </a:r>
            <a:endParaRPr lang="en-US"/>
          </a:p>
          <a:p>
            <a:r>
              <a:rPr lang="en-US"/>
              <a:t>There are some negative values in the data, but the exact details are not clear.</a:t>
            </a:r>
            <a:endParaRPr lang="en-US"/>
          </a:p>
          <a:p>
            <a:pPr marL="0" indent="0">
              <a:buNone/>
            </a:pPr>
            <a:r>
              <a:rPr lang="en-US" b="1" u="sng"/>
              <a:t>Sales and Profit by Country:</a:t>
            </a:r>
            <a:endParaRPr lang="en-US" b="1" u="sng"/>
          </a:p>
          <a:p>
            <a:r>
              <a:rPr lang="en-US"/>
              <a:t>The company has sales and profit in multiple countries, with 4-5 countries represented.</a:t>
            </a:r>
            <a:endParaRPr lang="en-US"/>
          </a:p>
          <a:p>
            <a:r>
              <a:rPr lang="en-US"/>
              <a:t>The profit figures range from 0 to 15M, while sales figures range from 0 to 100M.</a:t>
            </a:r>
            <a:endParaRPr lang="en-US"/>
          </a:p>
          <a:p>
            <a:r>
              <a:rPr lang="en-US"/>
              <a:t>The exact country-by-country breakdown is not clear, but the graph suggests a diverse geographic presence.</a:t>
            </a:r>
            <a:endParaRPr lang="en-US"/>
          </a:p>
          <a:p>
            <a:pPr marL="0" indent="0">
              <a:buNone/>
            </a:pPr>
            <a:r>
              <a:rPr lang="en-US" b="1" u="sng"/>
              <a:t>Sales by Product and Discount:</a:t>
            </a:r>
            <a:endParaRPr lang="en-US" b="1" u="sng"/>
          </a:p>
          <a:p>
            <a:r>
              <a:rPr lang="en-US"/>
              <a:t>The pie chart shows that the product "Amarilla" has a significant share of sales.</a:t>
            </a:r>
            <a:endParaRPr lang="en-US"/>
          </a:p>
          <a:p>
            <a:r>
              <a:rPr lang="en-US"/>
              <a:t>The chart is divided into 3-4 segments, suggesting that there are multiple product categories or discount levels.</a:t>
            </a:r>
            <a:endParaRPr lang="en-US"/>
          </a:p>
          <a:p>
            <a:r>
              <a:rPr lang="en-US"/>
              <a:t>The exact details of the pie chart are partially cut off, but it appears to show a diverse product mix.</a:t>
            </a:r>
            <a:endParaRPr lang="en-US"/>
          </a:p>
        </p:txBody>
      </p:sp>
      <p:pic>
        <p:nvPicPr>
          <p:cNvPr id="4" name="Picture 3" descr="Screenshot 2024-10-20 1531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815" y="4427220"/>
            <a:ext cx="9256395" cy="2364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Data Visualization of Bird Strikes between 2000 – 2011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98005" cy="4351655"/>
          </a:xfrm>
        </p:spPr>
        <p:txBody>
          <a:bodyPr>
            <a:normAutofit fontScale="90000" lnSpcReduction="20000"/>
          </a:bodyPr>
          <a:p>
            <a:r>
              <a:rPr lang="en-US"/>
              <a:t>The number of bird strikes varies throughout the year, with the lowest numbers in winter months (January to March) and a gradual increase through spring and summer.</a:t>
            </a:r>
            <a:endParaRPr lang="en-US"/>
          </a:p>
          <a:p>
            <a:r>
              <a:rPr lang="en-US"/>
              <a:t>There is a significant spike in bird strikes in the fall months, with November reaching 7K and December peaking at 6K.</a:t>
            </a:r>
            <a:endParaRPr lang="en-US"/>
          </a:p>
          <a:p>
            <a:r>
              <a:rPr lang="en-US"/>
              <a:t>The yearly total of bird strikes is 69,000, with the majority of incidents occurring in the fall migration period.</a:t>
            </a:r>
            <a:endParaRPr lang="en-US"/>
          </a:p>
          <a:p>
            <a:r>
              <a:rPr lang="en-US"/>
              <a:t>The graph suggests a seasonal pattern in bird strikes, with the highest numbers occurring during the fall months.</a:t>
            </a:r>
            <a:endParaRPr lang="en-US"/>
          </a:p>
        </p:txBody>
      </p:sp>
      <p:pic>
        <p:nvPicPr>
          <p:cNvPr id="4" name="Picture 3" descr="Screenshot 2024-10-20 1540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2545" y="2563495"/>
            <a:ext cx="4455795" cy="23374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66725"/>
            <a:ext cx="11090275" cy="3180715"/>
          </a:xfrm>
        </p:spPr>
        <p:txBody>
          <a:bodyPr>
            <a:normAutofit fontScale="90000" lnSpcReduction="20000"/>
          </a:bodyPr>
          <a:p>
            <a:r>
              <a:rPr lang="en-US"/>
              <a:t>The number of bird strikes varies throughout the year, with the highest number in December (around 7K) and the lowest in January (around 3K).</a:t>
            </a:r>
            <a:endParaRPr lang="en-US"/>
          </a:p>
          <a:p>
            <a:r>
              <a:rPr lang="en-US"/>
              <a:t>The majority of bird strikes occur during the approach phase of flight (around 10K), followed by landing roll, take-off run, and climb.</a:t>
            </a:r>
            <a:endParaRPr lang="en-US"/>
          </a:p>
          <a:p>
            <a:r>
              <a:rPr lang="en-US"/>
              <a:t>The total cost of repairments due to bird strikes is 142M, and the number of people injured is 25.56K.</a:t>
            </a:r>
            <a:endParaRPr lang="en-US"/>
          </a:p>
          <a:p>
            <a:r>
              <a:rPr lang="en-US"/>
              <a:t>The number of aircraft affected is 51K.</a:t>
            </a:r>
            <a:endParaRPr lang="en-US"/>
          </a:p>
          <a:p>
            <a:r>
              <a:rPr lang="en-US"/>
              <a:t>Overall, the graphs suggest that bird strikes are a significant issue in aviation, with a clear seasonal pattern and a high frequency during certain phases of flight.</a:t>
            </a:r>
            <a:endParaRPr lang="en-US"/>
          </a:p>
        </p:txBody>
      </p:sp>
      <p:pic>
        <p:nvPicPr>
          <p:cNvPr id="4" name="Picture 3" descr="Screenshot 2024-10-20 1543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735" y="3710305"/>
            <a:ext cx="5024755" cy="29070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767445" y="6033770"/>
            <a:ext cx="32524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/>
            <a:r>
              <a:rPr lang="en-IN" sz="1600" b="1">
                <a:solidFill>
                  <a:srgbClr val="222222"/>
                </a:solidFill>
                <a:latin typeface="Arial" panose="020B0604020202020204"/>
                <a:ea typeface="Arial" panose="020B0604020202020204"/>
                <a:sym typeface="+mn-ea"/>
              </a:rPr>
              <a:t>I</a:t>
            </a:r>
            <a:r>
              <a:rPr sz="1600" b="1">
                <a:solidFill>
                  <a:srgbClr val="222222"/>
                </a:solidFill>
                <a:latin typeface="Arial" panose="020B0604020202020204"/>
                <a:ea typeface="Arial" panose="020B0604020202020204"/>
                <a:sym typeface="+mn-ea"/>
              </a:rPr>
              <a:t>nternship ID: UMIP19869</a:t>
            </a:r>
            <a:endParaRPr sz="16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0" indent="0"/>
            <a:r>
              <a:rPr sz="1600">
                <a:solidFill>
                  <a:srgbClr val="222222"/>
                </a:solidFill>
                <a:latin typeface="Arial" panose="020B0604020202020204"/>
                <a:ea typeface="Arial" panose="020B0604020202020204"/>
                <a:sym typeface="+mn-ea"/>
              </a:rPr>
              <a:t> </a:t>
            </a:r>
            <a:r>
              <a:rPr lang="en-IN" sz="1600" b="1">
                <a:solidFill>
                  <a:srgbClr val="222222"/>
                </a:solidFill>
                <a:latin typeface="Arial" panose="020B0604020202020204"/>
                <a:ea typeface="Arial" panose="020B0604020202020204"/>
                <a:sym typeface="+mn-ea"/>
              </a:rPr>
              <a:t>Name: Muhammad Sohel Ali</a:t>
            </a:r>
            <a:endParaRPr lang="en-IN" sz="1600" b="1">
              <a:solidFill>
                <a:srgbClr val="222222"/>
              </a:solidFill>
              <a:latin typeface="Arial" panose="020B0604020202020204"/>
              <a:ea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3499</Words>
  <Application>WPS Presentation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Roboto Flex</vt:lpstr>
      <vt:lpstr>Segoe Print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Resources Analyst </dc:title>
  <dc:creator>LENOVO</dc:creator>
  <cp:lastModifiedBy>LENOVO</cp:lastModifiedBy>
  <cp:revision>1</cp:revision>
  <dcterms:created xsi:type="dcterms:W3CDTF">2024-10-20T10:21:30Z</dcterms:created>
  <dcterms:modified xsi:type="dcterms:W3CDTF">2024-10-20T10:21:30Z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A057567B69144C64822DD457159AE9D2_11</vt:lpwstr>
  </property>
  <property fmtid="{D5CDD505-2E9C-101B-9397-08002B2CF9AE}" pid="3" name="KSOProductBuildVer">
    <vt:lpwstr>1033-12.2.0.18586</vt:lpwstr>
  </property>
</Properties>
</file>