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8" r:id="rId2"/>
    <p:sldId id="289" r:id="rId3"/>
    <p:sldId id="307" r:id="rId4"/>
    <p:sldId id="290" r:id="rId5"/>
    <p:sldId id="291" r:id="rId6"/>
    <p:sldId id="292" r:id="rId7"/>
    <p:sldId id="302" r:id="rId8"/>
    <p:sldId id="312" r:id="rId9"/>
    <p:sldId id="297" r:id="rId10"/>
    <p:sldId id="298" r:id="rId11"/>
    <p:sldId id="303" r:id="rId12"/>
    <p:sldId id="300" r:id="rId13"/>
    <p:sldId id="304" r:id="rId14"/>
    <p:sldId id="301" r:id="rId15"/>
    <p:sldId id="305" r:id="rId16"/>
    <p:sldId id="261" r:id="rId17"/>
    <p:sldId id="306" r:id="rId18"/>
    <p:sldId id="262" r:id="rId19"/>
    <p:sldId id="263" r:id="rId20"/>
    <p:sldId id="264" r:id="rId21"/>
    <p:sldId id="284" r:id="rId22"/>
    <p:sldId id="285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3BE0-2123-4097-A88F-4173E11915CF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1E03B-E0A4-4963-8A20-30F8A4D66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348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325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6DA4-53AA-42DE-AA7D-8582B0DF726D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462" y="3057416"/>
            <a:ext cx="8001397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Inheritance 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90" y="1"/>
            <a:ext cx="9144793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088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087234"/>
            <a:ext cx="7924800" cy="5376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  Inheritance: Private, Protected and Public Visibility mode</a:t>
            </a:r>
            <a:endParaRPr lang="en-US" sz="4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 Multiple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731" y="1143000"/>
            <a:ext cx="8991600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when a derived class is created from more than one base class then that inheritance is called as multiple </a:t>
            </a:r>
            <a:r>
              <a:rPr lang="en-US" sz="2800" dirty="0" smtClean="0"/>
              <a:t>inheritance.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C++ class can inherit members from more than one class and here is the extended syntax: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derived-class: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access-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baseA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access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baseB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22520"/>
            <a:ext cx="4010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491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14" y="1135117"/>
            <a:ext cx="2318845" cy="55494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class Shape{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width = w;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height = h;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protected: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width;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height;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7000" y="1021584"/>
            <a:ext cx="2701159" cy="56314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Base 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PaintCost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PaintCost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{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getCost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area)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area * 70;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Derived class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class Rectangle: public Shape, public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PaintCost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{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(width * height);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562600" y="1041820"/>
            <a:ext cx="3428999" cy="56314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Rectangle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area;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Rect.setWidth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Rect.setHeight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area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Rect.getArea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// Print the area of the object.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Rect.getArea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// Print the total cost of painting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Rect.getCost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3100"/>
            <a:ext cx="9144000" cy="8150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tIns="45720" rIns="0" bIns="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Inheritances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685796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Hierarchical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8839200" cy="36009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more than one derived class are created from a single base class, then that inheritance is called as hierarchical inheritance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base_classname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{…………….};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derived_class1:visibility_mode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base_classname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{……………………};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derived_class2:visibility_mode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base_classname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{………………….};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4772300"/>
            <a:ext cx="4248150" cy="18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755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228600" y="837422"/>
            <a:ext cx="3867805" cy="5766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 Rectangle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protected: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float length, breadth;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Void Set()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&lt;&lt;"Enter length: ";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&gt;&gt;length;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&lt;&lt;"Enter breadth: ";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&gt;&gt;breadth;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95800" y="813774"/>
            <a:ext cx="4495800" cy="591021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/* Area class is derived from base class Rectangle. */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Area : public Rectangle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float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return length*breadth;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99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rIns="0" bIns="0" anchor="b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Hierarchical Inheritance Example: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5762296" y="813774"/>
            <a:ext cx="3381704" cy="393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09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28600"/>
            <a:ext cx="5029200" cy="54102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&lt;&lt;"Enter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rectangle to find area.\n";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Area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&lt;&lt;"Area = "&lt;&lt;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a.calc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()&lt;&lt;"square meter";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Enter second rectangle to find perimeter";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Perimeter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p.Set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nPerimeter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"&lt;&lt;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()&lt;&lt;" meter";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228600"/>
            <a:ext cx="3733799" cy="5486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 Perimeter class is derived from base class Rectangle. */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Perimeter : public Rectangle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float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2*(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length+breadth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749898"/>
            <a:ext cx="4724400" cy="210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493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Multi Level Inheritance</a:t>
            </a:r>
            <a:endParaRPr lang="en-US" sz="6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763000" cy="4832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a derived class is created from another derived class, then that inheritance is called as multi level inheritance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A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.... ... .... };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 : public A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.... ... .... };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C : public B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.... ... .... };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942897"/>
            <a:ext cx="2590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257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{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&lt;&lt;"Base class content.";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}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B : public 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};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: public B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c.display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Multi Level Inheritance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2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Hybrid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80010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Any combination of single, hierarchical and multi level inheritances is called as hybrid inheritance.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562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A     //Base class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&lt;&lt;"\n\</a:t>
            </a:r>
            <a:r>
              <a:rPr lang="en-US" dirty="0" err="1" smtClean="0"/>
              <a:t>nLength</a:t>
            </a:r>
            <a:r>
              <a:rPr lang="en-US" dirty="0" smtClean="0"/>
              <a:t> :::\t";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&gt;&gt;l;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B :public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b,c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l_into_b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len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&lt;&lt;"\n\</a:t>
            </a:r>
            <a:r>
              <a:rPr lang="en-US" dirty="0" err="1" smtClean="0"/>
              <a:t>nBreadth</a:t>
            </a:r>
            <a:r>
              <a:rPr lang="en-US" dirty="0" smtClean="0"/>
              <a:t> :::\t";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&gt;&gt;b;</a:t>
            </a:r>
          </a:p>
          <a:p>
            <a:pPr>
              <a:buNone/>
            </a:pPr>
            <a:r>
              <a:rPr lang="en-US" dirty="0" smtClean="0"/>
              <a:t>c=b*l;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Hybrid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E946-1174-43EE-A867-8A5AE62FAB5B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834" y="1448976"/>
            <a:ext cx="4895193" cy="24753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mechanism of deriving a new class from existing/old class is called “inheritance”.</a:t>
            </a:r>
          </a:p>
          <a:p>
            <a:r>
              <a:rPr lang="en-US" altLang="en-A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old class is known as “base” class, “sup</a:t>
            </a:r>
            <a:r>
              <a:rPr lang="en-AU" altLang="en-A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AU" altLang="en-A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class or “parent” class”; </a:t>
            </a:r>
            <a:endParaRPr lang="en-AU" altLang="en-A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AU" altLang="en-A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AU" altLang="en-A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new class is known as “sub” class, “derived” class, or “child” class</a:t>
            </a:r>
            <a:r>
              <a:rPr lang="en-AU" altLang="en-A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A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2362200"/>
            <a:ext cx="1828800" cy="3429000"/>
            <a:chOff x="3840" y="1776"/>
            <a:chExt cx="1152" cy="2160"/>
          </a:xfrm>
        </p:grpSpPr>
        <p:sp>
          <p:nvSpPr>
            <p:cNvPr id="402437" name="Oval 5"/>
            <p:cNvSpPr>
              <a:spLocks noChangeArrowheads="1"/>
            </p:cNvSpPr>
            <p:nvPr/>
          </p:nvSpPr>
          <p:spPr bwMode="auto">
            <a:xfrm>
              <a:off x="3984" y="1776"/>
              <a:ext cx="864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AU" sz="2400" dirty="0"/>
                <a:t>Parent</a:t>
              </a:r>
            </a:p>
          </p:txBody>
        </p:sp>
        <p:sp>
          <p:nvSpPr>
            <p:cNvPr id="402438" name="Oval 6"/>
            <p:cNvSpPr>
              <a:spLocks noChangeArrowheads="1"/>
            </p:cNvSpPr>
            <p:nvPr/>
          </p:nvSpPr>
          <p:spPr bwMode="auto">
            <a:xfrm>
              <a:off x="3840" y="2928"/>
              <a:ext cx="1152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AU" sz="2400" dirty="0" smtClean="0"/>
            </a:p>
            <a:p>
              <a:r>
                <a:rPr lang="en-US" altLang="en-AU" sz="2400" dirty="0" smtClean="0"/>
                <a:t>Child</a:t>
              </a:r>
              <a:endParaRPr lang="en-US" altLang="en-AU" sz="2400" dirty="0"/>
            </a:p>
          </p:txBody>
        </p:sp>
        <p:sp>
          <p:nvSpPr>
            <p:cNvPr id="402441" name="Line 9"/>
            <p:cNvSpPr>
              <a:spLocks noChangeShapeType="1"/>
            </p:cNvSpPr>
            <p:nvPr/>
          </p:nvSpPr>
          <p:spPr bwMode="auto">
            <a:xfrm flipH="1">
              <a:off x="480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7391400" y="3581402"/>
            <a:ext cx="10852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AU"/>
              <a:t>Inherited</a:t>
            </a:r>
            <a:br>
              <a:rPr lang="en-US" altLang="en-AU"/>
            </a:br>
            <a:r>
              <a:rPr lang="en-US" altLang="en-AU"/>
              <a:t>capability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715000" y="4221480"/>
            <a:ext cx="1371600" cy="624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AU" sz="24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15766" y="10510"/>
            <a:ext cx="9144000" cy="980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Introduction to Inheritance</a:t>
            </a:r>
          </a:p>
        </p:txBody>
      </p:sp>
      <p:cxnSp>
        <p:nvCxnSpPr>
          <p:cNvPr id="17" name="Straight Arrow Connector 16"/>
          <p:cNvCxnSpPr>
            <a:stCxn id="402437" idx="4"/>
            <a:endCxn id="402438" idx="0"/>
          </p:cNvCxnSpPr>
          <p:nvPr/>
        </p:nvCxnSpPr>
        <p:spPr>
          <a:xfrm rot="5400000">
            <a:off x="6134100" y="3924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24840916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52400"/>
            <a:ext cx="4038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C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h;</a:t>
            </a:r>
          </a:p>
          <a:p>
            <a:pPr>
              <a:buNone/>
            </a:pPr>
            <a:r>
              <a:rPr lang="en-US" dirty="0" smtClean="0"/>
              <a:t>void height()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&lt;&lt;"\n\</a:t>
            </a:r>
            <a:r>
              <a:rPr lang="en-US" dirty="0" err="1" smtClean="0"/>
              <a:t>nHeight</a:t>
            </a:r>
            <a:r>
              <a:rPr lang="en-US" dirty="0" smtClean="0"/>
              <a:t> :::\t";</a:t>
            </a:r>
          </a:p>
          <a:p>
            <a:pPr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4572000" y="152400"/>
            <a:ext cx="403860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//Hybrid Inheritance Level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class D:public </a:t>
            </a:r>
            <a:r>
              <a:rPr lang="en-US" sz="3200" dirty="0" err="1"/>
              <a:t>B,public</a:t>
            </a:r>
            <a:r>
              <a:rPr lang="en-US" sz="3200" dirty="0"/>
              <a:t> 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public: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/>
              <a:t>int</a:t>
            </a:r>
            <a:r>
              <a:rPr lang="en-US" sz="3200" dirty="0"/>
              <a:t> res;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void result()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/>
              <a:t>l_into_b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height();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res=h*c;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/>
              <a:t>cout</a:t>
            </a:r>
            <a:r>
              <a:rPr lang="en-US" sz="3200" dirty="0"/>
              <a:t>&lt;&lt;"\n\</a:t>
            </a:r>
            <a:r>
              <a:rPr lang="en-US" sz="3200" dirty="0" err="1"/>
              <a:t>nResult</a:t>
            </a:r>
            <a:r>
              <a:rPr lang="en-US" sz="3200" dirty="0"/>
              <a:t> (l*b*h) :::\t"&lt;&lt;res&lt;&lt;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};</a:t>
            </a:r>
          </a:p>
          <a:p>
            <a:pPr marL="342900" lvl="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057400" y="4800601"/>
            <a:ext cx="4572000" cy="16989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/>
              <a:t>D d1;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/>
              <a:t>d1.result();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Constructors in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D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erived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 Class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4343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29225" y="1828800"/>
            <a:ext cx="287655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Constructors in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D</a:t>
            </a: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erived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 Class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44005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2043112"/>
            <a:ext cx="3781425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19800" y="1219200"/>
            <a:ext cx="150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Output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Virtual Base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610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An </a:t>
            </a:r>
            <a:r>
              <a:rPr lang="en-US" sz="2400" dirty="0"/>
              <a:t>ambiguity can arise when several paths exist to a class from the same base class. This means that a child class could have duplicate sets of members inherited from a single base class</a:t>
            </a:r>
            <a:r>
              <a:rPr lang="en-US" sz="2400" dirty="0" smtClean="0"/>
              <a:t>. This is called the diamond shaped problem.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581400"/>
            <a:ext cx="86106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dirty="0"/>
              <a:t>++ solves this issue by introducing a virtual base class. When a class is made virtual, necessary care is taken so that the duplication is avoided regardless of the number of paths that exist to the child class.</a:t>
            </a:r>
          </a:p>
        </p:txBody>
      </p:sp>
    </p:spTree>
    <p:extLst>
      <p:ext uri="{BB962C8B-B14F-4D97-AF65-F5344CB8AC3E}">
        <p14:creationId xmlns="" xmlns:p14="http://schemas.microsoft.com/office/powerpoint/2010/main" val="1860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Virtual Base Class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925" y="2401094"/>
            <a:ext cx="80581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Virtual Base Class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83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Virtual Base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620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23622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smtClean="0"/>
              <a:t>class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public: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B : virtual public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public: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C: virtual public 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public: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int</a:t>
            </a:r>
            <a:r>
              <a:rPr lang="en-US" dirty="0" smtClean="0"/>
              <a:t> k;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2971800" y="1874837"/>
            <a:ext cx="563880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D: public B, public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D ob;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10; //unambiguous since only one copy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inherited.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ob.j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30;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ob.sum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ob.j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"Value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: "&lt;&lt;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"Value of j is : "&lt;&lt;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ob.j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"Value of k is :"&lt;&lt;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"Sum is : "&lt;&lt; ob.sum 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4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28765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100" dirty="0"/>
              <a:t>Reusability--building new components by utilising existing components- is yet another important aspect of OO features.</a:t>
            </a:r>
          </a:p>
          <a:p>
            <a:r>
              <a:rPr lang="en-GB" sz="2100" dirty="0"/>
              <a:t>It is always good/“productive” if we are able to reuse something that is already exists rather than creating the same all over again.</a:t>
            </a:r>
          </a:p>
          <a:p>
            <a:r>
              <a:rPr lang="en-GB" sz="2100" dirty="0"/>
              <a:t>This is achieve by creating new classes, reusing the properties of existing classes.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256"/>
            <a:ext cx="9144000" cy="1031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rIns="0" bIns="0" anchor="b">
            <a:normAutofit/>
          </a:bodyPr>
          <a:lstStyle/>
          <a:p>
            <a:pPr defTabSz="685800">
              <a:spcBef>
                <a:spcPct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Introduction to Inheritance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75324"/>
            <a:ext cx="9144000" cy="2678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271752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8634"/>
            <a:ext cx="8229600" cy="3826412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The different forms of inheritance are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Single inheritance (only one super class)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Multiple inheritance (several super classes)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Hierarchical inheritance (one super class, many sub classes)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Multi-Level inheritance (derived from a derived class)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Hybrid inheritance (more than two types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578"/>
            <a:ext cx="9144000" cy="9088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 forms of inheritance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448292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143000" y="1524000"/>
            <a:ext cx="9144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 smtClean="0">
                <a:solidFill>
                  <a:schemeClr val="bg1"/>
                </a:solidFill>
              </a:rPr>
              <a:t>      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1143000" y="2743200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 smtClean="0"/>
              <a:t>      A</a:t>
            </a:r>
            <a:endParaRPr lang="en-GB" dirty="0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233363" y="3636963"/>
            <a:ext cx="2205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/>
              <a:t>(a) Single Inheritance</a:t>
            </a: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6143636" y="1500174"/>
            <a:ext cx="914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6929454" y="2786058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 smtClean="0"/>
              <a:t>      A</a:t>
            </a:r>
            <a:endParaRPr lang="en-GB" dirty="0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 flipV="1">
            <a:off x="7429520" y="235743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2797175" y="3636963"/>
            <a:ext cx="2458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(</a:t>
            </a:r>
            <a:r>
              <a:rPr lang="en-GB" b="1" dirty="0" smtClean="0"/>
              <a:t>b) Multiple Inheritance</a:t>
            </a:r>
            <a:endParaRPr lang="en-GB" b="1" dirty="0"/>
          </a:p>
        </p:txBody>
      </p: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7500958" y="1500174"/>
            <a:ext cx="914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C</a:t>
            </a:r>
          </a:p>
        </p:txBody>
      </p:sp>
      <p:sp>
        <p:nvSpPr>
          <p:cNvPr id="432143" name="Line 15"/>
          <p:cNvSpPr>
            <a:spLocks noChangeShapeType="1"/>
          </p:cNvSpPr>
          <p:nvPr/>
        </p:nvSpPr>
        <p:spPr bwMode="auto">
          <a:xfrm>
            <a:off x="6643702" y="235743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4" name="Line 16"/>
          <p:cNvSpPr>
            <a:spLocks noChangeShapeType="1"/>
          </p:cNvSpPr>
          <p:nvPr/>
        </p:nvSpPr>
        <p:spPr bwMode="auto">
          <a:xfrm flipV="1">
            <a:off x="8072462" y="21431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5" name="Line 17"/>
          <p:cNvSpPr>
            <a:spLocks noChangeShapeType="1"/>
          </p:cNvSpPr>
          <p:nvPr/>
        </p:nvSpPr>
        <p:spPr bwMode="auto">
          <a:xfrm flipV="1">
            <a:off x="6643702" y="21431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3571868" y="1500174"/>
            <a:ext cx="9144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3714744" y="2786058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B</a:t>
            </a:r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 flipV="1">
            <a:off x="4071934" y="21431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9" name="Text Box 21"/>
          <p:cNvSpPr txBox="1">
            <a:spLocks noChangeArrowheads="1"/>
          </p:cNvSpPr>
          <p:nvPr/>
        </p:nvSpPr>
        <p:spPr bwMode="auto">
          <a:xfrm>
            <a:off x="6537438" y="3636964"/>
            <a:ext cx="2692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 smtClean="0"/>
              <a:t>(c)Hierarchical</a:t>
            </a:r>
            <a:r>
              <a:rPr lang="en-GB" b="1" dirty="0" smtClean="0">
                <a:solidFill>
                  <a:prstClr val="black"/>
                </a:solidFill>
              </a:rPr>
              <a:t> Inheritance</a:t>
            </a:r>
            <a:endParaRPr lang="en-US" dirty="0" smtClean="0"/>
          </a:p>
          <a:p>
            <a:endParaRPr lang="en-GB" b="1" dirty="0"/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2571736" y="2786058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A</a:t>
            </a:r>
          </a:p>
        </p:txBody>
      </p:sp>
      <p:sp>
        <p:nvSpPr>
          <p:cNvPr id="432151" name="Rectangle 23"/>
          <p:cNvSpPr>
            <a:spLocks noChangeArrowheads="1"/>
          </p:cNvSpPr>
          <p:nvPr/>
        </p:nvSpPr>
        <p:spPr bwMode="auto">
          <a:xfrm>
            <a:off x="4857752" y="2786058"/>
            <a:ext cx="762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C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V="1">
            <a:off x="2786050" y="2143116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H="1" flipV="1">
            <a:off x="4500562" y="2143116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1138238" y="4103688"/>
            <a:ext cx="9144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1138239" y="5715000"/>
            <a:ext cx="842962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A</a:t>
            </a:r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 flipH="1" flipV="1">
            <a:off x="1595439" y="4713288"/>
            <a:ext cx="4762" cy="3159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174626" y="6216650"/>
            <a:ext cx="2724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 smtClean="0"/>
              <a:t>(d) </a:t>
            </a:r>
            <a:r>
              <a:rPr lang="en-GB" b="1" dirty="0"/>
              <a:t>Multi-Level Inheritance</a:t>
            </a:r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1143000" y="4953000"/>
            <a:ext cx="838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B</a:t>
            </a:r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 flipV="1">
            <a:off x="16002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3276600" y="4800600"/>
            <a:ext cx="6858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2162" name="Rectangle 34"/>
          <p:cNvSpPr>
            <a:spLocks noChangeArrowheads="1"/>
          </p:cNvSpPr>
          <p:nvPr/>
        </p:nvSpPr>
        <p:spPr bwMode="auto">
          <a:xfrm>
            <a:off x="3957639" y="5715000"/>
            <a:ext cx="84296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A</a:t>
            </a: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V="1">
            <a:off x="44196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3101975" y="6227763"/>
            <a:ext cx="2239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 smtClean="0"/>
              <a:t>(f) </a:t>
            </a:r>
            <a:r>
              <a:rPr lang="en-GB" b="1" dirty="0"/>
              <a:t>Hybrid Inheritance</a:t>
            </a:r>
          </a:p>
        </p:txBody>
      </p:sp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4800600" y="4800600"/>
            <a:ext cx="7620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C</a:t>
            </a:r>
          </a:p>
        </p:txBody>
      </p:sp>
      <p:sp>
        <p:nvSpPr>
          <p:cNvPr id="432166" name="Line 38"/>
          <p:cNvSpPr>
            <a:spLocks noChangeShapeType="1"/>
          </p:cNvSpPr>
          <p:nvPr/>
        </p:nvSpPr>
        <p:spPr bwMode="auto">
          <a:xfrm>
            <a:off x="37338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7" name="Line 39"/>
          <p:cNvSpPr>
            <a:spLocks noChangeShapeType="1"/>
          </p:cNvSpPr>
          <p:nvPr/>
        </p:nvSpPr>
        <p:spPr bwMode="auto">
          <a:xfrm flipV="1">
            <a:off x="51816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8" name="Line 40"/>
          <p:cNvSpPr>
            <a:spLocks noChangeShapeType="1"/>
          </p:cNvSpPr>
          <p:nvPr/>
        </p:nvSpPr>
        <p:spPr bwMode="auto">
          <a:xfrm flipV="1">
            <a:off x="37338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9" name="Rectangle 41"/>
          <p:cNvSpPr>
            <a:spLocks noChangeArrowheads="1"/>
          </p:cNvSpPr>
          <p:nvPr/>
        </p:nvSpPr>
        <p:spPr bwMode="auto">
          <a:xfrm>
            <a:off x="4025721" y="40386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V="1">
            <a:off x="3576125" y="42988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3586675" y="428478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H="1">
            <a:off x="4737882" y="422851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flipV="1">
            <a:off x="5281832" y="4256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Forms of inheritance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809988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8" y="1292773"/>
            <a:ext cx="8430609" cy="48841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derived-class-name : visibility-mode base-class-name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{………};</a:t>
            </a:r>
          </a:p>
          <a:p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derived-class: access-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base-class {    };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2DA2BF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Visibility mode is optional.(by default: private)</a:t>
            </a:r>
          </a:p>
          <a:p>
            <a:pPr>
              <a:buClr>
                <a:srgbClr val="2DA2BF"/>
              </a:buClr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2DA2BF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Visibility mode specifies whether the features of the base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Clr>
                <a:srgbClr val="2DA2BF"/>
              </a:buClr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privately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derived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publicly derived.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766"/>
            <a:ext cx="9144000" cy="8986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Defining Derived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2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Single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37833"/>
            <a:ext cx="8534400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when a single derived class is created from a single base class then the inheritance is called as single inheritance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class Base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{ </a:t>
            </a:r>
            <a:r>
              <a:rPr lang="en-US" sz="2800" dirty="0"/>
              <a:t>.... ... .... };</a:t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/>
              <a:t>class Derive </a:t>
            </a:r>
            <a:r>
              <a:rPr lang="en-US" sz="2800" dirty="0"/>
              <a:t>: public </a:t>
            </a:r>
            <a:r>
              <a:rPr lang="en-US" sz="2800" dirty="0" smtClean="0"/>
              <a:t>Base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{ </a:t>
            </a:r>
            <a:r>
              <a:rPr lang="en-US" sz="2800" dirty="0"/>
              <a:t>.... ... .... </a:t>
            </a:r>
            <a:r>
              <a:rPr lang="en-US" sz="2800" dirty="0" smtClean="0"/>
              <a:t>};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main()</a:t>
            </a:r>
          </a:p>
          <a:p>
            <a:r>
              <a:rPr lang="en-US" sz="2800" dirty="0" smtClean="0"/>
              <a:t>{ …   } ;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873247"/>
            <a:ext cx="19621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403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" y="882868"/>
            <a:ext cx="2857499" cy="57701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Base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Shape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width = w;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height = h;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protected: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width;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height;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7554" y="785794"/>
            <a:ext cx="3740369" cy="5770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Derived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Rectangle: public Shape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getArea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(width * height);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Rectangle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Rect.setWidth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Rect.setHeight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// Print the area of the object.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"Total area: " &lt;&lt;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Rect.getArea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7" y="1242849"/>
            <a:ext cx="2806263" cy="88549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78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4304" y="1724464"/>
            <a:ext cx="6441062" cy="4389120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Inside the class.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alpha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private://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…………//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visible inside this class only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protected://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visible inside this class 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…………//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its immediate derived class 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public://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visible to all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…………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8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Inheritance: Private, Protected and Public</a:t>
            </a:r>
            <a:endParaRPr lang="en-US" sz="4800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82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8F68D5EA8248A8FA9E5279E3FDC5" ma:contentTypeVersion="2" ma:contentTypeDescription="Create a new document." ma:contentTypeScope="" ma:versionID="4b977deb6a076700b84c9795d56f2329">
  <xsd:schema xmlns:xsd="http://www.w3.org/2001/XMLSchema" xmlns:xs="http://www.w3.org/2001/XMLSchema" xmlns:p="http://schemas.microsoft.com/office/2006/metadata/properties" xmlns:ns2="c5759ff7-6aba-410b-aa58-e8b1b8cdfaac" targetNamespace="http://schemas.microsoft.com/office/2006/metadata/properties" ma:root="true" ma:fieldsID="b4a7e83c3acc9cd185633e0fa952fb4f" ns2:_="">
    <xsd:import namespace="c5759ff7-6aba-410b-aa58-e8b1b8cdf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59ff7-6aba-410b-aa58-e8b1b8cd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D41E3A-79CD-4683-88FD-B66642B09E5D}"/>
</file>

<file path=customXml/itemProps2.xml><?xml version="1.0" encoding="utf-8"?>
<ds:datastoreItem xmlns:ds="http://schemas.openxmlformats.org/officeDocument/2006/customXml" ds:itemID="{20E24FD5-C57A-45CE-B425-58F69BB17214}"/>
</file>

<file path=customXml/itemProps3.xml><?xml version="1.0" encoding="utf-8"?>
<ds:datastoreItem xmlns:ds="http://schemas.openxmlformats.org/officeDocument/2006/customXml" ds:itemID="{01A5EF07-C4DF-47CC-B5CC-E45DD3C28ED6}"/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1276</Words>
  <Application>Microsoft Office PowerPoint</Application>
  <PresentationFormat>On-screen Show (4:3)</PresentationFormat>
  <Paragraphs>330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Inheritance </vt:lpstr>
      <vt:lpstr>Slide 2</vt:lpstr>
      <vt:lpstr>Slide 3</vt:lpstr>
      <vt:lpstr>Slide 4</vt:lpstr>
      <vt:lpstr>Slide 5</vt:lpstr>
      <vt:lpstr>Slide 6</vt:lpstr>
      <vt:lpstr>Single Inheritance</vt:lpstr>
      <vt:lpstr>Slide 8</vt:lpstr>
      <vt:lpstr>Inheritance: Private, Protected and Public</vt:lpstr>
      <vt:lpstr>  Inheritance: Private, Protected and Public Visibility mode</vt:lpstr>
      <vt:lpstr> Multiple Inheritance</vt:lpstr>
      <vt:lpstr>Slide 12</vt:lpstr>
      <vt:lpstr>Hierarchical Inheritance</vt:lpstr>
      <vt:lpstr>Hierarchical Inheritance Example:</vt:lpstr>
      <vt:lpstr>Slide 15</vt:lpstr>
      <vt:lpstr>Multi Level Inheritance</vt:lpstr>
      <vt:lpstr>Slide 17</vt:lpstr>
      <vt:lpstr>Hybrid Inheritance</vt:lpstr>
      <vt:lpstr>Hybrid Inheritance</vt:lpstr>
      <vt:lpstr>Slide 20</vt:lpstr>
      <vt:lpstr>Slide 21</vt:lpstr>
      <vt:lpstr>Slide 22</vt:lpstr>
      <vt:lpstr>Virtual Base Class</vt:lpstr>
      <vt:lpstr>Virtual Base Class</vt:lpstr>
      <vt:lpstr>Virtual Base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 (2nd Part) </dc:title>
  <dc:creator>Nipa</dc:creator>
  <cp:lastModifiedBy>BRISTY</cp:lastModifiedBy>
  <cp:revision>60</cp:revision>
  <dcterms:created xsi:type="dcterms:W3CDTF">2015-03-15T04:28:04Z</dcterms:created>
  <dcterms:modified xsi:type="dcterms:W3CDTF">2020-08-31T02:58:04Z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0x0101002E378F68D5EA8248A8FA9E5279E3FDC5</vt:lpwstr>
  </property>
</Properties>
</file>