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95417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46224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70085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6757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B4D23-4AD6-46E3-8E1B-06A3F173C2F6}"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19477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CB4D23-4AD6-46E3-8E1B-06A3F173C2F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77196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B4D23-4AD6-46E3-8E1B-06A3F173C2F6}"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3048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B4D23-4AD6-46E3-8E1B-06A3F173C2F6}"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28416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B4D23-4AD6-46E3-8E1B-06A3F173C2F6}"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89526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D23-4AD6-46E3-8E1B-06A3F173C2F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71985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D23-4AD6-46E3-8E1B-06A3F173C2F6}"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121622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B4D23-4AD6-46E3-8E1B-06A3F173C2F6}" type="datetimeFigureOut">
              <a:rPr lang="en-US" smtClean="0"/>
              <a:t>5/23/2023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097D0-07B1-448D-91E7-50904F9EED3E}" type="slidenum">
              <a:rPr lang="en-US" smtClean="0"/>
              <a:t>‹#›</a:t>
            </a:fld>
            <a:endParaRPr lang="en-US"/>
          </a:p>
        </p:txBody>
      </p:sp>
    </p:spTree>
    <p:extLst>
      <p:ext uri="{BB962C8B-B14F-4D97-AF65-F5344CB8AC3E}">
        <p14:creationId xmlns:p14="http://schemas.microsoft.com/office/powerpoint/2010/main" val="3074368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608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a:xfrm>
            <a:off x="586854" y="1323833"/>
            <a:ext cx="6019800" cy="5534167"/>
          </a:xfrm>
        </p:spPr>
        <p:txBody>
          <a:bodyPr>
            <a:noAutofit/>
          </a:bodyPr>
          <a:lstStyle/>
          <a:p>
            <a:pPr marL="0" indent="0">
              <a:buNone/>
            </a:pPr>
            <a:r>
              <a:rPr lang="en-US" sz="1600" dirty="0" smtClean="0"/>
              <a:t>#include &lt;</a:t>
            </a:r>
            <a:r>
              <a:rPr lang="en-US" sz="1600" dirty="0" err="1" smtClean="0"/>
              <a:t>iostream</a:t>
            </a:r>
            <a:r>
              <a:rPr lang="en-US" sz="1600" dirty="0" smtClean="0"/>
              <a:t>&gt;</a:t>
            </a:r>
          </a:p>
          <a:p>
            <a:pPr marL="0" indent="0">
              <a:buNone/>
            </a:pPr>
            <a:r>
              <a:rPr lang="en-US" sz="1600" dirty="0" smtClean="0"/>
              <a:t>using namespace </a:t>
            </a:r>
            <a:r>
              <a:rPr lang="en-US" sz="1600" dirty="0" err="1" smtClean="0"/>
              <a:t>std</a:t>
            </a:r>
            <a:r>
              <a:rPr lang="en-US" sz="1600" dirty="0" smtClean="0"/>
              <a:t>;</a:t>
            </a:r>
          </a:p>
          <a:p>
            <a:pPr marL="0" indent="0">
              <a:buNone/>
            </a:pPr>
            <a:r>
              <a:rPr lang="en-US" sz="1600" dirty="0" smtClean="0"/>
              <a:t>class Box {</a:t>
            </a:r>
          </a:p>
          <a:p>
            <a:pPr marL="0" indent="0">
              <a:buNone/>
            </a:pPr>
            <a:r>
              <a:rPr lang="en-US" sz="1600" dirty="0" smtClean="0"/>
              <a:t>   public:</a:t>
            </a:r>
          </a:p>
          <a:p>
            <a:pPr marL="0" indent="0">
              <a:buNone/>
            </a:pPr>
            <a:r>
              <a:rPr lang="en-US" sz="1600" dirty="0" smtClean="0"/>
              <a:t>      Box() { </a:t>
            </a:r>
          </a:p>
          <a:p>
            <a:pPr marL="0" indent="0">
              <a:buNone/>
            </a:pPr>
            <a:r>
              <a:rPr lang="en-US" sz="1600" dirty="0" smtClean="0"/>
              <a:t>         </a:t>
            </a:r>
            <a:r>
              <a:rPr lang="en-US" sz="1600" dirty="0" err="1" smtClean="0"/>
              <a:t>cout</a:t>
            </a:r>
            <a:r>
              <a:rPr lang="en-US" sz="1600" dirty="0" smtClean="0"/>
              <a:t> &lt;&lt; "Constructor called!" &lt;&lt;</a:t>
            </a:r>
            <a:r>
              <a:rPr lang="en-US" sz="1600" dirty="0" err="1" smtClean="0"/>
              <a:t>endl</a:t>
            </a:r>
            <a:r>
              <a:rPr lang="en-US" sz="1600" dirty="0" smtClean="0"/>
              <a:t>; </a:t>
            </a:r>
          </a:p>
          <a:p>
            <a:pPr marL="0" indent="0">
              <a:buNone/>
            </a:pPr>
            <a:r>
              <a:rPr lang="en-US" sz="1600" dirty="0" smtClean="0"/>
              <a:t>      }</a:t>
            </a:r>
          </a:p>
          <a:p>
            <a:pPr marL="0" indent="0">
              <a:buNone/>
            </a:pPr>
            <a:r>
              <a:rPr lang="en-US" sz="1600" dirty="0" smtClean="0"/>
              <a:t>      ~Box() { </a:t>
            </a:r>
          </a:p>
          <a:p>
            <a:pPr marL="0" indent="0">
              <a:buNone/>
            </a:pPr>
            <a:r>
              <a:rPr lang="en-US" sz="1600" dirty="0" smtClean="0"/>
              <a:t>         </a:t>
            </a:r>
            <a:r>
              <a:rPr lang="en-US" sz="1600" dirty="0" err="1" smtClean="0"/>
              <a:t>cout</a:t>
            </a:r>
            <a:r>
              <a:rPr lang="en-US" sz="1600" dirty="0" smtClean="0"/>
              <a:t> &lt;&lt; "Destructor called!" &lt;&lt;</a:t>
            </a:r>
            <a:r>
              <a:rPr lang="en-US" sz="1600" dirty="0" err="1" smtClean="0"/>
              <a:t>endl</a:t>
            </a:r>
            <a:r>
              <a:rPr lang="en-US" sz="1600" dirty="0" smtClean="0"/>
              <a:t>; </a:t>
            </a:r>
          </a:p>
          <a:p>
            <a:pPr marL="0" indent="0">
              <a:buNone/>
            </a:pPr>
            <a:r>
              <a:rPr lang="en-US" sz="1600" dirty="0" smtClean="0"/>
              <a:t>      }</a:t>
            </a:r>
          </a:p>
          <a:p>
            <a:pPr marL="0" indent="0">
              <a:buNone/>
            </a:pPr>
            <a:r>
              <a:rPr lang="en-US" sz="1600" dirty="0" smtClean="0"/>
              <a:t>};</a:t>
            </a:r>
          </a:p>
          <a:p>
            <a:pPr marL="0" indent="0">
              <a:buNone/>
            </a:pPr>
            <a:r>
              <a:rPr lang="en-US" sz="1600" dirty="0" err="1" smtClean="0"/>
              <a:t>int</a:t>
            </a:r>
            <a:r>
              <a:rPr lang="en-US" sz="1600" dirty="0" smtClean="0"/>
              <a:t> main() {</a:t>
            </a:r>
          </a:p>
          <a:p>
            <a:pPr marL="0" indent="0">
              <a:buNone/>
            </a:pPr>
            <a:r>
              <a:rPr lang="en-US" sz="1600" dirty="0" smtClean="0"/>
              <a:t>   Box* </a:t>
            </a:r>
            <a:r>
              <a:rPr lang="en-US" sz="1600" dirty="0" err="1" smtClean="0"/>
              <a:t>myBoxArray</a:t>
            </a:r>
            <a:r>
              <a:rPr lang="en-US" sz="1600" dirty="0" smtClean="0"/>
              <a:t> = new Box[4];</a:t>
            </a:r>
          </a:p>
          <a:p>
            <a:pPr marL="0" indent="0">
              <a:buNone/>
            </a:pPr>
            <a:r>
              <a:rPr lang="en-US" sz="1600" dirty="0" smtClean="0"/>
              <a:t>   delete [] </a:t>
            </a:r>
            <a:r>
              <a:rPr lang="en-US" sz="1600" dirty="0" err="1" smtClean="0"/>
              <a:t>myBoxArray</a:t>
            </a:r>
            <a:r>
              <a:rPr lang="en-US" sz="1600" dirty="0" smtClean="0"/>
              <a:t>; // Delete array</a:t>
            </a:r>
          </a:p>
          <a:p>
            <a:pPr marL="0" indent="0">
              <a:buNone/>
            </a:pPr>
            <a:r>
              <a:rPr lang="en-US" sz="1600" dirty="0" smtClean="0"/>
              <a:t>   return 0;</a:t>
            </a:r>
          </a:p>
          <a:p>
            <a:pPr marL="0" indent="0">
              <a:buNone/>
            </a:pPr>
            <a:r>
              <a:rPr lang="en-US" sz="1600" dirty="0" smtClean="0"/>
              <a:t>}</a:t>
            </a:r>
            <a:endParaRPr lang="en-US" sz="1600" dirty="0"/>
          </a:p>
        </p:txBody>
      </p:sp>
      <p:sp>
        <p:nvSpPr>
          <p:cNvPr id="4" name="Content Placeholder 3"/>
          <p:cNvSpPr>
            <a:spLocks noGrp="1"/>
          </p:cNvSpPr>
          <p:nvPr>
            <p:ph sz="half" idx="2"/>
          </p:nvPr>
        </p:nvSpPr>
        <p:spPr/>
        <p:txBody>
          <a:bodyPr>
            <a:normAutofit/>
          </a:bodyPr>
          <a:lstStyle/>
          <a:p>
            <a:pPr marL="0" indent="0">
              <a:buNone/>
            </a:pPr>
            <a:endParaRPr lang="en-US" dirty="0"/>
          </a:p>
        </p:txBody>
      </p:sp>
    </p:spTree>
    <p:extLst>
      <p:ext uri="{BB962C8B-B14F-4D97-AF65-F5344CB8AC3E}">
        <p14:creationId xmlns:p14="http://schemas.microsoft.com/office/powerpoint/2010/main" val="229807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and </a:t>
            </a:r>
            <a:r>
              <a:rPr lang="en-US" dirty="0" err="1" smtClean="0"/>
              <a:t>Downcasting</a:t>
            </a:r>
            <a:endParaRPr lang="en-US" dirty="0"/>
          </a:p>
        </p:txBody>
      </p:sp>
      <p:sp>
        <p:nvSpPr>
          <p:cNvPr id="3" name="Content Placeholder 2"/>
          <p:cNvSpPr>
            <a:spLocks noGrp="1"/>
          </p:cNvSpPr>
          <p:nvPr>
            <p:ph idx="1"/>
          </p:nvPr>
        </p:nvSpPr>
        <p:spPr>
          <a:xfrm>
            <a:off x="838200" y="1825625"/>
            <a:ext cx="10515600" cy="4848130"/>
          </a:xfrm>
        </p:spPr>
        <p:txBody>
          <a:bodyPr/>
          <a:lstStyle/>
          <a:p>
            <a:pPr algn="just"/>
            <a:r>
              <a:rPr lang="en-US" b="1" dirty="0" err="1" smtClean="0"/>
              <a:t>Upcasting</a:t>
            </a:r>
            <a:r>
              <a:rPr lang="en-US" dirty="0" smtClean="0"/>
              <a:t>-It is the process to create the derived class's pointer or reference from the base class's pointer or reference, and the process is called </a:t>
            </a:r>
            <a:r>
              <a:rPr lang="en-US" dirty="0" err="1" smtClean="0"/>
              <a:t>Upcasting</a:t>
            </a:r>
            <a:r>
              <a:rPr lang="en-US" dirty="0" smtClean="0"/>
              <a:t>. It means the </a:t>
            </a:r>
            <a:r>
              <a:rPr lang="en-US" dirty="0" err="1" smtClean="0"/>
              <a:t>upcasting</a:t>
            </a:r>
            <a:r>
              <a:rPr lang="en-US" dirty="0" smtClean="0"/>
              <a:t> used to convert the reference or pointer of the derived class to a base class.</a:t>
            </a:r>
          </a:p>
          <a:p>
            <a:pPr marL="0" indent="0" algn="just">
              <a:buNone/>
            </a:pPr>
            <a:r>
              <a:rPr lang="en-US" dirty="0" smtClean="0"/>
              <a:t>   </a:t>
            </a:r>
            <a:r>
              <a:rPr lang="en-US" b="1" dirty="0" smtClean="0"/>
              <a:t>Base *</a:t>
            </a:r>
            <a:r>
              <a:rPr lang="en-US" b="1" dirty="0" err="1" smtClean="0"/>
              <a:t>ptr</a:t>
            </a:r>
            <a:r>
              <a:rPr lang="en-US" b="1" dirty="0" smtClean="0"/>
              <a:t> = &amp;</a:t>
            </a:r>
            <a:r>
              <a:rPr lang="en-US" b="1" dirty="0" err="1" smtClean="0"/>
              <a:t>derived_obj</a:t>
            </a:r>
            <a:r>
              <a:rPr lang="en-US" b="1" dirty="0" smtClean="0"/>
              <a:t>; </a:t>
            </a:r>
          </a:p>
          <a:p>
            <a:pPr algn="just"/>
            <a:r>
              <a:rPr lang="en-US" b="1" dirty="0" err="1" smtClean="0"/>
              <a:t>Downcasting</a:t>
            </a:r>
            <a:r>
              <a:rPr lang="en-US" dirty="0" smtClean="0"/>
              <a:t>- The </a:t>
            </a:r>
            <a:r>
              <a:rPr lang="en-US" dirty="0" err="1" smtClean="0"/>
              <a:t>Downcasting</a:t>
            </a:r>
            <a:r>
              <a:rPr lang="en-US" dirty="0" smtClean="0"/>
              <a:t> is an opposite process to the </a:t>
            </a:r>
            <a:r>
              <a:rPr lang="en-US" dirty="0" err="1" smtClean="0"/>
              <a:t>upcasting</a:t>
            </a:r>
            <a:r>
              <a:rPr lang="en-US" dirty="0" smtClean="0"/>
              <a:t>, which converts the base class's pointer or reference to the derived class's pointer or reference. It manually cast the base class's object to the derived class's object, so we must specify the explicit typecast. </a:t>
            </a:r>
          </a:p>
          <a:p>
            <a:pPr marL="0" indent="0" algn="just">
              <a:buNone/>
            </a:pPr>
            <a:r>
              <a:rPr lang="en-US" dirty="0" smtClean="0"/>
              <a:t>   </a:t>
            </a:r>
            <a:r>
              <a:rPr lang="en-US" b="1" dirty="0" smtClean="0"/>
              <a:t>Derived *</a:t>
            </a:r>
            <a:r>
              <a:rPr lang="en-US" b="1" dirty="0" err="1" smtClean="0"/>
              <a:t>d_ptr</a:t>
            </a:r>
            <a:r>
              <a:rPr lang="en-US" b="1" dirty="0" smtClean="0"/>
              <a:t> = &amp;</a:t>
            </a:r>
            <a:r>
              <a:rPr lang="en-US" b="1" dirty="0" err="1" smtClean="0"/>
              <a:t>b_obj</a:t>
            </a:r>
            <a:r>
              <a:rPr lang="en-US" b="1" dirty="0" smtClean="0"/>
              <a:t>; </a:t>
            </a:r>
          </a:p>
          <a:p>
            <a:pPr marL="0" indent="0" algn="just">
              <a:buNone/>
            </a:pPr>
            <a:endParaRPr lang="en-US" b="1" dirty="0"/>
          </a:p>
        </p:txBody>
      </p:sp>
    </p:spTree>
    <p:extLst>
      <p:ext uri="{BB962C8B-B14F-4D97-AF65-F5344CB8AC3E}">
        <p14:creationId xmlns:p14="http://schemas.microsoft.com/office/powerpoint/2010/main" val="1760261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and </a:t>
            </a:r>
            <a:r>
              <a:rPr lang="en-US" dirty="0" err="1" smtClean="0"/>
              <a:t>Downcasting</a:t>
            </a:r>
            <a:endParaRPr lang="en-US" dirty="0"/>
          </a:p>
        </p:txBody>
      </p:sp>
      <p:sp>
        <p:nvSpPr>
          <p:cNvPr id="3" name="Content Placeholder 2"/>
          <p:cNvSpPr>
            <a:spLocks noGrp="1"/>
          </p:cNvSpPr>
          <p:nvPr>
            <p:ph sz="half" idx="1"/>
          </p:nvPr>
        </p:nvSpPr>
        <p:spPr>
          <a:xfrm>
            <a:off x="0" y="1825624"/>
            <a:ext cx="6019800" cy="5032375"/>
          </a:xfrm>
        </p:spPr>
        <p:txBody>
          <a:bodyPr>
            <a:noAutofit/>
          </a:bodyPr>
          <a:lstStyle/>
          <a:p>
            <a:pPr marL="0" indent="0">
              <a:buNone/>
            </a:pPr>
            <a:r>
              <a:rPr lang="en-US" sz="1800" dirty="0" smtClean="0"/>
              <a:t>#include &lt;</a:t>
            </a:r>
            <a:r>
              <a:rPr lang="en-US" sz="1800" dirty="0" err="1" smtClean="0"/>
              <a:t>iostream</a:t>
            </a:r>
            <a:r>
              <a:rPr lang="en-US" sz="1800" dirty="0" smtClean="0"/>
              <a:t>&gt;</a:t>
            </a:r>
          </a:p>
          <a:p>
            <a:pPr marL="0" indent="0">
              <a:buNone/>
            </a:pPr>
            <a:r>
              <a:rPr lang="en-US" sz="1800" dirty="0" smtClean="0"/>
              <a:t>using namespace </a:t>
            </a:r>
            <a:r>
              <a:rPr lang="en-US" sz="1800" dirty="0" err="1" smtClean="0"/>
              <a:t>std</a:t>
            </a:r>
            <a:r>
              <a:rPr lang="en-US" sz="1800" dirty="0" smtClean="0"/>
              <a:t>;</a:t>
            </a:r>
          </a:p>
          <a:p>
            <a:pPr marL="0" indent="0">
              <a:buNone/>
            </a:pPr>
            <a:r>
              <a:rPr lang="en-US" sz="1800" dirty="0" smtClean="0"/>
              <a:t>class one{</a:t>
            </a:r>
          </a:p>
          <a:p>
            <a:pPr marL="0" indent="0">
              <a:buNone/>
            </a:pPr>
            <a:r>
              <a:rPr lang="en-US" sz="1800" dirty="0" smtClean="0"/>
              <a:t>public:</a:t>
            </a:r>
          </a:p>
          <a:p>
            <a:pPr marL="0" indent="0">
              <a:buNone/>
            </a:pPr>
            <a:r>
              <a:rPr lang="en-US" sz="1800" dirty="0" smtClean="0"/>
              <a:t>    virtual void show(){</a:t>
            </a:r>
          </a:p>
          <a:p>
            <a:pPr marL="0" indent="0">
              <a:buNone/>
            </a:pPr>
            <a:r>
              <a:rPr lang="en-US" sz="1800" dirty="0" smtClean="0"/>
              <a:t>    </a:t>
            </a:r>
            <a:r>
              <a:rPr lang="en-US" sz="1800" dirty="0" err="1" smtClean="0"/>
              <a:t>cout</a:t>
            </a:r>
            <a:r>
              <a:rPr lang="en-US" sz="1800" dirty="0" smtClean="0"/>
              <a:t>&lt;&lt;"from one\n";</a:t>
            </a:r>
          </a:p>
          <a:p>
            <a:pPr marL="0" indent="0">
              <a:buNone/>
            </a:pPr>
            <a:r>
              <a:rPr lang="en-US" sz="1800" dirty="0" smtClean="0"/>
              <a:t>    }</a:t>
            </a:r>
          </a:p>
          <a:p>
            <a:pPr marL="0" indent="0">
              <a:buNone/>
            </a:pPr>
            <a:r>
              <a:rPr lang="en-US" sz="1800" dirty="0" smtClean="0"/>
              <a:t>};</a:t>
            </a:r>
          </a:p>
          <a:p>
            <a:pPr marL="0" indent="0">
              <a:buNone/>
            </a:pPr>
            <a:r>
              <a:rPr lang="en-US" sz="1800" dirty="0" smtClean="0"/>
              <a:t>class </a:t>
            </a:r>
            <a:r>
              <a:rPr lang="en-US" sz="1800" dirty="0" err="1" smtClean="0"/>
              <a:t>two:public</a:t>
            </a:r>
            <a:r>
              <a:rPr lang="en-US" sz="1800" dirty="0" smtClean="0"/>
              <a:t> one{</a:t>
            </a:r>
          </a:p>
          <a:p>
            <a:pPr marL="0" indent="0">
              <a:buNone/>
            </a:pPr>
            <a:r>
              <a:rPr lang="en-US" sz="1800" dirty="0" smtClean="0"/>
              <a:t>public:</a:t>
            </a:r>
          </a:p>
          <a:p>
            <a:pPr marL="0" indent="0">
              <a:buNone/>
            </a:pPr>
            <a:r>
              <a:rPr lang="en-US" sz="1800" dirty="0" smtClean="0"/>
              <a:t>    void show(){</a:t>
            </a:r>
          </a:p>
          <a:p>
            <a:pPr marL="0" indent="0">
              <a:buNone/>
            </a:pPr>
            <a:r>
              <a:rPr lang="en-US" sz="1800" dirty="0" smtClean="0"/>
              <a:t>    </a:t>
            </a:r>
            <a:r>
              <a:rPr lang="en-US" sz="1800" dirty="0" err="1" smtClean="0"/>
              <a:t>cout</a:t>
            </a:r>
            <a:r>
              <a:rPr lang="en-US" sz="1800" dirty="0" smtClean="0"/>
              <a:t>&lt;&lt;"from two\n";</a:t>
            </a:r>
          </a:p>
          <a:p>
            <a:pPr marL="0" indent="0">
              <a:buNone/>
            </a:pPr>
            <a:r>
              <a:rPr lang="en-US" sz="1800" dirty="0" smtClean="0"/>
              <a:t>    }</a:t>
            </a:r>
          </a:p>
          <a:p>
            <a:pPr marL="0" indent="0">
              <a:buNone/>
            </a:pPr>
            <a:endParaRPr lang="en-US" sz="1400" dirty="0"/>
          </a:p>
        </p:txBody>
      </p:sp>
      <p:sp>
        <p:nvSpPr>
          <p:cNvPr id="4" name="Content Placeholder 3"/>
          <p:cNvSpPr>
            <a:spLocks noGrp="1"/>
          </p:cNvSpPr>
          <p:nvPr>
            <p:ph sz="half" idx="2"/>
          </p:nvPr>
        </p:nvSpPr>
        <p:spPr>
          <a:xfrm>
            <a:off x="6172200" y="1825625"/>
            <a:ext cx="5181600" cy="5032374"/>
          </a:xfrm>
        </p:spPr>
        <p:txBody>
          <a:bodyPr>
            <a:normAutofit lnSpcReduction="10000"/>
          </a:bodyPr>
          <a:lstStyle/>
          <a:p>
            <a:pPr marL="0" indent="0">
              <a:buNone/>
            </a:pPr>
            <a:r>
              <a:rPr lang="en-US" sz="1400" dirty="0" smtClean="0"/>
              <a:t> </a:t>
            </a:r>
            <a:r>
              <a:rPr lang="en-US" sz="1800" dirty="0" smtClean="0"/>
              <a:t>void display(){</a:t>
            </a:r>
          </a:p>
          <a:p>
            <a:pPr marL="0" indent="0">
              <a:buNone/>
            </a:pPr>
            <a:r>
              <a:rPr lang="en-US" sz="1800" dirty="0" smtClean="0"/>
              <a:t>    </a:t>
            </a:r>
            <a:r>
              <a:rPr lang="en-US" sz="1800" dirty="0" err="1" smtClean="0"/>
              <a:t>cout</a:t>
            </a:r>
            <a:r>
              <a:rPr lang="en-US" sz="1800" dirty="0" smtClean="0"/>
              <a:t>&lt;&lt;"additional function\n";</a:t>
            </a:r>
          </a:p>
          <a:p>
            <a:pPr marL="0" indent="0">
              <a:buNone/>
            </a:pPr>
            <a:r>
              <a:rPr lang="en-US" sz="1800" dirty="0" smtClean="0"/>
              <a:t>    }};</a:t>
            </a:r>
          </a:p>
          <a:p>
            <a:pPr marL="0" indent="0">
              <a:buNone/>
            </a:pPr>
            <a:r>
              <a:rPr lang="en-US" sz="1800" dirty="0" err="1" smtClean="0"/>
              <a:t>int</a:t>
            </a:r>
            <a:r>
              <a:rPr lang="en-US" sz="1800" dirty="0" smtClean="0"/>
              <a:t> main()</a:t>
            </a:r>
          </a:p>
          <a:p>
            <a:pPr marL="0" indent="0">
              <a:buNone/>
            </a:pPr>
            <a:r>
              <a:rPr lang="en-US" sz="1800" dirty="0" smtClean="0"/>
              <a:t>{</a:t>
            </a:r>
          </a:p>
          <a:p>
            <a:pPr marL="0" indent="0">
              <a:buNone/>
            </a:pPr>
            <a:r>
              <a:rPr lang="en-US" sz="1800" dirty="0" smtClean="0"/>
              <a:t>    one *o;</a:t>
            </a:r>
          </a:p>
          <a:p>
            <a:pPr marL="0" indent="0">
              <a:buNone/>
            </a:pPr>
            <a:r>
              <a:rPr lang="en-US" sz="1800" dirty="0" smtClean="0"/>
              <a:t>    two *t,t2;</a:t>
            </a:r>
          </a:p>
          <a:p>
            <a:pPr marL="0" indent="0">
              <a:buNone/>
            </a:pPr>
            <a:r>
              <a:rPr lang="en-US" sz="1800" dirty="0" smtClean="0"/>
              <a:t>    o=&amp;t2;///</a:t>
            </a:r>
            <a:r>
              <a:rPr lang="en-US" sz="1800" dirty="0" err="1" smtClean="0"/>
              <a:t>upcasting</a:t>
            </a:r>
            <a:endParaRPr lang="en-US" sz="1800" dirty="0" smtClean="0"/>
          </a:p>
          <a:p>
            <a:pPr marL="0" indent="0">
              <a:buNone/>
            </a:pPr>
            <a:r>
              <a:rPr lang="en-US" sz="1800" dirty="0" smtClean="0"/>
              <a:t>    o-&gt;show();</a:t>
            </a:r>
          </a:p>
          <a:p>
            <a:pPr marL="0" indent="0">
              <a:buNone/>
            </a:pPr>
            <a:r>
              <a:rPr lang="en-US" sz="1800" dirty="0" smtClean="0"/>
              <a:t>    t=(two*)&amp;o;///</a:t>
            </a:r>
            <a:r>
              <a:rPr lang="en-US" sz="1800" dirty="0" err="1" smtClean="0"/>
              <a:t>downcasting</a:t>
            </a:r>
            <a:endParaRPr lang="en-US" sz="1800" dirty="0" smtClean="0"/>
          </a:p>
          <a:p>
            <a:pPr marL="0" indent="0">
              <a:buNone/>
            </a:pPr>
            <a:r>
              <a:rPr lang="en-US" sz="1800" dirty="0" smtClean="0"/>
              <a:t>    t-&gt;display();</a:t>
            </a:r>
          </a:p>
          <a:p>
            <a:pPr marL="0" indent="0">
              <a:buNone/>
            </a:pPr>
            <a:endParaRPr lang="en-US" sz="1800" dirty="0" smtClean="0"/>
          </a:p>
          <a:p>
            <a:pPr marL="0" indent="0">
              <a:buNone/>
            </a:pPr>
            <a:r>
              <a:rPr lang="en-US" sz="1800" dirty="0" smtClean="0"/>
              <a:t>    return 0;</a:t>
            </a:r>
          </a:p>
          <a:p>
            <a:pPr marL="0" indent="0">
              <a:buNone/>
            </a:pPr>
            <a:r>
              <a:rPr lang="en-US" sz="1800" dirty="0" smtClean="0"/>
              <a:t>}</a:t>
            </a:r>
            <a:endParaRPr lang="en-US" sz="1800" dirty="0"/>
          </a:p>
        </p:txBody>
      </p:sp>
    </p:spTree>
    <p:extLst>
      <p:ext uri="{BB962C8B-B14F-4D97-AF65-F5344CB8AC3E}">
        <p14:creationId xmlns:p14="http://schemas.microsoft.com/office/powerpoint/2010/main" val="2369831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a:t>
            </a:r>
            <a:endParaRPr lang="en-US" dirty="0"/>
          </a:p>
        </p:txBody>
      </p:sp>
      <p:sp>
        <p:nvSpPr>
          <p:cNvPr id="3" name="Content Placeholder 2"/>
          <p:cNvSpPr>
            <a:spLocks noGrp="1"/>
          </p:cNvSpPr>
          <p:nvPr>
            <p:ph idx="1"/>
          </p:nvPr>
        </p:nvSpPr>
        <p:spPr/>
        <p:txBody>
          <a:bodyPr/>
          <a:lstStyle/>
          <a:p>
            <a:pPr algn="just"/>
            <a:r>
              <a:rPr lang="en-US" dirty="0" smtClean="0"/>
              <a:t>When allocation of memory is done dynamically using dynamic memory allocator new in a constructor, it is known as </a:t>
            </a:r>
            <a:r>
              <a:rPr lang="en-US" b="1" dirty="0" smtClean="0"/>
              <a:t>dynamic constructor</a:t>
            </a:r>
            <a:r>
              <a:rPr lang="en-US" dirty="0" smtClean="0"/>
              <a:t>. By using this, we can dynamically initialize the objects. </a:t>
            </a:r>
          </a:p>
          <a:p>
            <a:pPr marL="0" indent="0" algn="just">
              <a:buNone/>
            </a:pPr>
            <a:endParaRPr lang="en-US" dirty="0"/>
          </a:p>
        </p:txBody>
      </p:sp>
    </p:spTree>
    <p:extLst>
      <p:ext uri="{BB962C8B-B14F-4D97-AF65-F5344CB8AC3E}">
        <p14:creationId xmlns:p14="http://schemas.microsoft.com/office/powerpoint/2010/main" val="4271166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a:t>
            </a:r>
            <a:endParaRPr lang="en-US" dirty="0"/>
          </a:p>
        </p:txBody>
      </p:sp>
      <p:sp>
        <p:nvSpPr>
          <p:cNvPr id="3" name="Content Placeholder 2"/>
          <p:cNvSpPr>
            <a:spLocks noGrp="1"/>
          </p:cNvSpPr>
          <p:nvPr>
            <p:ph sz="half" idx="1"/>
          </p:nvPr>
        </p:nvSpPr>
        <p:spPr/>
        <p:txBody>
          <a:bodyPr>
            <a:noAutofit/>
          </a:bodyPr>
          <a:lstStyle/>
          <a:p>
            <a:pPr marL="0" indent="0">
              <a:buNone/>
            </a:pPr>
            <a:r>
              <a:rPr lang="en-US" sz="1800" dirty="0" smtClean="0"/>
              <a:t>#include &lt;</a:t>
            </a:r>
            <a:r>
              <a:rPr lang="en-US" sz="1800" dirty="0" err="1" smtClean="0"/>
              <a:t>iostream</a:t>
            </a:r>
            <a:r>
              <a:rPr lang="en-US" sz="1800" dirty="0" smtClean="0"/>
              <a:t>&gt;</a:t>
            </a:r>
          </a:p>
          <a:p>
            <a:pPr marL="0" indent="0">
              <a:buNone/>
            </a:pPr>
            <a:r>
              <a:rPr lang="en-US" sz="1800" dirty="0" smtClean="0"/>
              <a:t>using namespace </a:t>
            </a:r>
            <a:r>
              <a:rPr lang="en-US" sz="1800" dirty="0" err="1" smtClean="0"/>
              <a:t>std</a:t>
            </a:r>
            <a:r>
              <a:rPr lang="en-US" sz="1800" dirty="0" smtClean="0"/>
              <a:t>;</a:t>
            </a:r>
          </a:p>
          <a:p>
            <a:pPr marL="0" indent="0">
              <a:buNone/>
            </a:pPr>
            <a:endParaRPr lang="en-US" sz="1800" dirty="0" smtClean="0"/>
          </a:p>
          <a:p>
            <a:pPr marL="0" indent="0">
              <a:buNone/>
            </a:pPr>
            <a:r>
              <a:rPr lang="en-US" sz="1800" dirty="0" smtClean="0"/>
              <a:t>class dc {</a:t>
            </a:r>
          </a:p>
          <a:p>
            <a:pPr marL="0" indent="0">
              <a:buNone/>
            </a:pPr>
            <a:r>
              <a:rPr lang="en-US" sz="1800" dirty="0" smtClean="0"/>
              <a:t>char* p;</a:t>
            </a:r>
          </a:p>
          <a:p>
            <a:pPr marL="0" indent="0">
              <a:buNone/>
            </a:pPr>
            <a:r>
              <a:rPr lang="en-US" sz="1800" dirty="0" smtClean="0"/>
              <a:t>public:</a:t>
            </a:r>
          </a:p>
          <a:p>
            <a:pPr marL="0" indent="0">
              <a:buNone/>
            </a:pPr>
            <a:r>
              <a:rPr lang="en-US" sz="1800" dirty="0" smtClean="0"/>
              <a:t>dc()</a:t>
            </a:r>
          </a:p>
          <a:p>
            <a:pPr marL="0" indent="0">
              <a:buNone/>
            </a:pPr>
            <a:r>
              <a:rPr lang="en-US" sz="1800" dirty="0" smtClean="0"/>
              <a:t>{</a:t>
            </a:r>
          </a:p>
          <a:p>
            <a:pPr marL="0" indent="0">
              <a:buNone/>
            </a:pPr>
            <a:r>
              <a:rPr lang="en-US" sz="1800" dirty="0" smtClean="0"/>
              <a:t>p = new char[4];</a:t>
            </a:r>
          </a:p>
          <a:p>
            <a:pPr marL="0" indent="0">
              <a:buNone/>
            </a:pPr>
            <a:r>
              <a:rPr lang="en-US" sz="1800" dirty="0" smtClean="0"/>
              <a:t>		p = "30th";</a:t>
            </a:r>
          </a:p>
          <a:p>
            <a:pPr marL="0" indent="0">
              <a:buNone/>
            </a:pPr>
            <a:r>
              <a:rPr lang="en-US" sz="1800" dirty="0" smtClean="0"/>
              <a:t>}</a:t>
            </a:r>
          </a:p>
        </p:txBody>
      </p:sp>
      <p:sp>
        <p:nvSpPr>
          <p:cNvPr id="5" name="Rectangle 1"/>
          <p:cNvSpPr>
            <a:spLocks noGrp="1" noChangeArrowheads="1"/>
          </p:cNvSpPr>
          <p:nvPr>
            <p:ph sz="half" idx="2"/>
          </p:nvPr>
        </p:nvSpPr>
        <p:spPr bwMode="auto">
          <a:xfrm>
            <a:off x="5683349" y="1690647"/>
            <a:ext cx="5852160" cy="448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smtClean="0"/>
              <a:t>void display()</a:t>
            </a:r>
          </a:p>
          <a:p>
            <a:pPr marL="0" indent="0">
              <a:buNone/>
            </a:pPr>
            <a:r>
              <a:rPr lang="en-US" sz="1800" dirty="0" smtClean="0"/>
              <a:t>	{</a:t>
            </a:r>
          </a:p>
          <a:p>
            <a:pPr marL="0" indent="0">
              <a:buNone/>
            </a:pPr>
            <a:r>
              <a:rPr lang="en-US" sz="1800" dirty="0" smtClean="0"/>
              <a:t>		</a:t>
            </a:r>
            <a:r>
              <a:rPr lang="en-US" sz="1800" dirty="0" err="1" smtClean="0"/>
              <a:t>cout</a:t>
            </a:r>
            <a:r>
              <a:rPr lang="en-US" sz="1800" dirty="0" smtClean="0"/>
              <a:t> &lt;&lt; p &lt;&lt; </a:t>
            </a:r>
            <a:r>
              <a:rPr lang="en-US" sz="1800" dirty="0" err="1" smtClean="0"/>
              <a:t>endl</a:t>
            </a:r>
            <a:r>
              <a:rPr lang="en-US" sz="1800" dirty="0" smtClean="0"/>
              <a:t>;</a:t>
            </a:r>
          </a:p>
          <a:p>
            <a:pPr marL="0" indent="0">
              <a:buNone/>
            </a:pPr>
            <a:r>
              <a:rPr lang="en-US" sz="1800" dirty="0" smtClean="0"/>
              <a:t>	}</a:t>
            </a:r>
          </a:p>
          <a:p>
            <a:pPr marL="0" indent="0">
              <a:buNone/>
            </a:pPr>
            <a:r>
              <a:rPr lang="en-US" sz="1800" dirty="0" smtClean="0"/>
              <a:t>};</a:t>
            </a:r>
          </a:p>
          <a:p>
            <a:pPr marL="0" indent="0">
              <a:buNone/>
            </a:pPr>
            <a:endParaRPr lang="en-US" sz="1800" dirty="0" smtClean="0"/>
          </a:p>
          <a:p>
            <a:pPr marL="0" indent="0">
              <a:buNone/>
            </a:pPr>
            <a:r>
              <a:rPr lang="en-US" sz="1800" dirty="0" err="1" smtClean="0"/>
              <a:t>int</a:t>
            </a:r>
            <a:r>
              <a:rPr lang="en-US" sz="1800" dirty="0" smtClean="0"/>
              <a:t> main()</a:t>
            </a:r>
          </a:p>
          <a:p>
            <a:pPr marL="0" indent="0">
              <a:buNone/>
            </a:pPr>
            <a:r>
              <a:rPr lang="en-US" sz="1800" dirty="0" smtClean="0"/>
              <a:t>{</a:t>
            </a:r>
          </a:p>
          <a:p>
            <a:pPr marL="0" indent="0">
              <a:buNone/>
            </a:pPr>
            <a:r>
              <a:rPr lang="en-US" sz="1800" dirty="0" smtClean="0"/>
              <a:t>	dc </a:t>
            </a:r>
            <a:r>
              <a:rPr lang="en-US" sz="1800" dirty="0" err="1" smtClean="0"/>
              <a:t>obj</a:t>
            </a:r>
            <a:r>
              <a:rPr lang="en-US" sz="1800" dirty="0" smtClean="0"/>
              <a:t>;</a:t>
            </a:r>
          </a:p>
          <a:p>
            <a:pPr marL="0" indent="0">
              <a:buNone/>
            </a:pPr>
            <a:r>
              <a:rPr lang="en-US" sz="1800" dirty="0" smtClean="0"/>
              <a:t>	</a:t>
            </a:r>
            <a:r>
              <a:rPr lang="en-US" sz="1800" dirty="0" err="1" smtClean="0"/>
              <a:t>obj.display</a:t>
            </a:r>
            <a:r>
              <a:rPr lang="en-US" sz="1800" dirty="0" smtClean="0"/>
              <a:t>();</a:t>
            </a:r>
          </a:p>
          <a:p>
            <a:pPr marL="0" indent="0">
              <a:buNone/>
            </a:pPr>
            <a:r>
              <a:rPr lang="en-US" sz="18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0306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Destructor</a:t>
            </a:r>
            <a:endParaRPr lang="en-US" dirty="0"/>
          </a:p>
        </p:txBody>
      </p:sp>
      <p:sp>
        <p:nvSpPr>
          <p:cNvPr id="3" name="Content Placeholder 2"/>
          <p:cNvSpPr>
            <a:spLocks noGrp="1"/>
          </p:cNvSpPr>
          <p:nvPr>
            <p:ph idx="1"/>
          </p:nvPr>
        </p:nvSpPr>
        <p:spPr/>
        <p:txBody>
          <a:bodyPr/>
          <a:lstStyle/>
          <a:p>
            <a:r>
              <a:rPr lang="en-US" dirty="0" smtClean="0"/>
              <a:t>A virtual destructor is used to free up the memory space allocated by the derived class object or instance while deleting instances of the derived class using a base class pointer object.</a:t>
            </a:r>
          </a:p>
          <a:p>
            <a:r>
              <a:rPr lang="en-US" dirty="0" smtClean="0"/>
              <a:t>A base or parent class destructor use the </a:t>
            </a:r>
            <a:r>
              <a:rPr lang="en-US" b="1" dirty="0" smtClean="0"/>
              <a:t>virtual</a:t>
            </a:r>
            <a:r>
              <a:rPr lang="en-US" dirty="0" smtClean="0"/>
              <a:t> keyword that ensures both base class and the derived class destructor will be called at run time, but it called the derived class first and then base class to release the space occupied by both destructors.</a:t>
            </a:r>
            <a:endParaRPr lang="en-US" dirty="0"/>
          </a:p>
        </p:txBody>
      </p:sp>
    </p:spTree>
    <p:extLst>
      <p:ext uri="{BB962C8B-B14F-4D97-AF65-F5344CB8AC3E}">
        <p14:creationId xmlns:p14="http://schemas.microsoft.com/office/powerpoint/2010/main" val="451620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virtual Destructor</a:t>
            </a:r>
            <a:endParaRPr lang="en-US" dirty="0"/>
          </a:p>
        </p:txBody>
      </p:sp>
      <p:sp>
        <p:nvSpPr>
          <p:cNvPr id="3" name="Content Placeholder 2"/>
          <p:cNvSpPr>
            <a:spLocks noGrp="1"/>
          </p:cNvSpPr>
          <p:nvPr>
            <p:ph idx="1"/>
          </p:nvPr>
        </p:nvSpPr>
        <p:spPr/>
        <p:txBody>
          <a:bodyPr/>
          <a:lstStyle/>
          <a:p>
            <a:r>
              <a:rPr lang="en-US" dirty="0"/>
              <a:t>When a pointer object of the base class is deleted that points to the derived class, only the parent class destructor is called due to the early bind by the compiler. In this way, it skips calling the derived class' destructor, which leads to memory leaks issue in the program. </a:t>
            </a:r>
          </a:p>
          <a:p>
            <a:r>
              <a:rPr lang="en-US" dirty="0" smtClean="0"/>
              <a:t>When </a:t>
            </a:r>
            <a:r>
              <a:rPr lang="en-US" dirty="0"/>
              <a:t>we use virtual keyword preceded by the destructor tilde (~) sign inside the base class, it guarantees that first the derived class' destructor is called. Then the base class' destructor is called to release the space occupied by both destructors in the inheritance class.</a:t>
            </a:r>
          </a:p>
        </p:txBody>
      </p:sp>
    </p:spTree>
    <p:extLst>
      <p:ext uri="{BB962C8B-B14F-4D97-AF65-F5344CB8AC3E}">
        <p14:creationId xmlns:p14="http://schemas.microsoft.com/office/powerpoint/2010/main" val="353745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virtual Destructor</a:t>
            </a:r>
            <a:endParaRPr lang="en-US" dirty="0"/>
          </a:p>
        </p:txBody>
      </p:sp>
      <p:sp>
        <p:nvSpPr>
          <p:cNvPr id="3" name="Content Placeholder 2"/>
          <p:cNvSpPr>
            <a:spLocks noGrp="1"/>
          </p:cNvSpPr>
          <p:nvPr>
            <p:ph sz="half" idx="1"/>
          </p:nvPr>
        </p:nvSpPr>
        <p:spPr>
          <a:xfrm>
            <a:off x="0" y="1825624"/>
            <a:ext cx="5827594" cy="5032375"/>
          </a:xfrm>
        </p:spPr>
        <p:txBody>
          <a:bodyPr>
            <a:noAutofit/>
          </a:bodyPr>
          <a:lstStyle/>
          <a:p>
            <a:pPr marL="0" indent="0">
              <a:buNone/>
            </a:pPr>
            <a:r>
              <a:rPr lang="en-US" sz="1600" dirty="0"/>
              <a:t>#include&lt;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class Base  </a:t>
            </a:r>
          </a:p>
          <a:p>
            <a:pPr marL="0" indent="0">
              <a:buNone/>
            </a:pPr>
            <a:r>
              <a:rPr lang="en-US" sz="1600" dirty="0"/>
              <a:t>{                              </a:t>
            </a:r>
          </a:p>
          <a:p>
            <a:pPr marL="0" indent="0">
              <a:buNone/>
            </a:pPr>
            <a:r>
              <a:rPr lang="en-US" sz="1600" dirty="0"/>
              <a:t>    public: </a:t>
            </a:r>
          </a:p>
          <a:p>
            <a:pPr marL="0" indent="0">
              <a:buNone/>
            </a:pPr>
            <a:r>
              <a:rPr lang="en-US" sz="1600" dirty="0"/>
              <a:t>    Base()</a:t>
            </a:r>
          </a:p>
          <a:p>
            <a:pPr marL="0" indent="0">
              <a:buNone/>
            </a:pPr>
            <a:r>
              <a:rPr lang="en-US" sz="1600" dirty="0"/>
              <a:t>{  </a:t>
            </a:r>
          </a:p>
          <a:p>
            <a:pPr marL="0" indent="0">
              <a:buNone/>
            </a:pPr>
            <a:r>
              <a:rPr lang="en-US" sz="1600" dirty="0"/>
              <a:t>    </a:t>
            </a:r>
            <a:r>
              <a:rPr lang="en-US" sz="1600" dirty="0" err="1"/>
              <a:t>cout</a:t>
            </a:r>
            <a:r>
              <a:rPr lang="en-US" sz="1600" dirty="0"/>
              <a:t>&lt;&lt; "\n Constructor Base class";  </a:t>
            </a:r>
          </a:p>
          <a:p>
            <a:pPr marL="0" indent="0">
              <a:buNone/>
            </a:pPr>
            <a:r>
              <a:rPr lang="en-US" sz="1600" dirty="0"/>
              <a:t>}  </a:t>
            </a:r>
          </a:p>
          <a:p>
            <a:pPr marL="0" indent="0">
              <a:buNone/>
            </a:pPr>
            <a:r>
              <a:rPr lang="en-US" sz="1600" dirty="0"/>
              <a:t> ~Base() </a:t>
            </a:r>
          </a:p>
          <a:p>
            <a:pPr marL="0" indent="0">
              <a:buNone/>
            </a:pPr>
            <a:r>
              <a:rPr lang="en-US" sz="1600" dirty="0"/>
              <a:t>{  </a:t>
            </a:r>
          </a:p>
          <a:p>
            <a:pPr marL="0" indent="0">
              <a:buNone/>
            </a:pPr>
            <a:r>
              <a:rPr lang="en-US" sz="1600" dirty="0"/>
              <a:t>    </a:t>
            </a:r>
            <a:r>
              <a:rPr lang="en-US" sz="1600" dirty="0" err="1"/>
              <a:t>cout</a:t>
            </a:r>
            <a:r>
              <a:rPr lang="en-US" sz="1600" dirty="0"/>
              <a:t>&lt;&lt; "\n Destructor Base class";  </a:t>
            </a:r>
          </a:p>
          <a:p>
            <a:pPr marL="0" indent="0">
              <a:buNone/>
            </a:pPr>
            <a:r>
              <a:rPr lang="en-US" sz="1600" dirty="0"/>
              <a:t>}  </a:t>
            </a:r>
          </a:p>
          <a:p>
            <a:pPr marL="0" indent="0">
              <a:buNone/>
            </a:pPr>
            <a:r>
              <a:rPr lang="en-US" sz="1600" dirty="0"/>
              <a:t>}; </a:t>
            </a:r>
          </a:p>
        </p:txBody>
      </p:sp>
      <p:sp>
        <p:nvSpPr>
          <p:cNvPr id="4" name="Content Placeholder 3"/>
          <p:cNvSpPr>
            <a:spLocks noGrp="1"/>
          </p:cNvSpPr>
          <p:nvPr>
            <p:ph sz="half" idx="2"/>
          </p:nvPr>
        </p:nvSpPr>
        <p:spPr>
          <a:xfrm>
            <a:off x="6172200" y="1487606"/>
            <a:ext cx="5181600" cy="5370393"/>
          </a:xfrm>
        </p:spPr>
        <p:txBody>
          <a:bodyPr>
            <a:noAutofit/>
          </a:bodyPr>
          <a:lstStyle/>
          <a:p>
            <a:pPr marL="0" indent="0">
              <a:buNone/>
            </a:pPr>
            <a:r>
              <a:rPr lang="en-US" sz="1600" dirty="0"/>
              <a:t>class Derived: public Base  </a:t>
            </a:r>
          </a:p>
          <a:p>
            <a:pPr marL="0" indent="0">
              <a:buNone/>
            </a:pPr>
            <a:r>
              <a:rPr lang="en-US" sz="1600" dirty="0"/>
              <a:t>{  </a:t>
            </a:r>
          </a:p>
          <a:p>
            <a:pPr marL="0" indent="0">
              <a:buNone/>
            </a:pPr>
            <a:r>
              <a:rPr lang="en-US" sz="1600" dirty="0"/>
              <a:t>    public: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Constructor Derived class" ;  </a:t>
            </a:r>
          </a:p>
          <a:p>
            <a:pPr marL="0" indent="0">
              <a:buNone/>
            </a:pPr>
            <a:r>
              <a:rPr lang="en-US" sz="1600" dirty="0"/>
              <a:t>}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Destructor Derived class" ; /* Destructor function is not called to release its space. */  </a:t>
            </a:r>
          </a:p>
          <a:p>
            <a:pPr marL="0" indent="0">
              <a:buNone/>
            </a:pPr>
            <a:r>
              <a:rPr lang="en-US" sz="1600" dirty="0"/>
              <a:t>}         </a:t>
            </a:r>
            <a:r>
              <a:rPr lang="en-US" sz="1600" dirty="0" smtClean="0"/>
              <a:t>};  </a:t>
            </a:r>
            <a:endParaRPr lang="en-US" sz="1600" dirty="0"/>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Base *</a:t>
            </a:r>
            <a:r>
              <a:rPr lang="en-US" sz="1600" dirty="0" err="1"/>
              <a:t>bptr</a:t>
            </a:r>
            <a:r>
              <a:rPr lang="en-US" sz="1600" dirty="0"/>
              <a:t> = new Derived; </a:t>
            </a:r>
          </a:p>
          <a:p>
            <a:pPr marL="0" indent="0">
              <a:buNone/>
            </a:pPr>
            <a:r>
              <a:rPr lang="en-US" sz="1600" dirty="0"/>
              <a:t>       delete </a:t>
            </a:r>
            <a:r>
              <a:rPr lang="en-US" sz="1600" dirty="0" err="1"/>
              <a:t>bptr</a:t>
            </a:r>
            <a:r>
              <a:rPr lang="en-US" sz="1600" dirty="0"/>
              <a:t>; </a:t>
            </a:r>
            <a:r>
              <a:rPr lang="en-US" sz="1600" dirty="0" smtClean="0"/>
              <a:t>}</a:t>
            </a:r>
            <a:endParaRPr lang="en-US" sz="1600" dirty="0"/>
          </a:p>
          <a:p>
            <a:pPr marL="0" indent="0">
              <a:buNone/>
            </a:pPr>
            <a:endParaRPr lang="en-US" sz="1400" dirty="0"/>
          </a:p>
        </p:txBody>
      </p:sp>
      <p:pic>
        <p:nvPicPr>
          <p:cNvPr id="5" name="Picture 4"/>
          <p:cNvPicPr>
            <a:picLocks noChangeAspect="1"/>
          </p:cNvPicPr>
          <p:nvPr/>
        </p:nvPicPr>
        <p:blipFill>
          <a:blip r:embed="rId2"/>
          <a:stretch>
            <a:fillRect/>
          </a:stretch>
        </p:blipFill>
        <p:spPr>
          <a:xfrm>
            <a:off x="10007932" y="5261259"/>
            <a:ext cx="5227379" cy="1530231"/>
          </a:xfrm>
          <a:prstGeom prst="rect">
            <a:avLst/>
          </a:prstGeom>
        </p:spPr>
      </p:pic>
    </p:spTree>
    <p:extLst>
      <p:ext uri="{BB962C8B-B14F-4D97-AF65-F5344CB8AC3E}">
        <p14:creationId xmlns:p14="http://schemas.microsoft.com/office/powerpoint/2010/main" val="1735300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virtual Destructor</a:t>
            </a:r>
            <a:endParaRPr lang="en-US" dirty="0"/>
          </a:p>
        </p:txBody>
      </p:sp>
      <p:sp>
        <p:nvSpPr>
          <p:cNvPr id="3" name="Content Placeholder 2"/>
          <p:cNvSpPr>
            <a:spLocks noGrp="1"/>
          </p:cNvSpPr>
          <p:nvPr>
            <p:ph sz="half" idx="1"/>
          </p:nvPr>
        </p:nvSpPr>
        <p:spPr>
          <a:xfrm>
            <a:off x="0" y="1825624"/>
            <a:ext cx="5827594" cy="5032375"/>
          </a:xfrm>
        </p:spPr>
        <p:txBody>
          <a:bodyPr>
            <a:noAutofit/>
          </a:bodyPr>
          <a:lstStyle/>
          <a:p>
            <a:pPr marL="0" indent="0">
              <a:buNone/>
            </a:pPr>
            <a:r>
              <a:rPr lang="en-US" sz="1600" dirty="0"/>
              <a:t>#include&lt;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class Base  </a:t>
            </a:r>
          </a:p>
          <a:p>
            <a:pPr marL="0" indent="0">
              <a:buNone/>
            </a:pPr>
            <a:r>
              <a:rPr lang="en-US" sz="1600" dirty="0"/>
              <a:t>{                              </a:t>
            </a:r>
          </a:p>
          <a:p>
            <a:pPr marL="0" indent="0">
              <a:buNone/>
            </a:pPr>
            <a:r>
              <a:rPr lang="en-US" sz="1600" dirty="0"/>
              <a:t>    public: </a:t>
            </a:r>
          </a:p>
          <a:p>
            <a:pPr marL="0" indent="0">
              <a:buNone/>
            </a:pPr>
            <a:r>
              <a:rPr lang="en-US" sz="1600" dirty="0"/>
              <a:t>    Base()</a:t>
            </a:r>
          </a:p>
          <a:p>
            <a:pPr marL="0" indent="0">
              <a:buNone/>
            </a:pPr>
            <a:r>
              <a:rPr lang="en-US" sz="1600" dirty="0"/>
              <a:t>{  </a:t>
            </a:r>
          </a:p>
          <a:p>
            <a:pPr marL="0" indent="0">
              <a:buNone/>
            </a:pPr>
            <a:r>
              <a:rPr lang="en-US" sz="1600" dirty="0"/>
              <a:t>    </a:t>
            </a:r>
            <a:r>
              <a:rPr lang="en-US" sz="1600" dirty="0" err="1"/>
              <a:t>cout</a:t>
            </a:r>
            <a:r>
              <a:rPr lang="en-US" sz="1600" dirty="0"/>
              <a:t>&lt;&lt; "\n Constructor Base class";  </a:t>
            </a:r>
          </a:p>
          <a:p>
            <a:pPr marL="0" indent="0">
              <a:buNone/>
            </a:pPr>
            <a:r>
              <a:rPr lang="en-US" sz="1600" dirty="0"/>
              <a:t>}  </a:t>
            </a:r>
          </a:p>
          <a:p>
            <a:pPr marL="0" indent="0">
              <a:buNone/>
            </a:pPr>
            <a:r>
              <a:rPr lang="en-US" sz="1600" dirty="0"/>
              <a:t> </a:t>
            </a:r>
            <a:r>
              <a:rPr lang="en-US" sz="1600" dirty="0" smtClean="0"/>
              <a:t>virtual ~Base</a:t>
            </a:r>
            <a:r>
              <a:rPr lang="en-US" sz="1600" dirty="0"/>
              <a:t>() </a:t>
            </a:r>
          </a:p>
          <a:p>
            <a:pPr marL="0" indent="0">
              <a:buNone/>
            </a:pPr>
            <a:r>
              <a:rPr lang="en-US" sz="1600" dirty="0"/>
              <a:t>{  </a:t>
            </a:r>
          </a:p>
          <a:p>
            <a:pPr marL="0" indent="0">
              <a:buNone/>
            </a:pPr>
            <a:r>
              <a:rPr lang="en-US" sz="1600" dirty="0"/>
              <a:t>    </a:t>
            </a:r>
            <a:r>
              <a:rPr lang="en-US" sz="1600" dirty="0" err="1"/>
              <a:t>cout</a:t>
            </a:r>
            <a:r>
              <a:rPr lang="en-US" sz="1600" dirty="0"/>
              <a:t>&lt;&lt; "\n Destructor Base class";  </a:t>
            </a:r>
          </a:p>
          <a:p>
            <a:pPr marL="0" indent="0">
              <a:buNone/>
            </a:pPr>
            <a:r>
              <a:rPr lang="en-US" sz="1600" dirty="0"/>
              <a:t>}  </a:t>
            </a:r>
          </a:p>
          <a:p>
            <a:pPr marL="0" indent="0">
              <a:buNone/>
            </a:pPr>
            <a:r>
              <a:rPr lang="en-US" sz="1600" dirty="0"/>
              <a:t>}; </a:t>
            </a:r>
          </a:p>
        </p:txBody>
      </p:sp>
      <p:sp>
        <p:nvSpPr>
          <p:cNvPr id="4" name="Content Placeholder 3"/>
          <p:cNvSpPr>
            <a:spLocks noGrp="1"/>
          </p:cNvSpPr>
          <p:nvPr>
            <p:ph sz="half" idx="2"/>
          </p:nvPr>
        </p:nvSpPr>
        <p:spPr>
          <a:xfrm>
            <a:off x="6172200" y="1487606"/>
            <a:ext cx="6019800" cy="5370393"/>
          </a:xfrm>
        </p:spPr>
        <p:txBody>
          <a:bodyPr>
            <a:noAutofit/>
          </a:bodyPr>
          <a:lstStyle/>
          <a:p>
            <a:pPr marL="0" indent="0">
              <a:buNone/>
            </a:pPr>
            <a:r>
              <a:rPr lang="en-US" sz="1600" dirty="0"/>
              <a:t>class Derived: public Base  </a:t>
            </a:r>
          </a:p>
          <a:p>
            <a:pPr marL="0" indent="0">
              <a:buNone/>
            </a:pPr>
            <a:r>
              <a:rPr lang="en-US" sz="1600" dirty="0"/>
              <a:t>{  </a:t>
            </a:r>
          </a:p>
          <a:p>
            <a:pPr marL="0" indent="0">
              <a:buNone/>
            </a:pPr>
            <a:r>
              <a:rPr lang="en-US" sz="1600" dirty="0"/>
              <a:t>    public: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Constructor Derived class" ;  </a:t>
            </a:r>
          </a:p>
          <a:p>
            <a:pPr marL="0" indent="0">
              <a:buNone/>
            </a:pPr>
            <a:r>
              <a:rPr lang="en-US" sz="1600" dirty="0"/>
              <a:t>}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Destructor Derived class" ; </a:t>
            </a:r>
            <a:r>
              <a:rPr lang="en-US" sz="1600" dirty="0" smtClean="0"/>
              <a:t> </a:t>
            </a:r>
            <a:endParaRPr lang="en-US" sz="1600" dirty="0"/>
          </a:p>
          <a:p>
            <a:pPr marL="0" indent="0">
              <a:buNone/>
            </a:pPr>
            <a:r>
              <a:rPr lang="en-US" sz="1600" dirty="0"/>
              <a:t>}         </a:t>
            </a:r>
            <a:r>
              <a:rPr lang="en-US" sz="1600" dirty="0" smtClean="0"/>
              <a:t>};  </a:t>
            </a:r>
            <a:endParaRPr lang="en-US" sz="1600" dirty="0"/>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Base *</a:t>
            </a:r>
            <a:r>
              <a:rPr lang="en-US" sz="1600" dirty="0" err="1"/>
              <a:t>bptr</a:t>
            </a:r>
            <a:r>
              <a:rPr lang="en-US" sz="1600" dirty="0"/>
              <a:t> = new Derived; </a:t>
            </a:r>
          </a:p>
          <a:p>
            <a:pPr marL="0" indent="0">
              <a:buNone/>
            </a:pPr>
            <a:r>
              <a:rPr lang="en-US" sz="1600" dirty="0"/>
              <a:t>       delete </a:t>
            </a:r>
            <a:r>
              <a:rPr lang="en-US" sz="1600" dirty="0" err="1"/>
              <a:t>bptr</a:t>
            </a:r>
            <a:r>
              <a:rPr lang="en-US" sz="1600" dirty="0"/>
              <a:t>; </a:t>
            </a:r>
            <a:r>
              <a:rPr lang="en-US" sz="1600" dirty="0" smtClean="0"/>
              <a:t>}</a:t>
            </a:r>
            <a:endParaRPr lang="en-US" sz="1600" dirty="0"/>
          </a:p>
          <a:p>
            <a:pPr marL="0" indent="0">
              <a:buNone/>
            </a:pPr>
            <a:endParaRPr lang="en-US" sz="1400" dirty="0"/>
          </a:p>
        </p:txBody>
      </p:sp>
      <p:pic>
        <p:nvPicPr>
          <p:cNvPr id="6" name="Picture 5"/>
          <p:cNvPicPr>
            <a:picLocks noChangeAspect="1"/>
          </p:cNvPicPr>
          <p:nvPr/>
        </p:nvPicPr>
        <p:blipFill>
          <a:blip r:embed="rId2"/>
          <a:stretch>
            <a:fillRect/>
          </a:stretch>
        </p:blipFill>
        <p:spPr>
          <a:xfrm>
            <a:off x="9393783" y="5166388"/>
            <a:ext cx="6724650" cy="1847850"/>
          </a:xfrm>
          <a:prstGeom prst="rect">
            <a:avLst/>
          </a:prstGeom>
        </p:spPr>
      </p:pic>
    </p:spTree>
    <p:extLst>
      <p:ext uri="{BB962C8B-B14F-4D97-AF65-F5344CB8AC3E}">
        <p14:creationId xmlns:p14="http://schemas.microsoft.com/office/powerpoint/2010/main" val="2155758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a:t>A C++ template is a powerful feature added to C++. It allows you to define the generic classes and generic functions and thus provides support for generic programming. Generic programming is a technique where generic types are used as </a:t>
            </a:r>
            <a:r>
              <a:rPr lang="en-US" dirty="0" smtClean="0"/>
              <a:t>parameters so </a:t>
            </a:r>
            <a:r>
              <a:rPr lang="en-US" dirty="0"/>
              <a:t>that they can work for a variety of data </a:t>
            </a:r>
            <a:r>
              <a:rPr lang="en-US" dirty="0" smtClean="0"/>
              <a:t>types.</a:t>
            </a:r>
          </a:p>
          <a:p>
            <a:r>
              <a:rPr lang="en-US" b="1" dirty="0"/>
              <a:t>Templates can be represented in two ways:</a:t>
            </a:r>
            <a:endParaRPr lang="en-US" dirty="0"/>
          </a:p>
          <a:p>
            <a:pPr lvl="1"/>
            <a:r>
              <a:rPr lang="en-US" dirty="0"/>
              <a:t>Function templates</a:t>
            </a:r>
          </a:p>
          <a:p>
            <a:pPr lvl="1"/>
            <a:r>
              <a:rPr lang="en-US" dirty="0"/>
              <a:t>Class templates</a:t>
            </a:r>
          </a:p>
          <a:p>
            <a:endParaRPr lang="en-US" dirty="0"/>
          </a:p>
        </p:txBody>
      </p:sp>
    </p:spTree>
    <p:extLst>
      <p:ext uri="{BB962C8B-B14F-4D97-AF65-F5344CB8AC3E}">
        <p14:creationId xmlns:p14="http://schemas.microsoft.com/office/powerpoint/2010/main" val="2921396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Data Member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can define class members static using </a:t>
            </a:r>
            <a:r>
              <a:rPr lang="en-US" b="1" dirty="0" smtClean="0"/>
              <a:t>static</a:t>
            </a:r>
            <a:r>
              <a:rPr lang="en-US" dirty="0" smtClean="0"/>
              <a:t> keyword. When we declare a member of a class as static it means no matter how many objects of the class are created, there is only one copy of the static member.</a:t>
            </a:r>
          </a:p>
          <a:p>
            <a:pPr algn="just"/>
            <a:r>
              <a:rPr lang="en-US" dirty="0" smtClean="0"/>
              <a:t>A static member is shared by all objects of the class. All static data is initialized to zero when the first object is created, if no other initialization is present.</a:t>
            </a:r>
          </a:p>
          <a:p>
            <a:pPr algn="just"/>
            <a:r>
              <a:rPr lang="en-US" dirty="0" smtClean="0"/>
              <a:t>We can't put it in the class definition but it can be initialized outside the class as done in the following example by </a:t>
            </a:r>
            <a:r>
              <a:rPr lang="en-US" dirty="0" err="1" smtClean="0"/>
              <a:t>redeclaring</a:t>
            </a:r>
            <a:r>
              <a:rPr lang="en-US" dirty="0" smtClean="0"/>
              <a:t> the static variable, using the scope resolution operator </a:t>
            </a:r>
            <a:r>
              <a:rPr lang="en-US" b="1" dirty="0" smtClean="0"/>
              <a:t>::</a:t>
            </a:r>
            <a:r>
              <a:rPr lang="en-US" dirty="0" smtClean="0"/>
              <a:t> to identify which class it belongs to.</a:t>
            </a:r>
            <a:endParaRPr lang="en-US" dirty="0"/>
          </a:p>
        </p:txBody>
      </p:sp>
    </p:spTree>
    <p:extLst>
      <p:ext uri="{BB962C8B-B14F-4D97-AF65-F5344CB8AC3E}">
        <p14:creationId xmlns:p14="http://schemas.microsoft.com/office/powerpoint/2010/main" val="2143824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sz="1800" b="1" dirty="0"/>
              <a:t>Function Templates:</a:t>
            </a:r>
            <a:endParaRPr lang="en-US" sz="1800" dirty="0"/>
          </a:p>
          <a:p>
            <a:pPr marL="0" indent="0">
              <a:buNone/>
            </a:pPr>
            <a:r>
              <a:rPr lang="en-US" sz="1800" dirty="0"/>
              <a:t>We can define a template for a function. For example, if we have an add() function, we can create versions of the add function for adding the </a:t>
            </a:r>
            <a:r>
              <a:rPr lang="en-US" sz="1800" dirty="0" err="1"/>
              <a:t>int</a:t>
            </a:r>
            <a:r>
              <a:rPr lang="en-US" sz="1800" dirty="0"/>
              <a:t>, float or double type values</a:t>
            </a:r>
            <a:r>
              <a:rPr lang="en-US" sz="1800" dirty="0" smtClean="0"/>
              <a:t>.</a:t>
            </a:r>
          </a:p>
          <a:p>
            <a:pPr marL="0" indent="0">
              <a:buNone/>
            </a:pPr>
            <a:r>
              <a:rPr lang="en-US" sz="1800" b="1" dirty="0"/>
              <a:t>Syntax: </a:t>
            </a:r>
            <a:r>
              <a:rPr lang="en-US" sz="1800" dirty="0"/>
              <a:t>template &lt; class </a:t>
            </a:r>
            <a:r>
              <a:rPr lang="en-US" sz="1800" dirty="0" err="1"/>
              <a:t>Ttype</a:t>
            </a:r>
            <a:r>
              <a:rPr lang="en-US" sz="1800" dirty="0"/>
              <a:t>&gt; </a:t>
            </a:r>
            <a:r>
              <a:rPr lang="en-US" sz="1800" dirty="0" err="1"/>
              <a:t>ret_type</a:t>
            </a:r>
            <a:r>
              <a:rPr lang="en-US" sz="1800" dirty="0"/>
              <a:t> </a:t>
            </a:r>
            <a:r>
              <a:rPr lang="en-US" sz="1800" dirty="0" err="1"/>
              <a:t>func_name</a:t>
            </a:r>
            <a:r>
              <a:rPr lang="en-US" sz="1800" dirty="0"/>
              <a:t>(</a:t>
            </a:r>
            <a:r>
              <a:rPr lang="en-US" sz="1800" dirty="0" err="1"/>
              <a:t>parameter_list</a:t>
            </a:r>
            <a:r>
              <a:rPr lang="en-US" sz="1800" dirty="0"/>
              <a:t>)  </a:t>
            </a:r>
          </a:p>
          <a:p>
            <a:pPr marL="0" indent="0">
              <a:buNone/>
            </a:pPr>
            <a:r>
              <a:rPr lang="en-US" sz="1800" dirty="0"/>
              <a:t>{  </a:t>
            </a:r>
          </a:p>
          <a:p>
            <a:pPr marL="0" indent="0">
              <a:buNone/>
            </a:pPr>
            <a:r>
              <a:rPr lang="en-US" sz="1800" dirty="0"/>
              <a:t>    // body of function.  </a:t>
            </a:r>
          </a:p>
          <a:p>
            <a:pPr marL="0" indent="0">
              <a:buNone/>
            </a:pPr>
            <a:r>
              <a:rPr lang="en-US" sz="1800" dirty="0"/>
              <a:t>} </a:t>
            </a:r>
          </a:p>
          <a:p>
            <a:r>
              <a:rPr lang="en-US" sz="1800" b="1" dirty="0"/>
              <a:t>Class Template:</a:t>
            </a:r>
            <a:endParaRPr lang="en-US" sz="1800" dirty="0"/>
          </a:p>
          <a:p>
            <a:pPr marL="0" indent="0">
              <a:buNone/>
            </a:pPr>
            <a:r>
              <a:rPr lang="en-US" sz="1800" dirty="0"/>
              <a:t>We can define a template for a class. For example, a class template can be created for the array class that can accept the array of various types such as </a:t>
            </a:r>
            <a:r>
              <a:rPr lang="en-US" sz="1800" dirty="0" err="1"/>
              <a:t>int</a:t>
            </a:r>
            <a:r>
              <a:rPr lang="en-US" sz="1800" dirty="0"/>
              <a:t> array, float array or double array</a:t>
            </a:r>
          </a:p>
          <a:p>
            <a:pPr marL="0" indent="0">
              <a:buNone/>
            </a:pPr>
            <a:r>
              <a:rPr lang="en-US" sz="1800" b="1" dirty="0"/>
              <a:t>Syntax</a:t>
            </a:r>
            <a:r>
              <a:rPr lang="en-US" sz="1800" b="1" dirty="0" smtClean="0"/>
              <a:t>: </a:t>
            </a:r>
            <a:r>
              <a:rPr lang="en-US" sz="1800" dirty="0" smtClean="0"/>
              <a:t>template&lt;class </a:t>
            </a:r>
            <a:r>
              <a:rPr lang="en-US" sz="1800" dirty="0" err="1"/>
              <a:t>Ttype</a:t>
            </a:r>
            <a:r>
              <a:rPr lang="en-US" sz="1800" dirty="0"/>
              <a:t>&gt;  </a:t>
            </a:r>
          </a:p>
          <a:p>
            <a:pPr marL="0" indent="0">
              <a:buNone/>
            </a:pPr>
            <a:r>
              <a:rPr lang="en-US" sz="1800" dirty="0"/>
              <a:t>class </a:t>
            </a:r>
            <a:r>
              <a:rPr lang="en-US" sz="1800" dirty="0" err="1"/>
              <a:t>class_name</a:t>
            </a:r>
            <a:r>
              <a:rPr lang="en-US" sz="1800" dirty="0"/>
              <a:t>  </a:t>
            </a:r>
          </a:p>
          <a:p>
            <a:pPr marL="0" indent="0">
              <a:buNone/>
            </a:pPr>
            <a:r>
              <a:rPr lang="en-US" sz="1800" dirty="0"/>
              <a:t>{  </a:t>
            </a:r>
          </a:p>
          <a:p>
            <a:pPr marL="0" indent="0">
              <a:buNone/>
            </a:pPr>
            <a:r>
              <a:rPr lang="en-US" sz="1800" dirty="0"/>
              <a:t>  .  </a:t>
            </a:r>
          </a:p>
          <a:p>
            <a:pPr marL="0" indent="0">
              <a:buNone/>
            </a:pPr>
            <a:r>
              <a:rPr lang="en-US" sz="1800" dirty="0"/>
              <a:t>  .  </a:t>
            </a:r>
          </a:p>
          <a:p>
            <a:pPr marL="0" indent="0">
              <a:buNone/>
            </a:pPr>
            <a:r>
              <a:rPr lang="en-US" sz="1800" dirty="0"/>
              <a:t>} </a:t>
            </a:r>
          </a:p>
        </p:txBody>
      </p:sp>
    </p:spTree>
    <p:extLst>
      <p:ext uri="{BB962C8B-B14F-4D97-AF65-F5344CB8AC3E}">
        <p14:creationId xmlns:p14="http://schemas.microsoft.com/office/powerpoint/2010/main" val="652234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 #include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T&gt; T add(T </a:t>
            </a:r>
            <a:r>
              <a:rPr lang="en-US" dirty="0" err="1" smtClean="0"/>
              <a:t>a,T</a:t>
            </a:r>
            <a:r>
              <a:rPr lang="en-US" dirty="0" smtClean="0"/>
              <a:t> b</a:t>
            </a:r>
            <a:r>
              <a:rPr lang="en-US" dirty="0"/>
              <a:t>)  </a:t>
            </a:r>
          </a:p>
          <a:p>
            <a:pPr marL="0" indent="0">
              <a:buNone/>
            </a:pPr>
            <a:r>
              <a:rPr lang="en-US" dirty="0"/>
              <a:t>{  </a:t>
            </a:r>
          </a:p>
          <a:p>
            <a:pPr marL="0" indent="0">
              <a:buNone/>
            </a:pPr>
            <a:r>
              <a:rPr lang="en-US" dirty="0"/>
              <a:t>    T result = </a:t>
            </a:r>
            <a:r>
              <a:rPr lang="en-US" dirty="0" err="1"/>
              <a:t>a+b</a:t>
            </a:r>
            <a:r>
              <a:rPr lang="en-US" dirty="0"/>
              <a:t>;  </a:t>
            </a:r>
          </a:p>
          <a:p>
            <a:pPr marL="0" indent="0">
              <a:buNone/>
            </a:pPr>
            <a:r>
              <a:rPr lang="en-US" dirty="0"/>
              <a:t>    return result;  </a:t>
            </a:r>
          </a:p>
          <a:p>
            <a:pPr marL="0" indent="0">
              <a:buNone/>
            </a:pPr>
            <a:r>
              <a:rPr lang="en-US" dirty="0"/>
              <a:t>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t>
            </a:r>
            <a:r>
              <a:rPr lang="en-US" dirty="0" err="1"/>
              <a:t>int</a:t>
            </a:r>
            <a:r>
              <a:rPr lang="en-US" dirty="0"/>
              <a:t> </a:t>
            </a:r>
            <a:r>
              <a:rPr lang="en-US" dirty="0" err="1"/>
              <a:t>i</a:t>
            </a:r>
            <a:r>
              <a:rPr lang="en-US" dirty="0"/>
              <a:t> =2;  </a:t>
            </a:r>
          </a:p>
          <a:p>
            <a:pPr marL="0" indent="0">
              <a:buNone/>
            </a:pPr>
            <a:r>
              <a:rPr lang="en-US" dirty="0"/>
              <a:t>  </a:t>
            </a:r>
            <a:r>
              <a:rPr lang="en-US" dirty="0" err="1"/>
              <a:t>int</a:t>
            </a:r>
            <a:r>
              <a:rPr lang="en-US" dirty="0"/>
              <a:t> j =3;  </a:t>
            </a:r>
          </a:p>
        </p:txBody>
      </p:sp>
      <p:sp>
        <p:nvSpPr>
          <p:cNvPr id="4" name="Content Placeholder 3"/>
          <p:cNvSpPr>
            <a:spLocks noGrp="1"/>
          </p:cNvSpPr>
          <p:nvPr>
            <p:ph sz="half" idx="2"/>
          </p:nvPr>
        </p:nvSpPr>
        <p:spPr>
          <a:xfrm>
            <a:off x="6172200" y="1825625"/>
            <a:ext cx="6019800" cy="4351338"/>
          </a:xfrm>
        </p:spPr>
        <p:txBody>
          <a:bodyPr>
            <a:normAutofit fontScale="77500" lnSpcReduction="20000"/>
          </a:bodyPr>
          <a:lstStyle/>
          <a:p>
            <a:pPr marL="0" indent="0">
              <a:buNone/>
            </a:pPr>
            <a:r>
              <a:rPr lang="en-US" dirty="0"/>
              <a:t> float m = 2.3;  </a:t>
            </a:r>
          </a:p>
          <a:p>
            <a:pPr marL="0" indent="0">
              <a:buNone/>
            </a:pPr>
            <a:r>
              <a:rPr lang="en-US" dirty="0"/>
              <a:t>  float n = 1.2;  </a:t>
            </a:r>
          </a:p>
          <a:p>
            <a:pPr marL="0" indent="0">
              <a:buNone/>
            </a:pPr>
            <a:r>
              <a:rPr lang="en-US" dirty="0"/>
              <a:t>  </a:t>
            </a:r>
            <a:r>
              <a:rPr lang="en-US" dirty="0" err="1"/>
              <a:t>cout</a:t>
            </a:r>
            <a:r>
              <a:rPr lang="en-US" dirty="0"/>
              <a:t>&lt;&lt;"Addition of </a:t>
            </a:r>
            <a:r>
              <a:rPr lang="en-US" dirty="0" err="1"/>
              <a:t>i</a:t>
            </a:r>
            <a:r>
              <a:rPr lang="en-US" dirty="0"/>
              <a:t> and j is :"&lt;&lt;add(</a:t>
            </a:r>
            <a:r>
              <a:rPr lang="en-US" dirty="0" err="1"/>
              <a:t>i,j</a:t>
            </a:r>
            <a:r>
              <a:rPr lang="en-US" dirty="0"/>
              <a:t>);  </a:t>
            </a:r>
          </a:p>
          <a:p>
            <a:pPr marL="0" indent="0">
              <a:buNone/>
            </a:pPr>
            <a:r>
              <a:rPr lang="en-US" dirty="0"/>
              <a:t>  </a:t>
            </a:r>
            <a:r>
              <a:rPr lang="en-US" dirty="0" err="1"/>
              <a:t>cout</a:t>
            </a:r>
            <a:r>
              <a:rPr lang="en-US" dirty="0"/>
              <a:t>&lt;&lt;'\n';  </a:t>
            </a:r>
          </a:p>
          <a:p>
            <a:pPr marL="0" indent="0">
              <a:buNone/>
            </a:pPr>
            <a:r>
              <a:rPr lang="en-US" dirty="0"/>
              <a:t>  </a:t>
            </a:r>
            <a:r>
              <a:rPr lang="en-US" dirty="0" err="1"/>
              <a:t>cout</a:t>
            </a:r>
            <a:r>
              <a:rPr lang="en-US" dirty="0"/>
              <a:t>&lt;&lt;"Addition of m and n is :"&lt;&lt;add(</a:t>
            </a:r>
            <a:r>
              <a:rPr lang="en-US" dirty="0" err="1"/>
              <a:t>m,n</a:t>
            </a:r>
            <a:r>
              <a:rPr lang="en-US" dirty="0"/>
              <a:t>);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3491325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Templates with Multiple Parameters</a:t>
            </a:r>
            <a:br>
              <a:rPr lang="en-US" b="1" dirty="0"/>
            </a:br>
            <a:endParaRPr lang="en-US" dirty="0"/>
          </a:p>
        </p:txBody>
      </p:sp>
      <p:sp>
        <p:nvSpPr>
          <p:cNvPr id="3" name="Content Placeholder 2"/>
          <p:cNvSpPr>
            <a:spLocks noGrp="1"/>
          </p:cNvSpPr>
          <p:nvPr>
            <p:ph idx="1"/>
          </p:nvPr>
        </p:nvSpPr>
        <p:spPr>
          <a:xfrm>
            <a:off x="838200" y="1825624"/>
            <a:ext cx="10515600" cy="5032375"/>
          </a:xfrm>
        </p:spPr>
        <p:txBody>
          <a:bodyPr>
            <a:noAutofit/>
          </a:bodyPr>
          <a:lstStyle/>
          <a:p>
            <a:pPr marL="0" indent="0">
              <a:buNone/>
            </a:pPr>
            <a:r>
              <a:rPr lang="en-US" sz="1600" dirty="0"/>
              <a:t>#include &lt;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template&lt;class </a:t>
            </a:r>
            <a:r>
              <a:rPr lang="en-US" sz="1600" dirty="0" err="1"/>
              <a:t>X,class</a:t>
            </a:r>
            <a:r>
              <a:rPr lang="en-US" sz="1600" dirty="0"/>
              <a:t> Y&gt; void fun(X </a:t>
            </a:r>
            <a:r>
              <a:rPr lang="en-US" sz="1600" dirty="0" err="1"/>
              <a:t>a,Y</a:t>
            </a:r>
            <a:r>
              <a:rPr lang="en-US" sz="1600" dirty="0"/>
              <a:t> b)  </a:t>
            </a:r>
          </a:p>
          <a:p>
            <a:pPr marL="0" indent="0">
              <a:buNone/>
            </a:pPr>
            <a:r>
              <a:rPr lang="en-US" sz="1600" dirty="0"/>
              <a:t>{  </a:t>
            </a:r>
          </a:p>
          <a:p>
            <a:pPr marL="0" indent="0">
              <a:buNone/>
            </a:pPr>
            <a:r>
              <a:rPr lang="en-US" sz="1600" dirty="0"/>
              <a:t>    </a:t>
            </a:r>
            <a:r>
              <a:rPr lang="en-US" sz="1600" dirty="0" err="1"/>
              <a:t>std</a:t>
            </a:r>
            <a:r>
              <a:rPr lang="en-US" sz="1600" dirty="0"/>
              <a:t>::</a:t>
            </a:r>
            <a:r>
              <a:rPr lang="en-US" sz="1600" dirty="0" err="1"/>
              <a:t>cout</a:t>
            </a:r>
            <a:r>
              <a:rPr lang="en-US" sz="1600" dirty="0"/>
              <a:t> &lt;&lt; "Value of a is : " &lt;&lt;a&lt;&lt; </a:t>
            </a:r>
            <a:r>
              <a:rPr lang="en-US" sz="1600" dirty="0" err="1"/>
              <a:t>std</a:t>
            </a:r>
            <a:r>
              <a:rPr lang="en-US" sz="1600" dirty="0"/>
              <a:t>::</a:t>
            </a:r>
            <a:r>
              <a:rPr lang="en-US" sz="1600" dirty="0" err="1"/>
              <a:t>endl</a:t>
            </a:r>
            <a:r>
              <a:rPr lang="en-US" sz="1600" dirty="0"/>
              <a:t>;  </a:t>
            </a:r>
          </a:p>
          <a:p>
            <a:pPr marL="0" indent="0">
              <a:buNone/>
            </a:pPr>
            <a:r>
              <a:rPr lang="en-US" sz="1600" dirty="0"/>
              <a:t>    </a:t>
            </a:r>
            <a:r>
              <a:rPr lang="en-US" sz="1600" dirty="0" err="1"/>
              <a:t>std</a:t>
            </a:r>
            <a:r>
              <a:rPr lang="en-US" sz="1600" dirty="0"/>
              <a:t>::</a:t>
            </a:r>
            <a:r>
              <a:rPr lang="en-US" sz="1600" dirty="0" err="1"/>
              <a:t>cout</a:t>
            </a:r>
            <a:r>
              <a:rPr lang="en-US" sz="1600" dirty="0"/>
              <a:t> &lt;&lt; "Value of b is : " &lt;&lt;b&lt;&lt; </a:t>
            </a:r>
            <a:r>
              <a:rPr lang="en-US" sz="1600" dirty="0" err="1"/>
              <a:t>std</a:t>
            </a:r>
            <a:r>
              <a:rPr lang="en-US" sz="1600" dirty="0"/>
              <a:t>::</a:t>
            </a:r>
            <a:r>
              <a:rPr lang="en-US" sz="1600" dirty="0" err="1"/>
              <a:t>endl</a:t>
            </a:r>
            <a:r>
              <a:rPr lang="en-US" sz="1600" dirty="0"/>
              <a:t>;  </a:t>
            </a:r>
          </a:p>
          <a:p>
            <a:pPr marL="0" indent="0">
              <a:buNone/>
            </a:pPr>
            <a:r>
              <a:rPr lang="en-US" sz="1600" dirty="0"/>
              <a:t>}  </a:t>
            </a:r>
          </a:p>
          <a:p>
            <a:pPr marL="0" indent="0">
              <a:buNone/>
            </a:pPr>
            <a:r>
              <a:rPr lang="en-US" sz="1600" dirty="0"/>
              <a:t>  </a:t>
            </a:r>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fun(15,12.3);  </a:t>
            </a:r>
          </a:p>
          <a:p>
            <a:pPr marL="0" indent="0">
              <a:buNone/>
            </a:pPr>
            <a:r>
              <a:rPr lang="en-US" sz="1600" dirty="0"/>
              <a:t>   </a:t>
            </a:r>
          </a:p>
          <a:p>
            <a:pPr marL="0" indent="0">
              <a:buNone/>
            </a:pPr>
            <a:r>
              <a:rPr lang="en-US" sz="1600" dirty="0"/>
              <a:t>   return 0;  </a:t>
            </a:r>
          </a:p>
          <a:p>
            <a:pPr marL="0" indent="0">
              <a:buNone/>
            </a:pPr>
            <a:r>
              <a:rPr lang="en-US" sz="1600" dirty="0"/>
              <a:t>} </a:t>
            </a:r>
          </a:p>
        </p:txBody>
      </p:sp>
    </p:spTree>
    <p:extLst>
      <p:ext uri="{BB962C8B-B14F-4D97-AF65-F5344CB8AC3E}">
        <p14:creationId xmlns:p14="http://schemas.microsoft.com/office/powerpoint/2010/main" val="3152984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Function Template</a:t>
            </a:r>
          </a:p>
        </p:txBody>
      </p:sp>
      <p:sp>
        <p:nvSpPr>
          <p:cNvPr id="3" name="Content Placeholder 2"/>
          <p:cNvSpPr>
            <a:spLocks noGrp="1"/>
          </p:cNvSpPr>
          <p:nvPr>
            <p:ph idx="1"/>
          </p:nvPr>
        </p:nvSpPr>
        <p:spPr>
          <a:xfrm>
            <a:off x="838200" y="1825624"/>
            <a:ext cx="10515600" cy="5032375"/>
          </a:xfrm>
        </p:spPr>
        <p:txBody>
          <a:bodyPr>
            <a:normAutofit fontScale="550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X&gt; void fun(X a)  </a:t>
            </a:r>
          </a:p>
          <a:p>
            <a:pPr marL="0" indent="0">
              <a:buNone/>
            </a:pPr>
            <a:r>
              <a:rPr lang="en-US" dirty="0"/>
              <a:t>{  </a:t>
            </a:r>
          </a:p>
          <a:p>
            <a:pPr marL="0" indent="0">
              <a:buNone/>
            </a:pPr>
            <a:r>
              <a:rPr lang="en-US" dirty="0"/>
              <a:t>    </a:t>
            </a:r>
            <a:r>
              <a:rPr lang="en-US" dirty="0" err="1"/>
              <a:t>std</a:t>
            </a:r>
            <a:r>
              <a:rPr lang="en-US" dirty="0"/>
              <a:t>::</a:t>
            </a:r>
            <a:r>
              <a:rPr lang="en-US" dirty="0" err="1"/>
              <a:t>cout</a:t>
            </a:r>
            <a:r>
              <a:rPr lang="en-US" dirty="0"/>
              <a:t> &lt;&lt; "Value of a is : " &lt;&lt;a&lt;&lt; </a:t>
            </a:r>
            <a:r>
              <a:rPr lang="en-US" dirty="0" err="1"/>
              <a:t>std</a:t>
            </a:r>
            <a:r>
              <a:rPr lang="en-US" dirty="0"/>
              <a:t>::</a:t>
            </a:r>
            <a:r>
              <a:rPr lang="en-US" dirty="0" err="1"/>
              <a:t>endl</a:t>
            </a:r>
            <a:r>
              <a:rPr lang="en-US" dirty="0"/>
              <a:t>;  </a:t>
            </a:r>
          </a:p>
          <a:p>
            <a:pPr marL="0" indent="0">
              <a:buNone/>
            </a:pPr>
            <a:r>
              <a:rPr lang="en-US" dirty="0"/>
              <a:t>}  </a:t>
            </a:r>
          </a:p>
          <a:p>
            <a:pPr marL="0" indent="0">
              <a:buNone/>
            </a:pPr>
            <a:r>
              <a:rPr lang="en-US" dirty="0"/>
              <a:t>template&lt;class </a:t>
            </a:r>
            <a:r>
              <a:rPr lang="en-US" dirty="0" err="1"/>
              <a:t>X,class</a:t>
            </a:r>
            <a:r>
              <a:rPr lang="en-US" dirty="0"/>
              <a:t> Y&gt; void fun(X b ,Y c)  </a:t>
            </a:r>
          </a:p>
          <a:p>
            <a:pPr marL="0" indent="0">
              <a:buNone/>
            </a:pPr>
            <a:r>
              <a:rPr lang="en-US" dirty="0"/>
              <a:t>{  </a:t>
            </a:r>
          </a:p>
          <a:p>
            <a:pPr marL="0" indent="0">
              <a:buNone/>
            </a:pPr>
            <a:r>
              <a:rPr lang="en-US" dirty="0"/>
              <a:t>    </a:t>
            </a:r>
            <a:r>
              <a:rPr lang="en-US" dirty="0" err="1"/>
              <a:t>std</a:t>
            </a:r>
            <a:r>
              <a:rPr lang="en-US" dirty="0"/>
              <a:t>::</a:t>
            </a:r>
            <a:r>
              <a:rPr lang="en-US" dirty="0" err="1"/>
              <a:t>cout</a:t>
            </a:r>
            <a:r>
              <a:rPr lang="en-US" dirty="0"/>
              <a:t> &lt;&lt; "Value of b is : " &lt;&lt;b&lt;&lt; </a:t>
            </a:r>
            <a:r>
              <a:rPr lang="en-US" dirty="0" err="1"/>
              <a:t>std</a:t>
            </a:r>
            <a:r>
              <a:rPr lang="en-US" dirty="0"/>
              <a:t>::</a:t>
            </a:r>
            <a:r>
              <a:rPr lang="en-US" dirty="0" err="1"/>
              <a:t>endl</a:t>
            </a:r>
            <a:r>
              <a:rPr lang="en-US" dirty="0"/>
              <a:t>;  </a:t>
            </a:r>
          </a:p>
          <a:p>
            <a:pPr marL="0" indent="0">
              <a:buNone/>
            </a:pPr>
            <a:r>
              <a:rPr lang="en-US" dirty="0"/>
              <a:t>    </a:t>
            </a:r>
            <a:r>
              <a:rPr lang="en-US" dirty="0" err="1"/>
              <a:t>std</a:t>
            </a:r>
            <a:r>
              <a:rPr lang="en-US" dirty="0"/>
              <a:t>::</a:t>
            </a:r>
            <a:r>
              <a:rPr lang="en-US" dirty="0" err="1"/>
              <a:t>cout</a:t>
            </a:r>
            <a:r>
              <a:rPr lang="en-US" dirty="0"/>
              <a:t> &lt;&lt; "Value of c is : " &lt;&lt;c&lt;&lt; </a:t>
            </a:r>
            <a:r>
              <a:rPr lang="en-US" dirty="0" err="1"/>
              <a:t>std</a:t>
            </a:r>
            <a:r>
              <a:rPr lang="en-US" dirty="0"/>
              <a:t>::</a:t>
            </a:r>
            <a:r>
              <a:rPr lang="en-US" dirty="0" err="1"/>
              <a:t>endl</a:t>
            </a:r>
            <a:r>
              <a:rPr lang="en-US" dirty="0"/>
              <a:t>;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fun(10);  </a:t>
            </a:r>
          </a:p>
          <a:p>
            <a:pPr marL="0" indent="0">
              <a:buNone/>
            </a:pPr>
            <a:r>
              <a:rPr lang="en-US" dirty="0"/>
              <a:t>   fun(20,30.5);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4222045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Template</a:t>
            </a:r>
            <a:endParaRPr lang="en-US" dirty="0"/>
          </a:p>
        </p:txBody>
      </p:sp>
      <p:sp>
        <p:nvSpPr>
          <p:cNvPr id="3" name="Content Placeholder 2"/>
          <p:cNvSpPr>
            <a:spLocks noGrp="1"/>
          </p:cNvSpPr>
          <p:nvPr>
            <p:ph idx="1"/>
          </p:nvPr>
        </p:nvSpPr>
        <p:spPr>
          <a:xfrm>
            <a:off x="627796" y="1825624"/>
            <a:ext cx="10726003" cy="5032375"/>
          </a:xfrm>
        </p:spPr>
        <p:txBody>
          <a:bodyPr>
            <a:normAutofit fontScale="475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T&gt;  </a:t>
            </a:r>
          </a:p>
          <a:p>
            <a:pPr marL="0" indent="0">
              <a:buNone/>
            </a:pPr>
            <a:r>
              <a:rPr lang="en-US" dirty="0"/>
              <a:t>class A   </a:t>
            </a:r>
          </a:p>
          <a:p>
            <a:pPr marL="0" indent="0">
              <a:buNone/>
            </a:pPr>
            <a:r>
              <a:rPr lang="en-US" dirty="0"/>
              <a:t>{  </a:t>
            </a:r>
          </a:p>
          <a:p>
            <a:pPr marL="0" indent="0">
              <a:buNone/>
            </a:pPr>
            <a:r>
              <a:rPr lang="en-US" dirty="0"/>
              <a:t>    public:  </a:t>
            </a:r>
          </a:p>
          <a:p>
            <a:pPr marL="0" indent="0">
              <a:buNone/>
            </a:pPr>
            <a:r>
              <a:rPr lang="en-US" dirty="0"/>
              <a:t>    T num1 = 5; T num2 = 6;  </a:t>
            </a:r>
          </a:p>
          <a:p>
            <a:pPr marL="0" indent="0">
              <a:buNone/>
            </a:pPr>
            <a:r>
              <a:rPr lang="en-US" dirty="0" smtClean="0"/>
              <a:t>void </a:t>
            </a:r>
            <a:r>
              <a:rPr lang="en-US" dirty="0"/>
              <a:t>add()  </a:t>
            </a:r>
          </a:p>
          <a:p>
            <a:pPr marL="0" indent="0">
              <a:buNone/>
            </a:pPr>
            <a:r>
              <a:rPr lang="en-US" dirty="0"/>
              <a:t>    {  </a:t>
            </a:r>
          </a:p>
          <a:p>
            <a:pPr marL="0" indent="0">
              <a:buNone/>
            </a:pPr>
            <a:r>
              <a:rPr lang="en-US" dirty="0"/>
              <a:t>        </a:t>
            </a:r>
            <a:r>
              <a:rPr lang="en-US" dirty="0" err="1"/>
              <a:t>std</a:t>
            </a:r>
            <a:r>
              <a:rPr lang="en-US" dirty="0"/>
              <a:t>::</a:t>
            </a:r>
            <a:r>
              <a:rPr lang="en-US" dirty="0" err="1"/>
              <a:t>cout</a:t>
            </a:r>
            <a:r>
              <a:rPr lang="en-US" dirty="0"/>
              <a:t> &lt;&lt; "Addition of num1 and num2 : " &lt;&lt; num1+num2&lt;&lt;</a:t>
            </a:r>
            <a:r>
              <a:rPr lang="en-US" dirty="0" err="1"/>
              <a:t>std</a:t>
            </a:r>
            <a:r>
              <a:rPr lang="en-US" dirty="0"/>
              <a:t>::</a:t>
            </a:r>
            <a:r>
              <a:rPr lang="en-US" dirty="0" err="1"/>
              <a:t>endl</a:t>
            </a:r>
            <a:r>
              <a:rPr lang="en-US" dirty="0"/>
              <a:t>;  </a:t>
            </a:r>
          </a:p>
          <a:p>
            <a:pPr marL="0" indent="0">
              <a:buNone/>
            </a:pPr>
            <a:r>
              <a:rPr lang="en-US" dirty="0"/>
              <a:t>    }  </a:t>
            </a:r>
            <a:r>
              <a:rPr lang="en-US" dirty="0" smtClean="0"/>
              <a:t> </a:t>
            </a:r>
            <a:endParaRPr lang="en-US" dirty="0"/>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A&lt;</a:t>
            </a:r>
            <a:r>
              <a:rPr lang="en-US" dirty="0" err="1"/>
              <a:t>int</a:t>
            </a:r>
            <a:r>
              <a:rPr lang="en-US" dirty="0"/>
              <a:t>&gt; d;  </a:t>
            </a:r>
          </a:p>
          <a:p>
            <a:pPr marL="0" indent="0">
              <a:buNone/>
            </a:pPr>
            <a:r>
              <a:rPr lang="en-US" dirty="0"/>
              <a:t>    </a:t>
            </a:r>
            <a:r>
              <a:rPr lang="en-US" dirty="0" err="1"/>
              <a:t>d.add</a:t>
            </a:r>
            <a:r>
              <a:rPr lang="en-US" dirty="0"/>
              <a:t>();  </a:t>
            </a:r>
          </a:p>
          <a:p>
            <a:pPr marL="0" indent="0">
              <a:buNone/>
            </a:pPr>
            <a:r>
              <a:rPr lang="en-US" dirty="0"/>
              <a:t>    return 0;  </a:t>
            </a:r>
          </a:p>
          <a:p>
            <a:pPr marL="0" indent="0">
              <a:buNone/>
            </a:pPr>
            <a:r>
              <a:rPr lang="en-US" dirty="0"/>
              <a:t>}</a:t>
            </a:r>
          </a:p>
        </p:txBody>
      </p:sp>
    </p:spTree>
    <p:extLst>
      <p:ext uri="{BB962C8B-B14F-4D97-AF65-F5344CB8AC3E}">
        <p14:creationId xmlns:p14="http://schemas.microsoft.com/office/powerpoint/2010/main" val="4283936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TEMPLATE WITH MULTIPLE PARAMETERS</a:t>
            </a:r>
          </a:p>
        </p:txBody>
      </p:sp>
      <p:sp>
        <p:nvSpPr>
          <p:cNvPr id="3" name="Content Placeholder 2"/>
          <p:cNvSpPr>
            <a:spLocks noGrp="1"/>
          </p:cNvSpPr>
          <p:nvPr>
            <p:ph sz="half" idx="1"/>
          </p:nvPr>
        </p:nvSpPr>
        <p:spPr/>
        <p:txBody>
          <a:bodyPr>
            <a:normAutofit fontScale="62500" lnSpcReduction="20000"/>
          </a:bodyPr>
          <a:lstStyle/>
          <a:p>
            <a:pPr marL="0" indent="0">
              <a:buNone/>
            </a:pPr>
            <a:r>
              <a:rPr lang="en-US" dirty="0"/>
              <a:t>#include &lt;</a:t>
            </a:r>
            <a:r>
              <a:rPr lang="en-US" dirty="0" err="1"/>
              <a:t>iostream</a:t>
            </a:r>
            <a:r>
              <a:rPr lang="en-US" dirty="0"/>
              <a:t>&gt;  </a:t>
            </a:r>
          </a:p>
          <a:p>
            <a:pPr marL="0" indent="0">
              <a:buNone/>
            </a:pPr>
            <a:r>
              <a:rPr lang="en-US" dirty="0"/>
              <a:t>     using namespace </a:t>
            </a:r>
            <a:r>
              <a:rPr lang="en-US" dirty="0" err="1"/>
              <a:t>std</a:t>
            </a:r>
            <a:r>
              <a:rPr lang="en-US" dirty="0"/>
              <a:t>;  </a:t>
            </a:r>
          </a:p>
          <a:p>
            <a:pPr marL="0" indent="0">
              <a:buNone/>
            </a:pPr>
            <a:r>
              <a:rPr lang="en-US" dirty="0"/>
              <a:t>     template&lt;class T1, class T2&gt;  </a:t>
            </a:r>
          </a:p>
          <a:p>
            <a:pPr marL="0" indent="0">
              <a:buNone/>
            </a:pPr>
            <a:r>
              <a:rPr lang="en-US" dirty="0"/>
              <a:t>    class A   </a:t>
            </a:r>
          </a:p>
          <a:p>
            <a:pPr marL="0" indent="0">
              <a:buNone/>
            </a:pPr>
            <a:r>
              <a:rPr lang="en-US" dirty="0"/>
              <a:t>    {  </a:t>
            </a:r>
          </a:p>
          <a:p>
            <a:pPr marL="0" indent="0">
              <a:buNone/>
            </a:pPr>
            <a:r>
              <a:rPr lang="en-US" dirty="0"/>
              <a:t>         T1 a;  </a:t>
            </a:r>
          </a:p>
          <a:p>
            <a:pPr marL="0" indent="0">
              <a:buNone/>
            </a:pPr>
            <a:r>
              <a:rPr lang="en-US" dirty="0"/>
              <a:t>         T2 b;  </a:t>
            </a:r>
          </a:p>
          <a:p>
            <a:pPr marL="0" indent="0">
              <a:buNone/>
            </a:pPr>
            <a:r>
              <a:rPr lang="en-US" dirty="0"/>
              <a:t>         public:  </a:t>
            </a:r>
          </a:p>
          <a:p>
            <a:pPr marL="0" indent="0">
              <a:buNone/>
            </a:pPr>
            <a:r>
              <a:rPr lang="en-US" dirty="0"/>
              <a:t>        A(T1 x,T2 y)  </a:t>
            </a:r>
          </a:p>
          <a:p>
            <a:pPr marL="0" indent="0">
              <a:buNone/>
            </a:pPr>
            <a:r>
              <a:rPr lang="en-US" dirty="0"/>
              <a:t>       {  </a:t>
            </a:r>
          </a:p>
          <a:p>
            <a:pPr marL="0" indent="0">
              <a:buNone/>
            </a:pPr>
            <a:r>
              <a:rPr lang="en-US" dirty="0"/>
              <a:t>           a = x;  </a:t>
            </a:r>
          </a:p>
          <a:p>
            <a:pPr marL="0" indent="0">
              <a:buNone/>
            </a:pPr>
            <a:r>
              <a:rPr lang="en-US" dirty="0"/>
              <a:t>           b = y;  </a:t>
            </a:r>
          </a:p>
          <a:p>
            <a:pPr marL="0" indent="0">
              <a:buNone/>
            </a:pPr>
            <a:r>
              <a:rPr lang="en-US" dirty="0"/>
              <a:t>        } </a:t>
            </a:r>
          </a:p>
        </p:txBody>
      </p:sp>
      <p:sp>
        <p:nvSpPr>
          <p:cNvPr id="4" name="Content Placeholder 3"/>
          <p:cNvSpPr>
            <a:spLocks noGrp="1"/>
          </p:cNvSpPr>
          <p:nvPr>
            <p:ph sz="half" idx="2"/>
          </p:nvPr>
        </p:nvSpPr>
        <p:spPr>
          <a:xfrm>
            <a:off x="6172200" y="1825625"/>
            <a:ext cx="6019800" cy="4351338"/>
          </a:xfrm>
        </p:spPr>
        <p:txBody>
          <a:bodyPr>
            <a:normAutofit fontScale="62500" lnSpcReduction="20000"/>
          </a:bodyPr>
          <a:lstStyle/>
          <a:p>
            <a:pPr marL="0" indent="0">
              <a:buNone/>
            </a:pPr>
            <a:r>
              <a:rPr lang="en-US" dirty="0"/>
              <a:t> void display()  </a:t>
            </a:r>
          </a:p>
          <a:p>
            <a:pPr marL="0" indent="0">
              <a:buNone/>
            </a:pPr>
            <a:r>
              <a:rPr lang="en-US" dirty="0"/>
              <a:t>          {  </a:t>
            </a:r>
          </a:p>
          <a:p>
            <a:pPr marL="0" indent="0">
              <a:buNone/>
            </a:pPr>
            <a:r>
              <a:rPr lang="en-US" dirty="0"/>
              <a:t>                 </a:t>
            </a:r>
            <a:r>
              <a:rPr lang="en-US" dirty="0" err="1" smtClean="0"/>
              <a:t>cout</a:t>
            </a:r>
            <a:r>
              <a:rPr lang="en-US" dirty="0" smtClean="0"/>
              <a:t> </a:t>
            </a:r>
            <a:r>
              <a:rPr lang="en-US" dirty="0"/>
              <a:t>&lt;&lt; "Values of a and b are : " &lt;&lt; a&lt;&lt;" ,"&lt;&lt;b</a:t>
            </a:r>
            <a:r>
              <a:rPr lang="en-US" dirty="0" smtClean="0"/>
              <a:t>&lt;&lt;</a:t>
            </a:r>
            <a:r>
              <a:rPr lang="en-US" dirty="0" err="1" smtClean="0"/>
              <a:t>endl</a:t>
            </a:r>
            <a:r>
              <a:rPr lang="en-US" dirty="0"/>
              <a:t>;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      </a:t>
            </a:r>
            <a:r>
              <a:rPr lang="en-US" dirty="0" err="1"/>
              <a:t>int</a:t>
            </a:r>
            <a:r>
              <a:rPr lang="en-US" dirty="0"/>
              <a:t> main()  </a:t>
            </a:r>
          </a:p>
          <a:p>
            <a:pPr marL="0" indent="0">
              <a:buNone/>
            </a:pPr>
            <a:r>
              <a:rPr lang="en-US" dirty="0"/>
              <a:t>     {  </a:t>
            </a:r>
          </a:p>
          <a:p>
            <a:pPr marL="0" indent="0">
              <a:buNone/>
            </a:pPr>
            <a:r>
              <a:rPr lang="en-US" dirty="0"/>
              <a:t>           A&lt;</a:t>
            </a:r>
            <a:r>
              <a:rPr lang="en-US" dirty="0" err="1"/>
              <a:t>int,float</a:t>
            </a:r>
            <a:r>
              <a:rPr lang="en-US" dirty="0"/>
              <a:t>&gt; d(5,6.5);  </a:t>
            </a:r>
          </a:p>
          <a:p>
            <a:pPr marL="0" indent="0">
              <a:buNone/>
            </a:pPr>
            <a:r>
              <a:rPr lang="en-US" dirty="0"/>
              <a:t>           </a:t>
            </a:r>
            <a:r>
              <a:rPr lang="en-US" dirty="0" err="1"/>
              <a:t>d.display</a:t>
            </a:r>
            <a:r>
              <a:rPr lang="en-US" dirty="0"/>
              <a:t>();  </a:t>
            </a:r>
          </a:p>
          <a:p>
            <a:pPr marL="0" indent="0">
              <a:buNone/>
            </a:pPr>
            <a:r>
              <a:rPr lang="en-US" dirty="0"/>
              <a:t>           return 0;  </a:t>
            </a:r>
          </a:p>
          <a:p>
            <a:pPr marL="0" indent="0">
              <a:buNone/>
            </a:pPr>
            <a:r>
              <a:rPr lang="en-US" dirty="0"/>
              <a:t>     } </a:t>
            </a:r>
          </a:p>
        </p:txBody>
      </p:sp>
    </p:spTree>
    <p:extLst>
      <p:ext uri="{BB962C8B-B14F-4D97-AF65-F5344CB8AC3E}">
        <p14:creationId xmlns:p14="http://schemas.microsoft.com/office/powerpoint/2010/main" val="3551303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a:t>
            </a:r>
            <a:r>
              <a:rPr lang="en-US" dirty="0"/>
              <a:t>T</a:t>
            </a:r>
            <a:r>
              <a:rPr lang="en-US" dirty="0" smtClean="0"/>
              <a:t>ype Template</a:t>
            </a:r>
            <a:endParaRPr lang="en-US" dirty="0"/>
          </a:p>
        </p:txBody>
      </p:sp>
      <p:sp>
        <p:nvSpPr>
          <p:cNvPr id="3" name="Content Placeholder 2"/>
          <p:cNvSpPr>
            <a:spLocks noGrp="1"/>
          </p:cNvSpPr>
          <p:nvPr>
            <p:ph sz="half" idx="1"/>
          </p:nvPr>
        </p:nvSpPr>
        <p:spPr>
          <a:xfrm>
            <a:off x="0" y="1433016"/>
            <a:ext cx="6019800" cy="5424984"/>
          </a:xfrm>
        </p:spPr>
        <p:txBody>
          <a:bodyPr>
            <a:normAutofit fontScale="700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 </a:t>
            </a:r>
            <a:r>
              <a:rPr lang="en-US" dirty="0" err="1"/>
              <a:t>int</a:t>
            </a:r>
            <a:r>
              <a:rPr lang="en-US" dirty="0"/>
              <a:t> size&gt;  </a:t>
            </a:r>
          </a:p>
          <a:p>
            <a:pPr marL="0" indent="0">
              <a:buNone/>
            </a:pPr>
            <a:r>
              <a:rPr lang="en-US" dirty="0"/>
              <a:t>class A   </a:t>
            </a:r>
          </a:p>
          <a:p>
            <a:pPr marL="0" indent="0">
              <a:buNone/>
            </a:pPr>
            <a:r>
              <a:rPr lang="en-US" dirty="0"/>
              <a:t>{  </a:t>
            </a:r>
          </a:p>
          <a:p>
            <a:pPr marL="0" indent="0">
              <a:buNone/>
            </a:pPr>
            <a:r>
              <a:rPr lang="en-US" dirty="0"/>
              <a:t>    public:  </a:t>
            </a:r>
          </a:p>
          <a:p>
            <a:pPr marL="0" indent="0">
              <a:buNone/>
            </a:pPr>
            <a:r>
              <a:rPr lang="en-US" dirty="0"/>
              <a:t>    T </a:t>
            </a:r>
            <a:r>
              <a:rPr lang="en-US" dirty="0" err="1"/>
              <a:t>arr</a:t>
            </a:r>
            <a:r>
              <a:rPr lang="en-US" dirty="0"/>
              <a:t>[size];  </a:t>
            </a:r>
          </a:p>
          <a:p>
            <a:pPr marL="0" indent="0">
              <a:buNone/>
            </a:pPr>
            <a:r>
              <a:rPr lang="en-US" dirty="0"/>
              <a:t>    void insert()  </a:t>
            </a:r>
          </a:p>
          <a:p>
            <a:pPr marL="0" indent="0">
              <a:buNone/>
            </a:pPr>
            <a:r>
              <a:rPr lang="en-US" dirty="0"/>
              <a:t>    {  </a:t>
            </a:r>
          </a:p>
          <a:p>
            <a:pPr marL="0" indent="0">
              <a:buNone/>
            </a:pPr>
            <a:r>
              <a:rPr lang="en-US" dirty="0"/>
              <a:t>        </a:t>
            </a:r>
            <a:r>
              <a:rPr lang="en-US" dirty="0" err="1"/>
              <a:t>int</a:t>
            </a:r>
            <a:r>
              <a:rPr lang="en-US" dirty="0"/>
              <a:t> </a:t>
            </a:r>
            <a:r>
              <a:rPr lang="en-US" dirty="0" err="1"/>
              <a:t>i</a:t>
            </a:r>
            <a:r>
              <a:rPr lang="en-US" dirty="0"/>
              <a:t> =1;  </a:t>
            </a:r>
          </a:p>
          <a:p>
            <a:pPr marL="0" indent="0">
              <a:buNone/>
            </a:pPr>
            <a:r>
              <a:rPr lang="en-US" dirty="0"/>
              <a:t>        for (</a:t>
            </a:r>
            <a:r>
              <a:rPr lang="en-US" dirty="0" err="1"/>
              <a:t>int</a:t>
            </a:r>
            <a:r>
              <a:rPr lang="en-US" dirty="0"/>
              <a:t> j=0;j&lt;</a:t>
            </a:r>
            <a:r>
              <a:rPr lang="en-US" dirty="0" err="1"/>
              <a:t>size;j</a:t>
            </a:r>
            <a:r>
              <a:rPr lang="en-US" dirty="0"/>
              <a:t>++)  </a:t>
            </a:r>
          </a:p>
          <a:p>
            <a:pPr marL="0" indent="0">
              <a:buNone/>
            </a:pPr>
            <a:r>
              <a:rPr lang="en-US" dirty="0"/>
              <a:t>        {  </a:t>
            </a:r>
          </a:p>
          <a:p>
            <a:pPr marL="0" indent="0">
              <a:buNone/>
            </a:pPr>
            <a:r>
              <a:rPr lang="en-US" dirty="0"/>
              <a:t>            </a:t>
            </a:r>
            <a:r>
              <a:rPr lang="en-US" dirty="0" err="1"/>
              <a:t>arr</a:t>
            </a:r>
            <a:r>
              <a:rPr lang="en-US" dirty="0"/>
              <a:t>[j] = </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p:txBody>
      </p:sp>
      <p:sp>
        <p:nvSpPr>
          <p:cNvPr id="4" name="Content Placeholder 3"/>
          <p:cNvSpPr>
            <a:spLocks noGrp="1"/>
          </p:cNvSpPr>
          <p:nvPr>
            <p:ph sz="half" idx="2"/>
          </p:nvPr>
        </p:nvSpPr>
        <p:spPr>
          <a:xfrm>
            <a:off x="6172200" y="1433016"/>
            <a:ext cx="6019800" cy="5424983"/>
          </a:xfrm>
        </p:spPr>
        <p:txBody>
          <a:bodyPr>
            <a:normAutofit fontScale="70000" lnSpcReduction="20000"/>
          </a:bodyPr>
          <a:lstStyle/>
          <a:p>
            <a:pPr marL="0" indent="0">
              <a:buNone/>
            </a:pPr>
            <a:r>
              <a:rPr lang="en-US" dirty="0"/>
              <a:t> void display()  </a:t>
            </a:r>
          </a:p>
          <a:p>
            <a:pPr marL="0" indent="0">
              <a:buNone/>
            </a:pPr>
            <a:r>
              <a:rPr lang="en-US" dirty="0"/>
              <a:t>    {  </a:t>
            </a:r>
          </a:p>
          <a:p>
            <a:pPr marL="0" indent="0">
              <a:buNone/>
            </a:pPr>
            <a:r>
              <a:rPr lang="en-US" dirty="0"/>
              <a:t>        for(</a:t>
            </a:r>
            <a:r>
              <a:rPr lang="en-US" dirty="0" err="1"/>
              <a:t>int</a:t>
            </a:r>
            <a:r>
              <a:rPr lang="en-US" dirty="0"/>
              <a:t> </a:t>
            </a:r>
            <a:r>
              <a:rPr lang="en-US" dirty="0" err="1"/>
              <a:t>i</a:t>
            </a:r>
            <a:r>
              <a:rPr lang="en-US" dirty="0"/>
              <a:t>=0;i&lt;</a:t>
            </a:r>
            <a:r>
              <a:rPr lang="en-US" dirty="0" err="1"/>
              <a:t>size;i</a:t>
            </a:r>
            <a:r>
              <a:rPr lang="en-US" dirty="0"/>
              <a:t>++)  </a:t>
            </a:r>
          </a:p>
          <a:p>
            <a:pPr marL="0" indent="0">
              <a:buNone/>
            </a:pPr>
            <a:r>
              <a:rPr lang="en-US" dirty="0"/>
              <a:t>        {  </a:t>
            </a:r>
          </a:p>
          <a:p>
            <a:pPr marL="0" indent="0">
              <a:buNone/>
            </a:pPr>
            <a:r>
              <a:rPr lang="en-US" dirty="0"/>
              <a:t>            </a:t>
            </a:r>
            <a:r>
              <a:rPr lang="en-US" dirty="0" err="1"/>
              <a:t>std</a:t>
            </a:r>
            <a:r>
              <a:rPr lang="en-US" dirty="0"/>
              <a:t>::</a:t>
            </a:r>
            <a:r>
              <a:rPr lang="en-US" dirty="0" err="1"/>
              <a:t>cout</a:t>
            </a:r>
            <a:r>
              <a:rPr lang="en-US" dirty="0"/>
              <a:t> &lt;&lt; </a:t>
            </a:r>
            <a:r>
              <a:rPr lang="en-US" dirty="0" err="1"/>
              <a:t>arr</a:t>
            </a:r>
            <a:r>
              <a:rPr lang="en-US" dirty="0"/>
              <a:t>[</a:t>
            </a:r>
            <a:r>
              <a:rPr lang="en-US" dirty="0" err="1"/>
              <a:t>i</a:t>
            </a:r>
            <a:r>
              <a:rPr lang="en-US" dirty="0"/>
              <a:t>] &lt;&lt; " ";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A&lt;int,10&gt; t1;  </a:t>
            </a:r>
          </a:p>
          <a:p>
            <a:pPr marL="0" indent="0">
              <a:buNone/>
            </a:pPr>
            <a:r>
              <a:rPr lang="en-US" dirty="0"/>
              <a:t>    t1.insert();  </a:t>
            </a:r>
          </a:p>
          <a:p>
            <a:pPr marL="0" indent="0">
              <a:buNone/>
            </a:pPr>
            <a:r>
              <a:rPr lang="en-US" dirty="0"/>
              <a:t>    t1.display();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2829417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
            <a:ext cx="10058400" cy="1009934"/>
          </a:xfrm>
        </p:spPr>
        <p:txBody>
          <a:bodyPr>
            <a:normAutofit/>
          </a:bodyPr>
          <a:lstStyle/>
          <a:p>
            <a:r>
              <a:rPr lang="en-US" dirty="0" smtClean="0"/>
              <a:t>Static Data Member</a:t>
            </a:r>
            <a:endParaRPr lang="en-US" dirty="0"/>
          </a:p>
        </p:txBody>
      </p:sp>
      <p:sp>
        <p:nvSpPr>
          <p:cNvPr id="3" name="Content Placeholder 2"/>
          <p:cNvSpPr>
            <a:spLocks noGrp="1"/>
          </p:cNvSpPr>
          <p:nvPr>
            <p:ph sz="half" idx="1"/>
          </p:nvPr>
        </p:nvSpPr>
        <p:spPr>
          <a:xfrm>
            <a:off x="0" y="1392072"/>
            <a:ext cx="5882185" cy="5568286"/>
          </a:xfrm>
        </p:spPr>
        <p:txBody>
          <a:bodyPr>
            <a:normAutofit fontScale="25000" lnSpcReduction="20000"/>
          </a:bodyPr>
          <a:lstStyle/>
          <a:p>
            <a:pPr marL="0" indent="0">
              <a:buNone/>
            </a:pPr>
            <a:r>
              <a:rPr lang="en-US" sz="5600" dirty="0" smtClean="0"/>
              <a:t>#include &lt;</a:t>
            </a:r>
            <a:r>
              <a:rPr lang="en-US" sz="5600" dirty="0" err="1" smtClean="0"/>
              <a:t>iostream</a:t>
            </a:r>
            <a:r>
              <a:rPr lang="en-US" sz="5600" dirty="0" smtClean="0"/>
              <a:t>&gt;</a:t>
            </a:r>
          </a:p>
          <a:p>
            <a:pPr marL="0" indent="0">
              <a:buNone/>
            </a:pPr>
            <a:r>
              <a:rPr lang="en-US" sz="5600" dirty="0" smtClean="0"/>
              <a:t>using namespace </a:t>
            </a:r>
            <a:r>
              <a:rPr lang="en-US" sz="5600" dirty="0" err="1" smtClean="0"/>
              <a:t>std</a:t>
            </a:r>
            <a:r>
              <a:rPr lang="en-US" sz="5600" dirty="0" smtClean="0"/>
              <a:t>;</a:t>
            </a:r>
          </a:p>
          <a:p>
            <a:pPr marL="0" indent="0">
              <a:buNone/>
            </a:pPr>
            <a:r>
              <a:rPr lang="en-US" sz="5600" dirty="0" smtClean="0"/>
              <a:t>class Box {</a:t>
            </a:r>
          </a:p>
          <a:p>
            <a:pPr marL="0" indent="0">
              <a:buNone/>
            </a:pPr>
            <a:r>
              <a:rPr lang="en-US" sz="5600" dirty="0" smtClean="0"/>
              <a:t>   public:</a:t>
            </a:r>
          </a:p>
          <a:p>
            <a:pPr marL="0" indent="0">
              <a:buNone/>
            </a:pPr>
            <a:r>
              <a:rPr lang="en-US" sz="5600" dirty="0" smtClean="0"/>
              <a:t>      static </a:t>
            </a:r>
            <a:r>
              <a:rPr lang="en-US" sz="5600" dirty="0" err="1" smtClean="0"/>
              <a:t>int</a:t>
            </a:r>
            <a:r>
              <a:rPr lang="en-US" sz="5600" dirty="0" smtClean="0"/>
              <a:t> </a:t>
            </a:r>
            <a:r>
              <a:rPr lang="en-US" sz="5600" dirty="0" err="1" smtClean="0"/>
              <a:t>objectCount</a:t>
            </a:r>
            <a:r>
              <a:rPr lang="en-US" sz="5600" dirty="0" smtClean="0"/>
              <a:t>;</a:t>
            </a:r>
          </a:p>
          <a:p>
            <a:pPr marL="0" indent="0">
              <a:buNone/>
            </a:pPr>
            <a:r>
              <a:rPr lang="en-US" sz="5600" dirty="0" smtClean="0"/>
              <a:t>Box(double l , double b , double h ) {</a:t>
            </a:r>
          </a:p>
          <a:p>
            <a:pPr marL="0" indent="0">
              <a:buNone/>
            </a:pPr>
            <a:r>
              <a:rPr lang="en-US" sz="5600" dirty="0" smtClean="0"/>
              <a:t>         </a:t>
            </a:r>
            <a:r>
              <a:rPr lang="en-US" sz="5600" dirty="0" err="1" smtClean="0"/>
              <a:t>cout</a:t>
            </a:r>
            <a:r>
              <a:rPr lang="en-US" sz="5600" dirty="0" smtClean="0"/>
              <a:t> &lt;&lt;"Constructor called." &lt;&lt; </a:t>
            </a:r>
            <a:r>
              <a:rPr lang="en-US" sz="5600" dirty="0" err="1" smtClean="0"/>
              <a:t>endl</a:t>
            </a:r>
            <a:r>
              <a:rPr lang="en-US" sz="5600" dirty="0" smtClean="0"/>
              <a:t>;</a:t>
            </a:r>
          </a:p>
          <a:p>
            <a:pPr marL="0" indent="0">
              <a:buNone/>
            </a:pPr>
            <a:r>
              <a:rPr lang="en-US" sz="5600" dirty="0" smtClean="0"/>
              <a:t>         length = l;</a:t>
            </a:r>
          </a:p>
          <a:p>
            <a:pPr marL="0" indent="0">
              <a:buNone/>
            </a:pPr>
            <a:r>
              <a:rPr lang="en-US" sz="5600" dirty="0" smtClean="0"/>
              <a:t>         breadth = b;</a:t>
            </a:r>
          </a:p>
          <a:p>
            <a:pPr marL="0" indent="0">
              <a:buNone/>
            </a:pPr>
            <a:r>
              <a:rPr lang="en-US" sz="5600" dirty="0" smtClean="0"/>
              <a:t>         height = h;</a:t>
            </a:r>
          </a:p>
          <a:p>
            <a:pPr marL="0" indent="0">
              <a:buNone/>
            </a:pPr>
            <a:r>
              <a:rPr lang="en-US" sz="5600" dirty="0" err="1" smtClean="0"/>
              <a:t>objectCount</a:t>
            </a:r>
            <a:r>
              <a:rPr lang="en-US" sz="5600" dirty="0" smtClean="0"/>
              <a:t>++;</a:t>
            </a:r>
          </a:p>
          <a:p>
            <a:pPr marL="0" indent="0">
              <a:buNone/>
            </a:pPr>
            <a:r>
              <a:rPr lang="en-US" sz="5600" dirty="0" smtClean="0"/>
              <a:t>      }</a:t>
            </a:r>
          </a:p>
          <a:p>
            <a:pPr marL="0" indent="0">
              <a:buNone/>
            </a:pPr>
            <a:r>
              <a:rPr lang="en-US" sz="5600" dirty="0" smtClean="0"/>
              <a:t>      double Volume() {</a:t>
            </a:r>
          </a:p>
          <a:p>
            <a:pPr marL="0" indent="0">
              <a:buNone/>
            </a:pPr>
            <a:r>
              <a:rPr lang="en-US" sz="5600" dirty="0" smtClean="0"/>
              <a:t>         return length * breadth * height;</a:t>
            </a:r>
          </a:p>
          <a:p>
            <a:pPr marL="0" indent="0">
              <a:buNone/>
            </a:pPr>
            <a:r>
              <a:rPr lang="en-US" sz="5600" dirty="0" smtClean="0"/>
              <a:t>      }</a:t>
            </a:r>
          </a:p>
          <a:p>
            <a:pPr marL="0" indent="0">
              <a:buNone/>
            </a:pPr>
            <a:r>
              <a:rPr lang="en-US" sz="5600" dirty="0" smtClean="0"/>
              <a:t>   private:</a:t>
            </a:r>
          </a:p>
          <a:p>
            <a:pPr marL="0" indent="0">
              <a:buNone/>
            </a:pPr>
            <a:r>
              <a:rPr lang="en-US" sz="5600" dirty="0" smtClean="0"/>
              <a:t>      double length;     </a:t>
            </a:r>
          </a:p>
          <a:p>
            <a:pPr marL="0" indent="0">
              <a:buNone/>
            </a:pPr>
            <a:r>
              <a:rPr lang="en-US" sz="5600" dirty="0" smtClean="0"/>
              <a:t>      double breadth;    </a:t>
            </a:r>
          </a:p>
          <a:p>
            <a:pPr marL="0" indent="0">
              <a:buNone/>
            </a:pPr>
            <a:r>
              <a:rPr lang="en-US" sz="5600" dirty="0" smtClean="0"/>
              <a:t>      double height;     </a:t>
            </a:r>
          </a:p>
          <a:p>
            <a:pPr marL="0" indent="0">
              <a:buNone/>
            </a:pPr>
            <a:r>
              <a:rPr lang="en-US" sz="5600" dirty="0" smtClean="0"/>
              <a:t>};</a:t>
            </a:r>
          </a:p>
          <a:p>
            <a:pPr marL="0" indent="0">
              <a:buNone/>
            </a:pPr>
            <a:endParaRPr lang="en-US" dirty="0"/>
          </a:p>
        </p:txBody>
      </p:sp>
      <p:sp>
        <p:nvSpPr>
          <p:cNvPr id="4" name="Content Placeholder 3"/>
          <p:cNvSpPr>
            <a:spLocks noGrp="1"/>
          </p:cNvSpPr>
          <p:nvPr>
            <p:ph sz="half" idx="2"/>
          </p:nvPr>
        </p:nvSpPr>
        <p:spPr>
          <a:xfrm>
            <a:off x="6172199" y="1392072"/>
            <a:ext cx="5769591" cy="5465927"/>
          </a:xfrm>
        </p:spPr>
        <p:txBody>
          <a:bodyPr>
            <a:normAutofit fontScale="25000" lnSpcReduction="20000"/>
          </a:bodyPr>
          <a:lstStyle/>
          <a:p>
            <a:pPr marL="0" indent="0">
              <a:buNone/>
            </a:pPr>
            <a:r>
              <a:rPr lang="en-US" sz="5600" dirty="0" err="1" smtClean="0"/>
              <a:t>int</a:t>
            </a:r>
            <a:r>
              <a:rPr lang="en-US" sz="5600" dirty="0" smtClean="0"/>
              <a:t> Box::</a:t>
            </a:r>
            <a:r>
              <a:rPr lang="en-US" sz="5600" dirty="0" err="1" smtClean="0"/>
              <a:t>objectCount</a:t>
            </a:r>
            <a:r>
              <a:rPr lang="en-US" sz="5600" dirty="0" smtClean="0"/>
              <a:t> = 0;</a:t>
            </a:r>
          </a:p>
          <a:p>
            <a:pPr marL="0" indent="0">
              <a:buNone/>
            </a:pPr>
            <a:endParaRPr lang="en-US" sz="5600" dirty="0" smtClean="0"/>
          </a:p>
          <a:p>
            <a:pPr marL="0" indent="0">
              <a:buNone/>
            </a:pPr>
            <a:r>
              <a:rPr lang="en-US" sz="5600" dirty="0" err="1" smtClean="0"/>
              <a:t>int</a:t>
            </a:r>
            <a:r>
              <a:rPr lang="en-US" sz="5600" dirty="0" smtClean="0"/>
              <a:t> main(void) {</a:t>
            </a:r>
          </a:p>
          <a:p>
            <a:pPr marL="0" indent="0">
              <a:buNone/>
            </a:pPr>
            <a:r>
              <a:rPr lang="en-US" sz="5600" dirty="0" smtClean="0"/>
              <a:t>   Box Box1(3.3, 1.2, 1.5);    // Declare box1</a:t>
            </a:r>
          </a:p>
          <a:p>
            <a:pPr marL="0" indent="0">
              <a:buNone/>
            </a:pPr>
            <a:r>
              <a:rPr lang="en-US" sz="5600" dirty="0" smtClean="0"/>
              <a:t>   Box Box2(8.5, 6.0, 2.0);    // Declare box2</a:t>
            </a:r>
          </a:p>
          <a:p>
            <a:pPr marL="0" indent="0">
              <a:buNone/>
            </a:pPr>
            <a:r>
              <a:rPr lang="en-US" sz="5600" dirty="0" smtClean="0"/>
              <a:t>   </a:t>
            </a:r>
            <a:r>
              <a:rPr lang="en-US" sz="5600" dirty="0" err="1" smtClean="0"/>
              <a:t>cout</a:t>
            </a:r>
            <a:r>
              <a:rPr lang="en-US" sz="5600" dirty="0" smtClean="0"/>
              <a:t> &lt;&lt; "Total objects: " &lt;&lt; Box::</a:t>
            </a:r>
            <a:r>
              <a:rPr lang="en-US" sz="5600" dirty="0" err="1" smtClean="0"/>
              <a:t>objectCount</a:t>
            </a:r>
            <a:r>
              <a:rPr lang="en-US" sz="5600" dirty="0" smtClean="0"/>
              <a:t> &lt;&lt; </a:t>
            </a:r>
            <a:r>
              <a:rPr lang="en-US" sz="5600" dirty="0" err="1" smtClean="0"/>
              <a:t>endl</a:t>
            </a:r>
            <a:r>
              <a:rPr lang="en-US" sz="5600" dirty="0" smtClean="0"/>
              <a:t>;</a:t>
            </a:r>
          </a:p>
          <a:p>
            <a:pPr marL="0" indent="0">
              <a:buNone/>
            </a:pPr>
            <a:endParaRPr lang="en-US" sz="5600" dirty="0" smtClean="0"/>
          </a:p>
          <a:p>
            <a:pPr marL="0" indent="0">
              <a:buNone/>
            </a:pPr>
            <a:r>
              <a:rPr lang="en-US" sz="5600" dirty="0" smtClean="0"/>
              <a:t>   return 0;</a:t>
            </a:r>
          </a:p>
          <a:p>
            <a:pPr marL="0" indent="0">
              <a:buNone/>
            </a:pPr>
            <a:r>
              <a:rPr lang="en-US" sz="5600" dirty="0" smtClean="0"/>
              <a:t>}</a:t>
            </a:r>
          </a:p>
          <a:p>
            <a:pPr marL="0" indent="0">
              <a:buNone/>
            </a:pPr>
            <a:endParaRPr lang="en-US" dirty="0"/>
          </a:p>
        </p:txBody>
      </p:sp>
    </p:spTree>
    <p:extLst>
      <p:ext uri="{BB962C8B-B14F-4D97-AF65-F5344CB8AC3E}">
        <p14:creationId xmlns:p14="http://schemas.microsoft.com/office/powerpoint/2010/main" val="206938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a:t>
            </a:r>
            <a:endParaRPr lang="en-US" dirty="0"/>
          </a:p>
        </p:txBody>
      </p:sp>
      <p:sp>
        <p:nvSpPr>
          <p:cNvPr id="3" name="Content Placeholder 2"/>
          <p:cNvSpPr>
            <a:spLocks noGrp="1"/>
          </p:cNvSpPr>
          <p:nvPr>
            <p:ph idx="1"/>
          </p:nvPr>
        </p:nvSpPr>
        <p:spPr/>
        <p:txBody>
          <a:bodyPr/>
          <a:lstStyle/>
          <a:p>
            <a:pPr algn="just"/>
            <a:r>
              <a:rPr lang="en-US" dirty="0" smtClean="0"/>
              <a:t>By declaring a function member as static, you make it independent of any particular object of the class. A static member function can be called even if no objects of the class exist and the </a:t>
            </a:r>
            <a:r>
              <a:rPr lang="en-US" b="1" dirty="0" smtClean="0"/>
              <a:t>static</a:t>
            </a:r>
            <a:r>
              <a:rPr lang="en-US" dirty="0" smtClean="0"/>
              <a:t> functions are accessed using only the class name and the scope resolution operator </a:t>
            </a:r>
            <a:r>
              <a:rPr lang="en-US" b="1" dirty="0" smtClean="0"/>
              <a:t>::</a:t>
            </a:r>
            <a:r>
              <a:rPr lang="en-US" dirty="0" smtClean="0"/>
              <a:t>.</a:t>
            </a:r>
          </a:p>
          <a:p>
            <a:pPr algn="just"/>
            <a:r>
              <a:rPr lang="en-US" dirty="0" smtClean="0"/>
              <a:t>A static member function can only access static data member, other static member functions and any other functions from outside the class.</a:t>
            </a:r>
          </a:p>
          <a:p>
            <a:pPr algn="just"/>
            <a:r>
              <a:rPr lang="en-US" dirty="0" smtClean="0"/>
              <a:t>Static member functions have a class scope and they do not have access to the </a:t>
            </a:r>
            <a:r>
              <a:rPr lang="en-US" b="1" dirty="0" smtClean="0"/>
              <a:t>this</a:t>
            </a:r>
            <a:r>
              <a:rPr lang="en-US" dirty="0" smtClean="0"/>
              <a:t> pointer of the class. </a:t>
            </a:r>
            <a:endParaRPr lang="en-US" dirty="0"/>
          </a:p>
        </p:txBody>
      </p:sp>
    </p:spTree>
    <p:extLst>
      <p:ext uri="{BB962C8B-B14F-4D97-AF65-F5344CB8AC3E}">
        <p14:creationId xmlns:p14="http://schemas.microsoft.com/office/powerpoint/2010/main" val="1600205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a:t>
            </a:r>
            <a:endParaRPr lang="en-US" dirty="0"/>
          </a:p>
        </p:txBody>
      </p:sp>
      <p:sp>
        <p:nvSpPr>
          <p:cNvPr id="3" name="Content Placeholder 2"/>
          <p:cNvSpPr>
            <a:spLocks noGrp="1"/>
          </p:cNvSpPr>
          <p:nvPr>
            <p:ph sz="half" idx="1"/>
          </p:nvPr>
        </p:nvSpPr>
        <p:spPr>
          <a:xfrm>
            <a:off x="0" y="1351128"/>
            <a:ext cx="6019800" cy="5506872"/>
          </a:xfrm>
        </p:spPr>
        <p:txBody>
          <a:bodyPr>
            <a:normAutofit fontScale="40000" lnSpcReduction="20000"/>
          </a:bodyPr>
          <a:lstStyle/>
          <a:p>
            <a:pPr marL="0" indent="0">
              <a:buNone/>
            </a:pPr>
            <a:r>
              <a:rPr lang="en-US" sz="4000" dirty="0" smtClean="0"/>
              <a:t>#include &lt;</a:t>
            </a:r>
            <a:r>
              <a:rPr lang="en-US" sz="4000" dirty="0" err="1" smtClean="0"/>
              <a:t>iostream</a:t>
            </a:r>
            <a:r>
              <a:rPr lang="en-US" sz="4000" dirty="0" smtClean="0"/>
              <a:t>&gt;</a:t>
            </a:r>
          </a:p>
          <a:p>
            <a:pPr marL="0" indent="0">
              <a:buNone/>
            </a:pPr>
            <a:r>
              <a:rPr lang="en-US" sz="4000" dirty="0" smtClean="0"/>
              <a:t> using namespace </a:t>
            </a:r>
            <a:r>
              <a:rPr lang="en-US" sz="4000" dirty="0" err="1" smtClean="0"/>
              <a:t>std</a:t>
            </a:r>
            <a:r>
              <a:rPr lang="en-US" sz="4000" dirty="0" smtClean="0"/>
              <a:t>;</a:t>
            </a:r>
          </a:p>
          <a:p>
            <a:pPr marL="0" indent="0">
              <a:buNone/>
            </a:pPr>
            <a:r>
              <a:rPr lang="en-US" sz="4000" dirty="0" smtClean="0"/>
              <a:t>class Box {</a:t>
            </a:r>
          </a:p>
          <a:p>
            <a:pPr marL="0" indent="0">
              <a:buNone/>
            </a:pPr>
            <a:r>
              <a:rPr lang="en-US" sz="4000" dirty="0" smtClean="0"/>
              <a:t>   public:</a:t>
            </a:r>
          </a:p>
          <a:p>
            <a:pPr marL="0" indent="0">
              <a:buNone/>
            </a:pPr>
            <a:r>
              <a:rPr lang="en-US" sz="4000" dirty="0" smtClean="0"/>
              <a:t>      static </a:t>
            </a:r>
            <a:r>
              <a:rPr lang="en-US" sz="4000" dirty="0" err="1" smtClean="0"/>
              <a:t>int</a:t>
            </a:r>
            <a:r>
              <a:rPr lang="en-US" sz="4000" dirty="0" smtClean="0"/>
              <a:t> </a:t>
            </a:r>
            <a:r>
              <a:rPr lang="en-US" sz="4000" dirty="0" err="1" smtClean="0"/>
              <a:t>objectCount</a:t>
            </a:r>
            <a:r>
              <a:rPr lang="en-US" sz="4000" dirty="0" smtClean="0"/>
              <a:t>;</a:t>
            </a:r>
          </a:p>
          <a:p>
            <a:pPr marL="0" indent="0">
              <a:buNone/>
            </a:pPr>
            <a:r>
              <a:rPr lang="en-US" sz="4000" dirty="0" smtClean="0"/>
              <a:t>      Box(double l , double b , double h) {</a:t>
            </a:r>
          </a:p>
          <a:p>
            <a:pPr marL="0" indent="0">
              <a:buNone/>
            </a:pPr>
            <a:r>
              <a:rPr lang="en-US" sz="4000" dirty="0" smtClean="0"/>
              <a:t>         </a:t>
            </a:r>
            <a:r>
              <a:rPr lang="en-US" sz="4000" dirty="0" err="1" smtClean="0"/>
              <a:t>cout</a:t>
            </a:r>
            <a:r>
              <a:rPr lang="en-US" sz="4000" dirty="0" smtClean="0"/>
              <a:t> &lt;&lt;"Constructor called." &lt;&lt; </a:t>
            </a:r>
            <a:r>
              <a:rPr lang="en-US" sz="4000" dirty="0" err="1" smtClean="0"/>
              <a:t>endl</a:t>
            </a:r>
            <a:r>
              <a:rPr lang="en-US" sz="4000" dirty="0" smtClean="0"/>
              <a:t>;</a:t>
            </a:r>
          </a:p>
          <a:p>
            <a:pPr marL="0" indent="0">
              <a:buNone/>
            </a:pPr>
            <a:r>
              <a:rPr lang="en-US" sz="4000" dirty="0" smtClean="0"/>
              <a:t>         length = l;</a:t>
            </a:r>
          </a:p>
          <a:p>
            <a:pPr marL="0" indent="0">
              <a:buNone/>
            </a:pPr>
            <a:r>
              <a:rPr lang="en-US" sz="4000" dirty="0" smtClean="0"/>
              <a:t>         breadth = b;</a:t>
            </a:r>
          </a:p>
          <a:p>
            <a:pPr marL="0" indent="0">
              <a:buNone/>
            </a:pPr>
            <a:r>
              <a:rPr lang="en-US" sz="4000" dirty="0" smtClean="0"/>
              <a:t>         height = h;</a:t>
            </a:r>
          </a:p>
          <a:p>
            <a:pPr marL="0" indent="0">
              <a:buNone/>
            </a:pPr>
            <a:r>
              <a:rPr lang="en-US" sz="4000" dirty="0" err="1" smtClean="0"/>
              <a:t>objectCount</a:t>
            </a:r>
            <a:r>
              <a:rPr lang="en-US" sz="4000" dirty="0" smtClean="0"/>
              <a:t>++;</a:t>
            </a:r>
          </a:p>
          <a:p>
            <a:pPr marL="0" indent="0">
              <a:buNone/>
            </a:pPr>
            <a:r>
              <a:rPr lang="en-US" sz="4000" dirty="0" smtClean="0"/>
              <a:t>      }</a:t>
            </a:r>
          </a:p>
          <a:p>
            <a:pPr marL="0" indent="0">
              <a:buNone/>
            </a:pPr>
            <a:r>
              <a:rPr lang="en-US" sz="4000" dirty="0" smtClean="0"/>
              <a:t>      double Volume() {</a:t>
            </a:r>
          </a:p>
          <a:p>
            <a:pPr marL="0" indent="0">
              <a:buNone/>
            </a:pPr>
            <a:r>
              <a:rPr lang="en-US" sz="4000" dirty="0" smtClean="0"/>
              <a:t>         return length * breadth * height;</a:t>
            </a:r>
          </a:p>
          <a:p>
            <a:pPr marL="0" indent="0">
              <a:buNone/>
            </a:pPr>
            <a:r>
              <a:rPr lang="en-US" sz="4000" dirty="0" smtClean="0"/>
              <a:t>      }</a:t>
            </a:r>
          </a:p>
          <a:p>
            <a:pPr marL="0" indent="0">
              <a:buNone/>
            </a:pPr>
            <a:endParaRPr lang="en-US" dirty="0"/>
          </a:p>
        </p:txBody>
      </p:sp>
      <p:sp>
        <p:nvSpPr>
          <p:cNvPr id="4" name="Content Placeholder 3"/>
          <p:cNvSpPr>
            <a:spLocks noGrp="1"/>
          </p:cNvSpPr>
          <p:nvPr>
            <p:ph sz="half" idx="2"/>
          </p:nvPr>
        </p:nvSpPr>
        <p:spPr>
          <a:xfrm>
            <a:off x="6172200" y="1351128"/>
            <a:ext cx="5181600" cy="4825835"/>
          </a:xfrm>
        </p:spPr>
        <p:txBody>
          <a:bodyPr>
            <a:normAutofit fontScale="40000" lnSpcReduction="20000"/>
          </a:bodyPr>
          <a:lstStyle/>
          <a:p>
            <a:pPr marL="0" indent="0">
              <a:buNone/>
            </a:pPr>
            <a:r>
              <a:rPr lang="en-US" sz="4000" dirty="0" smtClean="0"/>
              <a:t>  static </a:t>
            </a:r>
            <a:r>
              <a:rPr lang="en-US" sz="4000" dirty="0" err="1" smtClean="0"/>
              <a:t>int</a:t>
            </a:r>
            <a:r>
              <a:rPr lang="en-US" sz="4000" dirty="0" smtClean="0"/>
              <a:t> </a:t>
            </a:r>
            <a:r>
              <a:rPr lang="en-US" sz="4000" dirty="0" err="1" smtClean="0"/>
              <a:t>getCount</a:t>
            </a:r>
            <a:r>
              <a:rPr lang="en-US" sz="4000" dirty="0" smtClean="0"/>
              <a:t>() {</a:t>
            </a:r>
          </a:p>
          <a:p>
            <a:pPr marL="0" indent="0">
              <a:buNone/>
            </a:pPr>
            <a:r>
              <a:rPr lang="en-US" sz="4000" dirty="0" smtClean="0"/>
              <a:t>         return </a:t>
            </a:r>
            <a:r>
              <a:rPr lang="en-US" sz="4000" dirty="0" err="1" smtClean="0"/>
              <a:t>objectCount</a:t>
            </a:r>
            <a:r>
              <a:rPr lang="en-US" sz="4000" dirty="0" smtClean="0"/>
              <a:t>;</a:t>
            </a:r>
          </a:p>
          <a:p>
            <a:pPr marL="0" indent="0">
              <a:buNone/>
            </a:pPr>
            <a:r>
              <a:rPr lang="en-US" sz="4000" dirty="0" smtClean="0"/>
              <a:t>      }</a:t>
            </a:r>
          </a:p>
          <a:p>
            <a:pPr marL="0" indent="0">
              <a:buNone/>
            </a:pPr>
            <a:r>
              <a:rPr lang="en-US" sz="4000" dirty="0" smtClean="0"/>
              <a:t>private:</a:t>
            </a:r>
          </a:p>
          <a:p>
            <a:pPr marL="0" indent="0">
              <a:buNone/>
            </a:pPr>
            <a:r>
              <a:rPr lang="en-US" sz="4000" dirty="0" smtClean="0"/>
              <a:t>      double length;     </a:t>
            </a:r>
          </a:p>
          <a:p>
            <a:pPr marL="0" indent="0">
              <a:buNone/>
            </a:pPr>
            <a:r>
              <a:rPr lang="en-US" sz="4000" dirty="0" smtClean="0"/>
              <a:t>      double breadth;    </a:t>
            </a:r>
          </a:p>
          <a:p>
            <a:pPr marL="0" indent="0">
              <a:buNone/>
            </a:pPr>
            <a:r>
              <a:rPr lang="en-US" sz="4000" dirty="0" smtClean="0"/>
              <a:t>      double height;     </a:t>
            </a:r>
          </a:p>
          <a:p>
            <a:pPr marL="0" indent="0">
              <a:buNone/>
            </a:pPr>
            <a:r>
              <a:rPr lang="en-US" sz="4000" dirty="0" smtClean="0"/>
              <a:t>};</a:t>
            </a:r>
          </a:p>
          <a:p>
            <a:pPr marL="0" indent="0">
              <a:buNone/>
            </a:pPr>
            <a:r>
              <a:rPr lang="en-US" sz="4000" dirty="0" err="1" smtClean="0"/>
              <a:t>int</a:t>
            </a:r>
            <a:r>
              <a:rPr lang="en-US" sz="4000" dirty="0" smtClean="0"/>
              <a:t> Box::</a:t>
            </a:r>
            <a:r>
              <a:rPr lang="en-US" sz="4000" dirty="0" err="1" smtClean="0"/>
              <a:t>objectCount</a:t>
            </a:r>
            <a:r>
              <a:rPr lang="en-US" sz="4000" dirty="0" smtClean="0"/>
              <a:t> = 0;</a:t>
            </a:r>
          </a:p>
          <a:p>
            <a:pPr marL="0" indent="0">
              <a:buNone/>
            </a:pPr>
            <a:r>
              <a:rPr lang="en-US" sz="4000" dirty="0" err="1" smtClean="0"/>
              <a:t>int</a:t>
            </a:r>
            <a:r>
              <a:rPr lang="en-US" sz="4000" dirty="0" smtClean="0"/>
              <a:t> main(void) {</a:t>
            </a:r>
          </a:p>
          <a:p>
            <a:pPr marL="0" indent="0">
              <a:buNone/>
            </a:pPr>
            <a:r>
              <a:rPr lang="en-US" sz="4000" dirty="0" smtClean="0"/>
              <a:t>   </a:t>
            </a:r>
            <a:r>
              <a:rPr lang="en-US" sz="4000" dirty="0" err="1" smtClean="0"/>
              <a:t>cout</a:t>
            </a:r>
            <a:r>
              <a:rPr lang="en-US" sz="4000" dirty="0" smtClean="0"/>
              <a:t> &lt;&lt; "</a:t>
            </a:r>
            <a:r>
              <a:rPr lang="en-US" sz="4000" dirty="0" err="1" smtClean="0"/>
              <a:t>Inital</a:t>
            </a:r>
            <a:r>
              <a:rPr lang="en-US" sz="4000" dirty="0" smtClean="0"/>
              <a:t> Stage Count: " &lt;&lt; Box::</a:t>
            </a:r>
            <a:r>
              <a:rPr lang="en-US" sz="4000" dirty="0" err="1" smtClean="0"/>
              <a:t>getCount</a:t>
            </a:r>
            <a:r>
              <a:rPr lang="en-US" sz="4000" dirty="0" smtClean="0"/>
              <a:t>() &lt;&lt; </a:t>
            </a:r>
            <a:r>
              <a:rPr lang="en-US" sz="4000" dirty="0" err="1" smtClean="0"/>
              <a:t>endl</a:t>
            </a:r>
            <a:r>
              <a:rPr lang="en-US" sz="4000" dirty="0" smtClean="0"/>
              <a:t>;</a:t>
            </a:r>
          </a:p>
          <a:p>
            <a:pPr marL="0" indent="0">
              <a:buNone/>
            </a:pPr>
            <a:r>
              <a:rPr lang="en-US" sz="4000" dirty="0" smtClean="0"/>
              <a:t>   Box Box1(3.3, 1.2, 1.5);    // Declare box1</a:t>
            </a:r>
          </a:p>
          <a:p>
            <a:pPr marL="0" indent="0">
              <a:buNone/>
            </a:pPr>
            <a:r>
              <a:rPr lang="en-US" sz="4000" dirty="0" smtClean="0"/>
              <a:t>   Box Box2(8.5, 6.0, 2.0);    // Declare box2</a:t>
            </a:r>
          </a:p>
          <a:p>
            <a:pPr marL="0" indent="0">
              <a:buNone/>
            </a:pPr>
            <a:r>
              <a:rPr lang="en-US" sz="4000" dirty="0" err="1" smtClean="0"/>
              <a:t>cout</a:t>
            </a:r>
            <a:r>
              <a:rPr lang="en-US" sz="4000" dirty="0" smtClean="0"/>
              <a:t> &lt;&lt; "Final Stage Count: " &lt;&lt; Box::</a:t>
            </a:r>
            <a:r>
              <a:rPr lang="en-US" sz="4000" dirty="0" err="1" smtClean="0"/>
              <a:t>getCount</a:t>
            </a:r>
            <a:r>
              <a:rPr lang="en-US" sz="4000" dirty="0" smtClean="0"/>
              <a:t>() &lt;&lt; </a:t>
            </a:r>
            <a:r>
              <a:rPr lang="en-US" sz="4000" dirty="0" err="1" smtClean="0"/>
              <a:t>endl</a:t>
            </a:r>
            <a:r>
              <a:rPr lang="en-US" sz="4000" dirty="0" smtClean="0"/>
              <a:t>;</a:t>
            </a:r>
          </a:p>
          <a:p>
            <a:pPr marL="0" indent="0">
              <a:buNone/>
            </a:pPr>
            <a:r>
              <a:rPr lang="en-US" sz="4000" dirty="0" smtClean="0"/>
              <a:t>   return 0;</a:t>
            </a:r>
          </a:p>
          <a:p>
            <a:pPr marL="0" indent="0">
              <a:buNone/>
            </a:pPr>
            <a:r>
              <a:rPr lang="en-US" sz="4000" dirty="0" smtClean="0"/>
              <a:t>}</a:t>
            </a:r>
          </a:p>
          <a:p>
            <a:pPr marL="0" indent="0">
              <a:buNone/>
            </a:pPr>
            <a:endParaRPr lang="en-US" dirty="0"/>
          </a:p>
        </p:txBody>
      </p:sp>
    </p:spTree>
    <p:extLst>
      <p:ext uri="{BB962C8B-B14F-4D97-AF65-F5344CB8AC3E}">
        <p14:creationId xmlns:p14="http://schemas.microsoft.com/office/powerpoint/2010/main" val="201190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pPr algn="just"/>
            <a:r>
              <a:rPr lang="en-US" dirty="0" smtClean="0"/>
              <a:t>Many times, you are not aware in advance how much memory you will need to store particular information in a defined variable and the size of required memory can be determined at run time.</a:t>
            </a:r>
          </a:p>
          <a:p>
            <a:pPr algn="just"/>
            <a:r>
              <a:rPr lang="en-US" dirty="0" smtClean="0"/>
              <a:t>You can allocate memory at run time within the heap for the variable of a given type using a special operator in C++ which returns the address of the space allocated. This operator is called </a:t>
            </a:r>
            <a:r>
              <a:rPr lang="en-US" b="1" dirty="0" smtClean="0"/>
              <a:t>new</a:t>
            </a:r>
            <a:r>
              <a:rPr lang="en-US" dirty="0" smtClean="0"/>
              <a:t> operator.</a:t>
            </a:r>
          </a:p>
          <a:p>
            <a:pPr algn="just"/>
            <a:r>
              <a:rPr lang="en-US" dirty="0" smtClean="0"/>
              <a:t>If you are not in need of dynamically allocated memory anymore, you can use </a:t>
            </a:r>
            <a:r>
              <a:rPr lang="en-US" b="1" dirty="0" smtClean="0"/>
              <a:t>delete</a:t>
            </a:r>
            <a:r>
              <a:rPr lang="en-US" dirty="0" smtClean="0"/>
              <a:t> operator, which de-allocates memory that was previously allocated by new operator.</a:t>
            </a:r>
            <a:endParaRPr lang="en-US" dirty="0"/>
          </a:p>
        </p:txBody>
      </p:sp>
    </p:spTree>
    <p:extLst>
      <p:ext uri="{BB962C8B-B14F-4D97-AF65-F5344CB8AC3E}">
        <p14:creationId xmlns:p14="http://schemas.microsoft.com/office/powerpoint/2010/main" val="385016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ew and delete Operators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There is following generic syntax to use new operator to allocate memory dynamically for any data-type.</a:t>
            </a:r>
          </a:p>
          <a:p>
            <a:pPr marL="0" indent="0">
              <a:buNone/>
            </a:pPr>
            <a:r>
              <a:rPr lang="en-US" sz="2000" dirty="0"/>
              <a:t> </a:t>
            </a:r>
            <a:r>
              <a:rPr lang="en-US" sz="2000" dirty="0" smtClean="0"/>
              <a:t>  </a:t>
            </a:r>
            <a:r>
              <a:rPr lang="en-US" sz="2000" b="1" dirty="0" smtClean="0"/>
              <a:t>new data-type;</a:t>
            </a:r>
          </a:p>
          <a:p>
            <a:r>
              <a:rPr lang="en-US" sz="2000" dirty="0" smtClean="0"/>
              <a:t>Here, </a:t>
            </a:r>
            <a:r>
              <a:rPr lang="en-US" sz="2000" b="1" dirty="0" smtClean="0"/>
              <a:t>data-type</a:t>
            </a:r>
            <a:r>
              <a:rPr lang="en-US" sz="2000" dirty="0" smtClean="0"/>
              <a:t> could be any built-in data type including an array or any user defined data types include class or structure. Let us start with built-in data types. For example we can define a pointer to type double and then request that the memory be allocated at execution time. We can do this using the </a:t>
            </a:r>
            <a:r>
              <a:rPr lang="en-US" sz="2000" b="1" dirty="0" smtClean="0"/>
              <a:t>new </a:t>
            </a:r>
            <a:r>
              <a:rPr lang="en-US" sz="2000" dirty="0" smtClean="0"/>
              <a:t>operator with the following statements −</a:t>
            </a:r>
          </a:p>
          <a:p>
            <a:pPr marL="0" indent="0">
              <a:buNone/>
            </a:pPr>
            <a:r>
              <a:rPr lang="en-US" sz="2000" dirty="0" smtClean="0"/>
              <a:t>        </a:t>
            </a:r>
            <a:r>
              <a:rPr lang="en-US" sz="2000" b="1" dirty="0" smtClean="0"/>
              <a:t>double* </a:t>
            </a:r>
            <a:r>
              <a:rPr lang="en-US" sz="2000" b="1" dirty="0" err="1" smtClean="0"/>
              <a:t>pvalue</a:t>
            </a:r>
            <a:r>
              <a:rPr lang="en-US" sz="2000" b="1" dirty="0" smtClean="0"/>
              <a:t>  = NULL; // Pointer initialized with null</a:t>
            </a:r>
          </a:p>
          <a:p>
            <a:pPr marL="0" indent="0">
              <a:buNone/>
            </a:pPr>
            <a:r>
              <a:rPr lang="en-US" sz="2000" b="1" dirty="0" smtClean="0"/>
              <a:t>        </a:t>
            </a:r>
            <a:r>
              <a:rPr lang="en-US" sz="2000" b="1" dirty="0" err="1" smtClean="0"/>
              <a:t>pvalue</a:t>
            </a:r>
            <a:r>
              <a:rPr lang="en-US" sz="2000" b="1" dirty="0" smtClean="0"/>
              <a:t>  = new double;   // Request memory for the variable</a:t>
            </a:r>
          </a:p>
          <a:p>
            <a:r>
              <a:rPr lang="en-US" sz="2000" dirty="0" smtClean="0"/>
              <a:t>At any point, when you feel a variable that has been dynamically allocated is not anymore required, you can free up the memory that it occupies in the free store with the ‘delete’ operator as follows −</a:t>
            </a:r>
          </a:p>
          <a:p>
            <a:pPr marL="0" indent="0">
              <a:buNone/>
            </a:pPr>
            <a:r>
              <a:rPr lang="en-US" sz="2000" b="1" dirty="0" smtClean="0"/>
              <a:t>     delete </a:t>
            </a:r>
            <a:r>
              <a:rPr lang="en-US" sz="2000" b="1" dirty="0" err="1" smtClean="0"/>
              <a:t>pvalue</a:t>
            </a:r>
            <a:r>
              <a:rPr lang="en-US" sz="2000" b="1" dirty="0" smtClean="0"/>
              <a:t>;        // Release memory pointed to by </a:t>
            </a:r>
            <a:r>
              <a:rPr lang="en-US" sz="2000" b="1" dirty="0" err="1" smtClean="0"/>
              <a:t>pvalue</a:t>
            </a:r>
            <a:endParaRPr lang="en-US" sz="2000" b="1" dirty="0" smtClean="0"/>
          </a:p>
          <a:p>
            <a:pPr marL="0" indent="0">
              <a:buNone/>
            </a:pPr>
            <a:endParaRPr lang="en-US" sz="1800" b="1" dirty="0" smtClean="0"/>
          </a:p>
          <a:p>
            <a:pPr marL="0" indent="0">
              <a:buNone/>
            </a:pPr>
            <a:endParaRPr lang="en-US" sz="1800" b="1" dirty="0" smtClean="0"/>
          </a:p>
          <a:p>
            <a:pPr marL="0" indent="0">
              <a:buNone/>
            </a:pPr>
            <a:endParaRPr lang="en-US" sz="2400" dirty="0" smtClean="0"/>
          </a:p>
          <a:p>
            <a:endParaRPr lang="en-US" dirty="0"/>
          </a:p>
        </p:txBody>
      </p:sp>
    </p:spTree>
    <p:extLst>
      <p:ext uri="{BB962C8B-B14F-4D97-AF65-F5344CB8AC3E}">
        <p14:creationId xmlns:p14="http://schemas.microsoft.com/office/powerpoint/2010/main" val="1919054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int</a:t>
            </a:r>
            <a:r>
              <a:rPr lang="en-US" dirty="0" smtClean="0"/>
              <a:t> main () {</a:t>
            </a:r>
          </a:p>
          <a:p>
            <a:pPr marL="0" indent="0">
              <a:buNone/>
            </a:pPr>
            <a:r>
              <a:rPr lang="en-US" dirty="0" smtClean="0"/>
              <a:t>   double* </a:t>
            </a:r>
            <a:r>
              <a:rPr lang="en-US" dirty="0" err="1" smtClean="0"/>
              <a:t>pvalue</a:t>
            </a:r>
            <a:r>
              <a:rPr lang="en-US" dirty="0" smtClean="0"/>
              <a:t>  = NULL; // Pointer initialized with null</a:t>
            </a:r>
          </a:p>
          <a:p>
            <a:pPr marL="0" indent="0">
              <a:buNone/>
            </a:pPr>
            <a:r>
              <a:rPr lang="en-US" dirty="0" smtClean="0"/>
              <a:t>   </a:t>
            </a:r>
            <a:r>
              <a:rPr lang="en-US" dirty="0" err="1" smtClean="0"/>
              <a:t>pvalue</a:t>
            </a:r>
            <a:r>
              <a:rPr lang="en-US" dirty="0" smtClean="0"/>
              <a:t>  = new double;   // Request memory for the variable</a:t>
            </a:r>
          </a:p>
          <a:p>
            <a:pPr marL="0" indent="0">
              <a:buNone/>
            </a:pPr>
            <a:r>
              <a:rPr lang="en-US" dirty="0" smtClean="0"/>
              <a:t> </a:t>
            </a:r>
          </a:p>
          <a:p>
            <a:pPr marL="0" indent="0">
              <a:buNone/>
            </a:pPr>
            <a:r>
              <a:rPr lang="en-US" dirty="0" smtClean="0"/>
              <a:t>   *</a:t>
            </a:r>
            <a:r>
              <a:rPr lang="en-US" dirty="0" err="1" smtClean="0"/>
              <a:t>pvalue</a:t>
            </a:r>
            <a:r>
              <a:rPr lang="en-US" dirty="0" smtClean="0"/>
              <a:t> = 29494.99;     // Store value at allocated address</a:t>
            </a:r>
          </a:p>
          <a:p>
            <a:pPr marL="0" indent="0">
              <a:buNone/>
            </a:pPr>
            <a:r>
              <a:rPr lang="en-US" dirty="0" smtClean="0"/>
              <a:t>   </a:t>
            </a:r>
            <a:r>
              <a:rPr lang="en-US" dirty="0" err="1" smtClean="0"/>
              <a:t>cout</a:t>
            </a:r>
            <a:r>
              <a:rPr lang="en-US" dirty="0" smtClean="0"/>
              <a:t> &lt;&lt; "Value of </a:t>
            </a:r>
            <a:r>
              <a:rPr lang="en-US" dirty="0" err="1" smtClean="0"/>
              <a:t>pvalue</a:t>
            </a:r>
            <a:r>
              <a:rPr lang="en-US" dirty="0" smtClean="0"/>
              <a:t> : " &lt;&lt; *</a:t>
            </a:r>
            <a:r>
              <a:rPr lang="en-US" dirty="0" err="1" smtClean="0"/>
              <a:t>pvalue</a:t>
            </a:r>
            <a:r>
              <a:rPr lang="en-US" dirty="0" smtClean="0"/>
              <a:t> &lt;&lt; </a:t>
            </a:r>
            <a:r>
              <a:rPr lang="en-US" dirty="0" err="1" smtClean="0"/>
              <a:t>endl</a:t>
            </a:r>
            <a:r>
              <a:rPr lang="en-US" dirty="0" smtClean="0"/>
              <a:t>;</a:t>
            </a:r>
          </a:p>
          <a:p>
            <a:pPr marL="0" indent="0">
              <a:buNone/>
            </a:pPr>
            <a:endParaRPr lang="en-US" dirty="0" smtClean="0"/>
          </a:p>
          <a:p>
            <a:pPr marL="0" indent="0">
              <a:buNone/>
            </a:pPr>
            <a:r>
              <a:rPr lang="en-US" dirty="0" smtClean="0"/>
              <a:t>   delete </a:t>
            </a:r>
            <a:r>
              <a:rPr lang="en-US" dirty="0" err="1" smtClean="0"/>
              <a:t>pvalue</a:t>
            </a:r>
            <a:r>
              <a:rPr lang="en-US" dirty="0" smtClean="0"/>
              <a:t>;         // free up the memory.</a:t>
            </a:r>
          </a:p>
          <a:p>
            <a:pPr marL="0" indent="0">
              <a:buNone/>
            </a:pPr>
            <a:endParaRPr lang="en-US" dirty="0" smtClean="0"/>
          </a:p>
          <a:p>
            <a:pPr marL="0" indent="0">
              <a:buNone/>
            </a:pPr>
            <a:r>
              <a:rPr lang="en-US" dirty="0" smtClean="0"/>
              <a:t>   return 0;</a:t>
            </a:r>
          </a:p>
          <a:p>
            <a:pPr marL="0" indent="0">
              <a:buNone/>
            </a:pPr>
            <a:r>
              <a:rPr lang="en-US" dirty="0" smtClean="0"/>
              <a:t>}</a:t>
            </a:r>
            <a:endParaRPr lang="en-US" dirty="0"/>
          </a:p>
        </p:txBody>
      </p:sp>
      <p:sp>
        <p:nvSpPr>
          <p:cNvPr id="4" name="Content Placeholder 3"/>
          <p:cNvSpPr>
            <a:spLocks noGrp="1"/>
          </p:cNvSpPr>
          <p:nvPr>
            <p:ph sz="half" idx="2"/>
          </p:nvPr>
        </p:nvSpPr>
        <p:spPr/>
        <p:txBody>
          <a:bodyPr>
            <a:normAutofit fontScale="55000" lnSpcReduction="20000"/>
          </a:bodyPr>
          <a:lstStyle/>
          <a:p>
            <a:pPr marL="0" indent="0">
              <a:buNone/>
            </a:pPr>
            <a:endParaRPr lang="en-US" dirty="0"/>
          </a:p>
        </p:txBody>
      </p:sp>
    </p:spTree>
    <p:extLst>
      <p:ext uri="{BB962C8B-B14F-4D97-AF65-F5344CB8AC3E}">
        <p14:creationId xmlns:p14="http://schemas.microsoft.com/office/powerpoint/2010/main" val="691515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a:xfrm>
            <a:off x="136478" y="1825625"/>
            <a:ext cx="5883322" cy="4351338"/>
          </a:xfrm>
        </p:spPr>
        <p:txBody>
          <a:bodyPr>
            <a:normAutofit fontScale="70000" lnSpcReduction="20000"/>
          </a:bodyPr>
          <a:lstStyle/>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err="1" smtClean="0"/>
              <a:t>int</a:t>
            </a:r>
            <a:r>
              <a:rPr lang="en-US" dirty="0" smtClean="0"/>
              <a:t> main() {</a:t>
            </a:r>
          </a:p>
          <a:p>
            <a:pPr marL="0" indent="0">
              <a:buNone/>
            </a:pPr>
            <a:r>
              <a:rPr lang="en-US" dirty="0" err="1" smtClean="0"/>
              <a:t>int</a:t>
            </a:r>
            <a:r>
              <a:rPr lang="en-US" dirty="0" smtClean="0"/>
              <a:t> x, n;</a:t>
            </a:r>
          </a:p>
          <a:p>
            <a:pPr marL="0" indent="0">
              <a:buNone/>
            </a:pPr>
            <a:r>
              <a:rPr lang="en-US" dirty="0" err="1" smtClean="0"/>
              <a:t>cout</a:t>
            </a:r>
            <a:r>
              <a:rPr lang="en-US" dirty="0" smtClean="0"/>
              <a:t> &lt;&lt; "How many numbers will you type?" &lt;&lt; "\n";</a:t>
            </a:r>
          </a:p>
          <a:p>
            <a:pPr marL="0" indent="0">
              <a:buNone/>
            </a:pPr>
            <a:r>
              <a:rPr lang="en-US" dirty="0" smtClean="0"/>
              <a:t>	</a:t>
            </a:r>
            <a:r>
              <a:rPr lang="en-US" dirty="0" err="1" smtClean="0"/>
              <a:t>cin</a:t>
            </a:r>
            <a:r>
              <a:rPr lang="en-US" dirty="0" smtClean="0"/>
              <a:t> &gt;&gt;n;</a:t>
            </a:r>
          </a:p>
          <a:p>
            <a:pPr marL="0" indent="0">
              <a:buNone/>
            </a:pPr>
            <a:r>
              <a:rPr lang="en-US" dirty="0" smtClean="0"/>
              <a:t>	</a:t>
            </a:r>
            <a:r>
              <a:rPr lang="en-US" dirty="0" err="1" smtClean="0"/>
              <a:t>int</a:t>
            </a:r>
            <a:r>
              <a:rPr lang="en-US" dirty="0" smtClean="0"/>
              <a:t> *</a:t>
            </a:r>
            <a:r>
              <a:rPr lang="en-US" dirty="0" err="1" smtClean="0"/>
              <a:t>arr</a:t>
            </a:r>
            <a:r>
              <a:rPr lang="en-US" dirty="0" smtClean="0"/>
              <a:t> = new </a:t>
            </a:r>
            <a:r>
              <a:rPr lang="en-US" dirty="0" err="1" smtClean="0"/>
              <a:t>int</a:t>
            </a:r>
            <a:r>
              <a:rPr lang="en-US" dirty="0" smtClean="0"/>
              <a:t>(n);</a:t>
            </a:r>
          </a:p>
          <a:p>
            <a:pPr marL="0" indent="0">
              <a:buNone/>
            </a:pPr>
            <a:r>
              <a:rPr lang="en-US" dirty="0" smtClean="0"/>
              <a:t>	</a:t>
            </a:r>
            <a:r>
              <a:rPr lang="en-US" dirty="0" err="1" smtClean="0"/>
              <a:t>cout</a:t>
            </a:r>
            <a:r>
              <a:rPr lang="en-US" dirty="0" smtClean="0"/>
              <a:t> &lt;&lt; "Enter " &lt;&lt; n &lt;&lt; " numbers" &lt;&lt; </a:t>
            </a:r>
            <a:r>
              <a:rPr lang="en-US" dirty="0" err="1" smtClean="0"/>
              <a:t>endl</a:t>
            </a:r>
            <a:r>
              <a:rPr lang="en-US" dirty="0" smtClean="0"/>
              <a:t>;</a:t>
            </a:r>
          </a:p>
          <a:p>
            <a:pPr marL="0" indent="0">
              <a:buNone/>
            </a:pPr>
            <a:r>
              <a:rPr lang="en-US" dirty="0" smtClean="0"/>
              <a:t>	for (x = 0; x &lt; n; x++) {</a:t>
            </a:r>
          </a:p>
          <a:p>
            <a:pPr marL="0" indent="0">
              <a:buNone/>
            </a:pPr>
            <a:r>
              <a:rPr lang="en-US" dirty="0" smtClean="0"/>
              <a:t>		</a:t>
            </a:r>
            <a:r>
              <a:rPr lang="en-US" dirty="0" err="1" smtClean="0"/>
              <a:t>cin</a:t>
            </a:r>
            <a:r>
              <a:rPr lang="en-US" dirty="0" smtClean="0"/>
              <a:t> &gt;&gt; </a:t>
            </a:r>
            <a:r>
              <a:rPr lang="en-US" dirty="0" err="1" smtClean="0"/>
              <a:t>arr</a:t>
            </a:r>
            <a:r>
              <a:rPr lang="en-US" dirty="0" smtClean="0"/>
              <a:t>[x];</a:t>
            </a:r>
          </a:p>
          <a:p>
            <a:pPr marL="0" indent="0">
              <a:buNone/>
            </a:pPr>
            <a:r>
              <a:rPr lang="en-US" dirty="0" smtClean="0"/>
              <a:t>	}</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err="1" smtClean="0"/>
              <a:t>cout</a:t>
            </a:r>
            <a:r>
              <a:rPr lang="en-US" dirty="0" smtClean="0"/>
              <a:t> &lt;&lt; "You typed: ";</a:t>
            </a:r>
          </a:p>
          <a:p>
            <a:pPr marL="0" indent="0">
              <a:buNone/>
            </a:pPr>
            <a:r>
              <a:rPr lang="en-US" dirty="0" smtClean="0"/>
              <a:t>	for (x = 0; x &lt; n; x++) {</a:t>
            </a:r>
          </a:p>
          <a:p>
            <a:pPr marL="0" indent="0">
              <a:buNone/>
            </a:pPr>
            <a:r>
              <a:rPr lang="en-US" dirty="0" smtClean="0"/>
              <a:t>		</a:t>
            </a:r>
            <a:r>
              <a:rPr lang="en-US" dirty="0" err="1" smtClean="0"/>
              <a:t>cout</a:t>
            </a:r>
            <a:r>
              <a:rPr lang="en-US" dirty="0" smtClean="0"/>
              <a:t> &lt;&lt; </a:t>
            </a:r>
            <a:r>
              <a:rPr lang="en-US" dirty="0" err="1" smtClean="0"/>
              <a:t>arr</a:t>
            </a:r>
            <a:r>
              <a:rPr lang="en-US" dirty="0" smtClean="0"/>
              <a:t>[x] &lt;&lt; " ";</a:t>
            </a:r>
          </a:p>
          <a:p>
            <a:pPr marL="0" indent="0">
              <a:buNone/>
            </a:pPr>
            <a:r>
              <a:rPr lang="en-US" dirty="0" smtClean="0"/>
              <a:t>	}</a:t>
            </a:r>
          </a:p>
          <a:p>
            <a:pPr marL="0" indent="0">
              <a:buNone/>
            </a:pPr>
            <a:r>
              <a:rPr lang="en-US" dirty="0" smtClean="0"/>
              <a:t>	</a:t>
            </a:r>
            <a:r>
              <a:rPr lang="en-US" dirty="0" err="1" smtClean="0"/>
              <a:t>cout</a:t>
            </a:r>
            <a:r>
              <a:rPr lang="en-US" dirty="0" smtClean="0"/>
              <a:t> &lt;&lt; </a:t>
            </a:r>
            <a:r>
              <a:rPr lang="en-US" dirty="0" err="1" smtClean="0"/>
              <a:t>endl</a:t>
            </a:r>
            <a:r>
              <a:rPr lang="en-US" dirty="0" smtClean="0"/>
              <a:t>;</a:t>
            </a:r>
          </a:p>
          <a:p>
            <a:pPr marL="0" indent="0">
              <a:buNone/>
            </a:pPr>
            <a:r>
              <a:rPr lang="en-US" dirty="0" smtClean="0"/>
              <a:t>	delete [] </a:t>
            </a:r>
            <a:r>
              <a:rPr lang="en-US" dirty="0" err="1" smtClean="0"/>
              <a:t>arr</a:t>
            </a:r>
            <a:r>
              <a:rPr lang="en-US" dirty="0" smtClean="0"/>
              <a:t>;</a:t>
            </a:r>
          </a:p>
          <a:p>
            <a:pPr marL="0" indent="0">
              <a:buNone/>
            </a:pPr>
            <a:r>
              <a:rPr lang="en-US" dirty="0" smtClean="0"/>
              <a:t>	return 0;</a:t>
            </a:r>
          </a:p>
          <a:p>
            <a:pPr marL="0" indent="0">
              <a:buNone/>
            </a:pPr>
            <a:r>
              <a:rPr lang="en-US" dirty="0" smtClean="0"/>
              <a:t>}</a:t>
            </a:r>
            <a:endParaRPr lang="en-US" dirty="0"/>
          </a:p>
        </p:txBody>
      </p:sp>
    </p:spTree>
    <p:extLst>
      <p:ext uri="{BB962C8B-B14F-4D97-AF65-F5344CB8AC3E}">
        <p14:creationId xmlns:p14="http://schemas.microsoft.com/office/powerpoint/2010/main" val="916873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378F68D5EA8248A8FA9E5279E3FDC5" ma:contentTypeVersion="2" ma:contentTypeDescription="Create a new document." ma:contentTypeScope="" ma:versionID="4b977deb6a076700b84c9795d56f2329">
  <xsd:schema xmlns:xsd="http://www.w3.org/2001/XMLSchema" xmlns:xs="http://www.w3.org/2001/XMLSchema" xmlns:p="http://schemas.microsoft.com/office/2006/metadata/properties" xmlns:ns2="c5759ff7-6aba-410b-aa58-e8b1b8cdfaac" targetNamespace="http://schemas.microsoft.com/office/2006/metadata/properties" ma:root="true" ma:fieldsID="b4a7e83c3acc9cd185633e0fa952fb4f" ns2:_="">
    <xsd:import namespace="c5759ff7-6aba-410b-aa58-e8b1b8cdf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759ff7-6aba-410b-aa58-e8b1b8cdf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68152F-9CC2-4CEC-A6A4-C1C3380DC2BE}"/>
</file>

<file path=customXml/itemProps2.xml><?xml version="1.0" encoding="utf-8"?>
<ds:datastoreItem xmlns:ds="http://schemas.openxmlformats.org/officeDocument/2006/customXml" ds:itemID="{6A5492E9-FF46-4E3F-B0A1-4153C6947880}"/>
</file>

<file path=docProps/app.xml><?xml version="1.0" encoding="utf-8"?>
<Properties xmlns="http://schemas.openxmlformats.org/officeDocument/2006/extended-properties" xmlns:vt="http://schemas.openxmlformats.org/officeDocument/2006/docPropsVTypes">
  <Template/>
  <TotalTime>302</TotalTime>
  <Words>2475</Words>
  <Application>Microsoft Office PowerPoint</Application>
  <PresentationFormat>Widescreen</PresentationFormat>
  <Paragraphs>411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Lecture 11</vt:lpstr>
      <vt:lpstr>Static Data Member</vt:lpstr>
      <vt:lpstr>Static Data Member</vt:lpstr>
      <vt:lpstr>Static Member Function</vt:lpstr>
      <vt:lpstr>Static Member Function</vt:lpstr>
      <vt:lpstr>Dynamic Memory Allocation</vt:lpstr>
      <vt:lpstr>new and delete Operators</vt:lpstr>
      <vt:lpstr>new and delete Operators</vt:lpstr>
      <vt:lpstr>new and delete Operators</vt:lpstr>
      <vt:lpstr>new and delete Operators</vt:lpstr>
      <vt:lpstr>Upcasting and Downcasting</vt:lpstr>
      <vt:lpstr>Upcasting and Downcasting</vt:lpstr>
      <vt:lpstr>Dynamic Constructor</vt:lpstr>
      <vt:lpstr>Dynamic Constructor</vt:lpstr>
      <vt:lpstr>Virtual Destructor</vt:lpstr>
      <vt:lpstr>Why virtual Destructor</vt:lpstr>
      <vt:lpstr>Without virtual Destructor</vt:lpstr>
      <vt:lpstr>Without virtual Destructor</vt:lpstr>
      <vt:lpstr>Templates</vt:lpstr>
      <vt:lpstr>Templates</vt:lpstr>
      <vt:lpstr>Function Template</vt:lpstr>
      <vt:lpstr>Function Templates with Multiple Parameters </vt:lpstr>
      <vt:lpstr>Overloading a Function Template</vt:lpstr>
      <vt:lpstr>Class Template</vt:lpstr>
      <vt:lpstr>CLASS TEMPLATE WITH MULTIPLE PARAMETERS</vt:lpstr>
      <vt:lpstr>Non Type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Microsoft account</dc:creator>
  <cp:lastModifiedBy>Microsoft account</cp:lastModifiedBy>
  <cp:revision>41</cp:revision>
  <dcterms:created xsi:type="dcterms:W3CDTF">2023-05-22T08:53:14Z</dcterms:created>
  <dcterms:modified xsi:type="dcterms:W3CDTF">2023-05-23T04:05:54Z</dcterms:modified>
</cp:coreProperties>
</file>