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57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118428"/>
            <a:ext cx="6858000" cy="1806588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sz="4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Lecture 5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Class &amp; Object (Part 2)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4"/>
            <a:ext cx="9144000" cy="18006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Demi ITC" panose="020B0805030504020804" pitchFamily="34" charset="0"/>
                <a:ea typeface="+mj-ea"/>
                <a:cs typeface="+mj-cs"/>
              </a:rPr>
              <a:t>Object Oriented Programming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52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Need of destructor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53440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Constructor allocates memory to the object. This allocated memory must be de-allocated before the object is destroyed. </a:t>
            </a:r>
          </a:p>
          <a:p>
            <a:endParaRPr lang="en-US" sz="2000" dirty="0" smtClean="0"/>
          </a:p>
          <a:p>
            <a:r>
              <a:rPr lang="en-US" sz="2000" dirty="0" smtClean="0"/>
              <a:t>This job of memory de-allocation from object is done by special member function of the class. This member function is destructor. </a:t>
            </a:r>
          </a:p>
          <a:p>
            <a:endParaRPr lang="en-US" sz="2000" dirty="0" smtClean="0"/>
          </a:p>
          <a:p>
            <a:r>
              <a:rPr lang="en-US" sz="2000" dirty="0" smtClean="0"/>
              <a:t>Hence, the most common use of destructor is to de-allocate and release memory that was allocated for the object by the constructor.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563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Programming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1"/>
            <a:ext cx="533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88" y="2209800"/>
            <a:ext cx="3643312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601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5715000"/>
            <a:ext cx="48672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" y="1371600"/>
            <a:ext cx="4419600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MyClass</a:t>
            </a:r>
            <a:r>
              <a:rPr lang="en-US" dirty="0" smtClean="0"/>
              <a:t>(); // constructor</a:t>
            </a:r>
          </a:p>
          <a:p>
            <a:r>
              <a:rPr lang="en-US" dirty="0" smtClean="0"/>
              <a:t> ~</a:t>
            </a:r>
            <a:r>
              <a:rPr lang="en-US" dirty="0" err="1" smtClean="0"/>
              <a:t>MyClass</a:t>
            </a:r>
            <a:r>
              <a:rPr lang="en-US" dirty="0" smtClean="0"/>
              <a:t>(); // destructor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// Implement </a:t>
            </a:r>
            <a:r>
              <a:rPr lang="en-US" dirty="0" err="1" smtClean="0"/>
              <a:t>MyClassconstructor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MyClass</a:t>
            </a:r>
            <a:r>
              <a:rPr lang="en-US" dirty="0" smtClean="0"/>
              <a:t>::</a:t>
            </a:r>
            <a:r>
              <a:rPr lang="en-US" dirty="0" err="1" smtClean="0"/>
              <a:t>MyClass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      x = 10;</a:t>
            </a:r>
          </a:p>
          <a:p>
            <a:r>
              <a:rPr lang="en-US" dirty="0" smtClean="0"/>
              <a:t>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1447800"/>
            <a:ext cx="4419600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// Implement </a:t>
            </a:r>
            <a:r>
              <a:rPr lang="en-US" dirty="0" err="1" smtClean="0"/>
              <a:t>MyClass</a:t>
            </a:r>
            <a:r>
              <a:rPr lang="en-US" dirty="0" smtClean="0"/>
              <a:t> destructor.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MyClass</a:t>
            </a:r>
            <a:r>
              <a:rPr lang="en-US" dirty="0" smtClean="0"/>
              <a:t>::~</a:t>
            </a:r>
            <a:r>
              <a:rPr lang="en-US" dirty="0" err="1" smtClean="0"/>
              <a:t>MyClass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"Destructing ...\n";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      {</a:t>
            </a:r>
          </a:p>
          <a:p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dirty="0" err="1" smtClean="0"/>
              <a:t>MyClass</a:t>
            </a:r>
            <a:r>
              <a:rPr lang="en-US" dirty="0" smtClean="0"/>
              <a:t> ob1;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MyClass</a:t>
            </a:r>
            <a:r>
              <a:rPr lang="en-US" dirty="0" smtClean="0"/>
              <a:t> ob2;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cout</a:t>
            </a:r>
            <a:r>
              <a:rPr lang="en-US" dirty="0" smtClean="0"/>
              <a:t> &lt;&lt;ob1.x&lt;&lt; " " &lt;&lt;ob2.x&lt;&lt;"\n";</a:t>
            </a:r>
          </a:p>
          <a:p>
            <a:endParaRPr lang="en-US" dirty="0" smtClean="0"/>
          </a:p>
          <a:p>
            <a:r>
              <a:rPr lang="en-US" dirty="0" smtClean="0"/>
              <a:t>      }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"/>
            <a:ext cx="9144000" cy="10001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Programming Example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58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Object as Function Argument: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 descr="Passing Object to function in C++ Program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219200"/>
            <a:ext cx="5257800" cy="472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28600" y="3696831"/>
            <a:ext cx="35052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In C++ programming, objects can be passed to function in similar way as variables and structures.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62000" y="1447800"/>
            <a:ext cx="22098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000" b="1" dirty="0" smtClean="0">
                <a:solidFill>
                  <a:srgbClr val="002060"/>
                </a:solidFill>
              </a:rPr>
              <a:t>Procedure to Pass </a:t>
            </a:r>
          </a:p>
          <a:p>
            <a:pPr fontAlgn="base"/>
            <a:r>
              <a:rPr lang="en-US" sz="2000" b="1" dirty="0" smtClean="0">
                <a:solidFill>
                  <a:srgbClr val="002060"/>
                </a:solidFill>
              </a:rPr>
              <a:t>Object to Function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752600" y="2209800"/>
            <a:ext cx="3048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6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Returning Object from Function</a:t>
            </a:r>
            <a:br>
              <a:rPr lang="en-US" sz="4800" dirty="0" smtClean="0">
                <a:solidFill>
                  <a:schemeClr val="bg1"/>
                </a:solidFill>
              </a:rPr>
            </a:b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 descr="Returning Object from function in C++ Program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295400"/>
            <a:ext cx="5029200" cy="4876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3886200"/>
            <a:ext cx="3962400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The syntax and procedure to return object is similar to that of returning structure from function.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1447800"/>
            <a:ext cx="2286000" cy="8463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ea typeface="+mj-ea"/>
                <a:cs typeface="+mj-cs"/>
              </a:rPr>
              <a:t>Returning Object from Function</a:t>
            </a:r>
            <a:br>
              <a:rPr lang="en-US" sz="2000" b="1" dirty="0" smtClean="0">
                <a:ea typeface="+mj-ea"/>
                <a:cs typeface="+mj-cs"/>
              </a:rPr>
            </a:br>
            <a:endParaRPr lang="en-US" sz="9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Object as Function Argument: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133600" y="2362200"/>
            <a:ext cx="3048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Object as Function Argument: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9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800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class Complex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 private: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real;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imag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public:</a:t>
            </a:r>
          </a:p>
          <a:p>
            <a:pPr>
              <a:buNone/>
            </a:pPr>
            <a:r>
              <a:rPr lang="en-US" sz="1800" dirty="0" smtClean="0"/>
              <a:t>       void Read()        {</a:t>
            </a:r>
          </a:p>
          <a:p>
            <a:pPr>
              <a:buNone/>
            </a:pPr>
            <a:r>
              <a:rPr lang="en-US" sz="1800" dirty="0" smtClean="0"/>
              <a:t>    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&lt;&lt;"Enter real and imaginary number respectively:"&lt;&lt;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       </a:t>
            </a:r>
            <a:r>
              <a:rPr lang="en-US" sz="1800" dirty="0" err="1" smtClean="0"/>
              <a:t>cin</a:t>
            </a:r>
            <a:r>
              <a:rPr lang="en-US" sz="1800" dirty="0" smtClean="0"/>
              <a:t>&gt;&gt;real&gt;&gt;</a:t>
            </a:r>
            <a:r>
              <a:rPr lang="en-US" sz="1800" dirty="0" err="1" smtClean="0"/>
              <a:t>imag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    }</a:t>
            </a:r>
          </a:p>
          <a:p>
            <a:pPr>
              <a:buNone/>
            </a:pPr>
            <a:r>
              <a:rPr lang="en-US" sz="1800" dirty="0" smtClean="0"/>
              <a:t>        void Add(Complex comp1,Complex comp2)</a:t>
            </a:r>
          </a:p>
          <a:p>
            <a:pPr>
              <a:buNone/>
            </a:pPr>
            <a:r>
              <a:rPr lang="en-US" sz="1800" dirty="0" smtClean="0"/>
              <a:t>        {</a:t>
            </a:r>
          </a:p>
          <a:p>
            <a:pPr>
              <a:buNone/>
            </a:pPr>
            <a:r>
              <a:rPr lang="en-US" sz="1800" dirty="0" smtClean="0"/>
              <a:t>            real=comp1.real+comp2.real;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imag</a:t>
            </a:r>
            <a:r>
              <a:rPr lang="en-US" sz="1800" dirty="0" smtClean="0"/>
              <a:t>=comp1.imag+comp2.imag;</a:t>
            </a:r>
          </a:p>
          <a:p>
            <a:pPr>
              <a:buNone/>
            </a:pPr>
            <a:r>
              <a:rPr lang="en-US" sz="1800" dirty="0" smtClean="0"/>
              <a:t>        }</a:t>
            </a:r>
          </a:p>
          <a:p>
            <a:pPr>
              <a:buNone/>
            </a:pPr>
            <a:r>
              <a:rPr lang="en-US" sz="1800" dirty="0" smtClean="0"/>
              <a:t>        </a:t>
            </a:r>
            <a:endParaRPr lang="en-US" sz="1800" dirty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4724400" y="1143000"/>
            <a:ext cx="3886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Display()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&lt;&lt;"Sum="&lt;&lt;real&lt;&lt;"+"&lt;&lt;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Complex c1,c2,c3;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c1.Read();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c2.Read();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c3.Add(c1,c2);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c3.Display();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Parameterized 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143000"/>
            <a:ext cx="70866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C++ permits us to achieve the objects but passing argument to the constructor function when the object are created. The constructor that can take arguments are called parameterized constructors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61722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abc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m,n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err="1" smtClean="0"/>
              <a:t>abc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y); //parameterized constructor</a:t>
            </a:r>
            <a:br>
              <a:rPr lang="en-US" dirty="0" smtClean="0"/>
            </a:br>
            <a:r>
              <a:rPr lang="en-US" dirty="0" smtClean="0"/>
              <a:t>................</a:t>
            </a:r>
            <a:br>
              <a:rPr lang="en-US" dirty="0" smtClean="0"/>
            </a:br>
            <a:r>
              <a:rPr lang="en-US" dirty="0" smtClean="0"/>
              <a:t>.................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err="1" smtClean="0"/>
              <a:t>abc</a:t>
            </a:r>
            <a:r>
              <a:rPr lang="en-US" dirty="0" smtClean="0"/>
              <a:t>::</a:t>
            </a:r>
            <a:r>
              <a:rPr lang="en-US" dirty="0" err="1" smtClean="0"/>
              <a:t>abc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m=</a:t>
            </a:r>
            <a:r>
              <a:rPr lang="en-US" dirty="0" err="1" smtClean="0"/>
              <a:t>x;n</a:t>
            </a:r>
            <a:r>
              <a:rPr lang="en-US" dirty="0" smtClean="0"/>
              <a:t>=y;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803" y="1581090"/>
            <a:ext cx="124559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 smtClean="0"/>
              <a:t>Definition</a:t>
            </a:r>
            <a:endParaRPr lang="en-US" sz="2000" b="1" dirty="0"/>
          </a:p>
        </p:txBody>
      </p:sp>
      <p:sp>
        <p:nvSpPr>
          <p:cNvPr id="9" name="Right Arrow 8"/>
          <p:cNvSpPr/>
          <p:nvPr/>
        </p:nvSpPr>
        <p:spPr>
          <a:xfrm>
            <a:off x="1447800" y="1676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399" y="4572000"/>
            <a:ext cx="12240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1447800" y="4648200"/>
            <a:ext cx="533400" cy="2286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Parameterized 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42672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#include&lt;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using namespace std;</a:t>
            </a:r>
          </a:p>
          <a:p>
            <a:r>
              <a:rPr lang="en-US" sz="2000" dirty="0" smtClean="0"/>
              <a:t>class Example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a,b,c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public:</a:t>
            </a:r>
          </a:p>
          <a:p>
            <a:r>
              <a:rPr lang="en-US" sz="2000" dirty="0" smtClean="0"/>
              <a:t>    Example(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x,int</a:t>
            </a:r>
            <a:r>
              <a:rPr lang="en-US" sz="2000" dirty="0" smtClean="0"/>
              <a:t> </a:t>
            </a:r>
            <a:r>
              <a:rPr lang="en-US" sz="2000" dirty="0" err="1" smtClean="0"/>
              <a:t>y,int</a:t>
            </a:r>
            <a:r>
              <a:rPr lang="en-US" sz="2000" dirty="0" smtClean="0"/>
              <a:t> z)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a=x;</a:t>
            </a:r>
          </a:p>
          <a:p>
            <a:r>
              <a:rPr lang="en-US" sz="2000" dirty="0" smtClean="0"/>
              <a:t>    b=y;</a:t>
            </a:r>
          </a:p>
          <a:p>
            <a:r>
              <a:rPr lang="en-US" sz="2000" dirty="0" smtClean="0"/>
              <a:t>    c=z;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&lt;&lt;"This is Constructor\n";</a:t>
            </a:r>
          </a:p>
          <a:p>
            <a:r>
              <a:rPr lang="en-US" sz="2000" dirty="0" smtClean="0"/>
              <a:t>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114800" y="1066800"/>
            <a:ext cx="5029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    void Display()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&lt;&lt;"Values :"&lt;&lt;a&lt;&lt;"\t"&lt;&lt;b&lt;&lt;"\t"&lt;&lt;c;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  Example Object(10,20,30);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Object.Display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  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Constructors Overloading</a:t>
            </a:r>
            <a:r>
              <a:rPr lang="en-US" sz="4800" dirty="0" smtClean="0">
                <a:solidFill>
                  <a:schemeClr val="bg1"/>
                </a:solidFill>
              </a:rPr>
              <a:t> 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343561"/>
            <a:ext cx="75438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Constructors Overloading are used to increase the flexibility of a class by having more number of constructor for a single class. By have more than one way of initializing objects can be done using overloading constructors.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4"/>
            <a:ext cx="9144000" cy="10001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Constructors Overloading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152273"/>
            <a:ext cx="4495800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</a:t>
            </a:r>
            <a:r>
              <a:rPr lang="en-US" dirty="0" err="1"/>
              <a:t>cpy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var,fact,real</a:t>
            </a:r>
            <a:r>
              <a:rPr lang="en-US" dirty="0"/>
              <a:t>;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</a:t>
            </a:r>
            <a:r>
              <a:rPr lang="en-US" dirty="0" err="1"/>
              <a:t>cpy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temp)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=temp;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cpy</a:t>
            </a:r>
            <a:r>
              <a:rPr lang="en-US" dirty="0"/>
              <a:t>(){}</a:t>
            </a:r>
          </a:p>
          <a:p>
            <a:r>
              <a:rPr lang="en-US" dirty="0"/>
              <a:t>        </a:t>
            </a:r>
            <a:r>
              <a:rPr lang="en-US" dirty="0" err="1"/>
              <a:t>cpy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r>
              <a:rPr lang="en-US" dirty="0"/>
              <a:t>        fact=a;</a:t>
            </a:r>
          </a:p>
          <a:p>
            <a:r>
              <a:rPr lang="en-US" dirty="0"/>
              <a:t>        real=b;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r>
              <a:rPr lang="en-US" dirty="0"/>
              <a:t>void calculate()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var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1152273"/>
            <a:ext cx="3154903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/>
              <a:t>calculate1()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smtClean="0"/>
              <a:t>&lt;&lt; </a:t>
            </a:r>
            <a:r>
              <a:rPr lang="en-US" dirty="0"/>
              <a:t>fact+ real;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n,m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the Number 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&gt;&gt;n&gt;&gt;m;</a:t>
            </a:r>
          </a:p>
          <a:p>
            <a:r>
              <a:rPr lang="en-US" dirty="0"/>
              <a:t>    </a:t>
            </a:r>
            <a:r>
              <a:rPr lang="en-US" dirty="0" err="1"/>
              <a:t>cpy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cpy</a:t>
            </a:r>
            <a:r>
              <a:rPr lang="en-US" dirty="0"/>
              <a:t> obj1(n);</a:t>
            </a:r>
          </a:p>
          <a:p>
            <a:r>
              <a:rPr lang="en-US" dirty="0"/>
              <a:t>    </a:t>
            </a:r>
            <a:r>
              <a:rPr lang="en-US" dirty="0" err="1"/>
              <a:t>cpy</a:t>
            </a:r>
            <a:r>
              <a:rPr lang="en-US" dirty="0"/>
              <a:t> obj2(</a:t>
            </a:r>
            <a:r>
              <a:rPr lang="en-US" dirty="0" err="1"/>
              <a:t>n,m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obj.calculate</a:t>
            </a:r>
            <a:r>
              <a:rPr lang="en-US" dirty="0"/>
              <a:t>();</a:t>
            </a:r>
          </a:p>
          <a:p>
            <a:r>
              <a:rPr lang="en-US" dirty="0"/>
              <a:t>    obj1.calculate();</a:t>
            </a:r>
          </a:p>
          <a:p>
            <a:r>
              <a:rPr lang="en-US" dirty="0"/>
              <a:t>    obj2.calculate1();</a:t>
            </a:r>
          </a:p>
          <a:p>
            <a:r>
              <a:rPr lang="en-US" dirty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62000" y="3962400"/>
            <a:ext cx="7924800" cy="24468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general syntax of the constructor and destructor is:-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Private: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Public: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(); // constructor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~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();    //destructor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};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066800"/>
            <a:ext cx="8991600" cy="28315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   It is used to destroy the object that has been created by a constructor.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   It is a member function whose name is the same as the class name but is preceded by tilde (~) symbol.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   A class can’t have more than one destructor. It takes no arguments and no return types can be specified for it (not even void).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   It is called automatically by the compiler when an object is destroyed.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8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378F68D5EA8248A8FA9E5279E3FDC5" ma:contentTypeVersion="2" ma:contentTypeDescription="Create a new document." ma:contentTypeScope="" ma:versionID="4b977deb6a076700b84c9795d56f2329">
  <xsd:schema xmlns:xsd="http://www.w3.org/2001/XMLSchema" xmlns:xs="http://www.w3.org/2001/XMLSchema" xmlns:p="http://schemas.microsoft.com/office/2006/metadata/properties" xmlns:ns2="c5759ff7-6aba-410b-aa58-e8b1b8cdfaac" targetNamespace="http://schemas.microsoft.com/office/2006/metadata/properties" ma:root="true" ma:fieldsID="b4a7e83c3acc9cd185633e0fa952fb4f" ns2:_="">
    <xsd:import namespace="c5759ff7-6aba-410b-aa58-e8b1b8cdf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59ff7-6aba-410b-aa58-e8b1b8cdf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1D656D-F9DD-4F20-80FC-CA194EE99AB3}"/>
</file>

<file path=customXml/itemProps2.xml><?xml version="1.0" encoding="utf-8"?>
<ds:datastoreItem xmlns:ds="http://schemas.openxmlformats.org/officeDocument/2006/customXml" ds:itemID="{33F4DEB6-CDA2-4723-B36D-E445DE0A6BFB}"/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611</Words>
  <Application>Microsoft Office PowerPoint</Application>
  <PresentationFormat>On-screen Show (4:3)</PresentationFormat>
  <Paragraphs>163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Lecture 5 Class &amp; Object (Part 2)</vt:lpstr>
      <vt:lpstr>Object as Function Argument:</vt:lpstr>
      <vt:lpstr> Returning Object from Function </vt:lpstr>
      <vt:lpstr>Object as Function Argument:</vt:lpstr>
      <vt:lpstr>Parameterized Constructor</vt:lpstr>
      <vt:lpstr>Parameterized Constructor</vt:lpstr>
      <vt:lpstr>Constructors Overloading </vt:lpstr>
      <vt:lpstr>Slide 8</vt:lpstr>
      <vt:lpstr>Destructor</vt:lpstr>
      <vt:lpstr>Need of destructor</vt:lpstr>
      <vt:lpstr>Programming Example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6 Class &amp; Object</dc:title>
  <dc:creator>Nipa</dc:creator>
  <cp:lastModifiedBy>Delwar</cp:lastModifiedBy>
  <cp:revision>21</cp:revision>
  <dcterms:created xsi:type="dcterms:W3CDTF">2006-08-16T00:00:00Z</dcterms:created>
  <dcterms:modified xsi:type="dcterms:W3CDTF">2020-02-04T03:07:12Z</dcterms:modified>
</cp:coreProperties>
</file>