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1"/>
  </p:notesMasterIdLst>
  <p:sldIdLst>
    <p:sldId id="326" r:id="rId3"/>
    <p:sldId id="350" r:id="rId4"/>
    <p:sldId id="328" r:id="rId5"/>
    <p:sldId id="329" r:id="rId6"/>
    <p:sldId id="348" r:id="rId7"/>
    <p:sldId id="349" r:id="rId8"/>
    <p:sldId id="331" r:id="rId9"/>
    <p:sldId id="330" r:id="rId10"/>
    <p:sldId id="347" r:id="rId11"/>
    <p:sldId id="346" r:id="rId12"/>
    <p:sldId id="287" r:id="rId13"/>
    <p:sldId id="288" r:id="rId14"/>
    <p:sldId id="290" r:id="rId15"/>
    <p:sldId id="298" r:id="rId16"/>
    <p:sldId id="312" r:id="rId17"/>
    <p:sldId id="323" r:id="rId18"/>
    <p:sldId id="314" r:id="rId19"/>
    <p:sldId id="315" r:id="rId20"/>
    <p:sldId id="316" r:id="rId21"/>
    <p:sldId id="318" r:id="rId22"/>
    <p:sldId id="317" r:id="rId23"/>
    <p:sldId id="319" r:id="rId24"/>
    <p:sldId id="320" r:id="rId25"/>
    <p:sldId id="321" r:id="rId26"/>
    <p:sldId id="291" r:id="rId27"/>
    <p:sldId id="305" r:id="rId28"/>
    <p:sldId id="308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87AE48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4E2D-FE43-4E28-A115-3DFF4465BA1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13B3-1665-4A5D-8D53-5079D047E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3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73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36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859762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20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5"/>
            <a:ext cx="812800" cy="365125"/>
          </a:xfrm>
        </p:spPr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30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8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7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18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5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4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64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73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5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207"/>
            <a:ext cx="9144000" cy="4178104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2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Structure in C and C++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Class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Object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Programming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</a:t>
            </a: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bn-BD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A.S.M Delwar Hossain</a:t>
            </a:r>
            <a:b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Lecturer CSE,VU</a:t>
            </a: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4"/>
            <a:ext cx="12192000" cy="13786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Object Oriented Programming /C++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2192000" cy="1026934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>
                <a:solidFill>
                  <a:schemeClr val="bg1"/>
                </a:solidFill>
              </a:rPr>
              <a:t>Object as arrays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321" y="1216394"/>
            <a:ext cx="9070183" cy="52629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employee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name [30];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float age;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putdata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65760" indent="-256032"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employee manager[3];//array of manager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employee worker[7];//array of worker</a:t>
            </a:r>
          </a:p>
          <a:p>
            <a:pPr marL="365760" indent="-256032"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Manager[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putdata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760" indent="-256032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 </a:t>
            </a: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Specifiers: private and public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194" y="1337574"/>
            <a:ext cx="10615612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Variables or </a:t>
            </a:r>
            <a:r>
              <a:rPr lang="en-US" sz="2400" dirty="0" smtClean="0"/>
              <a:t>functions declared after </a:t>
            </a:r>
            <a:r>
              <a:rPr lang="en-US" sz="2400" b="1" dirty="0" smtClean="0"/>
              <a:t>access </a:t>
            </a:r>
            <a:r>
              <a:rPr lang="en-US" sz="2400" b="1" dirty="0"/>
              <a:t>specifier </a:t>
            </a:r>
            <a:r>
              <a:rPr lang="en-US" sz="2400" b="1" dirty="0" smtClean="0"/>
              <a:t>private</a:t>
            </a:r>
            <a:r>
              <a:rPr lang="en-US" sz="2400" dirty="0" smtClean="0"/>
              <a:t> accessible </a:t>
            </a:r>
            <a:r>
              <a:rPr lang="en-US" sz="2400" b="1" dirty="0" smtClean="0">
                <a:solidFill>
                  <a:schemeClr val="tx1"/>
                </a:solidFill>
              </a:rPr>
              <a:t>only</a:t>
            </a:r>
            <a:r>
              <a:rPr lang="en-US" sz="2400" dirty="0" smtClean="0"/>
              <a:t> to member functions </a:t>
            </a:r>
            <a:r>
              <a:rPr lang="en-US" sz="2400" dirty="0"/>
              <a:t>of </a:t>
            </a:r>
            <a:r>
              <a:rPr lang="en-US" sz="2400" dirty="0" smtClean="0"/>
              <a:t>the class.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0115" y="4860065"/>
            <a:ext cx="1061561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default access </a:t>
            </a:r>
            <a:r>
              <a:rPr lang="en-US" sz="2400" dirty="0"/>
              <a:t>for </a:t>
            </a:r>
            <a:r>
              <a:rPr lang="en-US" sz="2400" dirty="0" smtClean="0"/>
              <a:t>class members </a:t>
            </a:r>
            <a:r>
              <a:rPr lang="en-US" sz="2400" dirty="0"/>
              <a:t>is </a:t>
            </a:r>
            <a:r>
              <a:rPr lang="en-US" sz="2400" dirty="0" smtClean="0"/>
              <a:t>private.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0116" y="5499578"/>
            <a:ext cx="10615611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Declaring data members </a:t>
            </a:r>
            <a:r>
              <a:rPr lang="en-US" sz="2400" dirty="0"/>
              <a:t>with access specifier private is </a:t>
            </a:r>
            <a:r>
              <a:rPr lang="en-US" sz="2400" dirty="0" smtClean="0"/>
              <a:t>known as </a:t>
            </a:r>
            <a:r>
              <a:rPr lang="en-US" sz="2400" dirty="0"/>
              <a:t>data hiding. </a:t>
            </a:r>
            <a:r>
              <a:rPr lang="en-US" sz="2400" b="1" dirty="0"/>
              <a:t>(</a:t>
            </a:r>
            <a:r>
              <a:rPr lang="en-US" sz="2400" b="1" dirty="0" smtClean="0"/>
              <a:t>encapsulation)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194" y="2280132"/>
            <a:ext cx="10615612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Variables or </a:t>
            </a:r>
            <a:r>
              <a:rPr lang="en-US" sz="2400" dirty="0" smtClean="0"/>
              <a:t>functions declared after access </a:t>
            </a:r>
            <a:r>
              <a:rPr lang="en-US" sz="2400" dirty="0"/>
              <a:t>specifier </a:t>
            </a:r>
            <a:r>
              <a:rPr lang="en-US" sz="2400" b="1" dirty="0" smtClean="0"/>
              <a:t>public</a:t>
            </a:r>
            <a:r>
              <a:rPr lang="en-US" sz="2400" dirty="0" smtClean="0"/>
              <a:t> accessible </a:t>
            </a:r>
            <a:r>
              <a:rPr lang="en-US" sz="2400" b="1" dirty="0" smtClean="0">
                <a:solidFill>
                  <a:schemeClr val="tx1"/>
                </a:solidFill>
              </a:rPr>
              <a:t>both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by other members </a:t>
            </a:r>
            <a:r>
              <a:rPr lang="en-US" sz="2400" dirty="0"/>
              <a:t>of </a:t>
            </a:r>
            <a:r>
              <a:rPr lang="en-US" sz="2400" dirty="0" smtClean="0"/>
              <a:t>the class and other part of the program that contains the class.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88194" y="3672840"/>
            <a:ext cx="10615612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Protected - Data members and functions are available to derived classes only.</a:t>
            </a:r>
          </a:p>
        </p:txBody>
      </p:sp>
    </p:spTree>
    <p:extLst>
      <p:ext uri="{BB962C8B-B14F-4D97-AF65-F5344CB8AC3E}">
        <p14:creationId xmlns:p14="http://schemas.microsoft.com/office/powerpoint/2010/main" val="4185780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Public, Private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7" y="1313518"/>
            <a:ext cx="2519363" cy="5102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243265" y="2214564"/>
            <a:ext cx="3300411" cy="442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Private variable of class Box.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3265" y="2886546"/>
            <a:ext cx="3300411" cy="442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Public variable of class Box.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86139" y="5072065"/>
            <a:ext cx="7515224" cy="442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No problem, you can access a public variable through objects of that class.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86139" y="5593721"/>
            <a:ext cx="7958136" cy="610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, private variables can access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 smtClean="0"/>
              <a:t>through member functions of that class..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8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Class with member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9489" y="1337066"/>
            <a:ext cx="11339158" cy="11388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Definition: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kern="0" dirty="0" smtClean="0">
                <a:solidFill>
                  <a:srgbClr val="000000"/>
                </a:solidFill>
              </a:rPr>
              <a:t>Function that are </a:t>
            </a:r>
            <a:r>
              <a:rPr lang="en-US" b="1" kern="0" dirty="0" smtClean="0"/>
              <a:t>declared to be part of a class </a:t>
            </a:r>
            <a:r>
              <a:rPr lang="en-US" kern="0" dirty="0" smtClean="0">
                <a:solidFill>
                  <a:srgbClr val="000000"/>
                </a:solidFill>
              </a:rPr>
              <a:t>are called member function of that class.</a:t>
            </a:r>
          </a:p>
          <a:p>
            <a:pPr marL="0" indent="0">
              <a:lnSpc>
                <a:spcPct val="114000"/>
              </a:lnSpc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5083" y="2521579"/>
            <a:ext cx="11760591" cy="3738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3" y="2504049"/>
            <a:ext cx="6253164" cy="3798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2632" y="2518122"/>
            <a:ext cx="4162425" cy="379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5767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Right Arrow 36"/>
          <p:cNvSpPr/>
          <p:nvPr/>
        </p:nvSpPr>
        <p:spPr>
          <a:xfrm>
            <a:off x="7534273" y="2586042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39225" y="99894"/>
            <a:ext cx="3005139" cy="1409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/>
              <a:t>Each object of a class has its own copy of every variable declared within the class.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421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393279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393279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938214" y="1548057"/>
            <a:ext cx="7148513" cy="19263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11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393279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938214" y="1548057"/>
            <a:ext cx="7148513" cy="19263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48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750470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614489" y="1577864"/>
            <a:ext cx="6529387" cy="23083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136242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309815" y="1567354"/>
            <a:ext cx="5834063" cy="25688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9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number 1: 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number 2: 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b;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s = a + b;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"Sum = " &lt;&lt; 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224" y="2895913"/>
            <a:ext cx="4758837" cy="177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64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Simple Example: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4554" y="4946524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5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285877" y="990848"/>
            <a:ext cx="1971675" cy="29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90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85877" y="990848"/>
            <a:ext cx="1971675" cy="29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2"/>
          </p:cNvCxnSpPr>
          <p:nvPr/>
        </p:nvCxnSpPr>
        <p:spPr>
          <a:xfrm>
            <a:off x="688183" y="1509716"/>
            <a:ext cx="2473524" cy="3305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2"/>
          </p:cNvCxnSpPr>
          <p:nvPr/>
        </p:nvCxnSpPr>
        <p:spPr>
          <a:xfrm>
            <a:off x="1364457" y="1509719"/>
            <a:ext cx="2464595" cy="3305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</p:cNvCxnSpPr>
          <p:nvPr/>
        </p:nvCxnSpPr>
        <p:spPr>
          <a:xfrm>
            <a:off x="2040731" y="1529015"/>
            <a:ext cx="2328416" cy="326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2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7" name="Straight Arrow Connector 6"/>
          <p:cNvCxnSpPr>
            <a:stCxn id="18" idx="2"/>
          </p:cNvCxnSpPr>
          <p:nvPr/>
        </p:nvCxnSpPr>
        <p:spPr>
          <a:xfrm>
            <a:off x="688183" y="1509716"/>
            <a:ext cx="2473524" cy="3305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2"/>
          </p:cNvCxnSpPr>
          <p:nvPr/>
        </p:nvCxnSpPr>
        <p:spPr>
          <a:xfrm>
            <a:off x="1364457" y="1509719"/>
            <a:ext cx="2464595" cy="3305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</p:cNvCxnSpPr>
          <p:nvPr/>
        </p:nvCxnSpPr>
        <p:spPr>
          <a:xfrm>
            <a:off x="2040731" y="1529015"/>
            <a:ext cx="2355056" cy="328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26281" y="4791084"/>
            <a:ext cx="926307" cy="33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500</a:t>
            </a:r>
            <a:endParaRPr lang="en-US" sz="2400" dirty="0"/>
          </a:p>
        </p:txBody>
      </p:sp>
      <p:sp>
        <p:nvSpPr>
          <p:cNvPr id="34" name="Right Arrow 33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285877" y="990848"/>
            <a:ext cx="1971675" cy="29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5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7725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Member function with Scope resolution operator ( :: 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027" y="2478761"/>
            <a:ext cx="4566222" cy="26161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Return type of the function.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Class name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Scope resolution operator ::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Function name with parameter list.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Function body between {}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7400" y="2532186"/>
            <a:ext cx="5767400" cy="21698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return_type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class_name</a:t>
            </a:r>
            <a:r>
              <a:rPr lang="en-US" sz="2400" dirty="0" smtClean="0">
                <a:solidFill>
                  <a:schemeClr val="tx1"/>
                </a:solidFill>
              </a:rPr>
              <a:t> ::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function_name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//function body.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6455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81126"/>
            <a:ext cx="5598947" cy="491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Member function with Scope resolution operator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8" y="1652534"/>
            <a:ext cx="4252913" cy="4648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0416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8" y="2182852"/>
            <a:ext cx="3314700" cy="2390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03" y="2065138"/>
            <a:ext cx="4762500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44" y="4771868"/>
            <a:ext cx="4486275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64" y="3876411"/>
            <a:ext cx="2990851" cy="2571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4061"/>
            <a:ext cx="12192000" cy="95659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Dealing with private data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28469"/>
            <a:ext cx="12192000" cy="998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/>
              <a:t>It is common practice to declare all variables as private and functions as public.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4446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8" y="1055087"/>
            <a:ext cx="4086225" cy="3150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4" y="4065564"/>
            <a:ext cx="4033839" cy="23774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4673" y="1489490"/>
            <a:ext cx="46005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4061"/>
            <a:ext cx="12192000" cy="113947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Example: Function with parameter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04673" y="5254284"/>
            <a:ext cx="2605087" cy="873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Structures Revisited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1206" y="1539980"/>
            <a:ext cx="9070183" cy="42088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dirty="0" smtClean="0"/>
              <a:t>Makes convenient to handle a group of logically related data items.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student //declaration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char name[20];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roll_number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total_marks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student A;// C declaration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student A; 		//C++ declaration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A.roll_number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=999;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A.total_marks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=595.5;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Final_Total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A.total_marks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+ 5; 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 </a:t>
            </a:r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Structures limitation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321" y="1575581"/>
            <a:ext cx="9070183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 </a:t>
            </a:r>
            <a:r>
              <a:rPr lang="en-US" sz="2400" dirty="0" smtClean="0"/>
              <a:t>Limitations in C</a:t>
            </a:r>
          </a:p>
          <a:p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     No constructors and destructors.  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     They do not permit </a:t>
            </a:r>
            <a:r>
              <a:rPr lang="en-US" sz="2000" i="1" dirty="0" smtClean="0"/>
              <a:t>data hiding.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b="1" dirty="0" smtClean="0"/>
              <a:t> Structure</a:t>
            </a:r>
            <a:r>
              <a:rPr lang="en-US" sz="2000" dirty="0" smtClean="0"/>
              <a:t> does not support the inheritance.</a:t>
            </a:r>
            <a:endParaRPr lang="en-IN" sz="20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3894" y="3756089"/>
            <a:ext cx="11422967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400" dirty="0" smtClean="0"/>
              <a:t>Advantages in C++</a:t>
            </a:r>
          </a:p>
          <a:p>
            <a:pPr algn="just"/>
            <a:endParaRPr lang="en-US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en-US" dirty="0" smtClean="0"/>
              <a:t>   </a:t>
            </a:r>
            <a:r>
              <a:rPr lang="en-US" sz="2000" dirty="0" smtClean="0"/>
              <a:t>Can hold variables and functions as members.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000" dirty="0" smtClean="0"/>
              <a:t>   Can also declare some of its members as ‘private’.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000" dirty="0" smtClean="0"/>
              <a:t>   C++ introduces another user-defined type known as ‘class’ to incorporate all these extensions.</a:t>
            </a:r>
          </a:p>
          <a:p>
            <a:pPr>
              <a:buFont typeface="Wingdings" pitchFamily="2" charset="2"/>
              <a:buChar char="Ø"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Class: How to declare?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0164" y="1614491"/>
            <a:ext cx="10129837" cy="23512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class definition starts with the keyword 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 followed by the class name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the </a:t>
            </a:r>
            <a:r>
              <a:rPr lang="en-US" sz="2400" b="1" dirty="0">
                <a:solidFill>
                  <a:schemeClr val="tx1"/>
                </a:solidFill>
              </a:rPr>
              <a:t>class body</a:t>
            </a:r>
            <a:r>
              <a:rPr lang="en-US" sz="2400" dirty="0">
                <a:solidFill>
                  <a:schemeClr val="tx1"/>
                </a:solidFill>
              </a:rPr>
              <a:t>, enclosed by a pair of curly braces.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class definition must be followed either by a semicolon or a list of declarations. 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49" y="4135901"/>
            <a:ext cx="6772275" cy="213465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 flipH="1">
            <a:off x="4843461" y="3775011"/>
            <a:ext cx="2686051" cy="1541398"/>
          </a:xfrm>
          <a:prstGeom prst="wedgeRoundRectCallout">
            <a:avLst>
              <a:gd name="adj1" fmla="val 66401"/>
              <a:gd name="adj2" fmla="val 38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Access Specifiers </a:t>
            </a:r>
          </a:p>
        </p:txBody>
      </p:sp>
    </p:spTree>
    <p:extLst>
      <p:ext uri="{BB962C8B-B14F-4D97-AF65-F5344CB8AC3E}">
        <p14:creationId xmlns:p14="http://schemas.microsoft.com/office/powerpoint/2010/main" val="4173918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Class: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9" y="1435895"/>
            <a:ext cx="6572251" cy="485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700963" y="1435894"/>
            <a:ext cx="4000500" cy="4613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Functions and variables declared inside a class declaration are said to be </a:t>
            </a:r>
            <a:r>
              <a:rPr lang="en-US" sz="2800" b="1" dirty="0" smtClean="0">
                <a:solidFill>
                  <a:schemeClr val="tx1"/>
                </a:solidFill>
              </a:rPr>
              <a:t>members of this class.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8903" y="5609633"/>
            <a:ext cx="2828924" cy="41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Object of class Box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9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Properties of 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635" y="2257426"/>
            <a:ext cx="9479870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   Class members that have been declared as private can be accessed only from within the class.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    Public class members can be accessed from outside the class also.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    Supports </a:t>
            </a:r>
            <a:r>
              <a:rPr lang="en-US" sz="2400" i="1" dirty="0" smtClean="0"/>
              <a:t>data-hiding </a:t>
            </a:r>
            <a:r>
              <a:rPr lang="en-US" sz="2400" dirty="0" smtClean="0"/>
              <a:t>and </a:t>
            </a:r>
            <a:r>
              <a:rPr lang="en-US" sz="2400" i="1" dirty="0" smtClean="0"/>
              <a:t>data encapsulation</a:t>
            </a:r>
            <a:r>
              <a:rPr lang="en-US" sz="2400" dirty="0" smtClean="0"/>
              <a:t> features of OOP.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Object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321" y="2257426"/>
            <a:ext cx="9070183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       Object is the actual run time entity which holds data and function that has been defined in the class.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       Object declaration:</a:t>
            </a:r>
          </a:p>
          <a:p>
            <a:pPr algn="just"/>
            <a:r>
              <a:rPr lang="en-US" sz="2400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obj1;</a:t>
            </a:r>
          </a:p>
          <a:p>
            <a:pPr algn="just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obj2,obj3;</a:t>
            </a:r>
          </a:p>
          <a:p>
            <a:pPr algn="just"/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Class and Object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1712" y="1582177"/>
            <a:ext cx="9070183" cy="4501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200" dirty="0" smtClean="0"/>
              <a:t>Accessing class members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   Object-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name.function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-name(actual-arguments);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   obj1.setdata(100,34.4);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Defining Member Functions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       Outside the class definition.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return-type class-name::function-name (argument declaration)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Function body;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        Inside the class definition.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Same as normal function declaration.</a:t>
            </a: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4DF697C09FE47B871BC64B330A640" ma:contentTypeVersion="0" ma:contentTypeDescription="Create a new document." ma:contentTypeScope="" ma:versionID="cd9fa6d71a5a06cb9132fea2165987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AF6CAF-F60E-4E3B-984A-698596B491BE}"/>
</file>

<file path=customXml/itemProps2.xml><?xml version="1.0" encoding="utf-8"?>
<ds:datastoreItem xmlns:ds="http://schemas.openxmlformats.org/officeDocument/2006/customXml" ds:itemID="{DE4CCB31-2520-4221-B103-07B13BAF1763}"/>
</file>

<file path=customXml/itemProps3.xml><?xml version="1.0" encoding="utf-8"?>
<ds:datastoreItem xmlns:ds="http://schemas.openxmlformats.org/officeDocument/2006/customXml" ds:itemID="{9C38C18F-D817-4C0C-880D-286E1669ADA4}"/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704</Words>
  <Application>Microsoft Office PowerPoint</Application>
  <PresentationFormat>Widescreen</PresentationFormat>
  <Paragraphs>263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Constantia</vt:lpstr>
      <vt:lpstr>Courier New</vt:lpstr>
      <vt:lpstr>Eras Demi ITC</vt:lpstr>
      <vt:lpstr>Rockwell</vt:lpstr>
      <vt:lpstr>Vrinda</vt:lpstr>
      <vt:lpstr>Wingdings</vt:lpstr>
      <vt:lpstr>Wingdings 2</vt:lpstr>
      <vt:lpstr>Wingdings 3</vt:lpstr>
      <vt:lpstr>Office Theme</vt:lpstr>
      <vt:lpstr>Flow</vt:lpstr>
      <vt:lpstr> Lecture 2 Structure in C and C++ Class Object Programming Example   A.S.M Delwar Hossain Lecturer CSE,VU </vt:lpstr>
      <vt:lpstr>Simple Example:</vt:lpstr>
      <vt:lpstr>Structures Revisited</vt:lpstr>
      <vt:lpstr>C Structures limitation</vt:lpstr>
      <vt:lpstr>Class: How to declare?</vt:lpstr>
      <vt:lpstr>Class: Example</vt:lpstr>
      <vt:lpstr>Properties of Class</vt:lpstr>
      <vt:lpstr>Object</vt:lpstr>
      <vt:lpstr>Class and Object</vt:lpstr>
      <vt:lpstr>        Object as arrays</vt:lpstr>
      <vt:lpstr>Access Specifiers: private and public</vt:lpstr>
      <vt:lpstr>Public, Private</vt:lpstr>
      <vt:lpstr>Class with member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function with Scope resolution operator ( :: )</vt:lpstr>
      <vt:lpstr>Member function with Scope resolution operator</vt:lpstr>
      <vt:lpstr>Dealing with private data</vt:lpstr>
      <vt:lpstr>Example: Function with parameter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BRISTY</cp:lastModifiedBy>
  <cp:revision>169</cp:revision>
  <dcterms:created xsi:type="dcterms:W3CDTF">2014-09-15T17:16:29Z</dcterms:created>
  <dcterms:modified xsi:type="dcterms:W3CDTF">2021-01-18T04:16:29Z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0x0101001064DF697C09FE47B871BC64B330A640</vt:lpwstr>
  </property>
</Properties>
</file>