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1430" y="641985"/>
            <a:ext cx="20091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1191" y="1595119"/>
            <a:ext cx="6856095" cy="4767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057" y="6419326"/>
            <a:ext cx="2127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key@vu.edu.b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langenv-140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121663"/>
            <a:ext cx="9144000" cy="2869565"/>
            <a:chOff x="1524000" y="1121663"/>
            <a:chExt cx="9144000" cy="2869565"/>
          </a:xfrm>
        </p:grpSpPr>
        <p:sp>
          <p:nvSpPr>
            <p:cNvPr id="3" name="object 3"/>
            <p:cNvSpPr/>
            <p:nvPr/>
          </p:nvSpPr>
          <p:spPr>
            <a:xfrm>
              <a:off x="1524000" y="1121663"/>
              <a:ext cx="9144000" cy="2388235"/>
            </a:xfrm>
            <a:custGeom>
              <a:avLst/>
              <a:gdLst/>
              <a:ahLst/>
              <a:cxnLst/>
              <a:rect l="l" t="t" r="r" b="b"/>
              <a:pathLst>
                <a:path w="9144000" h="2388235">
                  <a:moveTo>
                    <a:pt x="9144000" y="0"/>
                  </a:moveTo>
                  <a:lnTo>
                    <a:pt x="0" y="0"/>
                  </a:lnTo>
                  <a:lnTo>
                    <a:pt x="0" y="2388107"/>
                  </a:lnTo>
                  <a:lnTo>
                    <a:pt x="9144000" y="238810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435" y="2308860"/>
              <a:ext cx="9014079" cy="16821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600">
              <a:latin typeface="Times New Roman"/>
              <a:cs typeface="Times New Roman"/>
            </a:endParaRPr>
          </a:p>
          <a:p>
            <a:pPr marL="562610">
              <a:lnSpc>
                <a:spcPct val="100000"/>
              </a:lnSpc>
            </a:pPr>
            <a:r>
              <a:rPr sz="6000" dirty="0"/>
              <a:t>Introduction</a:t>
            </a:r>
            <a:r>
              <a:rPr sz="6000" spc="-70" dirty="0"/>
              <a:t> </a:t>
            </a:r>
            <a:r>
              <a:rPr sz="6000" dirty="0"/>
              <a:t>to</a:t>
            </a:r>
            <a:r>
              <a:rPr sz="6000" spc="-50" dirty="0"/>
              <a:t> </a:t>
            </a:r>
            <a:r>
              <a:rPr sz="6000" spc="-5" dirty="0"/>
              <a:t>JAVA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5420105" y="3591559"/>
            <a:ext cx="5168900" cy="26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Lecture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-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1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Segoe UI Light"/>
              <a:cs typeface="Segoe UI Light"/>
            </a:endParaRPr>
          </a:p>
          <a:p>
            <a:pPr marL="2299335">
              <a:lnSpc>
                <a:spcPct val="100000"/>
              </a:lnSpc>
            </a:pPr>
            <a:r>
              <a:rPr sz="3200" spc="-80" dirty="0">
                <a:solidFill>
                  <a:srgbClr val="F9F9F9"/>
                </a:solidFill>
                <a:latin typeface="Segoe UI Semibold"/>
                <a:cs typeface="Segoe UI Semibold"/>
              </a:rPr>
              <a:t>Tokey </a:t>
            </a:r>
            <a:r>
              <a:rPr sz="32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Ahmmed</a:t>
            </a:r>
            <a:endParaRPr sz="3200">
              <a:latin typeface="Segoe UI Semibold"/>
              <a:cs typeface="Segoe UI Semibold"/>
            </a:endParaRPr>
          </a:p>
          <a:p>
            <a:pPr marL="3319779" marR="5080" indent="-224154" algn="r">
              <a:lnSpc>
                <a:spcPct val="136400"/>
              </a:lnSpc>
              <a:spcBef>
                <a:spcPts val="90"/>
              </a:spcBef>
            </a:pP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Lecturer,</a:t>
            </a:r>
            <a:r>
              <a:rPr sz="1800" spc="-2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Dept.</a:t>
            </a:r>
            <a:r>
              <a:rPr sz="1800" spc="-2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of</a:t>
            </a:r>
            <a:r>
              <a:rPr sz="1800" spc="-15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CSE </a:t>
            </a:r>
            <a:r>
              <a:rPr sz="1800" spc="-48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Varendra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University </a:t>
            </a:r>
            <a:r>
              <a:rPr sz="1800" spc="-48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tokey@vu.edu.bd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5224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50" dirty="0"/>
              <a:t> </a:t>
            </a:r>
            <a:r>
              <a:rPr sz="4400" spc="-5" dirty="0"/>
              <a:t>Environments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8455" y="1052575"/>
            <a:ext cx="6882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Oracle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has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2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products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8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implement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SE: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866" y="2688970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7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7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8"/>
                </a:lnTo>
                <a:lnTo>
                  <a:pt x="133350" y="30861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0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7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866" y="3062351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3"/>
                </a:lnTo>
                <a:lnTo>
                  <a:pt x="102234" y="50164"/>
                </a:lnTo>
                <a:lnTo>
                  <a:pt x="102387" y="52959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6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4"/>
                </a:lnTo>
                <a:lnTo>
                  <a:pt x="1104" y="6476"/>
                </a:lnTo>
                <a:lnTo>
                  <a:pt x="0" y="9271"/>
                </a:lnTo>
                <a:lnTo>
                  <a:pt x="1104" y="11937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9"/>
                </a:lnTo>
                <a:lnTo>
                  <a:pt x="133350" y="30861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70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4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3"/>
                </a:lnTo>
                <a:lnTo>
                  <a:pt x="102355" y="5334"/>
                </a:lnTo>
                <a:lnTo>
                  <a:pt x="102314" y="6476"/>
                </a:lnTo>
                <a:lnTo>
                  <a:pt x="103504" y="8382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70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866" y="3437254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3"/>
                </a:lnTo>
                <a:lnTo>
                  <a:pt x="102234" y="50165"/>
                </a:lnTo>
                <a:lnTo>
                  <a:pt x="102387" y="52959"/>
                </a:lnTo>
                <a:lnTo>
                  <a:pt x="103974" y="54864"/>
                </a:lnTo>
                <a:lnTo>
                  <a:pt x="105562" y="56642"/>
                </a:lnTo>
                <a:lnTo>
                  <a:pt x="108419" y="56896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1"/>
                </a:moveTo>
                <a:lnTo>
                  <a:pt x="3492" y="5334"/>
                </a:lnTo>
                <a:lnTo>
                  <a:pt x="1104" y="6477"/>
                </a:lnTo>
                <a:lnTo>
                  <a:pt x="0" y="9271"/>
                </a:lnTo>
                <a:lnTo>
                  <a:pt x="1104" y="11937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5"/>
                </a:lnTo>
                <a:lnTo>
                  <a:pt x="75082" y="33655"/>
                </a:lnTo>
                <a:lnTo>
                  <a:pt x="80962" y="33528"/>
                </a:lnTo>
                <a:lnTo>
                  <a:pt x="86512" y="33528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9"/>
                </a:lnTo>
                <a:lnTo>
                  <a:pt x="133350" y="30861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4"/>
                </a:lnTo>
                <a:lnTo>
                  <a:pt x="133819" y="29337"/>
                </a:lnTo>
                <a:lnTo>
                  <a:pt x="133819" y="27940"/>
                </a:lnTo>
                <a:lnTo>
                  <a:pt x="133667" y="26670"/>
                </a:lnTo>
                <a:lnTo>
                  <a:pt x="133184" y="25527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4"/>
                </a:lnTo>
                <a:lnTo>
                  <a:pt x="6032" y="4191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3"/>
                </a:lnTo>
                <a:lnTo>
                  <a:pt x="102355" y="5334"/>
                </a:lnTo>
                <a:lnTo>
                  <a:pt x="102314" y="6477"/>
                </a:lnTo>
                <a:lnTo>
                  <a:pt x="103504" y="8382"/>
                </a:lnTo>
                <a:lnTo>
                  <a:pt x="117627" y="23114"/>
                </a:lnTo>
                <a:lnTo>
                  <a:pt x="96202" y="23114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70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866" y="4057522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8"/>
                </a:lnTo>
                <a:lnTo>
                  <a:pt x="133350" y="30860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866" y="4430903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3"/>
                </a:lnTo>
                <a:lnTo>
                  <a:pt x="102234" y="50165"/>
                </a:lnTo>
                <a:lnTo>
                  <a:pt x="102387" y="52959"/>
                </a:lnTo>
                <a:lnTo>
                  <a:pt x="103974" y="54864"/>
                </a:lnTo>
                <a:lnTo>
                  <a:pt x="105562" y="56642"/>
                </a:lnTo>
                <a:lnTo>
                  <a:pt x="108419" y="56896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1"/>
                </a:moveTo>
                <a:lnTo>
                  <a:pt x="3492" y="5334"/>
                </a:lnTo>
                <a:lnTo>
                  <a:pt x="1104" y="6477"/>
                </a:lnTo>
                <a:lnTo>
                  <a:pt x="0" y="9271"/>
                </a:lnTo>
                <a:lnTo>
                  <a:pt x="1104" y="11938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5"/>
                </a:lnTo>
                <a:lnTo>
                  <a:pt x="75082" y="33655"/>
                </a:lnTo>
                <a:lnTo>
                  <a:pt x="80962" y="33528"/>
                </a:lnTo>
                <a:lnTo>
                  <a:pt x="86512" y="33528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9"/>
                </a:lnTo>
                <a:lnTo>
                  <a:pt x="133350" y="30861"/>
                </a:lnTo>
                <a:lnTo>
                  <a:pt x="133502" y="30226"/>
                </a:lnTo>
                <a:lnTo>
                  <a:pt x="133543" y="29940"/>
                </a:lnTo>
                <a:lnTo>
                  <a:pt x="133667" y="29464"/>
                </a:lnTo>
                <a:lnTo>
                  <a:pt x="133819" y="29337"/>
                </a:lnTo>
                <a:lnTo>
                  <a:pt x="133819" y="27940"/>
                </a:lnTo>
                <a:lnTo>
                  <a:pt x="133667" y="26670"/>
                </a:lnTo>
                <a:lnTo>
                  <a:pt x="133184" y="25527"/>
                </a:lnTo>
                <a:lnTo>
                  <a:pt x="132397" y="24638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4"/>
                </a:lnTo>
                <a:lnTo>
                  <a:pt x="6032" y="4191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3"/>
                </a:lnTo>
                <a:lnTo>
                  <a:pt x="102355" y="5334"/>
                </a:lnTo>
                <a:lnTo>
                  <a:pt x="102314" y="6477"/>
                </a:lnTo>
                <a:lnTo>
                  <a:pt x="103504" y="8382"/>
                </a:lnTo>
                <a:lnTo>
                  <a:pt x="117627" y="23114"/>
                </a:lnTo>
                <a:lnTo>
                  <a:pt x="96202" y="23114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70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159" y="1981961"/>
            <a:ext cx="5081905" cy="310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Runtime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Environment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(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JRE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) and</a:t>
            </a:r>
            <a:endParaRPr sz="2400">
              <a:latin typeface="Segoe UI Light"/>
              <a:cs typeface="Segoe UI Light"/>
            </a:endParaRPr>
          </a:p>
          <a:p>
            <a:pPr marL="365760" marR="2502535">
              <a:lnSpc>
                <a:spcPct val="136400"/>
              </a:lnSpc>
              <a:spcBef>
                <a:spcPts val="844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An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installation package </a:t>
            </a:r>
            <a:r>
              <a:rPr sz="1800" spc="-48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It physically exists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18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environment</a:t>
            </a:r>
            <a:endParaRPr sz="1800">
              <a:latin typeface="Segoe UI Light"/>
              <a:cs typeface="Segoe UI Light"/>
            </a:endParaRPr>
          </a:p>
          <a:p>
            <a:pPr marL="365760">
              <a:lnSpc>
                <a:spcPts val="1945"/>
              </a:lnSpc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only</a:t>
            </a:r>
            <a:r>
              <a:rPr sz="18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run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(not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develop)</a:t>
            </a:r>
            <a:endParaRPr sz="1800">
              <a:latin typeface="Segoe UI Light"/>
              <a:cs typeface="Segoe UI Light"/>
            </a:endParaRPr>
          </a:p>
          <a:p>
            <a:pPr marL="36576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Part</a:t>
            </a:r>
            <a:r>
              <a:rPr sz="1800" spc="-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18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JDK</a:t>
            </a:r>
            <a:endParaRPr sz="1800">
              <a:latin typeface="Segoe UI Light"/>
              <a:cs typeface="Segoe UI Light"/>
            </a:endParaRPr>
          </a:p>
          <a:p>
            <a:pPr marL="365760">
              <a:lnSpc>
                <a:spcPts val="2050"/>
              </a:lnSpc>
              <a:spcBef>
                <a:spcPts val="780"/>
              </a:spcBef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contains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set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libraries</a:t>
            </a:r>
            <a:endParaRPr sz="1800">
              <a:latin typeface="Segoe UI Light"/>
              <a:cs typeface="Segoe UI Light"/>
            </a:endParaRPr>
          </a:p>
          <a:p>
            <a:pPr marL="365760" marR="2186940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+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other files that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JVM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uses </a:t>
            </a:r>
            <a:r>
              <a:rPr sz="1800" spc="-48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at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runtime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71943" y="2700273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138" y="33274"/>
                </a:moveTo>
                <a:lnTo>
                  <a:pt x="117728" y="33274"/>
                </a:lnTo>
                <a:lnTo>
                  <a:pt x="103631" y="48133"/>
                </a:lnTo>
                <a:lnTo>
                  <a:pt x="102234" y="50164"/>
                </a:lnTo>
                <a:lnTo>
                  <a:pt x="102361" y="52959"/>
                </a:lnTo>
                <a:lnTo>
                  <a:pt x="104012" y="54737"/>
                </a:lnTo>
                <a:lnTo>
                  <a:pt x="105536" y="56641"/>
                </a:lnTo>
                <a:lnTo>
                  <a:pt x="108457" y="56768"/>
                </a:lnTo>
                <a:lnTo>
                  <a:pt x="110362" y="55117"/>
                </a:lnTo>
                <a:lnTo>
                  <a:pt x="131138" y="33274"/>
                </a:lnTo>
                <a:close/>
              </a:path>
              <a:path w="133984" h="57150">
                <a:moveTo>
                  <a:pt x="5968" y="4063"/>
                </a:moveTo>
                <a:lnTo>
                  <a:pt x="1142" y="6476"/>
                </a:lnTo>
                <a:lnTo>
                  <a:pt x="0" y="9271"/>
                </a:lnTo>
                <a:lnTo>
                  <a:pt x="1142" y="11937"/>
                </a:lnTo>
                <a:lnTo>
                  <a:pt x="10993" y="23367"/>
                </a:lnTo>
                <a:lnTo>
                  <a:pt x="27082" y="29940"/>
                </a:lnTo>
                <a:lnTo>
                  <a:pt x="47220" y="32940"/>
                </a:lnTo>
                <a:lnTo>
                  <a:pt x="69214" y="33654"/>
                </a:lnTo>
                <a:lnTo>
                  <a:pt x="75056" y="33654"/>
                </a:lnTo>
                <a:lnTo>
                  <a:pt x="80899" y="33400"/>
                </a:lnTo>
                <a:lnTo>
                  <a:pt x="86486" y="33400"/>
                </a:lnTo>
                <a:lnTo>
                  <a:pt x="91566" y="33274"/>
                </a:lnTo>
                <a:lnTo>
                  <a:pt x="131138" y="33274"/>
                </a:lnTo>
                <a:lnTo>
                  <a:pt x="132587" y="31750"/>
                </a:lnTo>
                <a:lnTo>
                  <a:pt x="133350" y="30734"/>
                </a:lnTo>
                <a:lnTo>
                  <a:pt x="133476" y="29972"/>
                </a:lnTo>
                <a:lnTo>
                  <a:pt x="133603" y="29463"/>
                </a:lnTo>
                <a:lnTo>
                  <a:pt x="133857" y="29337"/>
                </a:lnTo>
                <a:lnTo>
                  <a:pt x="133857" y="27939"/>
                </a:lnTo>
                <a:lnTo>
                  <a:pt x="133603" y="26670"/>
                </a:lnTo>
                <a:lnTo>
                  <a:pt x="133223" y="25400"/>
                </a:lnTo>
                <a:lnTo>
                  <a:pt x="132333" y="24637"/>
                </a:lnTo>
                <a:lnTo>
                  <a:pt x="131148" y="23391"/>
                </a:lnTo>
                <a:lnTo>
                  <a:pt x="63696" y="23391"/>
                </a:lnTo>
                <a:lnTo>
                  <a:pt x="40306" y="21971"/>
                </a:lnTo>
                <a:lnTo>
                  <a:pt x="20798" y="17311"/>
                </a:lnTo>
                <a:lnTo>
                  <a:pt x="9778" y="7747"/>
                </a:lnTo>
                <a:lnTo>
                  <a:pt x="8762" y="5334"/>
                </a:lnTo>
                <a:lnTo>
                  <a:pt x="5968" y="4063"/>
                </a:lnTo>
                <a:close/>
              </a:path>
              <a:path w="133984" h="57150">
                <a:moveTo>
                  <a:pt x="108203" y="0"/>
                </a:moveTo>
                <a:lnTo>
                  <a:pt x="105663" y="253"/>
                </a:lnTo>
                <a:lnTo>
                  <a:pt x="104139" y="1904"/>
                </a:lnTo>
                <a:lnTo>
                  <a:pt x="102488" y="3555"/>
                </a:lnTo>
                <a:lnTo>
                  <a:pt x="102234" y="6223"/>
                </a:lnTo>
                <a:lnTo>
                  <a:pt x="103504" y="8254"/>
                </a:lnTo>
                <a:lnTo>
                  <a:pt x="117601" y="23113"/>
                </a:lnTo>
                <a:lnTo>
                  <a:pt x="96138" y="23113"/>
                </a:lnTo>
                <a:lnTo>
                  <a:pt x="91439" y="23240"/>
                </a:lnTo>
                <a:lnTo>
                  <a:pt x="63696" y="23391"/>
                </a:lnTo>
                <a:lnTo>
                  <a:pt x="131148" y="23391"/>
                </a:lnTo>
                <a:lnTo>
                  <a:pt x="110108" y="1270"/>
                </a:lnTo>
                <a:lnTo>
                  <a:pt x="108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71943" y="3101085"/>
            <a:ext cx="133985" cy="1134745"/>
          </a:xfrm>
          <a:custGeom>
            <a:avLst/>
            <a:gdLst/>
            <a:ahLst/>
            <a:cxnLst/>
            <a:rect l="l" t="t" r="r" b="b"/>
            <a:pathLst>
              <a:path w="133984" h="1134745">
                <a:moveTo>
                  <a:pt x="133858" y="1105408"/>
                </a:moveTo>
                <a:lnTo>
                  <a:pt x="133604" y="1104138"/>
                </a:lnTo>
                <a:lnTo>
                  <a:pt x="133223" y="1102868"/>
                </a:lnTo>
                <a:lnTo>
                  <a:pt x="132334" y="1102106"/>
                </a:lnTo>
                <a:lnTo>
                  <a:pt x="131140" y="1100861"/>
                </a:lnTo>
                <a:lnTo>
                  <a:pt x="110109" y="1078738"/>
                </a:lnTo>
                <a:lnTo>
                  <a:pt x="108204" y="1077468"/>
                </a:lnTo>
                <a:lnTo>
                  <a:pt x="105664" y="1077722"/>
                </a:lnTo>
                <a:lnTo>
                  <a:pt x="104140" y="1079373"/>
                </a:lnTo>
                <a:lnTo>
                  <a:pt x="102489" y="1081024"/>
                </a:lnTo>
                <a:lnTo>
                  <a:pt x="102235" y="1083691"/>
                </a:lnTo>
                <a:lnTo>
                  <a:pt x="103505" y="1085723"/>
                </a:lnTo>
                <a:lnTo>
                  <a:pt x="117602" y="1100582"/>
                </a:lnTo>
                <a:lnTo>
                  <a:pt x="96139" y="1100582"/>
                </a:lnTo>
                <a:lnTo>
                  <a:pt x="91440" y="1100709"/>
                </a:lnTo>
                <a:lnTo>
                  <a:pt x="63690" y="1100861"/>
                </a:lnTo>
                <a:lnTo>
                  <a:pt x="40297" y="1099439"/>
                </a:lnTo>
                <a:lnTo>
                  <a:pt x="20789" y="1094790"/>
                </a:lnTo>
                <a:lnTo>
                  <a:pt x="9779" y="1085215"/>
                </a:lnTo>
                <a:lnTo>
                  <a:pt x="8763" y="1082802"/>
                </a:lnTo>
                <a:lnTo>
                  <a:pt x="5969" y="1081532"/>
                </a:lnTo>
                <a:lnTo>
                  <a:pt x="1143" y="1083945"/>
                </a:lnTo>
                <a:lnTo>
                  <a:pt x="0" y="1086739"/>
                </a:lnTo>
                <a:lnTo>
                  <a:pt x="1143" y="1089406"/>
                </a:lnTo>
                <a:lnTo>
                  <a:pt x="10985" y="1100836"/>
                </a:lnTo>
                <a:lnTo>
                  <a:pt x="27076" y="1107414"/>
                </a:lnTo>
                <a:lnTo>
                  <a:pt x="47218" y="1110411"/>
                </a:lnTo>
                <a:lnTo>
                  <a:pt x="69215" y="1111123"/>
                </a:lnTo>
                <a:lnTo>
                  <a:pt x="75057" y="1111123"/>
                </a:lnTo>
                <a:lnTo>
                  <a:pt x="80899" y="1110869"/>
                </a:lnTo>
                <a:lnTo>
                  <a:pt x="86487" y="1110869"/>
                </a:lnTo>
                <a:lnTo>
                  <a:pt x="91567" y="1110742"/>
                </a:lnTo>
                <a:lnTo>
                  <a:pt x="117729" y="1110742"/>
                </a:lnTo>
                <a:lnTo>
                  <a:pt x="103632" y="1125601"/>
                </a:lnTo>
                <a:lnTo>
                  <a:pt x="102235" y="1127633"/>
                </a:lnTo>
                <a:lnTo>
                  <a:pt x="102362" y="1130427"/>
                </a:lnTo>
                <a:lnTo>
                  <a:pt x="104013" y="1132205"/>
                </a:lnTo>
                <a:lnTo>
                  <a:pt x="105537" y="1134110"/>
                </a:lnTo>
                <a:lnTo>
                  <a:pt x="108458" y="1134237"/>
                </a:lnTo>
                <a:lnTo>
                  <a:pt x="110363" y="1132586"/>
                </a:lnTo>
                <a:lnTo>
                  <a:pt x="131127" y="1110742"/>
                </a:lnTo>
                <a:lnTo>
                  <a:pt x="132588" y="1109218"/>
                </a:lnTo>
                <a:lnTo>
                  <a:pt x="133350" y="1108202"/>
                </a:lnTo>
                <a:lnTo>
                  <a:pt x="133477" y="1107440"/>
                </a:lnTo>
                <a:lnTo>
                  <a:pt x="133604" y="1106932"/>
                </a:lnTo>
                <a:lnTo>
                  <a:pt x="133858" y="1106805"/>
                </a:lnTo>
                <a:lnTo>
                  <a:pt x="133858" y="1105408"/>
                </a:lnTo>
                <a:close/>
              </a:path>
              <a:path w="133984" h="1134745">
                <a:moveTo>
                  <a:pt x="133858" y="430276"/>
                </a:moveTo>
                <a:lnTo>
                  <a:pt x="133604" y="429006"/>
                </a:lnTo>
                <a:lnTo>
                  <a:pt x="133223" y="427736"/>
                </a:lnTo>
                <a:lnTo>
                  <a:pt x="132334" y="426974"/>
                </a:lnTo>
                <a:lnTo>
                  <a:pt x="131140" y="425729"/>
                </a:lnTo>
                <a:lnTo>
                  <a:pt x="110109" y="403606"/>
                </a:lnTo>
                <a:lnTo>
                  <a:pt x="108204" y="402336"/>
                </a:lnTo>
                <a:lnTo>
                  <a:pt x="105664" y="402590"/>
                </a:lnTo>
                <a:lnTo>
                  <a:pt x="104140" y="404241"/>
                </a:lnTo>
                <a:lnTo>
                  <a:pt x="102489" y="405892"/>
                </a:lnTo>
                <a:lnTo>
                  <a:pt x="102235" y="408559"/>
                </a:lnTo>
                <a:lnTo>
                  <a:pt x="103505" y="410591"/>
                </a:lnTo>
                <a:lnTo>
                  <a:pt x="117602" y="425450"/>
                </a:lnTo>
                <a:lnTo>
                  <a:pt x="96139" y="425450"/>
                </a:lnTo>
                <a:lnTo>
                  <a:pt x="91440" y="425577"/>
                </a:lnTo>
                <a:lnTo>
                  <a:pt x="63690" y="425729"/>
                </a:lnTo>
                <a:lnTo>
                  <a:pt x="40297" y="424319"/>
                </a:lnTo>
                <a:lnTo>
                  <a:pt x="20789" y="419658"/>
                </a:lnTo>
                <a:lnTo>
                  <a:pt x="9779" y="410083"/>
                </a:lnTo>
                <a:lnTo>
                  <a:pt x="8763" y="407670"/>
                </a:lnTo>
                <a:lnTo>
                  <a:pt x="5969" y="406400"/>
                </a:lnTo>
                <a:lnTo>
                  <a:pt x="1143" y="408813"/>
                </a:lnTo>
                <a:lnTo>
                  <a:pt x="0" y="411607"/>
                </a:lnTo>
                <a:lnTo>
                  <a:pt x="1143" y="414274"/>
                </a:lnTo>
                <a:lnTo>
                  <a:pt x="10985" y="425704"/>
                </a:lnTo>
                <a:lnTo>
                  <a:pt x="27076" y="432282"/>
                </a:lnTo>
                <a:lnTo>
                  <a:pt x="47218" y="435279"/>
                </a:lnTo>
                <a:lnTo>
                  <a:pt x="69215" y="435991"/>
                </a:lnTo>
                <a:lnTo>
                  <a:pt x="75057" y="435991"/>
                </a:lnTo>
                <a:lnTo>
                  <a:pt x="80899" y="435737"/>
                </a:lnTo>
                <a:lnTo>
                  <a:pt x="86487" y="435737"/>
                </a:lnTo>
                <a:lnTo>
                  <a:pt x="91567" y="435622"/>
                </a:lnTo>
                <a:lnTo>
                  <a:pt x="117729" y="435622"/>
                </a:lnTo>
                <a:lnTo>
                  <a:pt x="103632" y="450469"/>
                </a:lnTo>
                <a:lnTo>
                  <a:pt x="102235" y="452501"/>
                </a:lnTo>
                <a:lnTo>
                  <a:pt x="102362" y="455295"/>
                </a:lnTo>
                <a:lnTo>
                  <a:pt x="104013" y="457085"/>
                </a:lnTo>
                <a:lnTo>
                  <a:pt x="105537" y="458978"/>
                </a:lnTo>
                <a:lnTo>
                  <a:pt x="133477" y="432320"/>
                </a:lnTo>
                <a:lnTo>
                  <a:pt x="133604" y="431800"/>
                </a:lnTo>
                <a:lnTo>
                  <a:pt x="133858" y="431685"/>
                </a:lnTo>
                <a:lnTo>
                  <a:pt x="133858" y="430276"/>
                </a:lnTo>
                <a:close/>
              </a:path>
              <a:path w="133984" h="1134745">
                <a:moveTo>
                  <a:pt x="133858" y="27940"/>
                </a:moveTo>
                <a:lnTo>
                  <a:pt x="133604" y="26670"/>
                </a:lnTo>
                <a:lnTo>
                  <a:pt x="133223" y="25400"/>
                </a:lnTo>
                <a:lnTo>
                  <a:pt x="132334" y="24638"/>
                </a:lnTo>
                <a:lnTo>
                  <a:pt x="131140" y="23393"/>
                </a:lnTo>
                <a:lnTo>
                  <a:pt x="110109" y="1270"/>
                </a:lnTo>
                <a:lnTo>
                  <a:pt x="108204" y="0"/>
                </a:lnTo>
                <a:lnTo>
                  <a:pt x="105664" y="254"/>
                </a:lnTo>
                <a:lnTo>
                  <a:pt x="104140" y="1905"/>
                </a:lnTo>
                <a:lnTo>
                  <a:pt x="102489" y="3556"/>
                </a:lnTo>
                <a:lnTo>
                  <a:pt x="102235" y="6223"/>
                </a:lnTo>
                <a:lnTo>
                  <a:pt x="103505" y="8255"/>
                </a:lnTo>
                <a:lnTo>
                  <a:pt x="117602" y="23114"/>
                </a:lnTo>
                <a:lnTo>
                  <a:pt x="96139" y="23114"/>
                </a:lnTo>
                <a:lnTo>
                  <a:pt x="91440" y="23241"/>
                </a:lnTo>
                <a:lnTo>
                  <a:pt x="63690" y="23393"/>
                </a:lnTo>
                <a:lnTo>
                  <a:pt x="40297" y="21971"/>
                </a:lnTo>
                <a:lnTo>
                  <a:pt x="20789" y="17322"/>
                </a:lnTo>
                <a:lnTo>
                  <a:pt x="9779" y="7747"/>
                </a:lnTo>
                <a:lnTo>
                  <a:pt x="8763" y="5334"/>
                </a:lnTo>
                <a:lnTo>
                  <a:pt x="5969" y="4064"/>
                </a:lnTo>
                <a:lnTo>
                  <a:pt x="1143" y="6477"/>
                </a:lnTo>
                <a:lnTo>
                  <a:pt x="0" y="9271"/>
                </a:lnTo>
                <a:lnTo>
                  <a:pt x="1143" y="11938"/>
                </a:lnTo>
                <a:lnTo>
                  <a:pt x="10985" y="23368"/>
                </a:lnTo>
                <a:lnTo>
                  <a:pt x="27076" y="29946"/>
                </a:lnTo>
                <a:lnTo>
                  <a:pt x="47218" y="32943"/>
                </a:lnTo>
                <a:lnTo>
                  <a:pt x="69215" y="33655"/>
                </a:lnTo>
                <a:lnTo>
                  <a:pt x="75057" y="33655"/>
                </a:lnTo>
                <a:lnTo>
                  <a:pt x="80899" y="33401"/>
                </a:lnTo>
                <a:lnTo>
                  <a:pt x="86487" y="33401"/>
                </a:lnTo>
                <a:lnTo>
                  <a:pt x="91567" y="33274"/>
                </a:lnTo>
                <a:lnTo>
                  <a:pt x="117729" y="33274"/>
                </a:lnTo>
                <a:lnTo>
                  <a:pt x="103632" y="48133"/>
                </a:lnTo>
                <a:lnTo>
                  <a:pt x="102235" y="50165"/>
                </a:lnTo>
                <a:lnTo>
                  <a:pt x="102362" y="52959"/>
                </a:lnTo>
                <a:lnTo>
                  <a:pt x="104013" y="54737"/>
                </a:lnTo>
                <a:lnTo>
                  <a:pt x="105537" y="56642"/>
                </a:lnTo>
                <a:lnTo>
                  <a:pt x="108458" y="56769"/>
                </a:lnTo>
                <a:lnTo>
                  <a:pt x="110363" y="55118"/>
                </a:lnTo>
                <a:lnTo>
                  <a:pt x="131127" y="33274"/>
                </a:lnTo>
                <a:lnTo>
                  <a:pt x="132588" y="31750"/>
                </a:lnTo>
                <a:lnTo>
                  <a:pt x="133350" y="30734"/>
                </a:lnTo>
                <a:lnTo>
                  <a:pt x="133477" y="29972"/>
                </a:lnTo>
                <a:lnTo>
                  <a:pt x="133604" y="29464"/>
                </a:lnTo>
                <a:lnTo>
                  <a:pt x="133858" y="29337"/>
                </a:lnTo>
                <a:lnTo>
                  <a:pt x="133858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6094" y="4554220"/>
            <a:ext cx="100330" cy="44450"/>
          </a:xfrm>
          <a:custGeom>
            <a:avLst/>
            <a:gdLst/>
            <a:ahLst/>
            <a:cxnLst/>
            <a:rect l="l" t="t" r="r" b="b"/>
            <a:pathLst>
              <a:path w="100329" h="44450">
                <a:moveTo>
                  <a:pt x="98393" y="26034"/>
                </a:moveTo>
                <a:lnTo>
                  <a:pt x="88391" y="26034"/>
                </a:lnTo>
                <a:lnTo>
                  <a:pt x="77724" y="37591"/>
                </a:lnTo>
                <a:lnTo>
                  <a:pt x="76707" y="39242"/>
                </a:lnTo>
                <a:lnTo>
                  <a:pt x="76834" y="41401"/>
                </a:lnTo>
                <a:lnTo>
                  <a:pt x="79248" y="44322"/>
                </a:lnTo>
                <a:lnTo>
                  <a:pt x="81279" y="44449"/>
                </a:lnTo>
                <a:lnTo>
                  <a:pt x="82803" y="43052"/>
                </a:lnTo>
                <a:lnTo>
                  <a:pt x="98393" y="26034"/>
                </a:lnTo>
                <a:close/>
              </a:path>
              <a:path w="100329" h="44450">
                <a:moveTo>
                  <a:pt x="4572" y="3301"/>
                </a:moveTo>
                <a:lnTo>
                  <a:pt x="2666" y="4190"/>
                </a:lnTo>
                <a:lnTo>
                  <a:pt x="888" y="5079"/>
                </a:lnTo>
                <a:lnTo>
                  <a:pt x="0" y="7365"/>
                </a:lnTo>
                <a:lnTo>
                  <a:pt x="888" y="9397"/>
                </a:lnTo>
                <a:lnTo>
                  <a:pt x="8258" y="18305"/>
                </a:lnTo>
                <a:lnTo>
                  <a:pt x="20319" y="23415"/>
                </a:lnTo>
                <a:lnTo>
                  <a:pt x="35429" y="25739"/>
                </a:lnTo>
                <a:lnTo>
                  <a:pt x="51943" y="26288"/>
                </a:lnTo>
                <a:lnTo>
                  <a:pt x="56387" y="26288"/>
                </a:lnTo>
                <a:lnTo>
                  <a:pt x="60705" y="26161"/>
                </a:lnTo>
                <a:lnTo>
                  <a:pt x="64897" y="26161"/>
                </a:lnTo>
                <a:lnTo>
                  <a:pt x="68706" y="26034"/>
                </a:lnTo>
                <a:lnTo>
                  <a:pt x="98393" y="26034"/>
                </a:lnTo>
                <a:lnTo>
                  <a:pt x="99440" y="24891"/>
                </a:lnTo>
                <a:lnTo>
                  <a:pt x="99822" y="24510"/>
                </a:lnTo>
                <a:lnTo>
                  <a:pt x="100075" y="24129"/>
                </a:lnTo>
                <a:lnTo>
                  <a:pt x="100202" y="23113"/>
                </a:lnTo>
                <a:lnTo>
                  <a:pt x="100202" y="20827"/>
                </a:lnTo>
                <a:lnTo>
                  <a:pt x="99949" y="19938"/>
                </a:lnTo>
                <a:lnTo>
                  <a:pt x="99313" y="19303"/>
                </a:lnTo>
                <a:lnTo>
                  <a:pt x="98476" y="18383"/>
                </a:lnTo>
                <a:lnTo>
                  <a:pt x="47799" y="18383"/>
                </a:lnTo>
                <a:lnTo>
                  <a:pt x="30257" y="17240"/>
                </a:lnTo>
                <a:lnTo>
                  <a:pt x="15621" y="13573"/>
                </a:lnTo>
                <a:lnTo>
                  <a:pt x="7365" y="6095"/>
                </a:lnTo>
                <a:lnTo>
                  <a:pt x="6603" y="4190"/>
                </a:lnTo>
                <a:lnTo>
                  <a:pt x="4572" y="3301"/>
                </a:lnTo>
                <a:close/>
              </a:path>
              <a:path w="100329" h="44450">
                <a:moveTo>
                  <a:pt x="81152" y="0"/>
                </a:moveTo>
                <a:lnTo>
                  <a:pt x="76782" y="5079"/>
                </a:lnTo>
                <a:lnTo>
                  <a:pt x="77597" y="6476"/>
                </a:lnTo>
                <a:lnTo>
                  <a:pt x="88264" y="18160"/>
                </a:lnTo>
                <a:lnTo>
                  <a:pt x="72135" y="18160"/>
                </a:lnTo>
                <a:lnTo>
                  <a:pt x="68579" y="18287"/>
                </a:lnTo>
                <a:lnTo>
                  <a:pt x="47799" y="18383"/>
                </a:lnTo>
                <a:lnTo>
                  <a:pt x="98476" y="18383"/>
                </a:lnTo>
                <a:lnTo>
                  <a:pt x="82676" y="1015"/>
                </a:lnTo>
                <a:lnTo>
                  <a:pt x="8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6094" y="4894071"/>
            <a:ext cx="100330" cy="44450"/>
          </a:xfrm>
          <a:custGeom>
            <a:avLst/>
            <a:gdLst/>
            <a:ahLst/>
            <a:cxnLst/>
            <a:rect l="l" t="t" r="r" b="b"/>
            <a:pathLst>
              <a:path w="100329" h="44450">
                <a:moveTo>
                  <a:pt x="98393" y="26034"/>
                </a:moveTo>
                <a:lnTo>
                  <a:pt x="88391" y="26034"/>
                </a:lnTo>
                <a:lnTo>
                  <a:pt x="77724" y="37591"/>
                </a:lnTo>
                <a:lnTo>
                  <a:pt x="76707" y="39242"/>
                </a:lnTo>
                <a:lnTo>
                  <a:pt x="76834" y="41401"/>
                </a:lnTo>
                <a:lnTo>
                  <a:pt x="79248" y="44322"/>
                </a:lnTo>
                <a:lnTo>
                  <a:pt x="81279" y="44450"/>
                </a:lnTo>
                <a:lnTo>
                  <a:pt x="82803" y="43052"/>
                </a:lnTo>
                <a:lnTo>
                  <a:pt x="98393" y="26034"/>
                </a:lnTo>
                <a:close/>
              </a:path>
              <a:path w="100329" h="44450">
                <a:moveTo>
                  <a:pt x="4572" y="3301"/>
                </a:moveTo>
                <a:lnTo>
                  <a:pt x="2666" y="4190"/>
                </a:lnTo>
                <a:lnTo>
                  <a:pt x="888" y="5079"/>
                </a:lnTo>
                <a:lnTo>
                  <a:pt x="0" y="7365"/>
                </a:lnTo>
                <a:lnTo>
                  <a:pt x="888" y="9397"/>
                </a:lnTo>
                <a:lnTo>
                  <a:pt x="8258" y="18305"/>
                </a:lnTo>
                <a:lnTo>
                  <a:pt x="20319" y="23415"/>
                </a:lnTo>
                <a:lnTo>
                  <a:pt x="35429" y="25739"/>
                </a:lnTo>
                <a:lnTo>
                  <a:pt x="51943" y="26288"/>
                </a:lnTo>
                <a:lnTo>
                  <a:pt x="56387" y="26288"/>
                </a:lnTo>
                <a:lnTo>
                  <a:pt x="60705" y="26161"/>
                </a:lnTo>
                <a:lnTo>
                  <a:pt x="64897" y="26161"/>
                </a:lnTo>
                <a:lnTo>
                  <a:pt x="68706" y="26034"/>
                </a:lnTo>
                <a:lnTo>
                  <a:pt x="98393" y="26034"/>
                </a:lnTo>
                <a:lnTo>
                  <a:pt x="99440" y="24891"/>
                </a:lnTo>
                <a:lnTo>
                  <a:pt x="99822" y="24510"/>
                </a:lnTo>
                <a:lnTo>
                  <a:pt x="100075" y="24129"/>
                </a:lnTo>
                <a:lnTo>
                  <a:pt x="100202" y="23113"/>
                </a:lnTo>
                <a:lnTo>
                  <a:pt x="100202" y="20827"/>
                </a:lnTo>
                <a:lnTo>
                  <a:pt x="99949" y="19938"/>
                </a:lnTo>
                <a:lnTo>
                  <a:pt x="99313" y="19303"/>
                </a:lnTo>
                <a:lnTo>
                  <a:pt x="98476" y="18383"/>
                </a:lnTo>
                <a:lnTo>
                  <a:pt x="47799" y="18383"/>
                </a:lnTo>
                <a:lnTo>
                  <a:pt x="30257" y="17240"/>
                </a:lnTo>
                <a:lnTo>
                  <a:pt x="15621" y="13573"/>
                </a:lnTo>
                <a:lnTo>
                  <a:pt x="7365" y="6095"/>
                </a:lnTo>
                <a:lnTo>
                  <a:pt x="6603" y="4190"/>
                </a:lnTo>
                <a:lnTo>
                  <a:pt x="4572" y="3301"/>
                </a:lnTo>
                <a:close/>
              </a:path>
              <a:path w="100329" h="44450">
                <a:moveTo>
                  <a:pt x="81152" y="0"/>
                </a:moveTo>
                <a:lnTo>
                  <a:pt x="76782" y="5079"/>
                </a:lnTo>
                <a:lnTo>
                  <a:pt x="77597" y="6476"/>
                </a:lnTo>
                <a:lnTo>
                  <a:pt x="88264" y="18160"/>
                </a:lnTo>
                <a:lnTo>
                  <a:pt x="72135" y="18160"/>
                </a:lnTo>
                <a:lnTo>
                  <a:pt x="68579" y="18287"/>
                </a:lnTo>
                <a:lnTo>
                  <a:pt x="47799" y="18383"/>
                </a:lnTo>
                <a:lnTo>
                  <a:pt x="98476" y="18383"/>
                </a:lnTo>
                <a:lnTo>
                  <a:pt x="82676" y="1015"/>
                </a:lnTo>
                <a:lnTo>
                  <a:pt x="81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5539" y="1981961"/>
            <a:ext cx="4801235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Development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Kit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(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JDK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)</a:t>
            </a:r>
            <a:endParaRPr sz="2400">
              <a:latin typeface="Segoe UI Light"/>
              <a:cs typeface="Segoe UI Light"/>
            </a:endParaRPr>
          </a:p>
          <a:p>
            <a:pPr marL="1163320">
              <a:lnSpc>
                <a:spcPct val="100000"/>
              </a:lnSpc>
              <a:spcBef>
                <a:spcPts val="1720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18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package</a:t>
            </a:r>
            <a:endParaRPr sz="1800">
              <a:latin typeface="Segoe UI Light"/>
              <a:cs typeface="Segoe UI Light"/>
            </a:endParaRPr>
          </a:p>
          <a:p>
            <a:pPr marL="1163320" marR="99060">
              <a:lnSpc>
                <a:spcPts val="3170"/>
              </a:lnSpc>
              <a:spcBef>
                <a:spcPts val="259"/>
              </a:spcBef>
            </a:pPr>
            <a:r>
              <a:rPr sz="1800" spc="-285" dirty="0">
                <a:solidFill>
                  <a:srgbClr val="F9F9F9"/>
                </a:solidFill>
                <a:latin typeface="Segoe UI Light"/>
                <a:cs typeface="Segoe UI Light"/>
              </a:rPr>
              <a:t>T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o c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r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ea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t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e 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J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av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a-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base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d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appli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c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at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i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ons  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18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environment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develop</a:t>
            </a:r>
            <a:endParaRPr sz="1800">
              <a:latin typeface="Segoe UI Light"/>
              <a:cs typeface="Segoe UI Light"/>
            </a:endParaRPr>
          </a:p>
          <a:p>
            <a:pPr marL="1163320">
              <a:lnSpc>
                <a:spcPts val="1885"/>
              </a:lnSpc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execute(run) the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program</a:t>
            </a:r>
            <a:endParaRPr sz="1800">
              <a:latin typeface="Segoe UI Light"/>
              <a:cs typeface="Segoe UI Light"/>
            </a:endParaRPr>
          </a:p>
          <a:p>
            <a:pPr marL="116332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Includes</a:t>
            </a:r>
            <a:r>
              <a:rPr sz="18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two</a:t>
            </a:r>
            <a:r>
              <a:rPr sz="1800" spc="-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things</a:t>
            </a:r>
            <a:endParaRPr sz="1800">
              <a:latin typeface="Segoe UI Light"/>
              <a:cs typeface="Segoe UI Light"/>
            </a:endParaRPr>
          </a:p>
          <a:p>
            <a:pPr marL="1620520" marR="5080">
              <a:lnSpc>
                <a:spcPct val="159300"/>
              </a:lnSpc>
              <a:spcBef>
                <a:spcPts val="15"/>
              </a:spcBef>
            </a:pPr>
            <a:r>
              <a:rPr sz="1400" dirty="0">
                <a:solidFill>
                  <a:srgbClr val="F9F9F9"/>
                </a:solidFill>
                <a:latin typeface="Segoe UI Light"/>
                <a:cs typeface="Segoe UI Light"/>
              </a:rPr>
              <a:t>Development </a:t>
            </a:r>
            <a:r>
              <a:rPr sz="1400" spc="-45" dirty="0">
                <a:solidFill>
                  <a:srgbClr val="F9F9F9"/>
                </a:solidFill>
                <a:latin typeface="Segoe UI Light"/>
                <a:cs typeface="Segoe UI Light"/>
              </a:rPr>
              <a:t>Tools </a:t>
            </a:r>
            <a:r>
              <a:rPr sz="1400" spc="-5" dirty="0">
                <a:solidFill>
                  <a:srgbClr val="F9F9F9"/>
                </a:solidFill>
                <a:latin typeface="Segoe UI Light"/>
                <a:cs typeface="Segoe UI Light"/>
              </a:rPr>
              <a:t>(such as </a:t>
            </a:r>
            <a:r>
              <a:rPr sz="14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1400" dirty="0">
                <a:solidFill>
                  <a:srgbClr val="F9F9F9"/>
                </a:solidFill>
                <a:latin typeface="Segoe UI Light"/>
                <a:cs typeface="Segoe UI Light"/>
              </a:rPr>
              <a:t>compiler) </a:t>
            </a:r>
            <a:r>
              <a:rPr sz="1400" spc="-37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9F9F9"/>
                </a:solidFill>
                <a:latin typeface="Segoe UI Light"/>
                <a:cs typeface="Segoe UI Light"/>
              </a:rPr>
              <a:t>JRE</a:t>
            </a:r>
            <a:r>
              <a:rPr sz="1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9F9F9"/>
                </a:solidFill>
                <a:latin typeface="Segoe UI Light"/>
                <a:cs typeface="Segoe UI Light"/>
              </a:rPr>
              <a:t>(Executes</a:t>
            </a:r>
            <a:r>
              <a:rPr sz="1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14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9F9F9"/>
                </a:solidFill>
                <a:latin typeface="Segoe UI Light"/>
                <a:cs typeface="Segoe UI Light"/>
              </a:rPr>
              <a:t>program)</a:t>
            </a:r>
            <a:endParaRPr sz="1400">
              <a:latin typeface="Segoe UI Light"/>
              <a:cs typeface="Segoe UI Ligh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135" y="3078479"/>
            <a:ext cx="3544823" cy="34671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7625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30" dirty="0"/>
              <a:t> </a:t>
            </a:r>
            <a:r>
              <a:rPr sz="4400" spc="-5" dirty="0"/>
              <a:t>Virtual</a:t>
            </a:r>
            <a:r>
              <a:rPr sz="4400" spc="-50" dirty="0"/>
              <a:t> </a:t>
            </a:r>
            <a:r>
              <a:rPr sz="4400" dirty="0"/>
              <a:t>Machine</a:t>
            </a:r>
            <a:r>
              <a:rPr sz="4400" spc="-60" dirty="0"/>
              <a:t> </a:t>
            </a:r>
            <a:r>
              <a:rPr sz="4400" dirty="0"/>
              <a:t>(JVM)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86866" y="2688970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7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7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8"/>
                </a:lnTo>
                <a:lnTo>
                  <a:pt x="133350" y="30861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0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7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866" y="3062351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3"/>
                </a:lnTo>
                <a:lnTo>
                  <a:pt x="102234" y="50164"/>
                </a:lnTo>
                <a:lnTo>
                  <a:pt x="102387" y="52959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6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4"/>
                </a:lnTo>
                <a:lnTo>
                  <a:pt x="1104" y="6476"/>
                </a:lnTo>
                <a:lnTo>
                  <a:pt x="0" y="9271"/>
                </a:lnTo>
                <a:lnTo>
                  <a:pt x="1104" y="11937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9"/>
                </a:lnTo>
                <a:lnTo>
                  <a:pt x="133350" y="30861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70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4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3"/>
                </a:lnTo>
                <a:lnTo>
                  <a:pt x="102355" y="5334"/>
                </a:lnTo>
                <a:lnTo>
                  <a:pt x="102314" y="6476"/>
                </a:lnTo>
                <a:lnTo>
                  <a:pt x="103504" y="8382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70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866" y="3684142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3"/>
                </a:moveTo>
                <a:lnTo>
                  <a:pt x="117792" y="33273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7"/>
                </a:lnTo>
                <a:lnTo>
                  <a:pt x="131211" y="33273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7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3"/>
                </a:lnTo>
                <a:lnTo>
                  <a:pt x="131211" y="33273"/>
                </a:lnTo>
                <a:lnTo>
                  <a:pt x="133032" y="31368"/>
                </a:lnTo>
                <a:lnTo>
                  <a:pt x="133350" y="30860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6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3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0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7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866" y="4057522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4"/>
                </a:moveTo>
                <a:lnTo>
                  <a:pt x="117792" y="33274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8"/>
                </a:lnTo>
                <a:lnTo>
                  <a:pt x="131211" y="33274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8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4"/>
                </a:lnTo>
                <a:lnTo>
                  <a:pt x="131211" y="33274"/>
                </a:lnTo>
                <a:lnTo>
                  <a:pt x="133032" y="31368"/>
                </a:lnTo>
                <a:lnTo>
                  <a:pt x="133350" y="30860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7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4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1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8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866" y="4677790"/>
            <a:ext cx="133985" cy="57150"/>
          </a:xfrm>
          <a:custGeom>
            <a:avLst/>
            <a:gdLst/>
            <a:ahLst/>
            <a:cxnLst/>
            <a:rect l="l" t="t" r="r" b="b"/>
            <a:pathLst>
              <a:path w="133984" h="57150">
                <a:moveTo>
                  <a:pt x="131211" y="33273"/>
                </a:moveTo>
                <a:lnTo>
                  <a:pt x="117792" y="33273"/>
                </a:lnTo>
                <a:lnTo>
                  <a:pt x="103657" y="48132"/>
                </a:lnTo>
                <a:lnTo>
                  <a:pt x="102234" y="50164"/>
                </a:lnTo>
                <a:lnTo>
                  <a:pt x="102387" y="52958"/>
                </a:lnTo>
                <a:lnTo>
                  <a:pt x="103974" y="54863"/>
                </a:lnTo>
                <a:lnTo>
                  <a:pt x="105562" y="56641"/>
                </a:lnTo>
                <a:lnTo>
                  <a:pt x="108419" y="56895"/>
                </a:lnTo>
                <a:lnTo>
                  <a:pt x="110324" y="55117"/>
                </a:lnTo>
                <a:lnTo>
                  <a:pt x="131211" y="33273"/>
                </a:lnTo>
                <a:close/>
              </a:path>
              <a:path w="133984" h="57150">
                <a:moveTo>
                  <a:pt x="6032" y="4190"/>
                </a:moveTo>
                <a:lnTo>
                  <a:pt x="3492" y="5333"/>
                </a:lnTo>
                <a:lnTo>
                  <a:pt x="1104" y="6476"/>
                </a:lnTo>
                <a:lnTo>
                  <a:pt x="0" y="9270"/>
                </a:lnTo>
                <a:lnTo>
                  <a:pt x="1104" y="11937"/>
                </a:lnTo>
                <a:lnTo>
                  <a:pt x="11013" y="23367"/>
                </a:lnTo>
                <a:lnTo>
                  <a:pt x="27125" y="29940"/>
                </a:lnTo>
                <a:lnTo>
                  <a:pt x="47255" y="32940"/>
                </a:lnTo>
                <a:lnTo>
                  <a:pt x="69214" y="33654"/>
                </a:lnTo>
                <a:lnTo>
                  <a:pt x="75082" y="33654"/>
                </a:lnTo>
                <a:lnTo>
                  <a:pt x="80962" y="33527"/>
                </a:lnTo>
                <a:lnTo>
                  <a:pt x="86512" y="33527"/>
                </a:lnTo>
                <a:lnTo>
                  <a:pt x="91592" y="33273"/>
                </a:lnTo>
                <a:lnTo>
                  <a:pt x="131211" y="33273"/>
                </a:lnTo>
                <a:lnTo>
                  <a:pt x="133032" y="31368"/>
                </a:lnTo>
                <a:lnTo>
                  <a:pt x="133350" y="30860"/>
                </a:lnTo>
                <a:lnTo>
                  <a:pt x="133502" y="30225"/>
                </a:lnTo>
                <a:lnTo>
                  <a:pt x="133543" y="29940"/>
                </a:lnTo>
                <a:lnTo>
                  <a:pt x="133667" y="29463"/>
                </a:lnTo>
                <a:lnTo>
                  <a:pt x="133819" y="29336"/>
                </a:lnTo>
                <a:lnTo>
                  <a:pt x="133819" y="27939"/>
                </a:lnTo>
                <a:lnTo>
                  <a:pt x="133667" y="26669"/>
                </a:lnTo>
                <a:lnTo>
                  <a:pt x="133184" y="25526"/>
                </a:lnTo>
                <a:lnTo>
                  <a:pt x="132397" y="24637"/>
                </a:lnTo>
                <a:lnTo>
                  <a:pt x="131316" y="23500"/>
                </a:lnTo>
                <a:lnTo>
                  <a:pt x="63733" y="23500"/>
                </a:lnTo>
                <a:lnTo>
                  <a:pt x="40362" y="22050"/>
                </a:lnTo>
                <a:lnTo>
                  <a:pt x="20860" y="17385"/>
                </a:lnTo>
                <a:lnTo>
                  <a:pt x="9842" y="7873"/>
                </a:lnTo>
                <a:lnTo>
                  <a:pt x="8724" y="5333"/>
                </a:lnTo>
                <a:lnTo>
                  <a:pt x="6032" y="4190"/>
                </a:lnTo>
                <a:close/>
              </a:path>
              <a:path w="133984" h="57150">
                <a:moveTo>
                  <a:pt x="108267" y="0"/>
                </a:moveTo>
                <a:lnTo>
                  <a:pt x="105727" y="380"/>
                </a:lnTo>
                <a:lnTo>
                  <a:pt x="102552" y="3682"/>
                </a:lnTo>
                <a:lnTo>
                  <a:pt x="102355" y="5333"/>
                </a:lnTo>
                <a:lnTo>
                  <a:pt x="102314" y="6476"/>
                </a:lnTo>
                <a:lnTo>
                  <a:pt x="103504" y="8381"/>
                </a:lnTo>
                <a:lnTo>
                  <a:pt x="117627" y="23113"/>
                </a:lnTo>
                <a:lnTo>
                  <a:pt x="96202" y="23113"/>
                </a:lnTo>
                <a:lnTo>
                  <a:pt x="91439" y="23367"/>
                </a:lnTo>
                <a:lnTo>
                  <a:pt x="63733" y="23500"/>
                </a:lnTo>
                <a:lnTo>
                  <a:pt x="131316" y="23500"/>
                </a:lnTo>
                <a:lnTo>
                  <a:pt x="110172" y="1269"/>
                </a:lnTo>
                <a:lnTo>
                  <a:pt x="108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455" y="1066291"/>
            <a:ext cx="10859135" cy="40246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solidFill>
                  <a:srgbClr val="F9F9F9"/>
                </a:solidFill>
                <a:latin typeface="Segoe UI Semibold"/>
                <a:cs typeface="Segoe UI Semibold"/>
              </a:rPr>
              <a:t>Java</a:t>
            </a:r>
            <a:r>
              <a:rPr sz="2000" spc="5" dirty="0">
                <a:solidFill>
                  <a:srgbClr val="F9F9F9"/>
                </a:solidFill>
                <a:latin typeface="Segoe UI Semibold"/>
                <a:cs typeface="Segoe UI Semibold"/>
              </a:rPr>
              <a:t> Virtual </a:t>
            </a:r>
            <a:r>
              <a:rPr sz="20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Machine</a:t>
            </a:r>
            <a:r>
              <a:rPr sz="2000" spc="-15" dirty="0">
                <a:solidFill>
                  <a:srgbClr val="F9F9F9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(JVM)</a:t>
            </a:r>
            <a:r>
              <a:rPr sz="2000" spc="15" dirty="0">
                <a:solidFill>
                  <a:srgbClr val="F9F9F9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engine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runtime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environment</a:t>
            </a:r>
            <a:r>
              <a:rPr sz="20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drive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Code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or </a:t>
            </a:r>
            <a:r>
              <a:rPr sz="2000" spc="-5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applications.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Segoe UI Light"/>
              <a:cs typeface="Segoe UI Light"/>
            </a:endParaRPr>
          </a:p>
          <a:p>
            <a:pPr marL="654050" indent="-343535">
              <a:lnSpc>
                <a:spcPct val="100000"/>
              </a:lnSpc>
              <a:buFont typeface="Wingdings"/>
              <a:buChar char=""/>
              <a:tabLst>
                <a:tab pos="654685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Virtual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Machine</a:t>
            </a:r>
            <a:r>
              <a:rPr sz="24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(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JVM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)</a:t>
            </a:r>
            <a:endParaRPr sz="2400">
              <a:latin typeface="Segoe UI Light"/>
              <a:cs typeface="Segoe UI Light"/>
            </a:endParaRPr>
          </a:p>
          <a:p>
            <a:pPr marL="664845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abstract</a:t>
            </a:r>
            <a:r>
              <a:rPr sz="18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machine</a:t>
            </a:r>
            <a:endParaRPr sz="1800">
              <a:latin typeface="Segoe UI Light"/>
              <a:cs typeface="Segoe UI Light"/>
            </a:endParaRPr>
          </a:p>
          <a:p>
            <a:pPr marL="664845" marR="7035165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It is called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virtual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machine </a:t>
            </a:r>
            <a:r>
              <a:rPr sz="1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because</a:t>
            </a:r>
            <a:r>
              <a:rPr sz="18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25" dirty="0">
                <a:solidFill>
                  <a:srgbClr val="F9F9F9"/>
                </a:solidFill>
                <a:latin typeface="Segoe UI Light"/>
                <a:cs typeface="Segoe UI Light"/>
              </a:rPr>
              <a:t>doesn't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 physically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exist</a:t>
            </a:r>
            <a:endParaRPr sz="1800">
              <a:latin typeface="Segoe UI Light"/>
              <a:cs typeface="Segoe UI Light"/>
            </a:endParaRPr>
          </a:p>
          <a:p>
            <a:pPr marL="664845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Part</a:t>
            </a:r>
            <a:r>
              <a:rPr sz="18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both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JDK and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JRE</a:t>
            </a:r>
            <a:endParaRPr sz="1800">
              <a:latin typeface="Segoe UI Light"/>
              <a:cs typeface="Segoe UI Light"/>
            </a:endParaRPr>
          </a:p>
          <a:p>
            <a:pPr marL="664845" marR="7128509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JVM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is responsible for executing </a:t>
            </a:r>
            <a:r>
              <a:rPr sz="1800" spc="-48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18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program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line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by</a:t>
            </a:r>
            <a:r>
              <a:rPr sz="1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line</a:t>
            </a:r>
            <a:endParaRPr sz="1800">
              <a:latin typeface="Segoe UI Light"/>
              <a:cs typeface="Segoe UI Light"/>
            </a:endParaRPr>
          </a:p>
          <a:p>
            <a:pPr marL="664845" marR="7854950">
              <a:lnSpc>
                <a:spcPts val="1939"/>
              </a:lnSpc>
              <a:spcBef>
                <a:spcPts val="1000"/>
              </a:spcBef>
            </a:pP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It is </a:t>
            </a:r>
            <a:r>
              <a:rPr sz="1800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1800" spc="10" dirty="0">
                <a:solidFill>
                  <a:srgbClr val="F9F9F9"/>
                </a:solidFill>
                <a:latin typeface="Segoe UI Light"/>
                <a:cs typeface="Segoe UI Light"/>
              </a:rPr>
              <a:t>heart </a:t>
            </a:r>
            <a:r>
              <a:rPr sz="1800" spc="-30" dirty="0">
                <a:solidFill>
                  <a:srgbClr val="F9F9F9"/>
                </a:solidFill>
                <a:latin typeface="Segoe UI Light"/>
                <a:cs typeface="Segoe UI Light"/>
              </a:rPr>
              <a:t>of </a:t>
            </a:r>
            <a:r>
              <a:rPr sz="1800" spc="-5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1800" spc="-15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1800" spc="-48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1800" spc="-20" dirty="0">
                <a:solidFill>
                  <a:srgbClr val="F9F9F9"/>
                </a:solidFill>
                <a:latin typeface="Segoe UI Light"/>
                <a:cs typeface="Segoe UI Light"/>
              </a:rPr>
              <a:t>technology.</a:t>
            </a:r>
            <a:endParaRPr sz="1800">
              <a:latin typeface="Segoe UI Light"/>
              <a:cs typeface="Segoe U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135" y="3078479"/>
            <a:ext cx="3544823" cy="34671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8818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20" dirty="0"/>
              <a:t> </a:t>
            </a:r>
            <a:r>
              <a:rPr sz="4400" spc="-5" dirty="0"/>
              <a:t>Conceptual</a:t>
            </a:r>
            <a:r>
              <a:rPr sz="4400" spc="-55" dirty="0"/>
              <a:t> </a:t>
            </a:r>
            <a:r>
              <a:rPr sz="4400" dirty="0"/>
              <a:t>Diagram</a:t>
            </a:r>
            <a:r>
              <a:rPr sz="4400" spc="-40" dirty="0"/>
              <a:t> </a:t>
            </a:r>
            <a:r>
              <a:rPr sz="2400" spc="-25" dirty="0">
                <a:latin typeface="Segoe UI Light"/>
                <a:cs typeface="Segoe UI Light"/>
              </a:rPr>
              <a:t>(of</a:t>
            </a:r>
            <a:r>
              <a:rPr sz="2400" spc="10" dirty="0">
                <a:latin typeface="Segoe UI Light"/>
                <a:cs typeface="Segoe UI Light"/>
              </a:rPr>
              <a:t> </a:t>
            </a:r>
            <a:r>
              <a:rPr sz="2400" spc="-15" dirty="0">
                <a:latin typeface="Segoe UI Light"/>
                <a:cs typeface="Segoe UI Light"/>
              </a:rPr>
              <a:t>Java </a:t>
            </a:r>
            <a:r>
              <a:rPr sz="2400" spc="-5" dirty="0">
                <a:latin typeface="Segoe UI Light"/>
                <a:cs typeface="Segoe UI Light"/>
              </a:rPr>
              <a:t>SE 8)</a:t>
            </a:r>
            <a:endParaRPr sz="24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435" y="1083563"/>
            <a:ext cx="8220456" cy="55534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203" y="5216397"/>
            <a:ext cx="11906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Black"/>
                <a:cs typeface="Segoe UI Black"/>
              </a:rPr>
              <a:t>Source: </a:t>
            </a:r>
            <a:r>
              <a:rPr sz="1400" spc="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https://docs.or </a:t>
            </a:r>
            <a:r>
              <a:rPr sz="1400" spc="5" dirty="0">
                <a:solidFill>
                  <a:srgbClr val="0462C1"/>
                </a:solidFill>
                <a:latin typeface="Segoe UI Light"/>
                <a:cs typeface="Segoe UI Light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acle.com/javas </a:t>
            </a:r>
            <a:r>
              <a:rPr sz="1400" spc="5" dirty="0">
                <a:solidFill>
                  <a:srgbClr val="0462C1"/>
                </a:solidFill>
                <a:latin typeface="Segoe UI Light"/>
                <a:cs typeface="Segoe UI Light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e/8/docs/in</a:t>
            </a:r>
            <a:r>
              <a:rPr sz="140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d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ex. </a:t>
            </a:r>
            <a:r>
              <a:rPr sz="1400" dirty="0">
                <a:solidFill>
                  <a:srgbClr val="0462C1"/>
                </a:solidFill>
                <a:latin typeface="Segoe UI Light"/>
                <a:cs typeface="Segoe UI Light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3"/>
              </a:rPr>
              <a:t>html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103" y="1709927"/>
            <a:ext cx="10515600" cy="2853055"/>
          </a:xfrm>
          <a:prstGeom prst="rect">
            <a:avLst/>
          </a:prstGeom>
          <a:solidFill>
            <a:srgbClr val="333E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4800" spc="-5" dirty="0"/>
              <a:t>Java</a:t>
            </a:r>
            <a:r>
              <a:rPr sz="4800" spc="-45" dirty="0"/>
              <a:t> </a:t>
            </a:r>
            <a:r>
              <a:rPr sz="4800" spc="-5" dirty="0"/>
              <a:t>Compilation</a:t>
            </a:r>
            <a:r>
              <a:rPr sz="4800" spc="-45" dirty="0"/>
              <a:t> </a:t>
            </a:r>
            <a:r>
              <a:rPr sz="4800" dirty="0"/>
              <a:t>Process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8253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Segoe UI Semibold"/>
                <a:cs typeface="Segoe UI Semibold"/>
              </a:rPr>
              <a:t>Java</a:t>
            </a:r>
            <a:r>
              <a:rPr sz="4400" spc="-15" dirty="0">
                <a:latin typeface="Segoe UI Semibold"/>
                <a:cs typeface="Segoe UI Semibold"/>
              </a:rPr>
              <a:t> </a:t>
            </a:r>
            <a:r>
              <a:rPr sz="4400" spc="-5" dirty="0">
                <a:latin typeface="Segoe UI Semibold"/>
                <a:cs typeface="Segoe UI Semibold"/>
              </a:rPr>
              <a:t>code</a:t>
            </a:r>
            <a:r>
              <a:rPr sz="4400" spc="-15" dirty="0">
                <a:latin typeface="Segoe UI Semibold"/>
                <a:cs typeface="Segoe UI Semibold"/>
              </a:rPr>
              <a:t> </a:t>
            </a:r>
            <a:r>
              <a:rPr sz="4400" dirty="0"/>
              <a:t>Compilation</a:t>
            </a:r>
            <a:r>
              <a:rPr sz="4400" spc="-50" dirty="0"/>
              <a:t> </a:t>
            </a:r>
            <a:r>
              <a:rPr sz="4400" dirty="0"/>
              <a:t>Process</a:t>
            </a:r>
            <a:endParaRPr sz="4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1060195"/>
            <a:ext cx="11534140" cy="262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05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  <a:tab pos="1078230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programming language,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all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source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code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first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written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plain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text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files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ending</a:t>
            </a:r>
            <a:r>
              <a:rPr sz="20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with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.java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ts val="2305"/>
              </a:lnSpc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extension.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240665" algn="l"/>
                <a:tab pos="241300" algn="l"/>
                <a:tab pos="692785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Those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source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files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then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compiled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into</a:t>
            </a:r>
            <a:r>
              <a:rPr sz="20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.class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files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by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	</a:t>
            </a:r>
            <a:r>
              <a:rPr sz="2000" b="1" dirty="0">
                <a:solidFill>
                  <a:srgbClr val="EC7C30"/>
                </a:solidFill>
                <a:latin typeface="Consolas"/>
                <a:cs typeface="Consolas"/>
              </a:rPr>
              <a:t>javac</a:t>
            </a:r>
            <a:r>
              <a:rPr sz="2000" b="1" spc="-6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30" dirty="0">
                <a:solidFill>
                  <a:srgbClr val="F9F9F9"/>
                </a:solidFill>
                <a:latin typeface="Segoe UI Light"/>
                <a:cs typeface="Segoe UI Light"/>
              </a:rPr>
              <a:t>compiler.</a:t>
            </a:r>
            <a:endParaRPr sz="2000">
              <a:latin typeface="Segoe UI Light"/>
              <a:cs typeface="Segoe UI Light"/>
            </a:endParaRPr>
          </a:p>
          <a:p>
            <a:pPr marL="241300" marR="5080" indent="-228600">
              <a:lnSpc>
                <a:spcPts val="2210"/>
              </a:lnSpc>
              <a:spcBef>
                <a:spcPts val="2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.class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file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does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not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contain code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native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your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processor;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it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instead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contains</a:t>
            </a:r>
            <a:r>
              <a:rPr sz="20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b="1" dirty="0">
                <a:solidFill>
                  <a:srgbClr val="EC7C30"/>
                </a:solidFill>
                <a:latin typeface="Consolas"/>
                <a:cs typeface="Consolas"/>
              </a:rPr>
              <a:t>bytecodes</a:t>
            </a:r>
            <a:r>
              <a:rPr sz="2000" b="1" spc="-58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-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2000" spc="-5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machine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language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Virtual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Machine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(JVM).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launcher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tool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runs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your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application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with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instance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Virtual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Machine.</a:t>
            </a:r>
            <a:endParaRPr sz="2000">
              <a:latin typeface="Segoe UI Light"/>
              <a:cs typeface="Segoe U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19" y="4055364"/>
            <a:ext cx="10652760" cy="25024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8072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latin typeface="Segoe UI Semibold"/>
                <a:cs typeface="Segoe UI Semibold"/>
              </a:rPr>
              <a:t>Java’s</a:t>
            </a:r>
            <a:r>
              <a:rPr sz="4400" spc="-35" dirty="0">
                <a:latin typeface="Segoe UI Semibold"/>
                <a:cs typeface="Segoe UI Semibold"/>
              </a:rPr>
              <a:t> </a:t>
            </a:r>
            <a:r>
              <a:rPr sz="4400" dirty="0"/>
              <a:t>Platform</a:t>
            </a:r>
            <a:r>
              <a:rPr sz="4400" spc="-70" dirty="0"/>
              <a:t> </a:t>
            </a:r>
            <a:r>
              <a:rPr sz="4400" dirty="0"/>
              <a:t>Independency</a:t>
            </a:r>
            <a:endParaRPr sz="4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1060196"/>
            <a:ext cx="5945505" cy="3535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Because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Black"/>
                <a:cs typeface="Segoe UI Black"/>
              </a:rPr>
              <a:t>JVM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,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Java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supported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many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different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operating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systems.</a:t>
            </a:r>
            <a:endParaRPr sz="2400">
              <a:latin typeface="Segoe UI Light"/>
              <a:cs typeface="Segoe UI Light"/>
            </a:endParaRPr>
          </a:p>
          <a:p>
            <a:pPr marL="241300" marR="486409" indent="-228600">
              <a:lnSpc>
                <a:spcPts val="2650"/>
              </a:lnSpc>
              <a:spcBef>
                <a:spcPts val="8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So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same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.class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files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capable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30" dirty="0">
                <a:solidFill>
                  <a:srgbClr val="F9F9F9"/>
                </a:solidFill>
                <a:latin typeface="Segoe UI Light"/>
                <a:cs typeface="Segoe UI Light"/>
              </a:rPr>
              <a:t>of </a:t>
            </a:r>
            <a:r>
              <a:rPr sz="2400" spc="-6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running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on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different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operating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systems.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2150">
              <a:latin typeface="Segoe UI Light"/>
              <a:cs typeface="Segoe UI Light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such</a:t>
            </a:r>
            <a:r>
              <a:rPr sz="2000" spc="-8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as:</a:t>
            </a:r>
            <a:endParaRPr sz="2000">
              <a:latin typeface="Segoe UI Light"/>
              <a:cs typeface="Segoe UI Light"/>
            </a:endParaRPr>
          </a:p>
          <a:p>
            <a:pPr marL="11557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Microsoft</a:t>
            </a:r>
            <a:r>
              <a:rPr sz="2000" spc="-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Windows,</a:t>
            </a:r>
            <a:endParaRPr sz="2000">
              <a:latin typeface="Segoe UI Light"/>
              <a:cs typeface="Segoe UI Light"/>
            </a:endParaRP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Solaris™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Operating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System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(Solaris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OS),</a:t>
            </a:r>
            <a:endParaRPr sz="2000">
              <a:latin typeface="Segoe UI Light"/>
              <a:cs typeface="Segoe UI Light"/>
            </a:endParaRPr>
          </a:p>
          <a:p>
            <a:pPr marL="11557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Linux</a:t>
            </a:r>
            <a:r>
              <a:rPr sz="20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or</a:t>
            </a:r>
            <a:endParaRPr sz="2000">
              <a:latin typeface="Segoe UI Light"/>
              <a:cs typeface="Segoe UI Light"/>
            </a:endParaRPr>
          </a:p>
          <a:p>
            <a:pPr marL="11557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Mac</a:t>
            </a:r>
            <a:r>
              <a:rPr sz="2000" spc="-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OS.</a:t>
            </a:r>
            <a:endParaRPr sz="2000">
              <a:latin typeface="Segoe UI Light"/>
              <a:cs typeface="Segoe U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6580" y="1190244"/>
            <a:ext cx="5105400" cy="5273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2007" y="664463"/>
            <a:ext cx="5968365" cy="675640"/>
          </a:xfrm>
          <a:custGeom>
            <a:avLst/>
            <a:gdLst/>
            <a:ahLst/>
            <a:cxnLst/>
            <a:rect l="l" t="t" r="r" b="b"/>
            <a:pathLst>
              <a:path w="5968365" h="675640">
                <a:moveTo>
                  <a:pt x="5967984" y="0"/>
                </a:moveTo>
                <a:lnTo>
                  <a:pt x="0" y="0"/>
                </a:lnTo>
                <a:lnTo>
                  <a:pt x="0" y="675131"/>
                </a:lnTo>
                <a:lnTo>
                  <a:pt x="5967984" y="675131"/>
                </a:lnTo>
                <a:lnTo>
                  <a:pt x="5967984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1921" y="6419326"/>
            <a:ext cx="15748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fld>
            <a:endParaRPr sz="12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2272" y="1572709"/>
            <a:ext cx="4410075" cy="42246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46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D5DCE4"/>
                </a:solidFill>
                <a:latin typeface="Segoe UI Semibold"/>
                <a:cs typeface="Segoe UI Semibold"/>
              </a:rPr>
              <a:t>About</a:t>
            </a:r>
            <a:r>
              <a:rPr sz="2800" dirty="0">
                <a:solidFill>
                  <a:srgbClr val="D5DCE4"/>
                </a:solidFill>
                <a:latin typeface="Segoe UI Semibold"/>
                <a:cs typeface="Segoe UI Semibold"/>
              </a:rPr>
              <a:t> </a:t>
            </a:r>
            <a:r>
              <a:rPr sz="2800" spc="-25" dirty="0">
                <a:solidFill>
                  <a:srgbClr val="D5DCE4"/>
                </a:solidFill>
                <a:latin typeface="Segoe UI Semibold"/>
                <a:cs typeface="Segoe UI Semibold"/>
              </a:rPr>
              <a:t>Java</a:t>
            </a:r>
            <a:r>
              <a:rPr sz="2800" spc="-5" dirty="0">
                <a:solidFill>
                  <a:srgbClr val="D5DCE4"/>
                </a:solidFill>
                <a:latin typeface="Segoe UI Semibold"/>
                <a:cs typeface="Segoe UI Semibold"/>
              </a:rPr>
              <a:t> </a:t>
            </a:r>
            <a:r>
              <a:rPr sz="2800" spc="-35" dirty="0">
                <a:solidFill>
                  <a:srgbClr val="D5DCE4"/>
                </a:solidFill>
                <a:latin typeface="Segoe UI Semibold"/>
                <a:cs typeface="Segoe UI Semibold"/>
              </a:rPr>
              <a:t>Technology</a:t>
            </a:r>
            <a:endParaRPr sz="2800">
              <a:latin typeface="Segoe UI Semibold"/>
              <a:cs typeface="Segoe UI Semibold"/>
            </a:endParaRPr>
          </a:p>
          <a:p>
            <a:pPr marL="698500" lvl="1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D5DCE4"/>
                </a:solidFill>
                <a:latin typeface="Segoe UI Light"/>
                <a:cs typeface="Segoe UI Light"/>
              </a:rPr>
              <a:t>As</a:t>
            </a:r>
            <a:r>
              <a:rPr sz="2400" spc="-20" dirty="0">
                <a:solidFill>
                  <a:srgbClr val="D5DCE4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D5DCE4"/>
                </a:solidFill>
                <a:latin typeface="Segoe UI Light"/>
                <a:cs typeface="Segoe UI Light"/>
              </a:rPr>
              <a:t>Programming</a:t>
            </a:r>
            <a:r>
              <a:rPr sz="2400" dirty="0">
                <a:solidFill>
                  <a:srgbClr val="D5DCE4"/>
                </a:solidFill>
                <a:latin typeface="Segoe UI Light"/>
                <a:cs typeface="Segoe UI Light"/>
              </a:rPr>
              <a:t> Language</a:t>
            </a:r>
            <a:endParaRPr sz="24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D5DCE4"/>
                </a:solidFill>
                <a:latin typeface="Segoe UI Light"/>
                <a:cs typeface="Segoe UI Light"/>
              </a:rPr>
              <a:t>As</a:t>
            </a:r>
            <a:r>
              <a:rPr sz="2400" spc="-35" dirty="0">
                <a:solidFill>
                  <a:srgbClr val="D5DCE4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D5DCE4"/>
                </a:solidFill>
                <a:latin typeface="Segoe UI Light"/>
                <a:cs typeface="Segoe UI Light"/>
              </a:rPr>
              <a:t>Platform</a:t>
            </a:r>
            <a:endParaRPr sz="2400">
              <a:latin typeface="Segoe UI Light"/>
              <a:cs typeface="Segoe UI Light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D5DCE4"/>
              </a:buClr>
              <a:buFont typeface="Arial MT"/>
              <a:buChar char="•"/>
            </a:pPr>
            <a:endParaRPr sz="2250">
              <a:latin typeface="Segoe UI Light"/>
              <a:cs typeface="Segoe UI Light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5" dirty="0">
                <a:solidFill>
                  <a:srgbClr val="D5DCE4"/>
                </a:solidFill>
                <a:latin typeface="Segoe UI Semibold"/>
                <a:cs typeface="Segoe UI Semibold"/>
              </a:rPr>
              <a:t>Java</a:t>
            </a:r>
            <a:r>
              <a:rPr sz="2800" spc="-15" dirty="0">
                <a:solidFill>
                  <a:srgbClr val="D5DCE4"/>
                </a:solidFill>
                <a:latin typeface="Segoe UI Semibold"/>
                <a:cs typeface="Segoe UI Semibold"/>
              </a:rPr>
              <a:t> </a:t>
            </a:r>
            <a:r>
              <a:rPr sz="2800" spc="-5" dirty="0">
                <a:solidFill>
                  <a:srgbClr val="D5DCE4"/>
                </a:solidFill>
                <a:latin typeface="Segoe UI Semibold"/>
                <a:cs typeface="Segoe UI Semibold"/>
              </a:rPr>
              <a:t>Editions</a:t>
            </a:r>
            <a:endParaRPr sz="2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5DCE4"/>
              </a:buClr>
              <a:buFont typeface="Wingdings"/>
              <a:buChar char=""/>
            </a:pPr>
            <a:endParaRPr sz="3000">
              <a:latin typeface="Segoe UI Semibold"/>
              <a:cs typeface="Segoe UI Semibold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5" dirty="0">
                <a:solidFill>
                  <a:srgbClr val="D5DCE4"/>
                </a:solidFill>
                <a:latin typeface="Segoe UI Semibold"/>
                <a:cs typeface="Segoe UI Semibold"/>
              </a:rPr>
              <a:t>Java</a:t>
            </a:r>
            <a:r>
              <a:rPr sz="2800" spc="-10" dirty="0">
                <a:solidFill>
                  <a:srgbClr val="D5DCE4"/>
                </a:solidFill>
                <a:latin typeface="Segoe UI Semibold"/>
                <a:cs typeface="Segoe UI Semibold"/>
              </a:rPr>
              <a:t> Environments</a:t>
            </a:r>
            <a:endParaRPr sz="280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5DCE4"/>
              </a:buClr>
              <a:buFont typeface="Wingdings"/>
              <a:buChar char=""/>
            </a:pPr>
            <a:endParaRPr sz="3000">
              <a:latin typeface="Segoe UI Semibold"/>
              <a:cs typeface="Segoe UI Semibold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5" dirty="0">
                <a:solidFill>
                  <a:srgbClr val="D5DCE4"/>
                </a:solidFill>
                <a:latin typeface="Segoe UI Semibold"/>
                <a:cs typeface="Segoe UI Semibold"/>
              </a:rPr>
              <a:t>Java</a:t>
            </a:r>
            <a:r>
              <a:rPr sz="2800" spc="10" dirty="0">
                <a:solidFill>
                  <a:srgbClr val="D5DCE4"/>
                </a:solidFill>
                <a:latin typeface="Segoe UI Semibold"/>
                <a:cs typeface="Segoe UI Semibold"/>
              </a:rPr>
              <a:t> </a:t>
            </a:r>
            <a:r>
              <a:rPr sz="2800" spc="-10" dirty="0">
                <a:solidFill>
                  <a:srgbClr val="D5DCE4"/>
                </a:solidFill>
                <a:latin typeface="Segoe UI Semibold"/>
                <a:cs typeface="Segoe UI Semibold"/>
              </a:rPr>
              <a:t>Compilation</a:t>
            </a:r>
            <a:r>
              <a:rPr sz="2800" spc="40" dirty="0">
                <a:solidFill>
                  <a:srgbClr val="D5DCE4"/>
                </a:solidFill>
                <a:latin typeface="Segoe UI Semibold"/>
                <a:cs typeface="Segoe UI Semibold"/>
              </a:rPr>
              <a:t> </a:t>
            </a:r>
            <a:r>
              <a:rPr sz="2800" spc="-15" dirty="0">
                <a:solidFill>
                  <a:srgbClr val="D5DCE4"/>
                </a:solidFill>
                <a:latin typeface="Segoe UI Semibold"/>
                <a:cs typeface="Segoe UI Semibold"/>
              </a:rPr>
              <a:t>Process</a:t>
            </a:r>
            <a:endParaRPr sz="28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103" y="1709927"/>
            <a:ext cx="10515600" cy="2853055"/>
          </a:xfrm>
          <a:prstGeom prst="rect">
            <a:avLst/>
          </a:prstGeom>
          <a:solidFill>
            <a:srgbClr val="333E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4800" dirty="0"/>
              <a:t>About</a:t>
            </a:r>
            <a:r>
              <a:rPr sz="4800" spc="-30" dirty="0"/>
              <a:t> </a:t>
            </a:r>
            <a:r>
              <a:rPr sz="4800" spc="-5" dirty="0"/>
              <a:t>Java</a:t>
            </a:r>
            <a:r>
              <a:rPr sz="4800" spc="-35" dirty="0"/>
              <a:t> </a:t>
            </a:r>
            <a:r>
              <a:rPr sz="4800" spc="-5" dirty="0"/>
              <a:t>Technology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821921" y="6419326"/>
            <a:ext cx="15748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fld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488608"/>
            <a:ext cx="4218305" cy="1393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both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a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9F9F9"/>
                </a:solidFill>
                <a:latin typeface="Segoe UI Semibold"/>
                <a:cs typeface="Segoe UI Semibold"/>
              </a:rPr>
              <a:t>programming </a:t>
            </a:r>
            <a:r>
              <a:rPr sz="24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language</a:t>
            </a:r>
            <a:r>
              <a:rPr sz="2400" spc="5" dirty="0">
                <a:solidFill>
                  <a:srgbClr val="F9F9F9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platform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.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8580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Segoe UI Semibold"/>
                <a:cs typeface="Segoe UI Semibold"/>
              </a:rPr>
              <a:t>Java</a:t>
            </a:r>
            <a:r>
              <a:rPr sz="4400" spc="-20" dirty="0">
                <a:latin typeface="Segoe UI Semibold"/>
                <a:cs typeface="Segoe UI Semibold"/>
              </a:rPr>
              <a:t> </a:t>
            </a:r>
            <a:r>
              <a:rPr sz="4400" dirty="0">
                <a:latin typeface="Segoe UI Semibold"/>
                <a:cs typeface="Segoe UI Semibold"/>
              </a:rPr>
              <a:t>as</a:t>
            </a:r>
            <a:r>
              <a:rPr sz="4400" spc="-15" dirty="0">
                <a:latin typeface="Segoe UI Semibold"/>
                <a:cs typeface="Segoe UI Semibold"/>
              </a:rPr>
              <a:t> </a:t>
            </a:r>
            <a:r>
              <a:rPr sz="4400" dirty="0"/>
              <a:t>Programming</a:t>
            </a:r>
            <a:r>
              <a:rPr sz="4400" spc="-55" dirty="0"/>
              <a:t> </a:t>
            </a:r>
            <a:r>
              <a:rPr sz="4400" spc="-5" dirty="0"/>
              <a:t>Language</a:t>
            </a:r>
            <a:endParaRPr sz="440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1921" y="6419326"/>
            <a:ext cx="15748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fld>
            <a:endParaRPr sz="12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1059942"/>
            <a:ext cx="105403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programming</a:t>
            </a:r>
            <a:r>
              <a:rPr sz="28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language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high-level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language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can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be </a:t>
            </a:r>
            <a:r>
              <a:rPr sz="2800" spc="-75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characterized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by all </a:t>
            </a:r>
            <a:r>
              <a:rPr sz="2800" spc="-4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following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buzzwords: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7642" y="2502535"/>
            <a:ext cx="177863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Simple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Object</a:t>
            </a:r>
            <a:r>
              <a:rPr sz="200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oriented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Distributed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Multithreaded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Dynamic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740" y="2502535"/>
            <a:ext cx="220027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Architecture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neutral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Portable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High</a:t>
            </a:r>
            <a:r>
              <a:rPr sz="20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performance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Robust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Segoe UI Light"/>
              <a:cs typeface="Segoe UI Light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Secure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654" y="5807761"/>
            <a:ext cx="1110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*</a:t>
            </a:r>
            <a:r>
              <a:rPr sz="1800" spc="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A3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 preceding</a:t>
            </a:r>
            <a:r>
              <a:rPr sz="1800" spc="30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A35"/>
                </a:solidFill>
                <a:latin typeface="Arial MT"/>
                <a:cs typeface="Arial MT"/>
              </a:rPr>
              <a:t>buzzwords</a:t>
            </a:r>
            <a:r>
              <a:rPr sz="1800" spc="5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A35"/>
                </a:solidFill>
                <a:latin typeface="Arial MT"/>
                <a:cs typeface="Arial MT"/>
              </a:rPr>
              <a:t>explained</a:t>
            </a:r>
            <a:r>
              <a:rPr sz="1800" spc="50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sz="18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 Language</a:t>
            </a:r>
            <a:r>
              <a:rPr sz="1800" i="1" u="heavy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Environment</a:t>
            </a:r>
            <a:r>
              <a:rPr sz="1800" i="1" spc="3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dirty="0">
                <a:solidFill>
                  <a:srgbClr val="212A35"/>
                </a:solidFill>
                <a:latin typeface="Arial MT"/>
                <a:cs typeface="Arial MT"/>
              </a:rPr>
              <a:t>,</a:t>
            </a:r>
            <a:r>
              <a:rPr sz="1800" spc="10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a </a:t>
            </a:r>
            <a:r>
              <a:rPr sz="1800" spc="-15" dirty="0">
                <a:solidFill>
                  <a:srgbClr val="212A35"/>
                </a:solidFill>
                <a:latin typeface="Arial MT"/>
                <a:cs typeface="Arial MT"/>
              </a:rPr>
              <a:t>white</a:t>
            </a:r>
            <a:r>
              <a:rPr sz="1800" spc="5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paper</a:t>
            </a:r>
            <a:r>
              <a:rPr sz="1800" spc="1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A35"/>
                </a:solidFill>
                <a:latin typeface="Arial MT"/>
                <a:cs typeface="Arial MT"/>
              </a:rPr>
              <a:t>written</a:t>
            </a:r>
            <a:r>
              <a:rPr sz="1800" spc="3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by </a:t>
            </a:r>
            <a:r>
              <a:rPr sz="1800" spc="-484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James Gosling</a:t>
            </a:r>
            <a:r>
              <a:rPr sz="1800" spc="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Henry</a:t>
            </a:r>
            <a:r>
              <a:rPr sz="1800" spc="20" dirty="0">
                <a:solidFill>
                  <a:srgbClr val="212A3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A35"/>
                </a:solidFill>
                <a:latin typeface="Arial MT"/>
                <a:cs typeface="Arial MT"/>
              </a:rPr>
              <a:t>McGilton.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4401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Segoe UI Semibold"/>
                <a:cs typeface="Segoe UI Semibold"/>
              </a:rPr>
              <a:t>Java</a:t>
            </a:r>
            <a:r>
              <a:rPr sz="4400" spc="-35" dirty="0">
                <a:latin typeface="Segoe UI Semibold"/>
                <a:cs typeface="Segoe UI Semibold"/>
              </a:rPr>
              <a:t> </a:t>
            </a:r>
            <a:r>
              <a:rPr sz="4400" dirty="0">
                <a:latin typeface="Segoe UI Semibold"/>
                <a:cs typeface="Segoe UI Semibold"/>
              </a:rPr>
              <a:t>as</a:t>
            </a:r>
            <a:r>
              <a:rPr sz="4400" spc="-25" dirty="0">
                <a:latin typeface="Segoe UI Semibold"/>
                <a:cs typeface="Segoe UI Semibold"/>
              </a:rPr>
              <a:t> </a:t>
            </a:r>
            <a:r>
              <a:rPr sz="4400" dirty="0"/>
              <a:t>Platform</a:t>
            </a:r>
            <a:endParaRPr sz="44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982471"/>
            <a:ext cx="109956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EC7C30"/>
                </a:solidFill>
                <a:latin typeface="Segoe UI Black"/>
                <a:cs typeface="Segoe UI Black"/>
              </a:rPr>
              <a:t>A</a:t>
            </a:r>
            <a:r>
              <a:rPr sz="2600" spc="5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600" dirty="0">
                <a:solidFill>
                  <a:srgbClr val="EC7C30"/>
                </a:solidFill>
                <a:latin typeface="Segoe UI Black"/>
                <a:cs typeface="Segoe UI Black"/>
              </a:rPr>
              <a:t>Platform</a:t>
            </a:r>
            <a:r>
              <a:rPr sz="2600" spc="-2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6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hardware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or</a:t>
            </a:r>
            <a:r>
              <a:rPr sz="26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environment</a:t>
            </a:r>
            <a:r>
              <a:rPr sz="26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which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program</a:t>
            </a:r>
            <a:r>
              <a:rPr sz="26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runs.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5" y="1790445"/>
            <a:ext cx="114731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 platform is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 software-only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platform that</a:t>
            </a:r>
            <a:r>
              <a:rPr sz="26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runs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on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top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4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other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hardware-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55" y="2067813"/>
            <a:ext cx="2317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based</a:t>
            </a:r>
            <a:r>
              <a:rPr sz="2600" spc="-6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platforms.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48845" y="6431381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endParaRPr sz="1200">
              <a:latin typeface="Segoe UI Light"/>
              <a:cs typeface="Segoe U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543555"/>
            <a:ext cx="5481828" cy="3133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8455" y="5761126"/>
            <a:ext cx="11349355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*** As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platform-independent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environment,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platform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can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Semibold"/>
                <a:cs typeface="Segoe UI Semibold"/>
              </a:rPr>
              <a:t>bit</a:t>
            </a:r>
            <a:r>
              <a:rPr sz="20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 slower</a:t>
            </a:r>
            <a:r>
              <a:rPr sz="2000" spc="5" dirty="0">
                <a:solidFill>
                  <a:srgbClr val="F9F9F9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than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native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code. 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30" dirty="0">
                <a:solidFill>
                  <a:srgbClr val="F9F9F9"/>
                </a:solidFill>
                <a:latin typeface="Segoe UI Light"/>
                <a:cs typeface="Segoe UI Light"/>
              </a:rPr>
              <a:t>However,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advances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compiler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virtual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machine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technologies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bringing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performance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close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 that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 </a:t>
            </a:r>
            <a:r>
              <a:rPr sz="2000" spc="-5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native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code without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threatening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portability.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10944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30" dirty="0"/>
              <a:t> </a:t>
            </a:r>
            <a:r>
              <a:rPr sz="4400" dirty="0"/>
              <a:t>Can </a:t>
            </a:r>
            <a:r>
              <a:rPr sz="4400" spc="-5" dirty="0"/>
              <a:t>Java</a:t>
            </a:r>
            <a:r>
              <a:rPr sz="4400" spc="-45" dirty="0"/>
              <a:t> </a:t>
            </a:r>
            <a:r>
              <a:rPr sz="4400" spc="-5" dirty="0"/>
              <a:t>Technology</a:t>
            </a:r>
            <a:r>
              <a:rPr sz="4400" spc="-40" dirty="0"/>
              <a:t> </a:t>
            </a:r>
            <a:r>
              <a:rPr sz="4400" dirty="0"/>
              <a:t>Do</a:t>
            </a:r>
            <a:r>
              <a:rPr sz="4400" spc="15" dirty="0"/>
              <a:t> </a:t>
            </a:r>
            <a:r>
              <a:rPr sz="4400" spc="-5" dirty="0">
                <a:latin typeface="Segoe UI Light"/>
                <a:cs typeface="Segoe UI Light"/>
              </a:rPr>
              <a:t>(Just Skim)</a:t>
            </a:r>
            <a:endParaRPr sz="44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1002284"/>
            <a:ext cx="11648440" cy="12230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85"/>
              </a:spcBef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general-purpose,</a:t>
            </a:r>
            <a:r>
              <a:rPr sz="2200" spc="5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high-level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programming</a:t>
            </a:r>
            <a:r>
              <a:rPr sz="2200" spc="6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language</a:t>
            </a:r>
            <a:r>
              <a:rPr sz="22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powerful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22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platform.</a:t>
            </a:r>
            <a:r>
              <a:rPr sz="2200" spc="5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Every </a:t>
            </a:r>
            <a:r>
              <a:rPr sz="2200" spc="-58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full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implementation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platform</a:t>
            </a:r>
            <a:r>
              <a:rPr sz="2200" spc="5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gives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you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following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features: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1950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10" dirty="0">
                <a:solidFill>
                  <a:srgbClr val="F9F9F9"/>
                </a:solidFill>
                <a:latin typeface="Segoe UI Black"/>
                <a:cs typeface="Segoe UI Black"/>
              </a:rPr>
              <a:t>Development</a:t>
            </a:r>
            <a:r>
              <a:rPr sz="2500" spc="4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Segoe UI Black"/>
                <a:cs typeface="Segoe UI Black"/>
              </a:rPr>
              <a:t>Tools:</a:t>
            </a:r>
            <a:r>
              <a:rPr sz="2500" spc="6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development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tools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everything</a:t>
            </a:r>
            <a:r>
              <a:rPr sz="20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you'll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need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compiling,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55" y="2107438"/>
            <a:ext cx="11180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running,</a:t>
            </a:r>
            <a:r>
              <a:rPr sz="20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monitoring,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debugging,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documenting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your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applications.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new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30" dirty="0">
                <a:solidFill>
                  <a:srgbClr val="F9F9F9"/>
                </a:solidFill>
                <a:latin typeface="Segoe UI Light"/>
                <a:cs typeface="Segoe UI Light"/>
              </a:rPr>
              <a:t>developer,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tools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55" y="2320798"/>
            <a:ext cx="9894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you'll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be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using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javac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30" dirty="0">
                <a:solidFill>
                  <a:srgbClr val="F9F9F9"/>
                </a:solidFill>
                <a:latin typeface="Segoe UI Light"/>
                <a:cs typeface="Segoe UI Light"/>
              </a:rPr>
              <a:t>compiler,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35" dirty="0">
                <a:solidFill>
                  <a:srgbClr val="F9F9F9"/>
                </a:solidFill>
                <a:latin typeface="Segoe UI Light"/>
                <a:cs typeface="Segoe UI Light"/>
              </a:rPr>
              <a:t>launcher,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javadoc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documentation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tool.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" y="2741422"/>
            <a:ext cx="116979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Application</a:t>
            </a:r>
            <a:r>
              <a:rPr sz="2500" spc="1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Programming</a:t>
            </a:r>
            <a:r>
              <a:rPr sz="250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Interface</a:t>
            </a:r>
            <a:r>
              <a:rPr sz="2500" spc="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(API):</a:t>
            </a:r>
            <a:r>
              <a:rPr sz="2500" spc="3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API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core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functionality</a:t>
            </a:r>
            <a:r>
              <a:rPr sz="20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the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055" y="3029153"/>
            <a:ext cx="11480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programming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language.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It offers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a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wide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array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useful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classes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ready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for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your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own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applications.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055" y="3243199"/>
            <a:ext cx="1117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spans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everything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from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basic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objects,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networking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security,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XML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generation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database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access,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055" y="3456559"/>
            <a:ext cx="10786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more.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core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API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is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very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large;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get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overview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what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contains,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consult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Platform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55" y="3669919"/>
            <a:ext cx="3752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Standard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Edition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8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Documentation.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55" y="4090542"/>
            <a:ext cx="11442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Deployment</a:t>
            </a:r>
            <a:r>
              <a:rPr sz="2500" spc="4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Segoe UI Black"/>
                <a:cs typeface="Segoe UI Black"/>
              </a:rPr>
              <a:t>Technologies:</a:t>
            </a:r>
            <a:r>
              <a:rPr sz="2500" spc="6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JDK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standard mechanisms such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as the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055" y="4378578"/>
            <a:ext cx="9644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Web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Start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Plug-In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software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deploying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your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applications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end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users.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455" y="4799457"/>
            <a:ext cx="10968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10" dirty="0">
                <a:solidFill>
                  <a:srgbClr val="F9F9F9"/>
                </a:solidFill>
                <a:latin typeface="Segoe UI Black"/>
                <a:cs typeface="Segoe UI Black"/>
              </a:rPr>
              <a:t>User</a:t>
            </a:r>
            <a:r>
              <a:rPr sz="2500" spc="3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Interface</a:t>
            </a:r>
            <a:r>
              <a:rPr sz="2500" spc="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Segoe UI Black"/>
                <a:cs typeface="Segoe UI Black"/>
              </a:rPr>
              <a:t>Toolkits:</a:t>
            </a:r>
            <a:r>
              <a:rPr sz="2500" spc="7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JavaFX,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Swing,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2D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toolkits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make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it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possible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create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055" y="5087492"/>
            <a:ext cx="488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sophisticated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Graphical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User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Interfaces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(GUIs).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455" y="5508142"/>
            <a:ext cx="113830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Integration</a:t>
            </a:r>
            <a:r>
              <a:rPr sz="250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500" spc="-5" dirty="0">
                <a:solidFill>
                  <a:srgbClr val="F9F9F9"/>
                </a:solidFill>
                <a:latin typeface="Segoe UI Black"/>
                <a:cs typeface="Segoe UI Black"/>
              </a:rPr>
              <a:t>Libraries:</a:t>
            </a:r>
            <a:r>
              <a:rPr sz="2500" spc="1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Integration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libraries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such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IDL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API,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JDBC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API,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Naming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and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055" y="5796178"/>
            <a:ext cx="10758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Directory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Interface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(JNDI)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API,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RMI,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and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Remote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Method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Invocation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over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Internet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Inter-ORB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055" y="6009538"/>
            <a:ext cx="1074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Protocol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35" dirty="0">
                <a:solidFill>
                  <a:srgbClr val="F9F9F9"/>
                </a:solidFill>
                <a:latin typeface="Segoe UI Light"/>
                <a:cs typeface="Segoe UI Light"/>
              </a:rPr>
              <a:t>Technology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(Java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RMI-IIOP </a:t>
            </a:r>
            <a:r>
              <a:rPr sz="2000" spc="-35" dirty="0">
                <a:solidFill>
                  <a:srgbClr val="F9F9F9"/>
                </a:solidFill>
                <a:latin typeface="Segoe UI Light"/>
                <a:cs typeface="Segoe UI Light"/>
              </a:rPr>
              <a:t>Technology)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enable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database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access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manipulation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remote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055" y="6222593"/>
            <a:ext cx="836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b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j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cts.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1893" y="643138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7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103" y="1709927"/>
            <a:ext cx="10515600" cy="2853055"/>
          </a:xfrm>
          <a:prstGeom prst="rect">
            <a:avLst/>
          </a:prstGeom>
          <a:solidFill>
            <a:srgbClr val="333E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4800" spc="-5" dirty="0"/>
              <a:t>Java</a:t>
            </a:r>
            <a:r>
              <a:rPr sz="4800" spc="-60" dirty="0"/>
              <a:t> </a:t>
            </a:r>
            <a:r>
              <a:rPr sz="4800" dirty="0"/>
              <a:t>Editions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10844" y="4487667"/>
            <a:ext cx="3355975" cy="12319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Standard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Edition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Segoe UI Black"/>
                <a:cs typeface="Segoe UI Black"/>
              </a:rPr>
              <a:t>Java</a:t>
            </a:r>
            <a:r>
              <a:rPr sz="2000" spc="-3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Black"/>
                <a:cs typeface="Segoe UI Black"/>
              </a:rPr>
              <a:t>SE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sz="20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Enterprise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Edition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Segoe UI Black"/>
                <a:cs typeface="Segoe UI Black"/>
              </a:rPr>
              <a:t>Java</a:t>
            </a:r>
            <a:r>
              <a:rPr sz="2000" spc="-3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Black"/>
                <a:cs typeface="Segoe UI Black"/>
              </a:rPr>
              <a:t>EE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sz="20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Micro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Edition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Segoe UI Black"/>
                <a:cs typeface="Segoe UI Black"/>
              </a:rPr>
              <a:t>Java</a:t>
            </a:r>
            <a:r>
              <a:rPr sz="2000" spc="-15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Black"/>
                <a:cs typeface="Segoe UI Black"/>
              </a:rPr>
              <a:t>ME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8845" y="6431381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8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6287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40" dirty="0"/>
              <a:t> </a:t>
            </a:r>
            <a:r>
              <a:rPr sz="4400" dirty="0"/>
              <a:t>Standard</a:t>
            </a:r>
            <a:r>
              <a:rPr sz="4400" spc="-70" dirty="0"/>
              <a:t> </a:t>
            </a:r>
            <a:r>
              <a:rPr sz="4400" dirty="0"/>
              <a:t>Editions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13055" y="1060196"/>
            <a:ext cx="7623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Till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now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7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(18 </a:t>
            </a:r>
            <a:r>
              <a:rPr sz="2400" spc="-30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Jan,</a:t>
            </a:r>
            <a:r>
              <a:rPr sz="2400" spc="15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7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2021)</a:t>
            </a:r>
            <a:r>
              <a:rPr sz="2400" spc="352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has 15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versions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standard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editions</a:t>
            </a:r>
            <a:r>
              <a:rPr sz="2400" baseline="24305" dirty="0">
                <a:solidFill>
                  <a:srgbClr val="F9F9F9"/>
                </a:solidFill>
                <a:latin typeface="Segoe UI Light"/>
                <a:cs typeface="Segoe UI Light"/>
              </a:rPr>
              <a:t>[1]</a:t>
            </a:r>
            <a:endParaRPr sz="2400" baseline="24305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8845" y="6431381"/>
            <a:ext cx="104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9</a:t>
            </a:r>
            <a:endParaRPr sz="1200">
              <a:latin typeface="Segoe UI Light"/>
              <a:cs typeface="Segoe UI Ligh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71191" y="1595119"/>
          <a:ext cx="6838315" cy="4754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Standard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Edition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(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Java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SE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)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Enterprise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Edition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(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Java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EE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)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Micro</a:t>
                      </a:r>
                      <a:r>
                        <a:rPr sz="2400" spc="-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Edition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(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Java</a:t>
                      </a:r>
                      <a:r>
                        <a:rPr sz="2400" spc="-4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ME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)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Segoe UI Light"/>
                          <a:cs typeface="Segoe UI Light"/>
                        </a:rPr>
                        <a:t>J2SE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1.2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Segoe UI Light"/>
                          <a:cs typeface="Segoe UI Light"/>
                        </a:rPr>
                        <a:t>J2SE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1.3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55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Segoe UI Light"/>
                          <a:cs typeface="Segoe UI Light"/>
                        </a:rPr>
                        <a:t>J2SE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10" dirty="0">
                          <a:latin typeface="Segoe UI Light"/>
                          <a:cs typeface="Segoe UI Light"/>
                        </a:rPr>
                        <a:t>1.4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13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Segoe UI Light"/>
                          <a:cs typeface="Segoe UI Light"/>
                        </a:rPr>
                        <a:t>J2SE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5.0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72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dirty="0">
                          <a:latin typeface="Segoe UI Light"/>
                          <a:cs typeface="Segoe UI Light"/>
                        </a:rPr>
                        <a:t>6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dirty="0">
                          <a:latin typeface="Segoe UI Light"/>
                          <a:cs typeface="Segoe UI Light"/>
                        </a:rPr>
                        <a:t>7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dirty="0">
                          <a:latin typeface="Segoe UI Light"/>
                          <a:cs typeface="Segoe UI Light"/>
                        </a:rPr>
                        <a:t>8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(LTS)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dirty="0">
                          <a:latin typeface="Segoe UI Light"/>
                          <a:cs typeface="Segoe UI Light"/>
                        </a:rPr>
                        <a:t>9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Not</a:t>
                      </a:r>
                      <a:r>
                        <a:rPr sz="2400" spc="-5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Covering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2400" spc="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Not</a:t>
                      </a:r>
                      <a:r>
                        <a:rPr sz="2400" spc="-5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Segoe UI Light"/>
                          <a:cs typeface="Segoe UI Light"/>
                        </a:rPr>
                        <a:t>Covering</a:t>
                      </a:r>
                      <a:endParaRPr sz="2400">
                        <a:latin typeface="Segoe UI Light"/>
                        <a:cs typeface="Segoe UI Ligh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10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11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35" dirty="0">
                          <a:latin typeface="Segoe UI Light"/>
                          <a:cs typeface="Segoe UI Light"/>
                        </a:rPr>
                        <a:t>(LTS)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12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13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14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1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15" dirty="0">
                          <a:latin typeface="Segoe UI Light"/>
                          <a:cs typeface="Segoe UI Light"/>
                        </a:rPr>
                        <a:t>Java</a:t>
                      </a:r>
                      <a:r>
                        <a:rPr sz="1800" spc="-4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SE</a:t>
                      </a:r>
                      <a:r>
                        <a:rPr sz="1800" spc="-2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800" spc="-5" dirty="0">
                          <a:latin typeface="Segoe UI Light"/>
                          <a:cs typeface="Segoe UI Light"/>
                        </a:rPr>
                        <a:t>15</a:t>
                      </a:r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9707" y="6507581"/>
            <a:ext cx="4003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[1]</a:t>
            </a:r>
            <a:r>
              <a:rPr sz="140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14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https://en.wikipedia.org/wiki/Java_version_history</a:t>
            </a:r>
            <a:endParaRPr sz="14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103" y="1709927"/>
            <a:ext cx="10515600" cy="2853055"/>
          </a:xfrm>
          <a:prstGeom prst="rect">
            <a:avLst/>
          </a:prstGeom>
          <a:solidFill>
            <a:srgbClr val="333E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4800" spc="-5" dirty="0"/>
              <a:t>Java</a:t>
            </a:r>
            <a:r>
              <a:rPr sz="4800" spc="-65" dirty="0"/>
              <a:t> </a:t>
            </a:r>
            <a:r>
              <a:rPr sz="4800" dirty="0"/>
              <a:t>Environments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8044" y="4551752"/>
            <a:ext cx="4026535" cy="71365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JRE</a:t>
            </a:r>
            <a:r>
              <a:rPr sz="2000" spc="-2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endParaRPr lang="en-US" sz="2000" spc="-20" dirty="0" smtClean="0">
              <a:solidFill>
                <a:srgbClr val="FFFFFF"/>
              </a:solidFill>
              <a:latin typeface="Segoe UI Semibold"/>
              <a:cs typeface="Segoe UI Semibold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JVM</a:t>
            </a:r>
            <a:endParaRPr sz="20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910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MT</vt:lpstr>
      <vt:lpstr>Calibri</vt:lpstr>
      <vt:lpstr>Consolas</vt:lpstr>
      <vt:lpstr>Segoe UI Black</vt:lpstr>
      <vt:lpstr>Segoe UI Light</vt:lpstr>
      <vt:lpstr>Segoe UI Semibold</vt:lpstr>
      <vt:lpstr>Times New Roman</vt:lpstr>
      <vt:lpstr>Wingdings</vt:lpstr>
      <vt:lpstr>Office Theme</vt:lpstr>
      <vt:lpstr> Introduction to JAVA</vt:lpstr>
      <vt:lpstr>Content</vt:lpstr>
      <vt:lpstr>  About Java Technology</vt:lpstr>
      <vt:lpstr>Java as Programming Language</vt:lpstr>
      <vt:lpstr>Java as Platform</vt:lpstr>
      <vt:lpstr>What Can Java Technology Do (Just Skim)</vt:lpstr>
      <vt:lpstr>  Java Editions</vt:lpstr>
      <vt:lpstr>Java Standard Editions</vt:lpstr>
      <vt:lpstr>  Java Environments</vt:lpstr>
      <vt:lpstr>Java Environments</vt:lpstr>
      <vt:lpstr>Java Virtual Machine (JVM)</vt:lpstr>
      <vt:lpstr>Java Conceptual Diagram (of Java SE 8)</vt:lpstr>
      <vt:lpstr>  Java Compilation Process</vt:lpstr>
      <vt:lpstr>Java code Compilation Process</vt:lpstr>
      <vt:lpstr>Java’s Platform Independency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Tokey Ahmmed</dc:creator>
  <cp:keywords>Java;Lecture</cp:keywords>
  <cp:lastModifiedBy>asus</cp:lastModifiedBy>
  <cp:revision>1</cp:revision>
  <dcterms:created xsi:type="dcterms:W3CDTF">2023-07-30T01:48:13Z</dcterms:created>
  <dcterms:modified xsi:type="dcterms:W3CDTF">2023-07-30T02:07:47Z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2023-07-30T00:00:00Z</vt:filetime>
  </property>
</Properties>
</file>