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3937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9F9F9"/>
                </a:solidFill>
                <a:latin typeface="Segoe UI Black"/>
                <a:cs typeface="Segoe UI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3937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9F9F9"/>
                </a:solidFill>
                <a:latin typeface="Segoe UI Black"/>
                <a:cs typeface="Segoe UI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3937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F9F9F9"/>
                </a:solidFill>
                <a:latin typeface="Segoe UI Black"/>
                <a:cs typeface="Segoe UI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3937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3937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2192000" cy="972819"/>
          </a:xfrm>
          <a:custGeom>
            <a:avLst/>
            <a:gdLst/>
            <a:ahLst/>
            <a:cxnLst/>
            <a:rect l="l" t="t" r="r" b="b"/>
            <a:pathLst>
              <a:path w="12192000" h="972819">
                <a:moveTo>
                  <a:pt x="12192000" y="0"/>
                </a:moveTo>
                <a:lnTo>
                  <a:pt x="0" y="0"/>
                </a:lnTo>
                <a:lnTo>
                  <a:pt x="0" y="972312"/>
                </a:lnTo>
                <a:lnTo>
                  <a:pt x="12192000" y="972312"/>
                </a:lnTo>
                <a:lnTo>
                  <a:pt x="121920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24000" y="1121663"/>
            <a:ext cx="9144000" cy="2388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F9F9F9"/>
                </a:solidFill>
                <a:latin typeface="Segoe UI Black"/>
                <a:cs typeface="Segoe UI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0755" y="1771078"/>
            <a:ext cx="10875645" cy="4682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42673" y="6419326"/>
            <a:ext cx="23749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pPr marL="3937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tokey@vu.edu.bd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24000" y="1121663"/>
            <a:ext cx="9144000" cy="2869565"/>
            <a:chOff x="1524000" y="1121663"/>
            <a:chExt cx="9144000" cy="2869565"/>
          </a:xfrm>
        </p:grpSpPr>
        <p:sp>
          <p:nvSpPr>
            <p:cNvPr id="4" name="object 4"/>
            <p:cNvSpPr/>
            <p:nvPr/>
          </p:nvSpPr>
          <p:spPr>
            <a:xfrm>
              <a:off x="1524000" y="1121663"/>
              <a:ext cx="9144000" cy="2388235"/>
            </a:xfrm>
            <a:custGeom>
              <a:avLst/>
              <a:gdLst/>
              <a:ahLst/>
              <a:cxnLst/>
              <a:rect l="l" t="t" r="r" b="b"/>
              <a:pathLst>
                <a:path w="9144000" h="2388235">
                  <a:moveTo>
                    <a:pt x="9144000" y="0"/>
                  </a:moveTo>
                  <a:lnTo>
                    <a:pt x="0" y="0"/>
                  </a:lnTo>
                  <a:lnTo>
                    <a:pt x="0" y="2388107"/>
                  </a:lnTo>
                  <a:lnTo>
                    <a:pt x="9144000" y="238810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33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5848" y="2308860"/>
              <a:ext cx="5467731" cy="168211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9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pc="-5" dirty="0"/>
              <a:t>Java</a:t>
            </a:r>
            <a:r>
              <a:rPr spc="-70" dirty="0"/>
              <a:t> </a:t>
            </a:r>
            <a:r>
              <a:rPr dirty="0"/>
              <a:t>Syntax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95721" y="3591559"/>
            <a:ext cx="5193030" cy="2683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9F9F9"/>
                </a:solidFill>
                <a:latin typeface="Segoe UI Light"/>
                <a:cs typeface="Segoe UI Light"/>
              </a:rPr>
              <a:t>Lecture</a:t>
            </a:r>
            <a:r>
              <a:rPr sz="2400" spc="-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-</a:t>
            </a:r>
            <a:r>
              <a:rPr sz="2400" spc="-3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2</a:t>
            </a:r>
            <a:endParaRPr sz="24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950">
              <a:latin typeface="Segoe UI Light"/>
              <a:cs typeface="Segoe UI Light"/>
            </a:endParaRPr>
          </a:p>
          <a:p>
            <a:pPr marL="2324100">
              <a:lnSpc>
                <a:spcPct val="100000"/>
              </a:lnSpc>
            </a:pPr>
            <a:r>
              <a:rPr sz="3200" spc="-80" dirty="0">
                <a:solidFill>
                  <a:srgbClr val="F9F9F9"/>
                </a:solidFill>
                <a:latin typeface="Segoe UI Semibold"/>
                <a:cs typeface="Segoe UI Semibold"/>
              </a:rPr>
              <a:t>Tokey </a:t>
            </a:r>
            <a:r>
              <a:rPr sz="3200" spc="-5" dirty="0">
                <a:solidFill>
                  <a:srgbClr val="F9F9F9"/>
                </a:solidFill>
                <a:latin typeface="Segoe UI Semibold"/>
                <a:cs typeface="Segoe UI Semibold"/>
              </a:rPr>
              <a:t>Ahmmed</a:t>
            </a:r>
            <a:endParaRPr sz="3200">
              <a:latin typeface="Segoe UI Semibold"/>
              <a:cs typeface="Segoe UI Semibold"/>
            </a:endParaRPr>
          </a:p>
          <a:p>
            <a:pPr marL="3343910" marR="5080" indent="-224154" algn="r">
              <a:lnSpc>
                <a:spcPct val="136400"/>
              </a:lnSpc>
              <a:spcBef>
                <a:spcPts val="90"/>
              </a:spcBef>
            </a:pPr>
            <a:r>
              <a:rPr sz="1800" spc="-30" dirty="0">
                <a:solidFill>
                  <a:srgbClr val="ACB8C9"/>
                </a:solidFill>
                <a:latin typeface="Segoe UI Light"/>
                <a:cs typeface="Segoe UI Light"/>
              </a:rPr>
              <a:t>Lecturer,</a:t>
            </a:r>
            <a:r>
              <a:rPr sz="1800" spc="-20" dirty="0">
                <a:solidFill>
                  <a:srgbClr val="ACB8C9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ACB8C9"/>
                </a:solidFill>
                <a:latin typeface="Segoe UI Light"/>
                <a:cs typeface="Segoe UI Light"/>
              </a:rPr>
              <a:t>Dept.</a:t>
            </a:r>
            <a:r>
              <a:rPr sz="1800" spc="-20" dirty="0">
                <a:solidFill>
                  <a:srgbClr val="ACB8C9"/>
                </a:solidFill>
                <a:latin typeface="Segoe UI Light"/>
                <a:cs typeface="Segoe UI Light"/>
              </a:rPr>
              <a:t> </a:t>
            </a:r>
            <a:r>
              <a:rPr sz="1800" spc="-30" dirty="0">
                <a:solidFill>
                  <a:srgbClr val="ACB8C9"/>
                </a:solidFill>
                <a:latin typeface="Segoe UI Light"/>
                <a:cs typeface="Segoe UI Light"/>
              </a:rPr>
              <a:t>of</a:t>
            </a:r>
            <a:r>
              <a:rPr sz="1800" spc="-15" dirty="0">
                <a:solidFill>
                  <a:srgbClr val="ACB8C9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ACB8C9"/>
                </a:solidFill>
                <a:latin typeface="Segoe UI Light"/>
                <a:cs typeface="Segoe UI Light"/>
              </a:rPr>
              <a:t>CSE </a:t>
            </a:r>
            <a:r>
              <a:rPr sz="1800" spc="-480" dirty="0">
                <a:solidFill>
                  <a:srgbClr val="ACB8C9"/>
                </a:solidFill>
                <a:latin typeface="Segoe UI Light"/>
                <a:cs typeface="Segoe UI Light"/>
              </a:rPr>
              <a:t> </a:t>
            </a:r>
            <a:r>
              <a:rPr sz="1800" spc="-30" dirty="0">
                <a:solidFill>
                  <a:srgbClr val="ACB8C9"/>
                </a:solidFill>
                <a:latin typeface="Segoe UI Light"/>
                <a:cs typeface="Segoe UI Light"/>
              </a:rPr>
              <a:t>Varendra </a:t>
            </a:r>
            <a:r>
              <a:rPr sz="1800" spc="-5" dirty="0">
                <a:solidFill>
                  <a:srgbClr val="ACB8C9"/>
                </a:solidFill>
                <a:latin typeface="Segoe UI Light"/>
                <a:cs typeface="Segoe UI Light"/>
              </a:rPr>
              <a:t>University </a:t>
            </a:r>
            <a:r>
              <a:rPr sz="1800" spc="-480" dirty="0">
                <a:solidFill>
                  <a:srgbClr val="ACB8C9"/>
                </a:solidFill>
                <a:latin typeface="Segoe UI Light"/>
                <a:cs typeface="Segoe UI Light"/>
              </a:rPr>
              <a:t> 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Segoe UI Light"/>
                <a:cs typeface="Segoe UI Light"/>
                <a:hlinkClick r:id="rId4"/>
              </a:rPr>
              <a:t>tokey@vu.edu.bd</a:t>
            </a:r>
            <a:endParaRPr sz="18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9662"/>
            <a:ext cx="23063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Variable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1768581" y="6419326"/>
            <a:ext cx="21082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sz="1200" dirty="0">
                <a:solidFill>
                  <a:srgbClr val="FFFFFF"/>
                </a:solidFill>
                <a:latin typeface="Segoe UI Light"/>
                <a:cs typeface="Segoe UI Light"/>
              </a:rPr>
              <a:t>11</a:t>
            </a:r>
            <a:endParaRPr sz="120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8455" y="1162253"/>
            <a:ext cx="10817225" cy="5250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F9F9F9"/>
                </a:solidFill>
                <a:latin typeface="Segoe UI Light"/>
                <a:cs typeface="Segoe UI Light"/>
              </a:rPr>
              <a:t>There</a:t>
            </a:r>
            <a:r>
              <a:rPr sz="28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25" dirty="0">
                <a:solidFill>
                  <a:srgbClr val="F9F9F9"/>
                </a:solidFill>
                <a:latin typeface="Segoe UI Light"/>
                <a:cs typeface="Segoe UI Light"/>
              </a:rPr>
              <a:t>are</a:t>
            </a:r>
            <a:r>
              <a:rPr sz="28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15" dirty="0">
                <a:solidFill>
                  <a:srgbClr val="F9F9F9"/>
                </a:solidFill>
                <a:latin typeface="Segoe UI Light"/>
                <a:cs typeface="Segoe UI Light"/>
              </a:rPr>
              <a:t>three</a:t>
            </a:r>
            <a:r>
              <a:rPr sz="28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types</a:t>
            </a:r>
            <a:r>
              <a:rPr sz="28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40" dirty="0">
                <a:solidFill>
                  <a:srgbClr val="F9F9F9"/>
                </a:solidFill>
                <a:latin typeface="Segoe UI Light"/>
                <a:cs typeface="Segoe UI Light"/>
              </a:rPr>
              <a:t>of</a:t>
            </a:r>
            <a:r>
              <a:rPr sz="28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9F9F9"/>
                </a:solidFill>
                <a:latin typeface="Segoe UI Light"/>
                <a:cs typeface="Segoe UI Light"/>
              </a:rPr>
              <a:t>variables</a:t>
            </a:r>
            <a:r>
              <a:rPr sz="28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in</a:t>
            </a:r>
            <a:r>
              <a:rPr sz="28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java:</a:t>
            </a:r>
            <a:r>
              <a:rPr sz="28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local,</a:t>
            </a:r>
            <a:r>
              <a:rPr sz="28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9F9F9"/>
                </a:solidFill>
                <a:latin typeface="Segoe UI Light"/>
                <a:cs typeface="Segoe UI Light"/>
              </a:rPr>
              <a:t>instance</a:t>
            </a:r>
            <a:r>
              <a:rPr sz="28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and</a:t>
            </a:r>
            <a:r>
              <a:rPr sz="28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9F9F9"/>
                </a:solidFill>
                <a:latin typeface="Segoe UI Light"/>
                <a:cs typeface="Segoe UI Light"/>
              </a:rPr>
              <a:t>static.</a:t>
            </a:r>
            <a:endParaRPr sz="28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9F9F9"/>
              </a:buClr>
              <a:buFont typeface="Arial MT"/>
              <a:buChar char="•"/>
            </a:pPr>
            <a:endParaRPr sz="3650">
              <a:latin typeface="Segoe UI Light"/>
              <a:cs typeface="Segoe UI Light"/>
            </a:endParaRPr>
          </a:p>
          <a:p>
            <a:pPr marL="194310" marR="190500" lvl="1" algn="just">
              <a:lnSpc>
                <a:spcPct val="100000"/>
              </a:lnSpc>
              <a:buAutoNum type="arabicParenR"/>
              <a:tabLst>
                <a:tab pos="492759" algn="l"/>
              </a:tabLst>
            </a:pPr>
            <a:r>
              <a:rPr sz="2000" dirty="0">
                <a:solidFill>
                  <a:srgbClr val="EC7C30"/>
                </a:solidFill>
                <a:latin typeface="Segoe UI Black"/>
                <a:cs typeface="Segoe UI Black"/>
              </a:rPr>
              <a:t>Local </a:t>
            </a:r>
            <a:r>
              <a:rPr sz="2000" spc="-5" dirty="0">
                <a:solidFill>
                  <a:srgbClr val="EC7C30"/>
                </a:solidFill>
                <a:latin typeface="Segoe UI Black"/>
                <a:cs typeface="Segoe UI Black"/>
              </a:rPr>
              <a:t>Variable: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variable 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declared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inside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the body </a:t>
            </a:r>
            <a:r>
              <a:rPr sz="2000" spc="-25" dirty="0">
                <a:solidFill>
                  <a:srgbClr val="FFFFFF"/>
                </a:solidFill>
                <a:latin typeface="Segoe UI Light"/>
                <a:cs typeface="Segoe UI Light"/>
              </a:rPr>
              <a:t>of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the method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is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called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local variable. </a:t>
            </a:r>
            <a:r>
              <a:rPr sz="2000" spc="-90" dirty="0">
                <a:solidFill>
                  <a:srgbClr val="FFFFFF"/>
                </a:solidFill>
                <a:latin typeface="Segoe UI Light"/>
                <a:cs typeface="Segoe UI Light"/>
              </a:rPr>
              <a:t>You </a:t>
            </a:r>
            <a:r>
              <a:rPr sz="2000" spc="-8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can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use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this variable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only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within that method and the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other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methods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in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the class </a:t>
            </a:r>
            <a:r>
              <a:rPr sz="2000" spc="-35" dirty="0">
                <a:solidFill>
                  <a:srgbClr val="FFFFFF"/>
                </a:solidFill>
                <a:latin typeface="Segoe UI Light"/>
                <a:cs typeface="Segoe UI Light"/>
              </a:rPr>
              <a:t>aren't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even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aware </a:t>
            </a:r>
            <a:r>
              <a:rPr sz="2000" spc="-5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that the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variable exists.</a:t>
            </a:r>
            <a:endParaRPr sz="2000">
              <a:latin typeface="Segoe UI Light"/>
              <a:cs typeface="Segoe UI Light"/>
            </a:endParaRPr>
          </a:p>
          <a:p>
            <a:pPr marL="194310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local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variable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cannot</a:t>
            </a:r>
            <a:r>
              <a:rPr sz="20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be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defined</a:t>
            </a:r>
            <a:r>
              <a:rPr sz="20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with</a:t>
            </a:r>
            <a:r>
              <a:rPr sz="20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Segoe UI Light"/>
                <a:cs typeface="Segoe UI Light"/>
              </a:rPr>
              <a:t>"static"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keyword.</a:t>
            </a:r>
            <a:endParaRPr sz="20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Segoe UI Light"/>
              <a:cs typeface="Segoe UI Light"/>
            </a:endParaRPr>
          </a:p>
          <a:p>
            <a:pPr marL="194310" marR="59055" lvl="1" algn="just">
              <a:lnSpc>
                <a:spcPct val="100000"/>
              </a:lnSpc>
              <a:spcBef>
                <a:spcPts val="5"/>
              </a:spcBef>
              <a:buAutoNum type="arabicParenR" startAt="2"/>
              <a:tabLst>
                <a:tab pos="523875" algn="l"/>
              </a:tabLst>
            </a:pPr>
            <a:r>
              <a:rPr sz="2000" dirty="0">
                <a:solidFill>
                  <a:srgbClr val="EC7C30"/>
                </a:solidFill>
                <a:latin typeface="Segoe UI Black"/>
                <a:cs typeface="Segoe UI Black"/>
              </a:rPr>
              <a:t>Instance </a:t>
            </a:r>
            <a:r>
              <a:rPr sz="2000" spc="-5" dirty="0">
                <a:solidFill>
                  <a:srgbClr val="EC7C30"/>
                </a:solidFill>
                <a:latin typeface="Segoe UI Black"/>
                <a:cs typeface="Segoe UI Black"/>
              </a:rPr>
              <a:t>Variable:</a:t>
            </a:r>
            <a:r>
              <a:rPr sz="2000" dirty="0">
                <a:solidFill>
                  <a:srgbClr val="EC7C30"/>
                </a:solidFill>
                <a:latin typeface="Segoe UI Black"/>
                <a:cs typeface="Segoe UI Black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variable declared inside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the class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but outside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the body </a:t>
            </a:r>
            <a:r>
              <a:rPr sz="2000" spc="-25" dirty="0">
                <a:solidFill>
                  <a:srgbClr val="FFFFFF"/>
                </a:solidFill>
                <a:latin typeface="Segoe UI Light"/>
                <a:cs typeface="Segoe UI Light"/>
              </a:rPr>
              <a:t>of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the method,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is </a:t>
            </a:r>
            <a:r>
              <a:rPr sz="2000" spc="-5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called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instance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variable.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It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is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not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declared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as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static.</a:t>
            </a:r>
            <a:endParaRPr sz="2000">
              <a:latin typeface="Segoe UI Light"/>
              <a:cs typeface="Segoe UI Light"/>
            </a:endParaRPr>
          </a:p>
          <a:p>
            <a:pPr marL="194310" algn="just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It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is</a:t>
            </a:r>
            <a:r>
              <a:rPr sz="20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called</a:t>
            </a:r>
            <a:r>
              <a:rPr sz="20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instance</a:t>
            </a:r>
            <a:r>
              <a:rPr sz="20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variable because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its</a:t>
            </a:r>
            <a:r>
              <a:rPr sz="20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value</a:t>
            </a:r>
            <a:r>
              <a:rPr sz="20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is</a:t>
            </a:r>
            <a:r>
              <a:rPr sz="20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instance</a:t>
            </a:r>
            <a:r>
              <a:rPr sz="20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specific</a:t>
            </a:r>
            <a:r>
              <a:rPr sz="20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is</a:t>
            </a:r>
            <a:r>
              <a:rPr sz="20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not</a:t>
            </a:r>
            <a:r>
              <a:rPr sz="20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shared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among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instances.</a:t>
            </a:r>
            <a:endParaRPr sz="20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Segoe UI Light"/>
              <a:cs typeface="Segoe UI Light"/>
            </a:endParaRPr>
          </a:p>
          <a:p>
            <a:pPr marL="194310" marR="5080" lvl="1">
              <a:lnSpc>
                <a:spcPct val="100000"/>
              </a:lnSpc>
              <a:buAutoNum type="arabicParenR" startAt="3"/>
              <a:tabLst>
                <a:tab pos="523875" algn="l"/>
              </a:tabLst>
            </a:pPr>
            <a:r>
              <a:rPr sz="2000" dirty="0">
                <a:solidFill>
                  <a:srgbClr val="EC7C30"/>
                </a:solidFill>
                <a:latin typeface="Segoe UI Black"/>
                <a:cs typeface="Segoe UI Black"/>
              </a:rPr>
              <a:t>Static</a:t>
            </a:r>
            <a:r>
              <a:rPr sz="2000" spc="-25" dirty="0">
                <a:solidFill>
                  <a:srgbClr val="EC7C30"/>
                </a:solidFill>
                <a:latin typeface="Segoe UI Black"/>
                <a:cs typeface="Segoe UI Black"/>
              </a:rPr>
              <a:t> </a:t>
            </a:r>
            <a:r>
              <a:rPr sz="2000" dirty="0">
                <a:solidFill>
                  <a:srgbClr val="EC7C30"/>
                </a:solidFill>
                <a:latin typeface="Segoe UI Black"/>
                <a:cs typeface="Segoe UI Black"/>
              </a:rPr>
              <a:t>variable:</a:t>
            </a:r>
            <a:r>
              <a:rPr sz="2000" spc="-15" dirty="0">
                <a:solidFill>
                  <a:srgbClr val="EC7C30"/>
                </a:solidFill>
                <a:latin typeface="Segoe UI Black"/>
                <a:cs typeface="Segoe UI Black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variable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which</a:t>
            </a:r>
            <a:r>
              <a:rPr sz="20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declared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as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static.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 It</a:t>
            </a:r>
            <a:r>
              <a:rPr sz="20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cannot</a:t>
            </a:r>
            <a:r>
              <a:rPr sz="20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be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local.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Segoe UI Light"/>
                <a:cs typeface="Segoe UI Light"/>
              </a:rPr>
              <a:t>You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can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create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single </a:t>
            </a:r>
            <a:r>
              <a:rPr sz="2000" spc="-5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copy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static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variable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 and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share</a:t>
            </a:r>
            <a:r>
              <a:rPr sz="20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among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all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20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instances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20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class.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Segoe UI Light"/>
                <a:cs typeface="Segoe UI Light"/>
              </a:rPr>
              <a:t>Memory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allocation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for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static 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variable happens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only</a:t>
            </a:r>
            <a:r>
              <a:rPr sz="20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once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when the</a:t>
            </a:r>
            <a:r>
              <a:rPr sz="20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class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 is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loaded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in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 the</a:t>
            </a:r>
            <a:r>
              <a:rPr sz="20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memory.</a:t>
            </a:r>
            <a:endParaRPr sz="2000">
              <a:latin typeface="Segoe UI Light"/>
              <a:cs typeface="Segoe UI Light"/>
            </a:endParaRPr>
          </a:p>
          <a:p>
            <a:pPr marL="19431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No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need</a:t>
            </a:r>
            <a:r>
              <a:rPr sz="200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create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instance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for</a:t>
            </a:r>
            <a:r>
              <a:rPr sz="20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accessing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 static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 variable.</a:t>
            </a:r>
            <a:endParaRPr sz="2000">
              <a:latin typeface="Segoe UI Light"/>
              <a:cs typeface="Segoe U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9662"/>
            <a:ext cx="76479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Instance</a:t>
            </a:r>
            <a:r>
              <a:rPr sz="4400" spc="-60" dirty="0"/>
              <a:t> </a:t>
            </a:r>
            <a:r>
              <a:rPr sz="4400" dirty="0"/>
              <a:t>variables</a:t>
            </a:r>
            <a:r>
              <a:rPr sz="4400" spc="-55" dirty="0"/>
              <a:t> </a:t>
            </a:r>
            <a:r>
              <a:rPr sz="4400" dirty="0"/>
              <a:t>Example: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8955" y="1295400"/>
            <a:ext cx="6266815" cy="5110373"/>
          </a:xfrm>
          <a:prstGeom prst="rect">
            <a:avLst/>
          </a:prstGeom>
          <a:solidFill>
            <a:srgbClr val="FFFFFF"/>
          </a:solidFill>
          <a:ln w="12700">
            <a:solidFill>
              <a:srgbClr val="EC7C3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10"/>
              </a:spcBef>
            </a:pPr>
            <a:r>
              <a:rPr sz="1400" b="1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400" b="1" spc="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6699"/>
                </a:solidFill>
                <a:latin typeface="Consolas"/>
                <a:cs typeface="Consolas"/>
              </a:rPr>
              <a:t>class </a:t>
            </a:r>
            <a:r>
              <a:rPr sz="1400" dirty="0">
                <a:latin typeface="Consolas"/>
                <a:cs typeface="Consolas"/>
              </a:rPr>
              <a:t>Employee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{</a:t>
            </a:r>
          </a:p>
          <a:p>
            <a:pPr marL="548005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solidFill>
                  <a:srgbClr val="008200"/>
                </a:solidFill>
                <a:latin typeface="Consolas"/>
                <a:cs typeface="Consolas"/>
              </a:rPr>
              <a:t>//</a:t>
            </a:r>
            <a:r>
              <a:rPr sz="1400" spc="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/>
                <a:cs typeface="Consolas"/>
              </a:rPr>
              <a:t>this</a:t>
            </a:r>
            <a:r>
              <a:rPr sz="1400" spc="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008200"/>
                </a:solidFill>
                <a:latin typeface="Consolas"/>
                <a:cs typeface="Consolas"/>
              </a:rPr>
              <a:t>instance</a:t>
            </a:r>
            <a:r>
              <a:rPr sz="1400" spc="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/>
                <a:cs typeface="Consolas"/>
              </a:rPr>
              <a:t>variable</a:t>
            </a:r>
            <a:r>
              <a:rPr sz="1400" spc="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/>
                <a:cs typeface="Consolas"/>
              </a:rPr>
              <a:t>is</a:t>
            </a:r>
            <a:r>
              <a:rPr sz="1400" spc="1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/>
                <a:cs typeface="Consolas"/>
              </a:rPr>
              <a:t>visible</a:t>
            </a:r>
            <a:r>
              <a:rPr sz="1400" spc="2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/>
                <a:cs typeface="Consolas"/>
              </a:rPr>
              <a:t>for</a:t>
            </a:r>
            <a:r>
              <a:rPr sz="1400" spc="1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/>
                <a:cs typeface="Consolas"/>
              </a:rPr>
              <a:t>any</a:t>
            </a:r>
            <a:r>
              <a:rPr sz="1400" spc="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/>
                <a:cs typeface="Consolas"/>
              </a:rPr>
              <a:t>child</a:t>
            </a:r>
            <a:r>
              <a:rPr sz="1400" spc="1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/>
                <a:cs typeface="Consolas"/>
              </a:rPr>
              <a:t>class.</a:t>
            </a:r>
            <a:endParaRPr sz="1400" dirty="0">
              <a:latin typeface="Consolas"/>
              <a:cs typeface="Consolas"/>
            </a:endParaRPr>
          </a:p>
          <a:p>
            <a:pPr marL="548005">
              <a:lnSpc>
                <a:spcPct val="100000"/>
              </a:lnSpc>
              <a:spcBef>
                <a:spcPts val="325"/>
              </a:spcBef>
            </a:pPr>
            <a:r>
              <a:rPr sz="1400" b="1" dirty="0" smtClean="0">
                <a:solidFill>
                  <a:srgbClr val="006699"/>
                </a:solidFill>
                <a:latin typeface="Consolas"/>
                <a:cs typeface="Consolas"/>
              </a:rPr>
              <a:t>p</a:t>
            </a:r>
            <a:r>
              <a:rPr lang="en-US" sz="1400" b="1" dirty="0" smtClean="0">
                <a:solidFill>
                  <a:srgbClr val="006699"/>
                </a:solidFill>
                <a:latin typeface="Consolas"/>
                <a:cs typeface="Consolas"/>
              </a:rPr>
              <a:t>ublic</a:t>
            </a:r>
            <a:r>
              <a:rPr sz="1400" b="1" spc="-5" dirty="0" smtClean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400" dirty="0" smtClean="0">
                <a:latin typeface="Consolas"/>
                <a:cs typeface="Consolas"/>
              </a:rPr>
              <a:t>String </a:t>
            </a:r>
            <a:r>
              <a:rPr sz="1400" dirty="0">
                <a:latin typeface="Consolas"/>
                <a:cs typeface="Consolas"/>
              </a:rPr>
              <a:t>name;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Consolas"/>
              <a:cs typeface="Consolas"/>
            </a:endParaRPr>
          </a:p>
          <a:p>
            <a:pPr marL="548005">
              <a:lnSpc>
                <a:spcPct val="100000"/>
              </a:lnSpc>
            </a:pPr>
            <a:r>
              <a:rPr sz="1400" spc="-5" dirty="0">
                <a:solidFill>
                  <a:srgbClr val="008200"/>
                </a:solidFill>
                <a:latin typeface="Consolas"/>
                <a:cs typeface="Consolas"/>
              </a:rPr>
              <a:t>//</a:t>
            </a:r>
            <a:r>
              <a:rPr sz="1400" spc="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/>
                <a:cs typeface="Consolas"/>
              </a:rPr>
              <a:t>salary</a:t>
            </a:r>
            <a:r>
              <a:rPr sz="1400" spc="1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/>
                <a:cs typeface="Consolas"/>
              </a:rPr>
              <a:t>variable</a:t>
            </a:r>
            <a:r>
              <a:rPr sz="1400" spc="2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008200"/>
                </a:solidFill>
                <a:latin typeface="Consolas"/>
                <a:cs typeface="Consolas"/>
              </a:rPr>
              <a:t>is</a:t>
            </a:r>
            <a:r>
              <a:rPr sz="1400" spc="2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/>
                <a:cs typeface="Consolas"/>
              </a:rPr>
              <a:t>visible</a:t>
            </a:r>
            <a:r>
              <a:rPr sz="1400" spc="2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008200"/>
                </a:solidFill>
                <a:latin typeface="Consolas"/>
                <a:cs typeface="Consolas"/>
              </a:rPr>
              <a:t>in</a:t>
            </a:r>
            <a:r>
              <a:rPr sz="1400" spc="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/>
                <a:cs typeface="Consolas"/>
              </a:rPr>
              <a:t>Employee</a:t>
            </a:r>
            <a:r>
              <a:rPr sz="1400" spc="3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/>
                <a:cs typeface="Consolas"/>
              </a:rPr>
              <a:t>class</a:t>
            </a:r>
            <a:r>
              <a:rPr sz="1400" spc="1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/>
                <a:cs typeface="Consolas"/>
              </a:rPr>
              <a:t>only</a:t>
            </a:r>
            <a:endParaRPr sz="1400" dirty="0">
              <a:latin typeface="Consolas"/>
              <a:cs typeface="Consolas"/>
            </a:endParaRPr>
          </a:p>
          <a:p>
            <a:pPr marL="548005">
              <a:lnSpc>
                <a:spcPct val="100000"/>
              </a:lnSpc>
              <a:spcBef>
                <a:spcPts val="325"/>
              </a:spcBef>
            </a:pPr>
            <a:r>
              <a:rPr sz="1400" b="1" dirty="0">
                <a:solidFill>
                  <a:srgbClr val="006699"/>
                </a:solidFill>
                <a:latin typeface="Consolas"/>
                <a:cs typeface="Consolas"/>
              </a:rPr>
              <a:t>private</a:t>
            </a:r>
            <a:r>
              <a:rPr sz="1400" b="1" spc="-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6699"/>
                </a:solidFill>
                <a:latin typeface="Consolas"/>
                <a:cs typeface="Consolas"/>
              </a:rPr>
              <a:t>double</a:t>
            </a:r>
            <a:r>
              <a:rPr sz="1400" b="1" spc="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salary;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Consolas"/>
              <a:cs typeface="Consolas"/>
            </a:endParaRPr>
          </a:p>
          <a:p>
            <a:pPr marL="548005">
              <a:lnSpc>
                <a:spcPct val="100000"/>
              </a:lnSpc>
            </a:pPr>
            <a:r>
              <a:rPr sz="1400" spc="-5" dirty="0">
                <a:solidFill>
                  <a:srgbClr val="008200"/>
                </a:solidFill>
                <a:latin typeface="Consolas"/>
                <a:cs typeface="Consolas"/>
              </a:rPr>
              <a:t>//</a:t>
            </a:r>
            <a:r>
              <a:rPr sz="1400" spc="1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/>
                <a:cs typeface="Consolas"/>
              </a:rPr>
              <a:t>The</a:t>
            </a:r>
            <a:r>
              <a:rPr sz="1400" spc="2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/>
                <a:cs typeface="Consolas"/>
              </a:rPr>
              <a:t>name</a:t>
            </a:r>
            <a:r>
              <a:rPr sz="1400" spc="2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/>
                <a:cs typeface="Consolas"/>
              </a:rPr>
              <a:t>variable</a:t>
            </a:r>
            <a:r>
              <a:rPr sz="1400" spc="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/>
                <a:cs typeface="Consolas"/>
              </a:rPr>
              <a:t>is</a:t>
            </a:r>
            <a:r>
              <a:rPr sz="1400" spc="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/>
                <a:cs typeface="Consolas"/>
              </a:rPr>
              <a:t>assigned</a:t>
            </a:r>
            <a:r>
              <a:rPr sz="1400" spc="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/>
                <a:cs typeface="Consolas"/>
              </a:rPr>
              <a:t>in</a:t>
            </a:r>
            <a:r>
              <a:rPr sz="1400" spc="1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/>
                <a:cs typeface="Consolas"/>
              </a:rPr>
              <a:t>the</a:t>
            </a:r>
            <a:r>
              <a:rPr sz="1400" spc="1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/>
                <a:cs typeface="Consolas"/>
              </a:rPr>
              <a:t>constructor</a:t>
            </a:r>
            <a:endParaRPr sz="1400" dirty="0">
              <a:latin typeface="Consolas"/>
              <a:cs typeface="Consolas"/>
            </a:endParaRPr>
          </a:p>
          <a:p>
            <a:pPr marL="1005205" marR="2461895" indent="-457834">
              <a:lnSpc>
                <a:spcPts val="2020"/>
              </a:lnSpc>
              <a:spcBef>
                <a:spcPts val="110"/>
              </a:spcBef>
            </a:pPr>
            <a:r>
              <a:rPr sz="1400" b="1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400" b="1" spc="1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Employee(String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empName)</a:t>
            </a:r>
            <a:r>
              <a:rPr sz="1400" dirty="0">
                <a:latin typeface="Consolas"/>
                <a:cs typeface="Consolas"/>
              </a:rPr>
              <a:t> {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name =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empName;</a:t>
            </a:r>
          </a:p>
          <a:p>
            <a:pPr marL="548005">
              <a:lnSpc>
                <a:spcPct val="100000"/>
              </a:lnSpc>
              <a:spcBef>
                <a:spcPts val="209"/>
              </a:spcBef>
            </a:pPr>
            <a:r>
              <a:rPr sz="1400" dirty="0">
                <a:latin typeface="Consolas"/>
                <a:cs typeface="Consolas"/>
              </a:rPr>
              <a:t>}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 dirty="0">
              <a:latin typeface="Consolas"/>
              <a:cs typeface="Consolas"/>
            </a:endParaRPr>
          </a:p>
          <a:p>
            <a:pPr marL="548005">
              <a:lnSpc>
                <a:spcPct val="100000"/>
              </a:lnSpc>
            </a:pPr>
            <a:r>
              <a:rPr sz="1400" spc="-5" dirty="0">
                <a:solidFill>
                  <a:srgbClr val="008200"/>
                </a:solidFill>
                <a:latin typeface="Consolas"/>
                <a:cs typeface="Consolas"/>
              </a:rPr>
              <a:t>//</a:t>
            </a:r>
            <a:r>
              <a:rPr sz="1400" spc="1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/>
                <a:cs typeface="Consolas"/>
              </a:rPr>
              <a:t>The</a:t>
            </a:r>
            <a:r>
              <a:rPr sz="1400" spc="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/>
                <a:cs typeface="Consolas"/>
              </a:rPr>
              <a:t>salary</a:t>
            </a:r>
            <a:r>
              <a:rPr sz="1400" spc="1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/>
                <a:cs typeface="Consolas"/>
              </a:rPr>
              <a:t>variable</a:t>
            </a:r>
            <a:r>
              <a:rPr sz="1400" spc="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/>
                <a:cs typeface="Consolas"/>
              </a:rPr>
              <a:t>is</a:t>
            </a:r>
            <a:r>
              <a:rPr sz="1400" spc="1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/>
                <a:cs typeface="Consolas"/>
              </a:rPr>
              <a:t>assigned</a:t>
            </a:r>
            <a:r>
              <a:rPr sz="1400" spc="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/>
                <a:cs typeface="Consolas"/>
              </a:rPr>
              <a:t>a</a:t>
            </a:r>
            <a:r>
              <a:rPr sz="1400" spc="2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/>
                <a:cs typeface="Consolas"/>
              </a:rPr>
              <a:t>value.</a:t>
            </a:r>
            <a:endParaRPr sz="1400" dirty="0">
              <a:latin typeface="Consolas"/>
              <a:cs typeface="Consolas"/>
            </a:endParaRPr>
          </a:p>
          <a:p>
            <a:pPr marL="548005">
              <a:lnSpc>
                <a:spcPct val="100000"/>
              </a:lnSpc>
              <a:spcBef>
                <a:spcPts val="335"/>
              </a:spcBef>
            </a:pPr>
            <a:r>
              <a:rPr sz="1400" b="1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400" b="1" spc="1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6699"/>
                </a:solidFill>
                <a:latin typeface="Consolas"/>
                <a:cs typeface="Consolas"/>
              </a:rPr>
              <a:t>void</a:t>
            </a:r>
            <a:r>
              <a:rPr sz="1400" b="1" spc="2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setSalary(</a:t>
            </a:r>
            <a:r>
              <a:rPr sz="1400" b="1" dirty="0">
                <a:solidFill>
                  <a:srgbClr val="006699"/>
                </a:solidFill>
                <a:latin typeface="Consolas"/>
                <a:cs typeface="Consolas"/>
              </a:rPr>
              <a:t>double</a:t>
            </a:r>
            <a:r>
              <a:rPr sz="1400" b="1" spc="1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empSal)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{</a:t>
            </a:r>
          </a:p>
          <a:p>
            <a:pPr marL="1005205">
              <a:lnSpc>
                <a:spcPct val="100000"/>
              </a:lnSpc>
              <a:spcBef>
                <a:spcPts val="325"/>
              </a:spcBef>
            </a:pPr>
            <a:r>
              <a:rPr sz="1400" dirty="0">
                <a:latin typeface="Consolas"/>
                <a:cs typeface="Consolas"/>
              </a:rPr>
              <a:t>salary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empSal;</a:t>
            </a:r>
          </a:p>
          <a:p>
            <a:pPr marL="548005">
              <a:lnSpc>
                <a:spcPct val="100000"/>
              </a:lnSpc>
              <a:spcBef>
                <a:spcPts val="340"/>
              </a:spcBef>
            </a:pPr>
            <a:r>
              <a:rPr sz="1400" dirty="0" smtClean="0">
                <a:latin typeface="Consolas"/>
                <a:cs typeface="Consolas"/>
              </a:rPr>
              <a:t>}</a:t>
            </a:r>
            <a:endParaRPr lang="en-US" sz="1400" dirty="0" smtClean="0">
              <a:latin typeface="Consolas"/>
              <a:cs typeface="Consolas"/>
            </a:endParaRPr>
          </a:p>
          <a:p>
            <a:pPr marL="548005">
              <a:lnSpc>
                <a:spcPct val="100000"/>
              </a:lnSpc>
              <a:spcBef>
                <a:spcPts val="340"/>
              </a:spcBef>
            </a:pPr>
            <a:endParaRPr lang="en-US" sz="1400" dirty="0">
              <a:latin typeface="Consolas"/>
              <a:cs typeface="Consolas"/>
            </a:endParaRPr>
          </a:p>
          <a:p>
            <a:pPr marL="548005">
              <a:lnSpc>
                <a:spcPct val="100000"/>
              </a:lnSpc>
              <a:spcBef>
                <a:spcPts val="340"/>
              </a:spcBef>
            </a:pPr>
            <a:endParaRPr lang="en-US" sz="1400" dirty="0" smtClean="0">
              <a:latin typeface="Consolas"/>
              <a:cs typeface="Consolas"/>
            </a:endParaRPr>
          </a:p>
          <a:p>
            <a:pPr marL="548005">
              <a:lnSpc>
                <a:spcPct val="100000"/>
              </a:lnSpc>
              <a:spcBef>
                <a:spcPts val="340"/>
              </a:spcBef>
            </a:pPr>
            <a:endParaRPr lang="en-US" sz="1400" dirty="0">
              <a:latin typeface="Consolas"/>
              <a:cs typeface="Consolas"/>
            </a:endParaRPr>
          </a:p>
          <a:p>
            <a:pPr marL="548005">
              <a:lnSpc>
                <a:spcPct val="100000"/>
              </a:lnSpc>
              <a:spcBef>
                <a:spcPts val="340"/>
              </a:spcBef>
            </a:pPr>
            <a:endParaRPr sz="14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9671" y="1295400"/>
            <a:ext cx="5672455" cy="5105400"/>
          </a:xfrm>
          <a:prstGeom prst="rect">
            <a:avLst/>
          </a:prstGeom>
          <a:solidFill>
            <a:srgbClr val="FFFFFF"/>
          </a:solidFill>
          <a:ln w="12700">
            <a:solidFill>
              <a:srgbClr val="EC7C3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549275">
              <a:lnSpc>
                <a:spcPct val="100000"/>
              </a:lnSpc>
              <a:spcBef>
                <a:spcPts val="110"/>
              </a:spcBef>
            </a:pPr>
            <a:r>
              <a:rPr sz="1400" spc="-5" dirty="0">
                <a:solidFill>
                  <a:srgbClr val="008200"/>
                </a:solidFill>
                <a:latin typeface="Consolas"/>
                <a:cs typeface="Consolas"/>
              </a:rPr>
              <a:t>//</a:t>
            </a:r>
            <a:r>
              <a:rPr sz="1400" spc="1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/>
                <a:cs typeface="Consolas"/>
              </a:rPr>
              <a:t>This</a:t>
            </a:r>
            <a:r>
              <a:rPr sz="1400" spc="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/>
                <a:cs typeface="Consolas"/>
              </a:rPr>
              <a:t>method</a:t>
            </a:r>
            <a:r>
              <a:rPr sz="1400" spc="2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/>
                <a:cs typeface="Consolas"/>
              </a:rPr>
              <a:t>prints</a:t>
            </a:r>
            <a:r>
              <a:rPr sz="1400" spc="2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/>
                <a:cs typeface="Consolas"/>
              </a:rPr>
              <a:t>the</a:t>
            </a:r>
            <a:r>
              <a:rPr sz="1400" spc="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/>
                <a:cs typeface="Consolas"/>
              </a:rPr>
              <a:t>employee</a:t>
            </a:r>
            <a:r>
              <a:rPr sz="1400" spc="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200"/>
                </a:solidFill>
                <a:latin typeface="Consolas"/>
                <a:cs typeface="Consolas"/>
              </a:rPr>
              <a:t>details.</a:t>
            </a:r>
            <a:endParaRPr sz="1400">
              <a:latin typeface="Consolas"/>
              <a:cs typeface="Consolas"/>
            </a:endParaRPr>
          </a:p>
          <a:p>
            <a:pPr marL="1006475" marR="720725" indent="-457200">
              <a:lnSpc>
                <a:spcPct val="119700"/>
              </a:lnSpc>
              <a:spcBef>
                <a:spcPts val="5"/>
              </a:spcBef>
            </a:pPr>
            <a:r>
              <a:rPr sz="1400" b="1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400" b="1" spc="1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6699"/>
                </a:solidFill>
                <a:latin typeface="Consolas"/>
                <a:cs typeface="Consolas"/>
              </a:rPr>
              <a:t>void</a:t>
            </a:r>
            <a:r>
              <a:rPr sz="1400" b="1" spc="1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printEmp()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{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System.out.println(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"name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:</a:t>
            </a:r>
            <a:r>
              <a:rPr sz="1400" spc="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"</a:t>
            </a:r>
            <a:r>
              <a:rPr sz="1400" spc="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+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name);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System.out.println(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"salary</a:t>
            </a:r>
            <a:r>
              <a:rPr sz="1400" spc="3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:"</a:t>
            </a:r>
            <a:r>
              <a:rPr sz="1400" spc="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+</a:t>
            </a:r>
            <a:r>
              <a:rPr sz="1400" spc="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salary);</a:t>
            </a:r>
            <a:endParaRPr sz="1400">
              <a:latin typeface="Consolas"/>
              <a:cs typeface="Consolas"/>
            </a:endParaRPr>
          </a:p>
          <a:p>
            <a:pPr marL="54927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Consolas"/>
              <a:cs typeface="Consolas"/>
            </a:endParaRPr>
          </a:p>
          <a:p>
            <a:pPr marL="1006475" marR="721995" indent="-457200">
              <a:lnSpc>
                <a:spcPct val="119800"/>
              </a:lnSpc>
            </a:pPr>
            <a:r>
              <a:rPr sz="1400" b="1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400" b="1" spc="1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6699"/>
                </a:solidFill>
                <a:latin typeface="Consolas"/>
                <a:cs typeface="Consolas"/>
              </a:rPr>
              <a:t>static</a:t>
            </a:r>
            <a:r>
              <a:rPr sz="1400" b="1" spc="1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6699"/>
                </a:solidFill>
                <a:latin typeface="Consolas"/>
                <a:cs typeface="Consolas"/>
              </a:rPr>
              <a:t>void</a:t>
            </a:r>
            <a:r>
              <a:rPr sz="1400" b="1" spc="1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main(String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args[])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{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Employee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empOne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b="1" dirty="0">
                <a:solidFill>
                  <a:srgbClr val="006699"/>
                </a:solidFill>
                <a:latin typeface="Consolas"/>
                <a:cs typeface="Consolas"/>
              </a:rPr>
              <a:t>new</a:t>
            </a:r>
            <a:r>
              <a:rPr sz="1400" b="1" spc="2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Employee(“Tokey");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empOne.setSalary(</a:t>
            </a:r>
            <a:r>
              <a:rPr sz="1400" dirty="0">
                <a:solidFill>
                  <a:srgbClr val="C00000"/>
                </a:solidFill>
                <a:latin typeface="Consolas"/>
                <a:cs typeface="Consolas"/>
              </a:rPr>
              <a:t>1000</a:t>
            </a:r>
            <a:r>
              <a:rPr sz="1400" dirty="0">
                <a:latin typeface="Consolas"/>
                <a:cs typeface="Consolas"/>
              </a:rPr>
              <a:t>);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empOne.printEmp();</a:t>
            </a:r>
            <a:endParaRPr sz="1400">
              <a:latin typeface="Consolas"/>
              <a:cs typeface="Consolas"/>
            </a:endParaRPr>
          </a:p>
          <a:p>
            <a:pPr marL="54927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830"/>
              </a:spcBef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92075" marR="4207510">
              <a:lnSpc>
                <a:spcPct val="133700"/>
              </a:lnSpc>
            </a:pPr>
            <a:r>
              <a:rPr sz="1900" b="1" spc="-5" dirty="0">
                <a:latin typeface="Times New Roman"/>
                <a:cs typeface="Times New Roman"/>
              </a:rPr>
              <a:t>Output</a:t>
            </a:r>
            <a:r>
              <a:rPr sz="1900" spc="-5" dirty="0">
                <a:latin typeface="Times New Roman"/>
                <a:cs typeface="Times New Roman"/>
              </a:rPr>
              <a:t>: 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name </a:t>
            </a:r>
            <a:r>
              <a:rPr sz="1900" spc="-5" dirty="0">
                <a:latin typeface="Times New Roman"/>
                <a:cs typeface="Times New Roman"/>
              </a:rPr>
              <a:t>: </a:t>
            </a:r>
            <a:r>
              <a:rPr sz="1900" spc="-30" dirty="0">
                <a:latin typeface="Times New Roman"/>
                <a:cs typeface="Times New Roman"/>
              </a:rPr>
              <a:t>Tokey </a:t>
            </a:r>
            <a:r>
              <a:rPr sz="1900" spc="-459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salary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:1000.0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9662"/>
            <a:ext cx="84893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Class/static</a:t>
            </a:r>
            <a:r>
              <a:rPr sz="4400" spc="-40" dirty="0"/>
              <a:t> </a:t>
            </a:r>
            <a:r>
              <a:rPr sz="4400" spc="-5" dirty="0"/>
              <a:t>variables</a:t>
            </a:r>
            <a:r>
              <a:rPr sz="4400" spc="-45" dirty="0"/>
              <a:t> </a:t>
            </a:r>
            <a:r>
              <a:rPr sz="4400" dirty="0"/>
              <a:t>Example: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70433" y="5241442"/>
            <a:ext cx="6140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75080" algn="l"/>
              </a:tabLst>
            </a:pPr>
            <a:r>
              <a:rPr sz="2800" spc="-5" dirty="0">
                <a:solidFill>
                  <a:srgbClr val="F9F9F9"/>
                </a:solidFill>
                <a:latin typeface="Times New Roman"/>
                <a:cs typeface="Times New Roman"/>
              </a:rPr>
              <a:t>Output:	Development</a:t>
            </a:r>
            <a:r>
              <a:rPr sz="2800" spc="-10" dirty="0">
                <a:solidFill>
                  <a:srgbClr val="F9F9F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Times New Roman"/>
                <a:cs typeface="Times New Roman"/>
              </a:rPr>
              <a:t>average</a:t>
            </a:r>
            <a:r>
              <a:rPr sz="2800" spc="-20" dirty="0">
                <a:solidFill>
                  <a:srgbClr val="F9F9F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Times New Roman"/>
                <a:cs typeface="Times New Roman"/>
              </a:rPr>
              <a:t>salary:1000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1084" y="6131052"/>
            <a:ext cx="11622405" cy="605155"/>
          </a:xfrm>
          <a:prstGeom prst="rect">
            <a:avLst/>
          </a:prstGeom>
          <a:solidFill>
            <a:srgbClr val="4471C4"/>
          </a:solidFill>
          <a:ln w="12700">
            <a:solidFill>
              <a:srgbClr val="2E528F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434340" marR="2620010" indent="-342900">
              <a:lnSpc>
                <a:spcPct val="100000"/>
              </a:lnSpc>
              <a:spcBef>
                <a:spcPts val="165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Note: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If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variables</a:t>
            </a:r>
            <a:r>
              <a:rPr sz="1800" spc="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access</a:t>
            </a:r>
            <a:r>
              <a:rPr sz="1800" spc="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1800" spc="4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outside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r>
              <a:rPr sz="1800" spc="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constant</a:t>
            </a:r>
            <a:r>
              <a:rPr sz="1800" spc="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should  be</a:t>
            </a:r>
            <a:r>
              <a:rPr sz="1800" spc="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accessed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Employee.DEPARTMENT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084" y="1091183"/>
            <a:ext cx="11622405" cy="36931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b="1" spc="-5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800" b="1" spc="-4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006699"/>
                </a:solidFill>
                <a:latin typeface="Consolas"/>
                <a:cs typeface="Consolas"/>
              </a:rPr>
              <a:t>class</a:t>
            </a:r>
            <a:r>
              <a:rPr sz="1800" b="1" spc="-2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Employee{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tabLst>
                <a:tab pos="1469390" algn="l"/>
              </a:tabLst>
            </a:pP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//</a:t>
            </a:r>
            <a:r>
              <a:rPr sz="1800" spc="-1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salary	variable</a:t>
            </a:r>
            <a:r>
              <a:rPr sz="1800" spc="-1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is</a:t>
            </a:r>
            <a:r>
              <a:rPr sz="1800" spc="-2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200"/>
                </a:solidFill>
                <a:latin typeface="Consolas"/>
                <a:cs typeface="Consolas"/>
              </a:rPr>
              <a:t>a</a:t>
            </a:r>
            <a:r>
              <a:rPr sz="18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8200"/>
                </a:solidFill>
                <a:latin typeface="Consolas"/>
                <a:cs typeface="Consolas"/>
              </a:rPr>
              <a:t>private</a:t>
            </a: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 static</a:t>
            </a:r>
            <a:r>
              <a:rPr sz="18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variable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006699"/>
                </a:solidFill>
                <a:latin typeface="Consolas"/>
                <a:cs typeface="Consolas"/>
              </a:rPr>
              <a:t>private</a:t>
            </a:r>
            <a:r>
              <a:rPr sz="1800" b="1" spc="-2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006699"/>
                </a:solidFill>
                <a:latin typeface="Consolas"/>
                <a:cs typeface="Consolas"/>
              </a:rPr>
              <a:t>static</a:t>
            </a:r>
            <a:r>
              <a:rPr sz="1800" b="1" spc="-2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006699"/>
                </a:solidFill>
                <a:latin typeface="Consolas"/>
                <a:cs typeface="Consolas"/>
              </a:rPr>
              <a:t>double</a:t>
            </a:r>
            <a:r>
              <a:rPr sz="1800" b="1" spc="-2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salary;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//</a:t>
            </a:r>
            <a:r>
              <a:rPr sz="1800" spc="-3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DEPARTMENT</a:t>
            </a:r>
            <a:r>
              <a:rPr sz="1800" spc="-2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is</a:t>
            </a:r>
            <a:r>
              <a:rPr sz="1800" spc="-1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8200"/>
                </a:solidFill>
                <a:latin typeface="Consolas"/>
                <a:cs typeface="Consolas"/>
              </a:rPr>
              <a:t>a</a:t>
            </a:r>
            <a:r>
              <a:rPr sz="1800" spc="-3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onsolas"/>
                <a:cs typeface="Consolas"/>
              </a:rPr>
              <a:t>constant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800" b="1" spc="-5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800" b="1" spc="-2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006699"/>
                </a:solidFill>
                <a:latin typeface="Consolas"/>
                <a:cs typeface="Consolas"/>
              </a:rPr>
              <a:t>static</a:t>
            </a:r>
            <a:r>
              <a:rPr sz="1800" b="1" spc="-1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solidFill>
                  <a:srgbClr val="006699"/>
                </a:solidFill>
                <a:latin typeface="Consolas"/>
                <a:cs typeface="Consolas"/>
              </a:rPr>
              <a:t>final </a:t>
            </a:r>
            <a:r>
              <a:rPr sz="1800" spc="-5" dirty="0">
                <a:latin typeface="Consolas"/>
                <a:cs typeface="Consolas"/>
              </a:rPr>
              <a:t>String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DEPARTMENT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"Development</a:t>
            </a:r>
            <a:r>
              <a:rPr sz="18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"</a:t>
            </a:r>
            <a:r>
              <a:rPr sz="1800" spc="-5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onsolas"/>
              <a:cs typeface="Consolas"/>
            </a:endParaRPr>
          </a:p>
          <a:p>
            <a:pPr marL="1049020" marR="6633209" indent="-957580">
              <a:lnSpc>
                <a:spcPct val="100000"/>
              </a:lnSpc>
            </a:pPr>
            <a:r>
              <a:rPr sz="1800" b="1" spc="-5" dirty="0">
                <a:solidFill>
                  <a:srgbClr val="006699"/>
                </a:solidFill>
                <a:latin typeface="Consolas"/>
                <a:cs typeface="Consolas"/>
              </a:rPr>
              <a:t>public static void </a:t>
            </a:r>
            <a:r>
              <a:rPr sz="1800" spc="-5" dirty="0">
                <a:latin typeface="Consolas"/>
                <a:cs typeface="Consolas"/>
              </a:rPr>
              <a:t>main(String args[]){ </a:t>
            </a:r>
            <a:r>
              <a:rPr sz="1800" spc="-98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salary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onsolas"/>
                <a:cs typeface="Consolas"/>
              </a:rPr>
              <a:t>1000</a:t>
            </a:r>
            <a:r>
              <a:rPr sz="1800" spc="-5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049020">
              <a:lnSpc>
                <a:spcPct val="100000"/>
              </a:lnSpc>
            </a:pPr>
            <a:r>
              <a:rPr sz="1800" spc="-5" dirty="0">
                <a:latin typeface="Consolas"/>
                <a:cs typeface="Consolas"/>
              </a:rPr>
              <a:t>System.out.println(DEPARTMENT+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"average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salary:"</a:t>
            </a:r>
            <a:r>
              <a:rPr sz="1800" spc="-5" dirty="0">
                <a:latin typeface="Consolas"/>
                <a:cs typeface="Consolas"/>
              </a:rPr>
              <a:t>+salary);</a:t>
            </a:r>
            <a:endParaRPr sz="1800">
              <a:latin typeface="Consolas"/>
              <a:cs typeface="Consolas"/>
            </a:endParaRPr>
          </a:p>
          <a:p>
            <a:pPr marL="59182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9662"/>
            <a:ext cx="28136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Data</a:t>
            </a:r>
            <a:r>
              <a:rPr sz="4400" spc="-90" dirty="0"/>
              <a:t> </a:t>
            </a:r>
            <a:r>
              <a:rPr sz="4400" spc="-5" dirty="0"/>
              <a:t>Type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3103" y="1078991"/>
            <a:ext cx="9765792" cy="54924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95"/>
              </a:spcBef>
            </a:pPr>
            <a:r>
              <a:rPr dirty="0"/>
              <a:t>17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9662"/>
            <a:ext cx="55003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Primitive</a:t>
            </a:r>
            <a:r>
              <a:rPr sz="4400" spc="-75" dirty="0"/>
              <a:t> </a:t>
            </a:r>
            <a:r>
              <a:rPr sz="4400" dirty="0"/>
              <a:t>Data</a:t>
            </a:r>
            <a:r>
              <a:rPr sz="4400" spc="-45" dirty="0"/>
              <a:t> </a:t>
            </a:r>
            <a:r>
              <a:rPr sz="4400" spc="-5" dirty="0"/>
              <a:t>Type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0283" y="1036319"/>
            <a:ext cx="9171432" cy="550316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95"/>
              </a:spcBef>
            </a:pPr>
            <a:r>
              <a:rPr dirty="0"/>
              <a:t>18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9662"/>
            <a:ext cx="28924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Identifiers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95"/>
              </a:spcBef>
            </a:pPr>
            <a:r>
              <a:rPr dirty="0"/>
              <a:t>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455" y="1055725"/>
            <a:ext cx="11306175" cy="143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401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In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programming languages,</a:t>
            </a:r>
            <a:r>
              <a:rPr sz="20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identifiers</a:t>
            </a:r>
            <a:r>
              <a:rPr sz="2000" spc="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15" dirty="0">
                <a:solidFill>
                  <a:srgbClr val="F9F9F9"/>
                </a:solidFill>
                <a:latin typeface="Segoe UI Light"/>
                <a:cs typeface="Segoe UI Light"/>
              </a:rPr>
              <a:t>are</a:t>
            </a:r>
            <a:r>
              <a:rPr sz="20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used</a:t>
            </a:r>
            <a:r>
              <a:rPr sz="20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for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identification</a:t>
            </a:r>
            <a:r>
              <a:rPr sz="2000" spc="3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purposes.</a:t>
            </a:r>
            <a:r>
              <a:rPr sz="20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In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Java,</a:t>
            </a:r>
            <a:r>
              <a:rPr sz="20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an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identifier</a:t>
            </a:r>
            <a:r>
              <a:rPr sz="2000" spc="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can</a:t>
            </a:r>
            <a:r>
              <a:rPr sz="20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be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a </a:t>
            </a:r>
            <a:r>
              <a:rPr sz="2000" spc="-53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class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 name,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method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name,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variable name,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or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label.</a:t>
            </a:r>
            <a:endParaRPr sz="20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For</a:t>
            </a:r>
            <a:r>
              <a:rPr sz="2000" spc="-4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Example: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455" y="2712212"/>
            <a:ext cx="3504565" cy="2546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80" dirty="0">
                <a:solidFill>
                  <a:srgbClr val="F9F9F9"/>
                </a:solidFill>
                <a:latin typeface="Segoe UI Light"/>
                <a:cs typeface="Segoe UI Light"/>
              </a:rPr>
              <a:t>Test</a:t>
            </a:r>
            <a:r>
              <a:rPr sz="20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:</a:t>
            </a:r>
            <a:r>
              <a:rPr sz="2000" spc="-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class</a:t>
            </a:r>
            <a:r>
              <a:rPr sz="2000" spc="-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name.</a:t>
            </a:r>
            <a:endParaRPr sz="2000">
              <a:latin typeface="Segoe UI Light"/>
              <a:cs typeface="Segoe UI Light"/>
            </a:endParaRPr>
          </a:p>
          <a:p>
            <a:pPr marL="241300" indent="-228600">
              <a:lnSpc>
                <a:spcPct val="100000"/>
              </a:lnSpc>
              <a:spcBef>
                <a:spcPts val="19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main</a:t>
            </a:r>
            <a:r>
              <a:rPr sz="2000" spc="-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:</a:t>
            </a:r>
            <a:r>
              <a:rPr sz="2000" spc="-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method</a:t>
            </a:r>
            <a:r>
              <a:rPr sz="20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name.</a:t>
            </a:r>
            <a:endParaRPr sz="2000">
              <a:latin typeface="Segoe UI Light"/>
              <a:cs typeface="Segoe UI Light"/>
            </a:endParaRPr>
          </a:p>
          <a:p>
            <a:pPr marL="241300" indent="-228600">
              <a:lnSpc>
                <a:spcPct val="100000"/>
              </a:lnSpc>
              <a:spcBef>
                <a:spcPts val="19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String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 :</a:t>
            </a:r>
            <a:r>
              <a:rPr sz="20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predefined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 class</a:t>
            </a:r>
            <a:r>
              <a:rPr sz="20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name.</a:t>
            </a:r>
            <a:endParaRPr sz="2000">
              <a:latin typeface="Segoe UI Light"/>
              <a:cs typeface="Segoe UI Light"/>
            </a:endParaRPr>
          </a:p>
          <a:p>
            <a:pPr marL="241300" indent="-228600">
              <a:lnSpc>
                <a:spcPct val="100000"/>
              </a:lnSpc>
              <a:spcBef>
                <a:spcPts val="19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args</a:t>
            </a:r>
            <a:r>
              <a:rPr sz="2000" spc="-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: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variable</a:t>
            </a:r>
            <a:r>
              <a:rPr sz="2000" spc="-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name.</a:t>
            </a:r>
            <a:endParaRPr sz="2000">
              <a:latin typeface="Segoe UI Light"/>
              <a:cs typeface="Segoe UI Light"/>
            </a:endParaRPr>
          </a:p>
          <a:p>
            <a:pPr marL="241300" indent="-228600">
              <a:lnSpc>
                <a:spcPct val="100000"/>
              </a:lnSpc>
              <a:spcBef>
                <a:spcPts val="1960"/>
              </a:spcBef>
              <a:buFont typeface="Arial MT"/>
              <a:buChar char="•"/>
              <a:tabLst>
                <a:tab pos="240665" algn="l"/>
                <a:tab pos="241300" algn="l"/>
                <a:tab pos="631825" algn="l"/>
              </a:tabLst>
            </a:pP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a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:	variable</a:t>
            </a:r>
            <a:r>
              <a:rPr sz="2000" spc="-4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name.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5628" y="2908553"/>
            <a:ext cx="368109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public</a:t>
            </a:r>
            <a:r>
              <a:rPr sz="18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class</a:t>
            </a:r>
            <a:r>
              <a:rPr sz="1800" spc="-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Segoe UI Light"/>
                <a:cs typeface="Segoe UI Light"/>
              </a:rPr>
              <a:t>Test</a:t>
            </a:r>
            <a:endParaRPr sz="18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{</a:t>
            </a:r>
            <a:endParaRPr sz="1800">
              <a:latin typeface="Segoe UI Light"/>
              <a:cs typeface="Segoe UI Light"/>
            </a:endParaRPr>
          </a:p>
          <a:p>
            <a:pPr marL="259079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public static void</a:t>
            </a:r>
            <a:r>
              <a:rPr sz="18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main(String[]</a:t>
            </a:r>
            <a:r>
              <a:rPr sz="1800" spc="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Segoe UI Light"/>
                <a:cs typeface="Segoe UI Light"/>
              </a:rPr>
              <a:t>args)</a:t>
            </a:r>
            <a:endParaRPr sz="1800">
              <a:latin typeface="Segoe UI Light"/>
              <a:cs typeface="Segoe UI Light"/>
            </a:endParaRPr>
          </a:p>
          <a:p>
            <a:pPr marL="259079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{</a:t>
            </a:r>
            <a:endParaRPr sz="1800">
              <a:latin typeface="Segoe UI Light"/>
              <a:cs typeface="Segoe UI Light"/>
            </a:endParaRPr>
          </a:p>
          <a:p>
            <a:pPr marL="5080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int</a:t>
            </a:r>
            <a:r>
              <a:rPr sz="1800" spc="-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=</a:t>
            </a:r>
            <a:r>
              <a:rPr sz="1800" spc="-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20;</a:t>
            </a:r>
            <a:endParaRPr sz="1800">
              <a:latin typeface="Segoe UI Light"/>
              <a:cs typeface="Segoe UI Light"/>
            </a:endParaRPr>
          </a:p>
          <a:p>
            <a:pPr marL="259079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}</a:t>
            </a:r>
            <a:endParaRPr sz="18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}</a:t>
            </a:r>
            <a:endParaRPr sz="18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9662"/>
            <a:ext cx="28924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Identifiers</a:t>
            </a:r>
            <a:endParaRPr sz="4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95"/>
              </a:spcBef>
            </a:pPr>
            <a:r>
              <a:rPr dirty="0"/>
              <a:t>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455" y="1002284"/>
            <a:ext cx="11496675" cy="2041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Rules</a:t>
            </a:r>
            <a:r>
              <a:rPr sz="2200" spc="-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for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defining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20" dirty="0">
                <a:solidFill>
                  <a:srgbClr val="F9F9F9"/>
                </a:solidFill>
                <a:latin typeface="Segoe UI Light"/>
                <a:cs typeface="Segoe UI Light"/>
              </a:rPr>
              <a:t>Java</a:t>
            </a:r>
            <a:r>
              <a:rPr sz="22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Identifiers</a:t>
            </a:r>
            <a:endParaRPr sz="22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9F9F9"/>
              </a:buClr>
              <a:buFont typeface="Arial MT"/>
              <a:buChar char="•"/>
            </a:pPr>
            <a:endParaRPr sz="2850">
              <a:latin typeface="Segoe UI Light"/>
              <a:cs typeface="Segoe UI Light"/>
            </a:endParaRPr>
          </a:p>
          <a:p>
            <a:pPr marL="241300" marR="5080" indent="-228600">
              <a:lnSpc>
                <a:spcPct val="7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F9F9F9"/>
                </a:solidFill>
                <a:latin typeface="Segoe UI Light"/>
                <a:cs typeface="Segoe UI Light"/>
              </a:rPr>
              <a:t>There</a:t>
            </a:r>
            <a:r>
              <a:rPr sz="22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25" dirty="0">
                <a:solidFill>
                  <a:srgbClr val="F9F9F9"/>
                </a:solidFill>
                <a:latin typeface="Segoe UI Light"/>
                <a:cs typeface="Segoe UI Light"/>
              </a:rPr>
              <a:t>are</a:t>
            </a:r>
            <a:r>
              <a:rPr sz="22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5" dirty="0">
                <a:solidFill>
                  <a:srgbClr val="F9F9F9"/>
                </a:solidFill>
                <a:latin typeface="Segoe UI Light"/>
                <a:cs typeface="Segoe UI Light"/>
              </a:rPr>
              <a:t>certain</a:t>
            </a:r>
            <a:r>
              <a:rPr sz="2200" spc="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9F9F9"/>
                </a:solidFill>
                <a:latin typeface="Segoe UI Light"/>
                <a:cs typeface="Segoe UI Light"/>
              </a:rPr>
              <a:t>rules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9F9F9"/>
                </a:solidFill>
                <a:latin typeface="Segoe UI Light"/>
                <a:cs typeface="Segoe UI Light"/>
              </a:rPr>
              <a:t>for</a:t>
            </a:r>
            <a:r>
              <a:rPr sz="22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defining</a:t>
            </a:r>
            <a:r>
              <a:rPr sz="22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a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valid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java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35" dirty="0">
                <a:solidFill>
                  <a:srgbClr val="F9F9F9"/>
                </a:solidFill>
                <a:latin typeface="Segoe UI Light"/>
                <a:cs typeface="Segoe UI Light"/>
              </a:rPr>
              <a:t>identifier.</a:t>
            </a:r>
            <a:r>
              <a:rPr sz="2200" spc="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These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9F9F9"/>
                </a:solidFill>
                <a:latin typeface="Segoe UI Light"/>
                <a:cs typeface="Segoe UI Light"/>
              </a:rPr>
              <a:t>rules</a:t>
            </a:r>
            <a:r>
              <a:rPr sz="22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must</a:t>
            </a:r>
            <a:r>
              <a:rPr sz="22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be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followed,</a:t>
            </a:r>
            <a:r>
              <a:rPr sz="22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5" dirty="0">
                <a:solidFill>
                  <a:srgbClr val="F9F9F9"/>
                </a:solidFill>
                <a:latin typeface="Segoe UI Light"/>
                <a:cs typeface="Segoe UI Light"/>
              </a:rPr>
              <a:t>otherwise </a:t>
            </a:r>
            <a:r>
              <a:rPr sz="2200" spc="-59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we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9F9F9"/>
                </a:solidFill>
                <a:latin typeface="Segoe UI Light"/>
                <a:cs typeface="Segoe UI Light"/>
              </a:rPr>
              <a:t>get</a:t>
            </a:r>
            <a:r>
              <a:rPr sz="22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compile-time</a:t>
            </a:r>
            <a:r>
              <a:rPr sz="22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60" dirty="0">
                <a:solidFill>
                  <a:srgbClr val="F9F9F9"/>
                </a:solidFill>
                <a:latin typeface="Segoe UI Light"/>
                <a:cs typeface="Segoe UI Light"/>
              </a:rPr>
              <a:t>error.</a:t>
            </a:r>
            <a:r>
              <a:rPr sz="2200" spc="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These </a:t>
            </a:r>
            <a:r>
              <a:rPr sz="2200" spc="-10" dirty="0">
                <a:solidFill>
                  <a:srgbClr val="F9F9F9"/>
                </a:solidFill>
                <a:latin typeface="Segoe UI Light"/>
                <a:cs typeface="Segoe UI Light"/>
              </a:rPr>
              <a:t>rules</a:t>
            </a:r>
            <a:r>
              <a:rPr sz="22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25" dirty="0">
                <a:solidFill>
                  <a:srgbClr val="F9F9F9"/>
                </a:solidFill>
                <a:latin typeface="Segoe UI Light"/>
                <a:cs typeface="Segoe UI Light"/>
              </a:rPr>
              <a:t>are</a:t>
            </a:r>
            <a:r>
              <a:rPr sz="22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9F9F9"/>
                </a:solidFill>
                <a:latin typeface="Segoe UI Light"/>
                <a:cs typeface="Segoe UI Light"/>
              </a:rPr>
              <a:t>also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valid for</a:t>
            </a:r>
            <a:r>
              <a:rPr sz="22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9F9F9"/>
                </a:solidFill>
                <a:latin typeface="Segoe UI Light"/>
                <a:cs typeface="Segoe UI Light"/>
              </a:rPr>
              <a:t>other</a:t>
            </a:r>
            <a:r>
              <a:rPr sz="22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9F9F9"/>
                </a:solidFill>
                <a:latin typeface="Segoe UI Light"/>
                <a:cs typeface="Segoe UI Light"/>
              </a:rPr>
              <a:t>languages</a:t>
            </a:r>
            <a:r>
              <a:rPr sz="2200" spc="3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like </a:t>
            </a:r>
            <a:r>
              <a:rPr sz="2200" spc="-10" dirty="0">
                <a:solidFill>
                  <a:srgbClr val="F9F9F9"/>
                </a:solidFill>
                <a:latin typeface="Segoe UI Light"/>
                <a:cs typeface="Segoe UI Light"/>
              </a:rPr>
              <a:t>C,C++.</a:t>
            </a:r>
            <a:endParaRPr sz="22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buClr>
                <a:srgbClr val="F9F9F9"/>
              </a:buClr>
              <a:buFont typeface="Arial MT"/>
              <a:buChar char="•"/>
            </a:pPr>
            <a:endParaRPr sz="2300">
              <a:latin typeface="Segoe UI Light"/>
              <a:cs typeface="Segoe UI Light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The only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allowed</a:t>
            </a:r>
            <a:r>
              <a:rPr sz="22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characters</a:t>
            </a:r>
            <a:r>
              <a:rPr sz="2200" spc="3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for</a:t>
            </a:r>
            <a:r>
              <a:rPr sz="22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identifiers</a:t>
            </a:r>
            <a:r>
              <a:rPr sz="2200" spc="3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25" dirty="0">
                <a:solidFill>
                  <a:srgbClr val="F9F9F9"/>
                </a:solidFill>
                <a:latin typeface="Segoe UI Light"/>
                <a:cs typeface="Segoe UI Light"/>
              </a:rPr>
              <a:t>are</a:t>
            </a:r>
            <a:r>
              <a:rPr sz="2200" spc="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all </a:t>
            </a:r>
            <a:r>
              <a:rPr sz="2200" spc="-10" dirty="0">
                <a:solidFill>
                  <a:srgbClr val="F9F9F9"/>
                </a:solidFill>
                <a:latin typeface="Segoe UI Light"/>
                <a:cs typeface="Segoe UI Light"/>
              </a:rPr>
              <a:t>alphanumeric</a:t>
            </a:r>
            <a:r>
              <a:rPr sz="2200" spc="4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characters([A-Z],[a-z],[0-9]),</a:t>
            </a:r>
            <a:endParaRPr sz="2200">
              <a:latin typeface="Segoe UI Light"/>
              <a:cs typeface="Segoe U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7055" y="2917901"/>
            <a:ext cx="112179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‘$‘(dollar</a:t>
            </a:r>
            <a:r>
              <a:rPr sz="22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sign)</a:t>
            </a:r>
            <a:r>
              <a:rPr sz="22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and</a:t>
            </a:r>
            <a:r>
              <a:rPr sz="22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‘_‘</a:t>
            </a:r>
            <a:r>
              <a:rPr sz="22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9F9F9"/>
                </a:solidFill>
                <a:latin typeface="Segoe UI Light"/>
                <a:cs typeface="Segoe UI Light"/>
              </a:rPr>
              <a:t>(underscore).For</a:t>
            </a:r>
            <a:r>
              <a:rPr sz="2200" spc="4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9F9F9"/>
                </a:solidFill>
                <a:latin typeface="Segoe UI Light"/>
                <a:cs typeface="Segoe UI Light"/>
              </a:rPr>
              <a:t>example</a:t>
            </a:r>
            <a:r>
              <a:rPr sz="2200" spc="4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40" dirty="0">
                <a:solidFill>
                  <a:srgbClr val="F9F9F9"/>
                </a:solidFill>
                <a:latin typeface="Segoe UI Light"/>
                <a:cs typeface="Segoe UI Light"/>
              </a:rPr>
              <a:t>“geek@”</a:t>
            </a:r>
            <a:r>
              <a:rPr sz="2200" spc="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is</a:t>
            </a:r>
            <a:r>
              <a:rPr sz="22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not</a:t>
            </a:r>
            <a:r>
              <a:rPr sz="22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a</a:t>
            </a:r>
            <a:r>
              <a:rPr sz="22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valid</a:t>
            </a:r>
            <a:r>
              <a:rPr sz="22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java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identifier</a:t>
            </a:r>
            <a:r>
              <a:rPr sz="2200" spc="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as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it</a:t>
            </a:r>
            <a:r>
              <a:rPr sz="22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contain</a:t>
            </a:r>
            <a:endParaRPr sz="2200">
              <a:latin typeface="Segoe UI Light"/>
              <a:cs typeface="Segoe U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455" y="3126765"/>
            <a:ext cx="11557000" cy="11106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305"/>
              </a:spcBef>
            </a:pP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‘@’</a:t>
            </a:r>
            <a:r>
              <a:rPr sz="2200" spc="-10" dirty="0">
                <a:solidFill>
                  <a:srgbClr val="F9F9F9"/>
                </a:solidFill>
                <a:latin typeface="Segoe UI Light"/>
                <a:cs typeface="Segoe UI Light"/>
              </a:rPr>
              <a:t> special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35" dirty="0">
                <a:solidFill>
                  <a:srgbClr val="F9F9F9"/>
                </a:solidFill>
                <a:latin typeface="Segoe UI Light"/>
                <a:cs typeface="Segoe UI Light"/>
              </a:rPr>
              <a:t>character.</a:t>
            </a:r>
            <a:endParaRPr sz="2200">
              <a:latin typeface="Segoe UI Light"/>
              <a:cs typeface="Segoe UI Light"/>
            </a:endParaRPr>
          </a:p>
          <a:p>
            <a:pPr marL="241300" indent="-228600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Identifiers</a:t>
            </a:r>
            <a:r>
              <a:rPr sz="22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should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not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5" dirty="0">
                <a:solidFill>
                  <a:srgbClr val="F9F9F9"/>
                </a:solidFill>
                <a:latin typeface="Segoe UI Light"/>
                <a:cs typeface="Segoe UI Light"/>
              </a:rPr>
              <a:t>start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with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digits([0-9]).</a:t>
            </a:r>
            <a:r>
              <a:rPr sz="2200" spc="4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For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9F9F9"/>
                </a:solidFill>
                <a:latin typeface="Segoe UI Light"/>
                <a:cs typeface="Segoe UI Light"/>
              </a:rPr>
              <a:t>example</a:t>
            </a:r>
            <a:r>
              <a:rPr sz="2200" spc="4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“123geeks”</a:t>
            </a:r>
            <a:r>
              <a:rPr sz="2200" spc="5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is</a:t>
            </a:r>
            <a:r>
              <a:rPr sz="22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a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not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a</a:t>
            </a:r>
            <a:r>
              <a:rPr sz="22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valid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java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35" dirty="0">
                <a:solidFill>
                  <a:srgbClr val="F9F9F9"/>
                </a:solidFill>
                <a:latin typeface="Segoe UI Light"/>
                <a:cs typeface="Segoe UI Light"/>
              </a:rPr>
              <a:t>identifier.</a:t>
            </a:r>
            <a:endParaRPr sz="2200">
              <a:latin typeface="Segoe UI Light"/>
              <a:cs typeface="Segoe UI Light"/>
            </a:endParaRPr>
          </a:p>
          <a:p>
            <a:pPr marL="241300" indent="-22860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F9F9F9"/>
                </a:solidFill>
                <a:latin typeface="Segoe UI Light"/>
                <a:cs typeface="Segoe UI Light"/>
              </a:rPr>
              <a:t>Java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identifiers</a:t>
            </a:r>
            <a:r>
              <a:rPr sz="2200" spc="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25" dirty="0">
                <a:solidFill>
                  <a:srgbClr val="F9F9F9"/>
                </a:solidFill>
                <a:latin typeface="Segoe UI Light"/>
                <a:cs typeface="Segoe UI Light"/>
              </a:rPr>
              <a:t>are</a:t>
            </a:r>
            <a:r>
              <a:rPr sz="22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9F9F9"/>
                </a:solidFill>
                <a:latin typeface="Segoe UI Light"/>
                <a:cs typeface="Segoe UI Light"/>
              </a:rPr>
              <a:t>case-sensitive.</a:t>
            </a:r>
            <a:endParaRPr sz="2200">
              <a:latin typeface="Segoe UI Light"/>
              <a:cs typeface="Segoe U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455" y="4238371"/>
            <a:ext cx="11517630" cy="1191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2245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F9F9F9"/>
                </a:solidFill>
                <a:latin typeface="Segoe UI Light"/>
                <a:cs typeface="Segoe UI Light"/>
              </a:rPr>
              <a:t>There</a:t>
            </a:r>
            <a:r>
              <a:rPr sz="22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is</a:t>
            </a:r>
            <a:r>
              <a:rPr sz="22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no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limit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on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length</a:t>
            </a:r>
            <a:r>
              <a:rPr sz="22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30" dirty="0">
                <a:solidFill>
                  <a:srgbClr val="F9F9F9"/>
                </a:solidFill>
                <a:latin typeface="Segoe UI Light"/>
                <a:cs typeface="Segoe UI Light"/>
              </a:rPr>
              <a:t>of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9F9F9"/>
                </a:solidFill>
                <a:latin typeface="Segoe UI Light"/>
                <a:cs typeface="Segoe UI Light"/>
              </a:rPr>
              <a:t>identifier</a:t>
            </a:r>
            <a:r>
              <a:rPr sz="2200" spc="3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9F9F9"/>
                </a:solidFill>
                <a:latin typeface="Segoe UI Light"/>
                <a:cs typeface="Segoe UI Light"/>
              </a:rPr>
              <a:t>but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it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is</a:t>
            </a:r>
            <a:r>
              <a:rPr sz="2200" spc="-10" dirty="0">
                <a:solidFill>
                  <a:srgbClr val="F9F9F9"/>
                </a:solidFill>
                <a:latin typeface="Segoe UI Light"/>
                <a:cs typeface="Segoe UI Light"/>
              </a:rPr>
              <a:t> advisable</a:t>
            </a:r>
            <a:r>
              <a:rPr sz="2200" spc="3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to</a:t>
            </a:r>
            <a:r>
              <a:rPr sz="22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9F9F9"/>
                </a:solidFill>
                <a:latin typeface="Segoe UI Light"/>
                <a:cs typeface="Segoe UI Light"/>
              </a:rPr>
              <a:t>use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9F9F9"/>
                </a:solidFill>
                <a:latin typeface="Segoe UI Light"/>
                <a:cs typeface="Segoe UI Light"/>
              </a:rPr>
              <a:t>an</a:t>
            </a:r>
            <a:r>
              <a:rPr sz="22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9F9F9"/>
                </a:solidFill>
                <a:latin typeface="Segoe UI Light"/>
                <a:cs typeface="Segoe UI Light"/>
              </a:rPr>
              <a:t>optimum</a:t>
            </a:r>
            <a:r>
              <a:rPr sz="2200" spc="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9F9F9"/>
                </a:solidFill>
                <a:latin typeface="Segoe UI Light"/>
                <a:cs typeface="Segoe UI Light"/>
              </a:rPr>
              <a:t>length</a:t>
            </a:r>
            <a:r>
              <a:rPr sz="22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30" dirty="0">
                <a:solidFill>
                  <a:srgbClr val="F9F9F9"/>
                </a:solidFill>
                <a:latin typeface="Segoe UI Light"/>
                <a:cs typeface="Segoe UI Light"/>
              </a:rPr>
              <a:t>of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4</a:t>
            </a:r>
            <a:r>
              <a:rPr sz="2200" spc="5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–</a:t>
            </a:r>
            <a:endParaRPr sz="2200">
              <a:latin typeface="Segoe UI Light"/>
              <a:cs typeface="Segoe UI Light"/>
            </a:endParaRPr>
          </a:p>
          <a:p>
            <a:pPr marL="241300">
              <a:lnSpc>
                <a:spcPts val="2245"/>
              </a:lnSpc>
            </a:pP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15</a:t>
            </a:r>
            <a:r>
              <a:rPr sz="2200" spc="-3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letters</a:t>
            </a:r>
            <a:r>
              <a:rPr sz="22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45" dirty="0">
                <a:solidFill>
                  <a:srgbClr val="F9F9F9"/>
                </a:solidFill>
                <a:latin typeface="Segoe UI Light"/>
                <a:cs typeface="Segoe UI Light"/>
              </a:rPr>
              <a:t>only.</a:t>
            </a:r>
            <a:endParaRPr sz="2200">
              <a:latin typeface="Segoe UI Light"/>
              <a:cs typeface="Segoe UI Light"/>
            </a:endParaRPr>
          </a:p>
          <a:p>
            <a:pPr marL="241300" indent="-228600">
              <a:lnSpc>
                <a:spcPts val="2245"/>
              </a:lnSpc>
              <a:spcBef>
                <a:spcPts val="20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5" dirty="0">
                <a:solidFill>
                  <a:srgbClr val="F9F9F9"/>
                </a:solidFill>
                <a:latin typeface="Segoe UI Light"/>
                <a:cs typeface="Segoe UI Light"/>
              </a:rPr>
              <a:t>Reserved</a:t>
            </a:r>
            <a:r>
              <a:rPr sz="2200" spc="3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35" dirty="0">
                <a:solidFill>
                  <a:srgbClr val="F9F9F9"/>
                </a:solidFill>
                <a:latin typeface="Segoe UI Light"/>
                <a:cs typeface="Segoe UI Light"/>
              </a:rPr>
              <a:t>Words</a:t>
            </a:r>
            <a:r>
              <a:rPr sz="2200" spc="3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9F9F9"/>
                </a:solidFill>
                <a:latin typeface="Segoe UI Light"/>
                <a:cs typeface="Segoe UI Light"/>
              </a:rPr>
              <a:t>can’t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be</a:t>
            </a:r>
            <a:r>
              <a:rPr sz="22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9F9F9"/>
                </a:solidFill>
                <a:latin typeface="Segoe UI Light"/>
                <a:cs typeface="Segoe UI Light"/>
              </a:rPr>
              <a:t>used</a:t>
            </a:r>
            <a:r>
              <a:rPr sz="22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as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9F9F9"/>
                </a:solidFill>
                <a:latin typeface="Segoe UI Light"/>
                <a:cs typeface="Segoe UI Light"/>
              </a:rPr>
              <a:t>an</a:t>
            </a:r>
            <a:r>
              <a:rPr sz="22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35" dirty="0">
                <a:solidFill>
                  <a:srgbClr val="F9F9F9"/>
                </a:solidFill>
                <a:latin typeface="Segoe UI Light"/>
                <a:cs typeface="Segoe UI Light"/>
              </a:rPr>
              <a:t>identifier.</a:t>
            </a:r>
            <a:r>
              <a:rPr sz="2200" spc="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For</a:t>
            </a:r>
            <a:r>
              <a:rPr sz="22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9F9F9"/>
                </a:solidFill>
                <a:latin typeface="Segoe UI Light"/>
                <a:cs typeface="Segoe UI Light"/>
              </a:rPr>
              <a:t>example</a:t>
            </a:r>
            <a:r>
              <a:rPr sz="2200" spc="4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“int</a:t>
            </a:r>
            <a:r>
              <a:rPr sz="22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while</a:t>
            </a:r>
            <a:r>
              <a:rPr sz="2200" spc="-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=</a:t>
            </a:r>
            <a:r>
              <a:rPr sz="22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10" dirty="0">
                <a:solidFill>
                  <a:srgbClr val="F9F9F9"/>
                </a:solidFill>
                <a:latin typeface="Segoe UI Light"/>
                <a:cs typeface="Segoe UI Light"/>
              </a:rPr>
              <a:t>20;”</a:t>
            </a:r>
            <a:r>
              <a:rPr sz="2200" spc="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is</a:t>
            </a:r>
            <a:r>
              <a:rPr sz="22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an</a:t>
            </a:r>
            <a:r>
              <a:rPr sz="22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invalid</a:t>
            </a:r>
            <a:endParaRPr sz="2200">
              <a:latin typeface="Segoe UI Light"/>
              <a:cs typeface="Segoe UI Light"/>
            </a:endParaRPr>
          </a:p>
          <a:p>
            <a:pPr marL="241300">
              <a:lnSpc>
                <a:spcPts val="2245"/>
              </a:lnSpc>
            </a:pPr>
            <a:r>
              <a:rPr sz="2200" spc="-10" dirty="0">
                <a:solidFill>
                  <a:srgbClr val="F9F9F9"/>
                </a:solidFill>
                <a:latin typeface="Segoe UI Light"/>
                <a:cs typeface="Segoe UI Light"/>
              </a:rPr>
              <a:t>statement</a:t>
            </a:r>
            <a:r>
              <a:rPr sz="2200" spc="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as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while</a:t>
            </a:r>
            <a:r>
              <a:rPr sz="22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is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a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reserved</a:t>
            </a:r>
            <a:r>
              <a:rPr sz="2200" spc="4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15" dirty="0">
                <a:solidFill>
                  <a:srgbClr val="F9F9F9"/>
                </a:solidFill>
                <a:latin typeface="Segoe UI Light"/>
                <a:cs typeface="Segoe UI Light"/>
              </a:rPr>
              <a:t>word.</a:t>
            </a:r>
            <a:r>
              <a:rPr sz="22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15" dirty="0">
                <a:solidFill>
                  <a:srgbClr val="F9F9F9"/>
                </a:solidFill>
                <a:latin typeface="Segoe UI Light"/>
                <a:cs typeface="Segoe UI Light"/>
              </a:rPr>
              <a:t>There</a:t>
            </a:r>
            <a:r>
              <a:rPr sz="22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25" dirty="0">
                <a:solidFill>
                  <a:srgbClr val="F9F9F9"/>
                </a:solidFill>
                <a:latin typeface="Segoe UI Light"/>
                <a:cs typeface="Segoe UI Light"/>
              </a:rPr>
              <a:t>are</a:t>
            </a:r>
            <a:r>
              <a:rPr sz="22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53</a:t>
            </a:r>
            <a:r>
              <a:rPr sz="2200" dirty="0">
                <a:solidFill>
                  <a:srgbClr val="F9F9F9"/>
                </a:solidFill>
                <a:latin typeface="Segoe UI Light"/>
                <a:cs typeface="Segoe UI Light"/>
              </a:rPr>
              <a:t> reserved</a:t>
            </a:r>
            <a:r>
              <a:rPr sz="2200" spc="4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15" dirty="0">
                <a:solidFill>
                  <a:srgbClr val="F9F9F9"/>
                </a:solidFill>
                <a:latin typeface="Segoe UI Light"/>
                <a:cs typeface="Segoe UI Light"/>
              </a:rPr>
              <a:t>words</a:t>
            </a:r>
            <a:r>
              <a:rPr sz="22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200" spc="-5" dirty="0">
                <a:solidFill>
                  <a:srgbClr val="F9F9F9"/>
                </a:solidFill>
                <a:latin typeface="Segoe UI Light"/>
                <a:cs typeface="Segoe UI Light"/>
              </a:rPr>
              <a:t>in </a:t>
            </a:r>
            <a:r>
              <a:rPr sz="2200" spc="-20" dirty="0">
                <a:solidFill>
                  <a:srgbClr val="F9F9F9"/>
                </a:solidFill>
                <a:latin typeface="Segoe UI Light"/>
                <a:cs typeface="Segoe UI Light"/>
              </a:rPr>
              <a:t>Java.</a:t>
            </a:r>
            <a:endParaRPr sz="22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9662"/>
            <a:ext cx="42792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Java</a:t>
            </a:r>
            <a:r>
              <a:rPr sz="4400" spc="-75" dirty="0"/>
              <a:t> </a:t>
            </a:r>
            <a:r>
              <a:rPr sz="4400" dirty="0"/>
              <a:t>Modifiers: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95"/>
              </a:spcBef>
            </a:pPr>
            <a:r>
              <a:rPr dirty="0"/>
              <a:t>21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455" y="966368"/>
            <a:ext cx="8315959" cy="156083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F9F9F9"/>
                </a:solidFill>
                <a:latin typeface="Segoe UI Light"/>
                <a:cs typeface="Segoe UI Light"/>
              </a:rPr>
              <a:t>There</a:t>
            </a:r>
            <a:r>
              <a:rPr sz="28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25" dirty="0">
                <a:solidFill>
                  <a:srgbClr val="F9F9F9"/>
                </a:solidFill>
                <a:latin typeface="Segoe UI Light"/>
                <a:cs typeface="Segoe UI Light"/>
              </a:rPr>
              <a:t>are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 two</a:t>
            </a:r>
            <a:r>
              <a:rPr sz="28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categories</a:t>
            </a:r>
            <a:r>
              <a:rPr sz="28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40" dirty="0">
                <a:solidFill>
                  <a:srgbClr val="F9F9F9"/>
                </a:solidFill>
                <a:latin typeface="Segoe UI Light"/>
                <a:cs typeface="Segoe UI Light"/>
              </a:rPr>
              <a:t>of</a:t>
            </a:r>
            <a:r>
              <a:rPr sz="28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modifiers:</a:t>
            </a:r>
            <a:endParaRPr sz="2800">
              <a:latin typeface="Segoe UI Light"/>
              <a:cs typeface="Segoe UI Light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F9F9F9"/>
                </a:solidFill>
                <a:latin typeface="Segoe UI Black"/>
                <a:cs typeface="Segoe UI Black"/>
              </a:rPr>
              <a:t>Access</a:t>
            </a:r>
            <a:r>
              <a:rPr sz="2800" spc="5" dirty="0">
                <a:solidFill>
                  <a:srgbClr val="F9F9F9"/>
                </a:solidFill>
                <a:latin typeface="Segoe UI Black"/>
                <a:cs typeface="Segoe UI Black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Black"/>
                <a:cs typeface="Segoe UI Black"/>
              </a:rPr>
              <a:t>Modifiers:</a:t>
            </a:r>
            <a:r>
              <a:rPr sz="2800" spc="25" dirty="0">
                <a:solidFill>
                  <a:srgbClr val="F9F9F9"/>
                </a:solidFill>
                <a:latin typeface="Segoe UI Black"/>
                <a:cs typeface="Segoe UI Black"/>
              </a:rPr>
              <a:t> </a:t>
            </a:r>
            <a:r>
              <a:rPr sz="2800" spc="-10" dirty="0">
                <a:solidFill>
                  <a:srgbClr val="F9F9F9"/>
                </a:solidFill>
                <a:latin typeface="Segoe UI Light"/>
                <a:cs typeface="Segoe UI Light"/>
              </a:rPr>
              <a:t>default,</a:t>
            </a:r>
            <a:r>
              <a:rPr sz="28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9F9F9"/>
                </a:solidFill>
                <a:latin typeface="Segoe UI Light"/>
                <a:cs typeface="Segoe UI Light"/>
              </a:rPr>
              <a:t>public,</a:t>
            </a:r>
            <a:r>
              <a:rPr sz="28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15" dirty="0">
                <a:solidFill>
                  <a:srgbClr val="F9F9F9"/>
                </a:solidFill>
                <a:latin typeface="Segoe UI Light"/>
                <a:cs typeface="Segoe UI Light"/>
              </a:rPr>
              <a:t>protected,</a:t>
            </a:r>
            <a:r>
              <a:rPr sz="28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9F9F9"/>
                </a:solidFill>
                <a:latin typeface="Segoe UI Light"/>
                <a:cs typeface="Segoe UI Light"/>
              </a:rPr>
              <a:t>private</a:t>
            </a:r>
            <a:endParaRPr sz="2800">
              <a:latin typeface="Segoe UI Light"/>
              <a:cs typeface="Segoe UI Light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F9F9F9"/>
                </a:solidFill>
                <a:latin typeface="Segoe UI Black"/>
                <a:cs typeface="Segoe UI Black"/>
              </a:rPr>
              <a:t>Non-access</a:t>
            </a:r>
            <a:r>
              <a:rPr sz="2800" dirty="0">
                <a:solidFill>
                  <a:srgbClr val="F9F9F9"/>
                </a:solidFill>
                <a:latin typeface="Segoe UI Black"/>
                <a:cs typeface="Segoe UI Black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Black"/>
                <a:cs typeface="Segoe UI Black"/>
              </a:rPr>
              <a:t>Modifiers:</a:t>
            </a:r>
            <a:r>
              <a:rPr sz="2800" spc="25" dirty="0">
                <a:solidFill>
                  <a:srgbClr val="F9F9F9"/>
                </a:solidFill>
                <a:latin typeface="Segoe UI Black"/>
                <a:cs typeface="Segoe UI Black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final,</a:t>
            </a:r>
            <a:r>
              <a:rPr sz="28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abstract</a:t>
            </a:r>
            <a:endParaRPr sz="28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9662"/>
            <a:ext cx="42792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Java</a:t>
            </a:r>
            <a:r>
              <a:rPr sz="4400" spc="-75" dirty="0"/>
              <a:t> </a:t>
            </a:r>
            <a:r>
              <a:rPr sz="4400" dirty="0"/>
              <a:t>Modifiers: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95"/>
              </a:spcBef>
            </a:pPr>
            <a:r>
              <a:rPr dirty="0"/>
              <a:t>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203" y="923366"/>
            <a:ext cx="10989945" cy="5628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Access</a:t>
            </a:r>
            <a:r>
              <a:rPr sz="2400" b="1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Control</a:t>
            </a:r>
            <a:r>
              <a:rPr sz="2400" b="1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Modifiers:</a:t>
            </a:r>
            <a:endParaRPr sz="2400" dirty="0">
              <a:latin typeface="Times New Roman"/>
              <a:cs typeface="Times New Roman"/>
            </a:endParaRPr>
          </a:p>
          <a:p>
            <a:pPr marL="12700" marR="609600">
              <a:lnSpc>
                <a:spcPct val="70000"/>
              </a:lnSpc>
              <a:spcBef>
                <a:spcPts val="10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Java provides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number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access modifiers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 set access levels for classes, variables, </a:t>
            </a:r>
            <a:r>
              <a:rPr sz="2400" spc="-5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methods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and constructors.</a:t>
            </a:r>
            <a:endParaRPr sz="2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four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access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levels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are:</a:t>
            </a:r>
            <a:endParaRPr sz="2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Visible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package.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default.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modifiers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are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needed.</a:t>
            </a:r>
            <a:endParaRPr sz="2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Visible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only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(private).</a:t>
            </a:r>
            <a:endParaRPr sz="2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5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Visible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world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(public).</a:t>
            </a:r>
            <a:endParaRPr sz="2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Visible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package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subclasses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(protected).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Arial MT"/>
              <a:buChar char="•"/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Non</a:t>
            </a:r>
            <a:r>
              <a:rPr sz="2400" b="1" u="heavy" spc="-1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Access</a:t>
            </a:r>
            <a:r>
              <a:rPr sz="2400" b="1" u="heavy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Modifiers: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Java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provides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number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non-access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modifiers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achieve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many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other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functionality.</a:t>
            </a:r>
            <a:endParaRPr sz="2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static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modifier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for creating</a:t>
            </a: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methods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and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variables</a:t>
            </a:r>
            <a:endParaRPr sz="2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final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modifier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finalizing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implementations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classes,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methods,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variables.</a:t>
            </a:r>
            <a:endParaRPr sz="2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abstract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modifier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for creating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abstract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classes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methods.</a:t>
            </a:r>
            <a:endParaRPr sz="2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synchronized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volatile</a:t>
            </a: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modifiers,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threads.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9662"/>
            <a:ext cx="29102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User</a:t>
            </a:r>
            <a:r>
              <a:rPr sz="4400" spc="-75" dirty="0"/>
              <a:t> </a:t>
            </a:r>
            <a:r>
              <a:rPr sz="4400" dirty="0"/>
              <a:t>Input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95"/>
              </a:spcBef>
            </a:pPr>
            <a:r>
              <a:rPr dirty="0"/>
              <a:t>23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5175" y="4509515"/>
            <a:ext cx="6228715" cy="3689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50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sz="1800" dirty="0">
                <a:latin typeface="Verdana"/>
                <a:cs typeface="Verdana"/>
              </a:rPr>
              <a:t>Scanner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sc=</a:t>
            </a:r>
            <a:r>
              <a:rPr sz="1800" b="1" spc="-5" dirty="0">
                <a:solidFill>
                  <a:srgbClr val="006699"/>
                </a:solidFill>
                <a:latin typeface="Verdana"/>
                <a:cs typeface="Verdana"/>
              </a:rPr>
              <a:t>new</a:t>
            </a:r>
            <a:r>
              <a:rPr sz="1800" b="1" spc="10" dirty="0">
                <a:solidFill>
                  <a:srgbClr val="00669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Scanner(System.in);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455" y="1060196"/>
            <a:ext cx="10942955" cy="3308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solidFill>
                  <a:srgbClr val="F9F9F9"/>
                </a:solidFill>
                <a:latin typeface="Segoe UI Light"/>
                <a:cs typeface="Segoe UI Light"/>
              </a:rPr>
              <a:t>Java</a:t>
            </a:r>
            <a:r>
              <a:rPr sz="24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EC7C30"/>
                </a:solidFill>
                <a:latin typeface="Segoe UI Semibold"/>
                <a:cs typeface="Segoe UI Semibold"/>
              </a:rPr>
              <a:t>Scanner </a:t>
            </a:r>
            <a:r>
              <a:rPr sz="2400" spc="-10" dirty="0">
                <a:solidFill>
                  <a:srgbClr val="EC7C30"/>
                </a:solidFill>
                <a:latin typeface="Segoe UI Semibold"/>
                <a:cs typeface="Segoe UI Semibold"/>
              </a:rPr>
              <a:t>class</a:t>
            </a:r>
            <a:r>
              <a:rPr sz="2400" spc="20" dirty="0">
                <a:solidFill>
                  <a:srgbClr val="EC7C30"/>
                </a:solidFill>
                <a:latin typeface="Segoe UI Semibold"/>
                <a:cs typeface="Segoe UI Semibold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allows 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4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user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 to</a:t>
            </a:r>
            <a:r>
              <a:rPr sz="24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take</a:t>
            </a:r>
            <a:r>
              <a:rPr sz="24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EC7C30"/>
                </a:solidFill>
                <a:latin typeface="Segoe UI Semibold"/>
                <a:cs typeface="Segoe UI Semibold"/>
              </a:rPr>
              <a:t>input </a:t>
            </a:r>
            <a:r>
              <a:rPr sz="2400" spc="-10" dirty="0">
                <a:solidFill>
                  <a:srgbClr val="EC7C30"/>
                </a:solidFill>
                <a:latin typeface="Segoe UI Semibold"/>
                <a:cs typeface="Segoe UI Semibold"/>
              </a:rPr>
              <a:t>from</a:t>
            </a:r>
            <a:r>
              <a:rPr sz="2400" spc="-5" dirty="0">
                <a:solidFill>
                  <a:srgbClr val="EC7C30"/>
                </a:solidFill>
                <a:latin typeface="Segoe UI Semibold"/>
                <a:cs typeface="Segoe UI Semibold"/>
              </a:rPr>
              <a:t> the</a:t>
            </a:r>
            <a:r>
              <a:rPr sz="2400" spc="5" dirty="0">
                <a:solidFill>
                  <a:srgbClr val="EC7C30"/>
                </a:solidFill>
                <a:latin typeface="Segoe UI Semibold"/>
                <a:cs typeface="Segoe UI Semibold"/>
              </a:rPr>
              <a:t> </a:t>
            </a:r>
            <a:r>
              <a:rPr sz="2400" spc="-5" dirty="0">
                <a:solidFill>
                  <a:srgbClr val="EC7C30"/>
                </a:solidFill>
                <a:latin typeface="Segoe UI Semibold"/>
                <a:cs typeface="Segoe UI Semibold"/>
              </a:rPr>
              <a:t>console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.</a:t>
            </a:r>
            <a:endParaRPr sz="2400" dirty="0">
              <a:latin typeface="Segoe UI Light"/>
              <a:cs typeface="Segoe UI Light"/>
            </a:endParaRPr>
          </a:p>
          <a:p>
            <a:pPr marL="241300" marR="66040" indent="-228600">
              <a:lnSpc>
                <a:spcPts val="2590"/>
              </a:lnSpc>
              <a:spcBef>
                <a:spcPts val="244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It belongs</a:t>
            </a:r>
            <a:r>
              <a:rPr sz="2400" spc="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to</a:t>
            </a:r>
            <a:r>
              <a:rPr sz="24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EC7C30"/>
                </a:solidFill>
                <a:latin typeface="Segoe UI Semibold"/>
                <a:cs typeface="Segoe UI Semibold"/>
              </a:rPr>
              <a:t>java.util</a:t>
            </a:r>
            <a:r>
              <a:rPr sz="2400" spc="-5" dirty="0">
                <a:solidFill>
                  <a:srgbClr val="EC7C30"/>
                </a:solidFill>
                <a:latin typeface="Segoe UI Semibold"/>
                <a:cs typeface="Segoe UI Semibold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package.</a:t>
            </a:r>
            <a:r>
              <a:rPr sz="24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It</a:t>
            </a:r>
            <a:r>
              <a:rPr sz="24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is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used</a:t>
            </a:r>
            <a:r>
              <a:rPr sz="24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to </a:t>
            </a:r>
            <a:r>
              <a:rPr sz="2400" spc="-15" dirty="0">
                <a:solidFill>
                  <a:srgbClr val="F9F9F9"/>
                </a:solidFill>
                <a:latin typeface="Segoe UI Light"/>
                <a:cs typeface="Segoe UI Light"/>
              </a:rPr>
              <a:t>read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 the</a:t>
            </a:r>
            <a:r>
              <a:rPr sz="24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input</a:t>
            </a:r>
            <a:r>
              <a:rPr sz="24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35" dirty="0">
                <a:solidFill>
                  <a:srgbClr val="F9F9F9"/>
                </a:solidFill>
                <a:latin typeface="Segoe UI Light"/>
                <a:cs typeface="Segoe UI Light"/>
              </a:rPr>
              <a:t>of</a:t>
            </a:r>
            <a:r>
              <a:rPr sz="24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primitive</a:t>
            </a:r>
            <a:r>
              <a:rPr sz="24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types</a:t>
            </a:r>
            <a:r>
              <a:rPr sz="24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like</a:t>
            </a:r>
            <a:r>
              <a:rPr sz="24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int, </a:t>
            </a:r>
            <a:r>
              <a:rPr sz="2400" spc="-64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double,</a:t>
            </a:r>
            <a:r>
              <a:rPr sz="24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long,</a:t>
            </a:r>
            <a:r>
              <a:rPr sz="2400" spc="15" dirty="0">
                <a:solidFill>
                  <a:srgbClr val="F9F9F9"/>
                </a:solidFill>
                <a:latin typeface="Segoe UI Light"/>
                <a:cs typeface="Segoe UI Light"/>
              </a:rPr>
              <a:t> short,</a:t>
            </a:r>
            <a:r>
              <a:rPr sz="24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float,</a:t>
            </a:r>
            <a:r>
              <a:rPr sz="24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and</a:t>
            </a:r>
            <a:r>
              <a:rPr sz="24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byte</a:t>
            </a:r>
            <a:r>
              <a:rPr sz="2400" spc="-5" dirty="0" smtClean="0">
                <a:solidFill>
                  <a:srgbClr val="F9F9F9"/>
                </a:solidFill>
                <a:latin typeface="Segoe UI Light"/>
                <a:cs typeface="Segoe UI Light"/>
              </a:rPr>
              <a:t>.</a:t>
            </a:r>
            <a:endParaRPr lang="en-US" sz="2400" dirty="0">
              <a:latin typeface="Segoe UI Light"/>
              <a:cs typeface="Segoe UI Light"/>
            </a:endParaRPr>
          </a:p>
          <a:p>
            <a:pPr marL="241300" marR="66040" indent="-228600">
              <a:lnSpc>
                <a:spcPts val="2590"/>
              </a:lnSpc>
              <a:spcBef>
                <a:spcPts val="244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 dirty="0" smtClean="0">
                <a:solidFill>
                  <a:srgbClr val="F9F9F9"/>
                </a:solidFill>
                <a:latin typeface="Segoe UI Light"/>
                <a:cs typeface="Segoe UI Light"/>
              </a:rPr>
              <a:t>To</a:t>
            </a:r>
            <a:r>
              <a:rPr sz="2400" dirty="0" smtClean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us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e</a:t>
            </a:r>
            <a:r>
              <a:rPr sz="24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4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Scanne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r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cla</a:t>
            </a:r>
            <a:r>
              <a:rPr sz="2400" spc="10" dirty="0">
                <a:solidFill>
                  <a:srgbClr val="F9F9F9"/>
                </a:solidFill>
                <a:latin typeface="Segoe UI Light"/>
                <a:cs typeface="Segoe UI Light"/>
              </a:rPr>
              <a:t>s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s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,</a:t>
            </a:r>
            <a:r>
              <a:rPr sz="24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EC7C30"/>
                </a:solidFill>
                <a:latin typeface="Segoe UI Semibold"/>
                <a:cs typeface="Segoe UI Semibold"/>
              </a:rPr>
              <a:t>c</a:t>
            </a:r>
            <a:r>
              <a:rPr sz="2400" spc="-25" dirty="0">
                <a:solidFill>
                  <a:srgbClr val="EC7C30"/>
                </a:solidFill>
                <a:latin typeface="Segoe UI Semibold"/>
                <a:cs typeface="Segoe UI Semibold"/>
              </a:rPr>
              <a:t>r</a:t>
            </a:r>
            <a:r>
              <a:rPr sz="2400" spc="-5" dirty="0">
                <a:solidFill>
                  <a:srgbClr val="EC7C30"/>
                </a:solidFill>
                <a:latin typeface="Segoe UI Semibold"/>
                <a:cs typeface="Segoe UI Semibold"/>
              </a:rPr>
              <a:t>e</a:t>
            </a:r>
            <a:r>
              <a:rPr sz="2400" spc="-10" dirty="0">
                <a:solidFill>
                  <a:srgbClr val="EC7C30"/>
                </a:solidFill>
                <a:latin typeface="Segoe UI Semibold"/>
                <a:cs typeface="Segoe UI Semibold"/>
              </a:rPr>
              <a:t>a</a:t>
            </a:r>
            <a:r>
              <a:rPr sz="2400" spc="-20" dirty="0">
                <a:solidFill>
                  <a:srgbClr val="EC7C30"/>
                </a:solidFill>
                <a:latin typeface="Segoe UI Semibold"/>
                <a:cs typeface="Segoe UI Semibold"/>
              </a:rPr>
              <a:t>t</a:t>
            </a:r>
            <a:r>
              <a:rPr sz="2400" dirty="0">
                <a:solidFill>
                  <a:srgbClr val="EC7C30"/>
                </a:solidFill>
                <a:latin typeface="Segoe UI Semibold"/>
                <a:cs typeface="Segoe UI Semibold"/>
              </a:rPr>
              <a:t>e</a:t>
            </a:r>
            <a:r>
              <a:rPr sz="2400" spc="5" dirty="0">
                <a:solidFill>
                  <a:srgbClr val="EC7C30"/>
                </a:solidFill>
                <a:latin typeface="Segoe UI Semibold"/>
                <a:cs typeface="Segoe UI Semibold"/>
              </a:rPr>
              <a:t> </a:t>
            </a:r>
            <a:r>
              <a:rPr sz="2400" dirty="0">
                <a:solidFill>
                  <a:srgbClr val="EC7C30"/>
                </a:solidFill>
                <a:latin typeface="Segoe UI Semibold"/>
                <a:cs typeface="Segoe UI Semibold"/>
              </a:rPr>
              <a:t>an </a:t>
            </a:r>
            <a:r>
              <a:rPr sz="2400" spc="-5" dirty="0">
                <a:solidFill>
                  <a:srgbClr val="EC7C30"/>
                </a:solidFill>
                <a:latin typeface="Segoe UI Semibold"/>
                <a:cs typeface="Segoe UI Semibold"/>
              </a:rPr>
              <a:t>objec</a:t>
            </a:r>
            <a:r>
              <a:rPr sz="2400" dirty="0">
                <a:solidFill>
                  <a:srgbClr val="EC7C30"/>
                </a:solidFill>
                <a:latin typeface="Segoe UI Semibold"/>
                <a:cs typeface="Segoe UI Semibold"/>
              </a:rPr>
              <a:t>t</a:t>
            </a:r>
            <a:r>
              <a:rPr sz="2400" spc="-5" dirty="0">
                <a:solidFill>
                  <a:srgbClr val="EC7C30"/>
                </a:solidFill>
                <a:latin typeface="Segoe UI Semibold"/>
                <a:cs typeface="Segoe UI Semibold"/>
              </a:rPr>
              <a:t> </a:t>
            </a:r>
            <a:r>
              <a:rPr sz="2400" spc="-40" dirty="0">
                <a:solidFill>
                  <a:srgbClr val="EC7C30"/>
                </a:solidFill>
                <a:latin typeface="Segoe UI Semibold"/>
                <a:cs typeface="Segoe UI Semibold"/>
              </a:rPr>
              <a:t>o</a:t>
            </a:r>
            <a:r>
              <a:rPr sz="2400" dirty="0">
                <a:solidFill>
                  <a:srgbClr val="EC7C30"/>
                </a:solidFill>
                <a:latin typeface="Segoe UI Semibold"/>
                <a:cs typeface="Segoe UI Semibold"/>
              </a:rPr>
              <a:t>f </a:t>
            </a:r>
            <a:r>
              <a:rPr sz="2400" spc="-5" dirty="0">
                <a:solidFill>
                  <a:srgbClr val="EC7C30"/>
                </a:solidFill>
                <a:latin typeface="Segoe UI Semibold"/>
                <a:cs typeface="Segoe UI Semibold"/>
              </a:rPr>
              <a:t>t</a:t>
            </a:r>
            <a:r>
              <a:rPr sz="2400" spc="-10" dirty="0">
                <a:solidFill>
                  <a:srgbClr val="EC7C30"/>
                </a:solidFill>
                <a:latin typeface="Segoe UI Semibold"/>
                <a:cs typeface="Segoe UI Semibold"/>
              </a:rPr>
              <a:t>h</a:t>
            </a:r>
            <a:r>
              <a:rPr sz="2400" dirty="0">
                <a:solidFill>
                  <a:srgbClr val="EC7C30"/>
                </a:solidFill>
                <a:latin typeface="Segoe UI Semibold"/>
                <a:cs typeface="Segoe UI Semibold"/>
              </a:rPr>
              <a:t>e</a:t>
            </a:r>
            <a:r>
              <a:rPr sz="2400" spc="5" dirty="0">
                <a:solidFill>
                  <a:srgbClr val="EC7C30"/>
                </a:solidFill>
                <a:latin typeface="Segoe UI Semibold"/>
                <a:cs typeface="Segoe UI Semibold"/>
              </a:rPr>
              <a:t> </a:t>
            </a:r>
            <a:r>
              <a:rPr sz="2400" spc="-5" dirty="0">
                <a:solidFill>
                  <a:srgbClr val="EC7C30"/>
                </a:solidFill>
                <a:latin typeface="Segoe UI Semibold"/>
                <a:cs typeface="Segoe UI Semibold"/>
              </a:rPr>
              <a:t>cl</a:t>
            </a:r>
            <a:r>
              <a:rPr sz="2400" spc="-10" dirty="0">
                <a:solidFill>
                  <a:srgbClr val="EC7C30"/>
                </a:solidFill>
                <a:latin typeface="Segoe UI Semibold"/>
                <a:cs typeface="Segoe UI Semibold"/>
              </a:rPr>
              <a:t>a</a:t>
            </a:r>
            <a:r>
              <a:rPr sz="2400" spc="-5" dirty="0">
                <a:solidFill>
                  <a:srgbClr val="EC7C30"/>
                </a:solidFill>
                <a:latin typeface="Segoe UI Semibold"/>
                <a:cs typeface="Segoe UI Semibold"/>
              </a:rPr>
              <a:t>s</a:t>
            </a:r>
            <a:r>
              <a:rPr sz="2400" dirty="0">
                <a:solidFill>
                  <a:srgbClr val="EC7C30"/>
                </a:solidFill>
                <a:latin typeface="Segoe UI Semibold"/>
                <a:cs typeface="Segoe UI Semibold"/>
              </a:rPr>
              <a:t>s</a:t>
            </a:r>
            <a:r>
              <a:rPr sz="2400" spc="20" dirty="0">
                <a:solidFill>
                  <a:srgbClr val="EC7C30"/>
                </a:solidFill>
                <a:latin typeface="Segoe UI Semibold"/>
                <a:cs typeface="Segoe UI Semibold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an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d</a:t>
            </a:r>
            <a:r>
              <a:rPr sz="24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us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e</a:t>
            </a:r>
            <a:r>
              <a:rPr sz="24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an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y</a:t>
            </a:r>
            <a:r>
              <a:rPr sz="24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65" dirty="0">
                <a:solidFill>
                  <a:srgbClr val="F9F9F9"/>
                </a:solidFill>
                <a:latin typeface="Segoe UI Light"/>
                <a:cs typeface="Segoe UI Light"/>
              </a:rPr>
              <a:t>o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f the</a:t>
            </a:r>
            <a:r>
              <a:rPr sz="24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a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v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ailable  methods</a:t>
            </a:r>
            <a:r>
              <a:rPr sz="2400" spc="3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found</a:t>
            </a:r>
            <a:r>
              <a:rPr sz="24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in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 the</a:t>
            </a:r>
            <a:r>
              <a:rPr sz="24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Scanner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 class.</a:t>
            </a:r>
            <a:endParaRPr sz="2400" dirty="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50" dirty="0">
              <a:latin typeface="Segoe UI Light"/>
              <a:cs typeface="Segoe UI Light"/>
            </a:endParaRPr>
          </a:p>
          <a:p>
            <a:pPr marL="329565" indent="-317500">
              <a:lnSpc>
                <a:spcPct val="100000"/>
              </a:lnSpc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solidFill>
                  <a:srgbClr val="FFFFFF"/>
                </a:solidFill>
                <a:latin typeface="Segoe UI Light"/>
                <a:cs typeface="Segoe UI Light"/>
              </a:rPr>
              <a:t>Syntax:</a:t>
            </a:r>
            <a:endParaRPr sz="2800" dirty="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9662"/>
            <a:ext cx="49466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Java</a:t>
            </a:r>
            <a:r>
              <a:rPr sz="4400" spc="-45" dirty="0"/>
              <a:t> </a:t>
            </a:r>
            <a:r>
              <a:rPr sz="4400" dirty="0"/>
              <a:t>Program</a:t>
            </a:r>
            <a:r>
              <a:rPr sz="4400" spc="-75" dirty="0"/>
              <a:t> </a:t>
            </a:r>
            <a:r>
              <a:rPr sz="4400" spc="-5" dirty="0"/>
              <a:t>File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11768581" y="6419326"/>
            <a:ext cx="21082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sz="1200" dirty="0">
                <a:solidFill>
                  <a:srgbClr val="FFFFFF"/>
                </a:solidFill>
                <a:latin typeface="Segoe UI Light"/>
                <a:cs typeface="Segoe UI Light"/>
              </a:rPr>
              <a:t>3</a:t>
            </a:r>
            <a:endParaRPr sz="120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8455" y="1245565"/>
            <a:ext cx="11231245" cy="168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solidFill>
                  <a:srgbClr val="F9F9F9"/>
                </a:solidFill>
                <a:latin typeface="Segoe UI Light"/>
                <a:cs typeface="Segoe UI Light"/>
              </a:rPr>
              <a:t>Java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9F9F9"/>
                </a:solidFill>
                <a:latin typeface="Segoe UI Light"/>
                <a:cs typeface="Segoe UI Light"/>
              </a:rPr>
              <a:t>program/application</a:t>
            </a:r>
            <a:r>
              <a:rPr sz="2400" spc="3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Black"/>
                <a:cs typeface="Segoe UI Black"/>
              </a:rPr>
              <a:t>begins</a:t>
            </a:r>
            <a:r>
              <a:rPr sz="2400" dirty="0">
                <a:solidFill>
                  <a:srgbClr val="F9F9F9"/>
                </a:solidFill>
                <a:latin typeface="Segoe UI Black"/>
                <a:cs typeface="Segoe UI Black"/>
              </a:rPr>
              <a:t> with</a:t>
            </a:r>
            <a:r>
              <a:rPr sz="2400" spc="-15" dirty="0">
                <a:solidFill>
                  <a:srgbClr val="F9F9F9"/>
                </a:solidFill>
                <a:latin typeface="Segoe UI Black"/>
                <a:cs typeface="Segoe UI Black"/>
              </a:rPr>
              <a:t> </a:t>
            </a:r>
            <a:r>
              <a:rPr sz="2400" dirty="0">
                <a:solidFill>
                  <a:srgbClr val="F9F9F9"/>
                </a:solidFill>
                <a:latin typeface="Segoe UI Black"/>
                <a:cs typeface="Segoe UI Black"/>
              </a:rPr>
              <a:t>a</a:t>
            </a:r>
            <a:r>
              <a:rPr sz="2400" spc="5" dirty="0">
                <a:solidFill>
                  <a:srgbClr val="F9F9F9"/>
                </a:solidFill>
                <a:latin typeface="Segoe UI Black"/>
                <a:cs typeface="Segoe UI Black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Black"/>
                <a:cs typeface="Segoe UI Black"/>
              </a:rPr>
              <a:t>class</a:t>
            </a:r>
            <a:r>
              <a:rPr sz="2400" spc="-10" dirty="0">
                <a:solidFill>
                  <a:srgbClr val="F9F9F9"/>
                </a:solidFill>
                <a:latin typeface="Segoe UI Black"/>
                <a:cs typeface="Segoe UI Black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Black"/>
                <a:cs typeface="Segoe UI Black"/>
              </a:rPr>
              <a:t>name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,</a:t>
            </a:r>
            <a:r>
              <a:rPr sz="24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and</a:t>
            </a:r>
            <a:r>
              <a:rPr sz="24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that</a:t>
            </a:r>
            <a:r>
              <a:rPr sz="24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class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must</a:t>
            </a:r>
            <a:r>
              <a:rPr sz="24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match</a:t>
            </a:r>
            <a:r>
              <a:rPr sz="24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endParaRPr sz="2400">
              <a:latin typeface="Segoe UI Light"/>
              <a:cs typeface="Segoe UI Light"/>
            </a:endParaRPr>
          </a:p>
          <a:p>
            <a:pPr marL="241300">
              <a:lnSpc>
                <a:spcPct val="100000"/>
              </a:lnSpc>
              <a:spcBef>
                <a:spcPts val="1730"/>
              </a:spcBef>
            </a:pP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filename.</a:t>
            </a:r>
            <a:endParaRPr sz="2400">
              <a:latin typeface="Segoe UI Light"/>
              <a:cs typeface="Segoe UI Light"/>
            </a:endParaRPr>
          </a:p>
          <a:p>
            <a:pPr marL="241300" indent="-228600">
              <a:lnSpc>
                <a:spcPct val="100000"/>
              </a:lnSpc>
              <a:spcBef>
                <a:spcPts val="27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0" dirty="0">
                <a:solidFill>
                  <a:srgbClr val="F9F9F9"/>
                </a:solidFill>
                <a:latin typeface="Segoe UI Light"/>
                <a:cs typeface="Segoe UI Light"/>
              </a:rPr>
              <a:t>J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a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va</a:t>
            </a:r>
            <a:r>
              <a:rPr sz="24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files a</a:t>
            </a:r>
            <a:r>
              <a:rPr sz="2400" spc="-50" dirty="0">
                <a:solidFill>
                  <a:srgbClr val="F9F9F9"/>
                </a:solidFill>
                <a:latin typeface="Segoe UI Light"/>
                <a:cs typeface="Segoe UI Light"/>
              </a:rPr>
              <a:t>r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e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s</a:t>
            </a:r>
            <a:r>
              <a:rPr sz="2400" spc="5" dirty="0">
                <a:solidFill>
                  <a:srgbClr val="F9F9F9"/>
                </a:solidFill>
                <a:latin typeface="Segoe UI Light"/>
                <a:cs typeface="Segoe UI Light"/>
              </a:rPr>
              <a:t>a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ve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d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 i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n</a:t>
            </a:r>
            <a:r>
              <a:rPr sz="2400" spc="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.java</a:t>
            </a:r>
            <a:r>
              <a:rPr sz="2400" spc="-63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file fo</a:t>
            </a:r>
            <a:r>
              <a:rPr sz="2400" spc="-20" dirty="0">
                <a:solidFill>
                  <a:srgbClr val="F9F9F9"/>
                </a:solidFill>
                <a:latin typeface="Segoe UI Light"/>
                <a:cs typeface="Segoe UI Light"/>
              </a:rPr>
              <a:t>r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mat.</a:t>
            </a:r>
            <a:endParaRPr sz="2400">
              <a:latin typeface="Segoe UI Light"/>
              <a:cs typeface="Segoe U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4576" y="3429000"/>
            <a:ext cx="6224270" cy="23698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1800" spc="-10" dirty="0">
                <a:solidFill>
                  <a:srgbClr val="0077AA"/>
                </a:solidFill>
                <a:latin typeface="Consolas"/>
                <a:cs typeface="Consolas"/>
              </a:rPr>
              <a:t>public</a:t>
            </a:r>
            <a:r>
              <a:rPr sz="1800" spc="-30" dirty="0">
                <a:solidFill>
                  <a:srgbClr val="0077A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77AA"/>
                </a:solidFill>
                <a:latin typeface="Consolas"/>
                <a:cs typeface="Consolas"/>
              </a:rPr>
              <a:t>class</a:t>
            </a:r>
            <a:r>
              <a:rPr sz="1800" spc="-15" dirty="0">
                <a:solidFill>
                  <a:srgbClr val="0077A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D4968"/>
                </a:solidFill>
                <a:latin typeface="Consolas"/>
                <a:cs typeface="Consolas"/>
              </a:rPr>
              <a:t>FirstProgram</a:t>
            </a:r>
            <a:r>
              <a:rPr sz="1800" spc="-20" dirty="0">
                <a:solidFill>
                  <a:srgbClr val="DD496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99999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340995">
              <a:lnSpc>
                <a:spcPct val="100000"/>
              </a:lnSpc>
              <a:spcBef>
                <a:spcPts val="1205"/>
              </a:spcBef>
            </a:pPr>
            <a:r>
              <a:rPr sz="1800" spc="-5" dirty="0">
                <a:solidFill>
                  <a:srgbClr val="0077AA"/>
                </a:solidFill>
                <a:latin typeface="Consolas"/>
                <a:cs typeface="Consolas"/>
              </a:rPr>
              <a:t>public</a:t>
            </a:r>
            <a:r>
              <a:rPr sz="1800" spc="-10" dirty="0">
                <a:solidFill>
                  <a:srgbClr val="0077A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77AA"/>
                </a:solidFill>
                <a:latin typeface="Consolas"/>
                <a:cs typeface="Consolas"/>
              </a:rPr>
              <a:t>static</a:t>
            </a:r>
            <a:r>
              <a:rPr sz="1800" spc="-25" dirty="0">
                <a:solidFill>
                  <a:srgbClr val="0077A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77AA"/>
                </a:solidFill>
                <a:latin typeface="Consolas"/>
                <a:cs typeface="Consolas"/>
              </a:rPr>
              <a:t>void </a:t>
            </a:r>
            <a:r>
              <a:rPr sz="1800" spc="-5" dirty="0">
                <a:solidFill>
                  <a:srgbClr val="DD4968"/>
                </a:solidFill>
                <a:latin typeface="Consolas"/>
                <a:cs typeface="Consolas"/>
              </a:rPr>
              <a:t>main</a:t>
            </a:r>
            <a:r>
              <a:rPr sz="1800" spc="-5" dirty="0">
                <a:solidFill>
                  <a:srgbClr val="999999"/>
                </a:solidFill>
                <a:latin typeface="Consolas"/>
                <a:cs typeface="Consolas"/>
              </a:rPr>
              <a:t>(</a:t>
            </a:r>
            <a:r>
              <a:rPr sz="1800" spc="-5" dirty="0">
                <a:solidFill>
                  <a:srgbClr val="DD4968"/>
                </a:solidFill>
                <a:latin typeface="Consolas"/>
                <a:cs typeface="Consolas"/>
              </a:rPr>
              <a:t>String</a:t>
            </a:r>
            <a:r>
              <a:rPr sz="1800" spc="-5" dirty="0">
                <a:solidFill>
                  <a:srgbClr val="999999"/>
                </a:solidFill>
                <a:latin typeface="Consolas"/>
                <a:cs typeface="Consolas"/>
              </a:rPr>
              <a:t>[]</a:t>
            </a:r>
            <a:r>
              <a:rPr sz="1800" spc="-25" dirty="0">
                <a:solidFill>
                  <a:srgbClr val="999999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args</a:t>
            </a:r>
            <a:r>
              <a:rPr sz="1800" spc="-5" dirty="0">
                <a:solidFill>
                  <a:srgbClr val="999999"/>
                </a:solidFill>
                <a:latin typeface="Consolas"/>
                <a:cs typeface="Consolas"/>
              </a:rPr>
              <a:t>)</a:t>
            </a:r>
            <a:r>
              <a:rPr sz="1800" spc="-10" dirty="0">
                <a:solidFill>
                  <a:srgbClr val="999999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99999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673735" marR="1281430" indent="43815">
              <a:lnSpc>
                <a:spcPct val="100000"/>
              </a:lnSpc>
              <a:spcBef>
                <a:spcPts val="1195"/>
              </a:spcBef>
            </a:pPr>
            <a:r>
              <a:rPr sz="1800" spc="-5" dirty="0">
                <a:solidFill>
                  <a:srgbClr val="A6A6A6"/>
                </a:solidFill>
                <a:latin typeface="Consolas"/>
                <a:cs typeface="Consolas"/>
              </a:rPr>
              <a:t>//This will print Hello world: </a:t>
            </a:r>
            <a:r>
              <a:rPr sz="1800" dirty="0">
                <a:solidFill>
                  <a:srgbClr val="A6A6A6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D4968"/>
                </a:solidFill>
                <a:latin typeface="Consolas"/>
                <a:cs typeface="Consolas"/>
              </a:rPr>
              <a:t>System</a:t>
            </a:r>
            <a:r>
              <a:rPr sz="1800" spc="-5" dirty="0">
                <a:solidFill>
                  <a:srgbClr val="999999"/>
                </a:solidFill>
                <a:latin typeface="Consolas"/>
                <a:cs typeface="Consolas"/>
              </a:rPr>
              <a:t>.</a:t>
            </a:r>
            <a:r>
              <a:rPr sz="1800" spc="-5" dirty="0">
                <a:latin typeface="Consolas"/>
                <a:cs typeface="Consolas"/>
              </a:rPr>
              <a:t>out</a:t>
            </a:r>
            <a:r>
              <a:rPr sz="1800" spc="-5" dirty="0">
                <a:solidFill>
                  <a:srgbClr val="999999"/>
                </a:solidFill>
                <a:latin typeface="Consolas"/>
                <a:cs typeface="Consolas"/>
              </a:rPr>
              <a:t>.</a:t>
            </a:r>
            <a:r>
              <a:rPr sz="1800" spc="-5" dirty="0">
                <a:solidFill>
                  <a:srgbClr val="DD4968"/>
                </a:solidFill>
                <a:latin typeface="Consolas"/>
                <a:cs typeface="Consolas"/>
              </a:rPr>
              <a:t>println</a:t>
            </a:r>
            <a:r>
              <a:rPr sz="1800" spc="-5" dirty="0">
                <a:solidFill>
                  <a:srgbClr val="999999"/>
                </a:solidFill>
                <a:latin typeface="Consolas"/>
                <a:cs typeface="Consolas"/>
              </a:rPr>
              <a:t>(</a:t>
            </a:r>
            <a:r>
              <a:rPr sz="1800" spc="-5" dirty="0">
                <a:solidFill>
                  <a:srgbClr val="669900"/>
                </a:solidFill>
                <a:latin typeface="Consolas"/>
                <a:cs typeface="Consolas"/>
              </a:rPr>
              <a:t>"Hello</a:t>
            </a:r>
            <a:r>
              <a:rPr sz="1800" spc="-85" dirty="0">
                <a:solidFill>
                  <a:srgbClr val="6699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669900"/>
                </a:solidFill>
                <a:latin typeface="Consolas"/>
                <a:cs typeface="Consolas"/>
              </a:rPr>
              <a:t>World"</a:t>
            </a:r>
            <a:r>
              <a:rPr sz="1800" spc="-5" dirty="0">
                <a:solidFill>
                  <a:srgbClr val="999999"/>
                </a:solidFill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340995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solidFill>
                  <a:srgbClr val="999999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1205"/>
              </a:spcBef>
            </a:pPr>
            <a:r>
              <a:rPr sz="1800" dirty="0">
                <a:solidFill>
                  <a:srgbClr val="999999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6280" y="5941872"/>
            <a:ext cx="18580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FirstProgram.java</a:t>
            </a:r>
            <a:endParaRPr sz="20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9662"/>
            <a:ext cx="29102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User</a:t>
            </a:r>
            <a:r>
              <a:rPr sz="4400" spc="-75" dirty="0"/>
              <a:t> </a:t>
            </a:r>
            <a:r>
              <a:rPr sz="4400" dirty="0"/>
              <a:t>Input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72212" y="1263396"/>
            <a:ext cx="11859895" cy="4853940"/>
          </a:xfrm>
          <a:custGeom>
            <a:avLst/>
            <a:gdLst/>
            <a:ahLst/>
            <a:cxnLst/>
            <a:rect l="l" t="t" r="r" b="b"/>
            <a:pathLst>
              <a:path w="11859895" h="4853940">
                <a:moveTo>
                  <a:pt x="11859768" y="0"/>
                </a:moveTo>
                <a:lnTo>
                  <a:pt x="0" y="0"/>
                </a:lnTo>
                <a:lnTo>
                  <a:pt x="0" y="4853940"/>
                </a:lnTo>
                <a:lnTo>
                  <a:pt x="11859768" y="4853940"/>
                </a:lnTo>
                <a:lnTo>
                  <a:pt x="118597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0342" y="1246638"/>
            <a:ext cx="6276975" cy="478091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1568450" algn="l"/>
              </a:tabLst>
            </a:pPr>
            <a:r>
              <a:rPr sz="1600" b="1" spc="-10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600" b="1" spc="1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006699"/>
                </a:solidFill>
                <a:latin typeface="Consolas"/>
                <a:cs typeface="Consolas"/>
              </a:rPr>
              <a:t>class	</a:t>
            </a:r>
            <a:r>
              <a:rPr sz="1600" spc="-10" dirty="0">
                <a:latin typeface="Consolas"/>
                <a:cs typeface="Consolas"/>
              </a:rPr>
              <a:t>MyFirstJavaProgram{</a:t>
            </a:r>
            <a:endParaRPr sz="160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solidFill>
                  <a:srgbClr val="006699"/>
                </a:solidFill>
                <a:latin typeface="Consolas"/>
                <a:cs typeface="Consolas"/>
              </a:rPr>
              <a:t>public</a:t>
            </a:r>
            <a:r>
              <a:rPr sz="1600" b="1" spc="-10" dirty="0">
                <a:solidFill>
                  <a:srgbClr val="006699"/>
                </a:solidFill>
                <a:latin typeface="Consolas"/>
                <a:cs typeface="Consolas"/>
              </a:rPr>
              <a:t> static </a:t>
            </a:r>
            <a:r>
              <a:rPr sz="1600" b="1" spc="-5" dirty="0">
                <a:solidFill>
                  <a:srgbClr val="006699"/>
                </a:solidFill>
                <a:latin typeface="Consolas"/>
                <a:cs typeface="Consolas"/>
              </a:rPr>
              <a:t>void</a:t>
            </a:r>
            <a:r>
              <a:rPr sz="1600" b="1" spc="-1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main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(String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args[]) </a:t>
            </a:r>
            <a:r>
              <a:rPr sz="1600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902969" marR="4032250" indent="24130">
              <a:lnSpc>
                <a:spcPct val="150000"/>
              </a:lnSpc>
            </a:pPr>
            <a:r>
              <a:rPr sz="1600" b="1" spc="-10" dirty="0">
                <a:solidFill>
                  <a:srgbClr val="006699"/>
                </a:solidFill>
                <a:latin typeface="Consolas"/>
                <a:cs typeface="Consolas"/>
              </a:rPr>
              <a:t>int </a:t>
            </a:r>
            <a:r>
              <a:rPr sz="1600" spc="-10" dirty="0">
                <a:latin typeface="Consolas"/>
                <a:cs typeface="Consolas"/>
              </a:rPr>
              <a:t>id; 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String</a:t>
            </a:r>
            <a:r>
              <a:rPr sz="1600" spc="-8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name;</a:t>
            </a:r>
            <a:endParaRPr sz="1600">
              <a:latin typeface="Consolas"/>
              <a:cs typeface="Consolas"/>
            </a:endParaRPr>
          </a:p>
          <a:p>
            <a:pPr marL="927100" marR="5080" indent="-24765">
              <a:lnSpc>
                <a:spcPts val="5760"/>
              </a:lnSpc>
              <a:spcBef>
                <a:spcPts val="835"/>
              </a:spcBef>
            </a:pPr>
            <a:r>
              <a:rPr sz="1600" spc="-10" dirty="0">
                <a:latin typeface="Consolas"/>
                <a:cs typeface="Consolas"/>
              </a:rPr>
              <a:t>Scanner sc=</a:t>
            </a:r>
            <a:r>
              <a:rPr sz="1600" b="1" spc="-10" dirty="0">
                <a:solidFill>
                  <a:srgbClr val="006699"/>
                </a:solidFill>
                <a:latin typeface="Consolas"/>
                <a:cs typeface="Consolas"/>
              </a:rPr>
              <a:t>new </a:t>
            </a:r>
            <a:r>
              <a:rPr sz="1600" spc="-5" dirty="0">
                <a:latin typeface="Consolas"/>
                <a:cs typeface="Consolas"/>
              </a:rPr>
              <a:t>Scanner(System.in); 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System.out.print(“Dear</a:t>
            </a:r>
            <a:r>
              <a:rPr sz="1600" spc="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user, please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ID,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Name:”);</a:t>
            </a:r>
            <a:endParaRPr sz="1600">
              <a:latin typeface="Consolas"/>
              <a:cs typeface="Consolas"/>
            </a:endParaRPr>
          </a:p>
          <a:p>
            <a:pPr marL="902969">
              <a:lnSpc>
                <a:spcPct val="100000"/>
              </a:lnSpc>
              <a:spcBef>
                <a:spcPts val="130"/>
              </a:spcBef>
            </a:pPr>
            <a:r>
              <a:rPr sz="1600" spc="-10" dirty="0">
                <a:latin typeface="Consolas"/>
                <a:cs typeface="Consolas"/>
              </a:rPr>
              <a:t>id=sc.nextInt();</a:t>
            </a:r>
            <a:endParaRPr sz="1600">
              <a:latin typeface="Consolas"/>
              <a:cs typeface="Consolas"/>
            </a:endParaRPr>
          </a:p>
          <a:p>
            <a:pPr marL="902969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latin typeface="Consolas"/>
                <a:cs typeface="Consolas"/>
              </a:rPr>
              <a:t>name=sc.nextLine();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Consolas"/>
              <a:cs typeface="Consolas"/>
            </a:endParaRPr>
          </a:p>
          <a:p>
            <a:pPr marL="568960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}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8200"/>
                </a:solidFill>
                <a:latin typeface="Consolas"/>
                <a:cs typeface="Consolas"/>
              </a:rPr>
              <a:t>//</a:t>
            </a:r>
            <a:r>
              <a:rPr sz="1600" spc="-2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8200"/>
                </a:solidFill>
                <a:latin typeface="Consolas"/>
                <a:cs typeface="Consolas"/>
              </a:rPr>
              <a:t>end</a:t>
            </a:r>
            <a:r>
              <a:rPr sz="1600" spc="-3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8200"/>
                </a:solidFill>
                <a:latin typeface="Consolas"/>
                <a:cs typeface="Consolas"/>
              </a:rPr>
              <a:t>of</a:t>
            </a:r>
            <a:r>
              <a:rPr sz="1600" spc="-2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8200"/>
                </a:solidFill>
                <a:latin typeface="Consolas"/>
                <a:cs typeface="Consolas"/>
              </a:rPr>
              <a:t>main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Consolas"/>
                <a:cs typeface="Consolas"/>
              </a:rPr>
              <a:t>}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8200"/>
                </a:solidFill>
                <a:latin typeface="Consolas"/>
                <a:cs typeface="Consolas"/>
              </a:rPr>
              <a:t>//</a:t>
            </a:r>
            <a:r>
              <a:rPr sz="1600" spc="-2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8200"/>
                </a:solidFill>
                <a:latin typeface="Consolas"/>
                <a:cs typeface="Consolas"/>
              </a:rPr>
              <a:t>end</a:t>
            </a:r>
            <a:r>
              <a:rPr sz="1600" spc="-25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8200"/>
                </a:solidFill>
                <a:latin typeface="Consolas"/>
                <a:cs typeface="Consolas"/>
              </a:rPr>
              <a:t>of</a:t>
            </a:r>
            <a:r>
              <a:rPr sz="1600" spc="-2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8200"/>
                </a:solidFill>
                <a:latin typeface="Consolas"/>
                <a:cs typeface="Consolas"/>
              </a:rPr>
              <a:t>class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95"/>
              </a:spcBef>
            </a:pPr>
            <a:r>
              <a:rPr dirty="0"/>
              <a:t>24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9662"/>
            <a:ext cx="29102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User</a:t>
            </a:r>
            <a:r>
              <a:rPr sz="4400" spc="-75" dirty="0"/>
              <a:t> </a:t>
            </a:r>
            <a:r>
              <a:rPr sz="4400" dirty="0"/>
              <a:t>Input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95"/>
              </a:spcBef>
            </a:pPr>
            <a:r>
              <a:rPr dirty="0"/>
              <a:t>25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0755" y="1771078"/>
          <a:ext cx="10861038" cy="4672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121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Method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9525">
                      <a:solidFill>
                        <a:srgbClr val="D73DB4"/>
                      </a:solidFill>
                      <a:prstDash val="solid"/>
                    </a:lnL>
                    <a:lnR w="9525">
                      <a:solidFill>
                        <a:srgbClr val="D73DB4"/>
                      </a:solidFill>
                      <a:prstDash val="solid"/>
                    </a:lnR>
                    <a:lnT w="9525">
                      <a:solidFill>
                        <a:srgbClr val="D73DB4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9525">
                      <a:solidFill>
                        <a:srgbClr val="D73DB4"/>
                      </a:solidFill>
                      <a:prstDash val="solid"/>
                    </a:lnL>
                    <a:lnR w="9525">
                      <a:solidFill>
                        <a:srgbClr val="D73DB4"/>
                      </a:solidFill>
                      <a:prstDash val="solid"/>
                    </a:lnR>
                    <a:lnT w="9525">
                      <a:solidFill>
                        <a:srgbClr val="D73DB4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0D0D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259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int</a:t>
                      </a:r>
                      <a:r>
                        <a:rPr sz="1600" b="1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nextInt()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6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used</a:t>
                      </a:r>
                      <a:r>
                        <a:rPr sz="16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scan</a:t>
                      </a:r>
                      <a:r>
                        <a:rPr sz="16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next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token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input</a:t>
                      </a:r>
                      <a:r>
                        <a:rPr sz="16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as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an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35" dirty="0">
                          <a:latin typeface="Verdana"/>
                          <a:cs typeface="Verdana"/>
                        </a:rPr>
                        <a:t>integer.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270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258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float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nextFloat()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6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used</a:t>
                      </a:r>
                      <a:r>
                        <a:rPr sz="16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scan</a:t>
                      </a:r>
                      <a:r>
                        <a:rPr sz="16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next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token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input</a:t>
                      </a:r>
                      <a:r>
                        <a:rPr sz="16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as</a:t>
                      </a:r>
                      <a:r>
                        <a:rPr sz="16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float.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259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double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nextDouble()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6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used</a:t>
                      </a:r>
                      <a:r>
                        <a:rPr sz="16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scan</a:t>
                      </a:r>
                      <a:r>
                        <a:rPr sz="16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next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token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of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input</a:t>
                      </a:r>
                      <a:r>
                        <a:rPr sz="16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as</a:t>
                      </a:r>
                      <a:r>
                        <a:rPr sz="16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double.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259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byte</a:t>
                      </a:r>
                      <a:r>
                        <a:rPr sz="1600" b="1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nextByte()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6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is used</a:t>
                      </a:r>
                      <a:r>
                        <a:rPr sz="16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scan</a:t>
                      </a:r>
                      <a:r>
                        <a:rPr sz="16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next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token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input</a:t>
                      </a:r>
                      <a:r>
                        <a:rPr sz="16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as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byte.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385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String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nextLine()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Advances</a:t>
                      </a:r>
                      <a:r>
                        <a:rPr sz="1600" spc="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this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scanner</a:t>
                      </a:r>
                      <a:r>
                        <a:rPr sz="1600" spc="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past</a:t>
                      </a:r>
                      <a:r>
                        <a:rPr sz="16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the current</a:t>
                      </a:r>
                      <a:r>
                        <a:rPr sz="16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line.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259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boolean</a:t>
                      </a:r>
                      <a:r>
                        <a:rPr sz="1600" b="1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nextBoolean()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6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used</a:t>
                      </a:r>
                      <a:r>
                        <a:rPr sz="16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scan</a:t>
                      </a:r>
                      <a:r>
                        <a:rPr sz="16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next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token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input</a:t>
                      </a:r>
                      <a:r>
                        <a:rPr sz="16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into</a:t>
                      </a:r>
                      <a:r>
                        <a:rPr sz="16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600" spc="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boolean</a:t>
                      </a:r>
                      <a:r>
                        <a:rPr sz="16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value.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258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long</a:t>
                      </a:r>
                      <a:r>
                        <a:rPr sz="1600" b="1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nextLong()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6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used</a:t>
                      </a:r>
                      <a:r>
                        <a:rPr sz="16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scan</a:t>
                      </a:r>
                      <a:r>
                        <a:rPr sz="16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next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token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input</a:t>
                      </a:r>
                      <a:r>
                        <a:rPr sz="16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as</a:t>
                      </a:r>
                      <a:r>
                        <a:rPr sz="16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long.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1259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short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nextShort()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6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is used</a:t>
                      </a:r>
                      <a:r>
                        <a:rPr sz="16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scan</a:t>
                      </a:r>
                      <a:r>
                        <a:rPr sz="16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next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token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input</a:t>
                      </a:r>
                      <a:r>
                        <a:rPr sz="16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as</a:t>
                      </a:r>
                      <a:r>
                        <a:rPr sz="16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Short.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1271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BigInteger</a:t>
                      </a:r>
                      <a:r>
                        <a:rPr sz="1600" b="1" spc="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nextBigInteger()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6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used</a:t>
                      </a:r>
                      <a:r>
                        <a:rPr sz="16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scan</a:t>
                      </a:r>
                      <a:r>
                        <a:rPr sz="16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next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token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input</a:t>
                      </a:r>
                      <a:r>
                        <a:rPr sz="16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as</a:t>
                      </a:r>
                      <a:r>
                        <a:rPr sz="16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25" dirty="0">
                          <a:latin typeface="Verdana"/>
                          <a:cs typeface="Verdana"/>
                        </a:rPr>
                        <a:t>BigInteger.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284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-10" dirty="0">
                          <a:latin typeface="Verdana"/>
                          <a:cs typeface="Verdana"/>
                        </a:rPr>
                        <a:t>BigDecimal</a:t>
                      </a:r>
                      <a:r>
                        <a:rPr sz="1600" b="1" spc="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nextBigDecimal()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6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used</a:t>
                      </a:r>
                      <a:r>
                        <a:rPr sz="16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scan</a:t>
                      </a:r>
                      <a:r>
                        <a:rPr sz="16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next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token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of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input</a:t>
                      </a:r>
                      <a:r>
                        <a:rPr sz="16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as</a:t>
                      </a:r>
                      <a:r>
                        <a:rPr sz="16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6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BigDecimal.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38455" y="1060196"/>
            <a:ext cx="1091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solidFill>
                  <a:srgbClr val="F9F9F9"/>
                </a:solidFill>
                <a:latin typeface="Segoe UI Light"/>
                <a:cs typeface="Segoe UI Light"/>
              </a:rPr>
              <a:t>Java</a:t>
            </a:r>
            <a:r>
              <a:rPr sz="24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Scanner 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class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9F9F9"/>
                </a:solidFill>
                <a:latin typeface="Segoe UI Light"/>
                <a:cs typeface="Segoe UI Light"/>
              </a:rPr>
              <a:t>provides</a:t>
            </a:r>
            <a:r>
              <a:rPr sz="24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4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following</a:t>
            </a:r>
            <a:r>
              <a:rPr sz="24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methods</a:t>
            </a:r>
            <a:r>
              <a:rPr sz="2400" spc="3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to</a:t>
            </a:r>
            <a:r>
              <a:rPr sz="24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15" dirty="0">
                <a:solidFill>
                  <a:srgbClr val="F9F9F9"/>
                </a:solidFill>
                <a:latin typeface="Segoe UI Light"/>
                <a:cs typeface="Segoe UI Light"/>
              </a:rPr>
              <a:t>read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10" dirty="0">
                <a:solidFill>
                  <a:srgbClr val="F9F9F9"/>
                </a:solidFill>
                <a:latin typeface="Segoe UI Light"/>
                <a:cs typeface="Segoe UI Light"/>
              </a:rPr>
              <a:t>different</a:t>
            </a:r>
            <a:r>
              <a:rPr sz="24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primitives</a:t>
            </a:r>
            <a:r>
              <a:rPr sz="24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types:</a:t>
            </a:r>
            <a:endParaRPr sz="24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9662"/>
            <a:ext cx="41789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Java</a:t>
            </a:r>
            <a:r>
              <a:rPr sz="4400" spc="-80" dirty="0"/>
              <a:t> </a:t>
            </a:r>
            <a:r>
              <a:rPr sz="4400" spc="-5" dirty="0"/>
              <a:t>Operators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95"/>
              </a:spcBef>
            </a:pPr>
            <a:r>
              <a:rPr dirty="0"/>
              <a:t>26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455" y="969786"/>
            <a:ext cx="7040880" cy="829944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Java provides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a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rich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set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25" dirty="0">
                <a:solidFill>
                  <a:srgbClr val="F9F9F9"/>
                </a:solidFill>
                <a:latin typeface="Segoe UI Light"/>
                <a:cs typeface="Segoe UI Light"/>
              </a:rPr>
              <a:t>of</a:t>
            </a:r>
            <a:r>
              <a:rPr sz="2000" spc="-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operators to manipulate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variables.</a:t>
            </a:r>
            <a:endParaRPr sz="2000">
              <a:latin typeface="Segoe UI Light"/>
              <a:cs typeface="Segoe UI Light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40" dirty="0">
                <a:solidFill>
                  <a:srgbClr val="F9F9F9"/>
                </a:solidFill>
                <a:latin typeface="Segoe UI Light"/>
                <a:cs typeface="Segoe UI Light"/>
              </a:rPr>
              <a:t>We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 can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divide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all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Java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operators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 into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following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groups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−</a:t>
            </a:r>
            <a:endParaRPr sz="2000">
              <a:latin typeface="Segoe UI Light"/>
              <a:cs typeface="Segoe UI Ligh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14970" y="1840547"/>
          <a:ext cx="9352280" cy="48761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7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088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Opera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000" b="1" spc="-11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0165" marB="0">
                    <a:lnL w="9525">
                      <a:solidFill>
                        <a:srgbClr val="6F8D5D"/>
                      </a:solidFill>
                      <a:prstDash val="solid"/>
                    </a:lnL>
                    <a:lnR w="9525">
                      <a:solidFill>
                        <a:srgbClr val="6F8D5D"/>
                      </a:solidFill>
                      <a:prstDash val="solid"/>
                    </a:lnR>
                    <a:lnT w="9525">
                      <a:solidFill>
                        <a:srgbClr val="6F8D5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Category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0165" marB="0">
                    <a:lnL w="9525">
                      <a:solidFill>
                        <a:srgbClr val="6F8D5D"/>
                      </a:solidFill>
                      <a:prstDash val="solid"/>
                    </a:lnL>
                    <a:lnR w="9525">
                      <a:solidFill>
                        <a:srgbClr val="6F8D5D"/>
                      </a:solidFill>
                      <a:prstDash val="solid"/>
                    </a:lnR>
                    <a:lnT w="9525">
                      <a:solidFill>
                        <a:srgbClr val="6F8D5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0D0D0D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Precedence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0165" marB="0">
                    <a:lnL w="9525">
                      <a:solidFill>
                        <a:srgbClr val="6F8D5D"/>
                      </a:solidFill>
                      <a:prstDash val="solid"/>
                    </a:lnL>
                    <a:lnR w="9525">
                      <a:solidFill>
                        <a:srgbClr val="6F8D5D"/>
                      </a:solidFill>
                      <a:prstDash val="solid"/>
                    </a:lnR>
                    <a:lnT w="9525">
                      <a:solidFill>
                        <a:srgbClr val="6F8D5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0D0D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95">
                <a:tc rowSpan="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Unary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postfix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i="1" dirty="0">
                          <a:latin typeface="Verdana"/>
                          <a:cs typeface="Verdana"/>
                        </a:rPr>
                        <a:t>expr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++</a:t>
                      </a:r>
                      <a:r>
                        <a:rPr sz="14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i="1" dirty="0">
                          <a:latin typeface="Verdana"/>
                          <a:cs typeface="Verdana"/>
                        </a:rPr>
                        <a:t>expr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--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5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33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prefix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++</a:t>
                      </a:r>
                      <a:r>
                        <a:rPr sz="1400" i="1" dirty="0">
                          <a:latin typeface="Verdana"/>
                          <a:cs typeface="Verdana"/>
                        </a:rPr>
                        <a:t>expr</a:t>
                      </a:r>
                      <a:r>
                        <a:rPr sz="1400" i="1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--</a:t>
                      </a:r>
                      <a:r>
                        <a:rPr sz="1400" i="1" dirty="0">
                          <a:latin typeface="Verdana"/>
                          <a:cs typeface="Verdana"/>
                        </a:rPr>
                        <a:t>expr</a:t>
                      </a:r>
                      <a:r>
                        <a:rPr sz="1400" i="1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sz="1400" i="1" dirty="0">
                          <a:latin typeface="Verdana"/>
                          <a:cs typeface="Verdana"/>
                        </a:rPr>
                        <a:t>expr</a:t>
                      </a:r>
                      <a:r>
                        <a:rPr sz="1400" i="1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sz="1400" i="1" dirty="0">
                          <a:latin typeface="Verdana"/>
                          <a:cs typeface="Verdana"/>
                        </a:rPr>
                        <a:t>expr</a:t>
                      </a:r>
                      <a:r>
                        <a:rPr sz="1400" i="1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~</a:t>
                      </a:r>
                      <a:r>
                        <a:rPr sz="14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!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595">
                <a:tc rowSpan="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Arithmetic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multiplicative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*</a:t>
                      </a:r>
                      <a:r>
                        <a:rPr sz="14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/</a:t>
                      </a:r>
                      <a:r>
                        <a:rPr sz="14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%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5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33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additive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+</a:t>
                      </a:r>
                      <a:r>
                        <a:rPr sz="14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-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334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Shift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shift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&lt;&lt;</a:t>
                      </a:r>
                      <a:r>
                        <a:rPr sz="14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&gt;&gt;</a:t>
                      </a:r>
                      <a:r>
                        <a:rPr sz="14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&gt;&gt;&gt;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594">
                <a:tc rowSpan="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Relational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comparison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&lt;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&gt;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&lt;=</a:t>
                      </a:r>
                      <a:r>
                        <a:rPr sz="14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&gt;=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instanceof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5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39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equality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==</a:t>
                      </a:r>
                      <a:r>
                        <a:rPr sz="14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!=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594">
                <a:tc rowSpan="3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Bitwise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bitwise</a:t>
                      </a:r>
                      <a:r>
                        <a:rPr sz="1400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AND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&amp;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5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39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bitwise</a:t>
                      </a:r>
                      <a:r>
                        <a:rPr sz="14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exclusive</a:t>
                      </a:r>
                      <a:r>
                        <a:rPr sz="14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OR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^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5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39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bitwise</a:t>
                      </a:r>
                      <a:r>
                        <a:rPr sz="14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inclusive</a:t>
                      </a:r>
                      <a:r>
                        <a:rPr sz="14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OR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|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531">
                <a:tc rowSpan="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Logical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logical</a:t>
                      </a:r>
                      <a:r>
                        <a:rPr sz="14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AND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&amp;&amp;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5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39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logical</a:t>
                      </a:r>
                      <a:r>
                        <a:rPr sz="14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OR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||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582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25" dirty="0">
                          <a:latin typeface="Verdana"/>
                          <a:cs typeface="Verdana"/>
                        </a:rPr>
                        <a:t>Ternary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ternary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?</a:t>
                      </a:r>
                      <a:r>
                        <a:rPr sz="14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: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556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Assignment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46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assignment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46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400" dirty="0">
                          <a:latin typeface="Verdana"/>
                          <a:cs typeface="Verdana"/>
                        </a:rPr>
                        <a:t>=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+= -=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*=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/=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%=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&amp;=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^=</a:t>
                      </a:r>
                      <a:r>
                        <a:rPr sz="14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|=</a:t>
                      </a:r>
                      <a:r>
                        <a:rPr sz="14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&lt;&lt;=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&gt;&gt;=</a:t>
                      </a:r>
                      <a:r>
                        <a:rPr sz="14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latin typeface="Verdana"/>
                          <a:cs typeface="Verdana"/>
                        </a:rPr>
                        <a:t>&gt;&gt;&gt;=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4610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9662"/>
            <a:ext cx="62039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Assignment</a:t>
            </a:r>
            <a:r>
              <a:rPr sz="4400" spc="-95" dirty="0"/>
              <a:t> </a:t>
            </a:r>
            <a:r>
              <a:rPr sz="4400" spc="-5" dirty="0"/>
              <a:t>Operators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95"/>
              </a:spcBef>
            </a:pPr>
            <a:r>
              <a:rPr dirty="0"/>
              <a:t>27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295" y="1149245"/>
            <a:ext cx="7258050" cy="43097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F9F9F9"/>
                </a:solidFill>
                <a:latin typeface="Segoe UI Light"/>
                <a:cs typeface="Segoe UI Light"/>
              </a:rPr>
              <a:t>These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25" dirty="0">
                <a:solidFill>
                  <a:srgbClr val="F9F9F9"/>
                </a:solidFill>
                <a:latin typeface="Segoe UI Light"/>
                <a:cs typeface="Segoe UI Light"/>
              </a:rPr>
              <a:t>are</a:t>
            </a:r>
            <a:r>
              <a:rPr sz="28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9F9F9"/>
                </a:solidFill>
                <a:latin typeface="Segoe UI Light"/>
                <a:cs typeface="Segoe UI Light"/>
              </a:rPr>
              <a:t>Abbreviate</a:t>
            </a:r>
            <a:r>
              <a:rPr sz="28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9F9F9"/>
                </a:solidFill>
                <a:latin typeface="Segoe UI Light"/>
                <a:cs typeface="Segoe UI Light"/>
              </a:rPr>
              <a:t>assignment</a:t>
            </a:r>
            <a:r>
              <a:rPr sz="2800" spc="3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9F9F9"/>
                </a:solidFill>
                <a:latin typeface="Segoe UI Light"/>
                <a:cs typeface="Segoe UI Light"/>
              </a:rPr>
              <a:t>expressions</a:t>
            </a:r>
            <a:endParaRPr sz="2800">
              <a:latin typeface="Segoe UI Light"/>
              <a:cs typeface="Segoe UI Light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Any</a:t>
            </a:r>
            <a:r>
              <a:rPr sz="28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statement</a:t>
            </a:r>
            <a:r>
              <a:rPr sz="28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40" dirty="0">
                <a:solidFill>
                  <a:srgbClr val="F9F9F9"/>
                </a:solidFill>
                <a:latin typeface="Segoe UI Light"/>
                <a:cs typeface="Segoe UI Light"/>
              </a:rPr>
              <a:t>of</a:t>
            </a:r>
            <a:r>
              <a:rPr sz="28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9F9F9"/>
                </a:solidFill>
                <a:latin typeface="Segoe UI Light"/>
                <a:cs typeface="Segoe UI Light"/>
              </a:rPr>
              <a:t>form</a:t>
            </a:r>
            <a:endParaRPr sz="2800">
              <a:latin typeface="Segoe UI Light"/>
              <a:cs typeface="Segoe UI Light"/>
            </a:endParaRPr>
          </a:p>
          <a:p>
            <a:pPr marL="698500" lvl="1" indent="-228600">
              <a:lnSpc>
                <a:spcPct val="100000"/>
              </a:lnSpc>
              <a:spcBef>
                <a:spcPts val="114"/>
              </a:spcBef>
              <a:buFont typeface="Arial MT"/>
              <a:buChar char="•"/>
              <a:tabLst>
                <a:tab pos="698500" algn="l"/>
                <a:tab pos="1935480" algn="l"/>
                <a:tab pos="3441700" algn="l"/>
              </a:tabLst>
            </a:pPr>
            <a:r>
              <a:rPr sz="2400" i="1" spc="-5" dirty="0">
                <a:solidFill>
                  <a:srgbClr val="F9F9F9"/>
                </a:solidFill>
                <a:latin typeface="Segoe UI Light"/>
                <a:cs typeface="Segoe UI Light"/>
              </a:rPr>
              <a:t>variable	</a:t>
            </a:r>
            <a:r>
              <a:rPr sz="2400" b="1" dirty="0">
                <a:solidFill>
                  <a:srgbClr val="F9F9F9"/>
                </a:solidFill>
                <a:latin typeface="Courier New"/>
                <a:cs typeface="Courier New"/>
              </a:rPr>
              <a:t>=</a:t>
            </a:r>
            <a:r>
              <a:rPr sz="2400" b="1" spc="-9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400" i="1" spc="-5" dirty="0">
                <a:solidFill>
                  <a:srgbClr val="F9F9F9"/>
                </a:solidFill>
                <a:latin typeface="Segoe UI Light"/>
                <a:cs typeface="Segoe UI Light"/>
              </a:rPr>
              <a:t>variable	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&lt;</a:t>
            </a:r>
            <a:r>
              <a:rPr sz="2400" i="1" dirty="0">
                <a:solidFill>
                  <a:srgbClr val="F9F9F9"/>
                </a:solidFill>
                <a:latin typeface="Segoe UI Light"/>
                <a:cs typeface="Segoe UI Light"/>
              </a:rPr>
              <a:t>operator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&gt;</a:t>
            </a:r>
            <a:r>
              <a:rPr sz="2400" spc="-5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i="1" spc="-5" dirty="0">
                <a:solidFill>
                  <a:srgbClr val="F9F9F9"/>
                </a:solidFill>
                <a:latin typeface="Segoe UI Light"/>
                <a:cs typeface="Segoe UI Light"/>
              </a:rPr>
              <a:t>expression</a:t>
            </a:r>
            <a:r>
              <a:rPr sz="2400" b="1" spc="-5" dirty="0">
                <a:solidFill>
                  <a:srgbClr val="F9F9F9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F9F9F9"/>
                </a:solidFill>
                <a:latin typeface="Segoe UI Light"/>
                <a:cs typeface="Segoe UI Light"/>
              </a:rPr>
              <a:t>Can</a:t>
            </a:r>
            <a:r>
              <a:rPr sz="28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be</a:t>
            </a:r>
            <a:r>
              <a:rPr sz="2800" spc="-3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written</a:t>
            </a:r>
            <a:r>
              <a:rPr sz="28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9F9F9"/>
                </a:solidFill>
                <a:latin typeface="Segoe UI Light"/>
                <a:cs typeface="Segoe UI Light"/>
              </a:rPr>
              <a:t>as</a:t>
            </a:r>
            <a:endParaRPr sz="2800">
              <a:latin typeface="Segoe UI Light"/>
              <a:cs typeface="Segoe UI Light"/>
            </a:endParaRPr>
          </a:p>
          <a:p>
            <a:pPr marL="698500" lvl="1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698500" algn="l"/>
                <a:tab pos="1851660" algn="l"/>
              </a:tabLst>
            </a:pPr>
            <a:r>
              <a:rPr sz="2400" i="1" spc="-5" dirty="0">
                <a:solidFill>
                  <a:srgbClr val="F9F9F9"/>
                </a:solidFill>
                <a:latin typeface="Segoe UI Light"/>
                <a:cs typeface="Segoe UI Light"/>
              </a:rPr>
              <a:t>variable	</a:t>
            </a:r>
            <a:r>
              <a:rPr sz="2400" i="1" dirty="0">
                <a:solidFill>
                  <a:srgbClr val="F9F9F9"/>
                </a:solidFill>
                <a:latin typeface="Segoe UI Light"/>
                <a:cs typeface="Segoe UI Light"/>
              </a:rPr>
              <a:t>operator</a:t>
            </a:r>
            <a:r>
              <a:rPr sz="2400" b="1" dirty="0">
                <a:solidFill>
                  <a:srgbClr val="F9F9F9"/>
                </a:solidFill>
                <a:latin typeface="Courier New"/>
                <a:cs typeface="Courier New"/>
              </a:rPr>
              <a:t>=</a:t>
            </a:r>
            <a:r>
              <a:rPr sz="2400" b="1" spc="-19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400" i="1" spc="-5" dirty="0">
                <a:solidFill>
                  <a:srgbClr val="F9F9F9"/>
                </a:solidFill>
                <a:latin typeface="Segoe UI Light"/>
                <a:cs typeface="Segoe UI Light"/>
              </a:rPr>
              <a:t>expression</a:t>
            </a:r>
            <a:r>
              <a:rPr sz="2400" b="1" spc="-5" dirty="0">
                <a:solidFill>
                  <a:srgbClr val="F9F9F9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Courier New"/>
              <a:cs typeface="Courier New"/>
            </a:endParaRPr>
          </a:p>
          <a:p>
            <a:pPr marL="329565" indent="-317500">
              <a:lnSpc>
                <a:spcPct val="100000"/>
              </a:lnSpc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For</a:t>
            </a:r>
            <a:r>
              <a:rPr sz="28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example,</a:t>
            </a:r>
            <a:r>
              <a:rPr sz="28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9F9F9"/>
                </a:solidFill>
                <a:latin typeface="Segoe UI Light"/>
                <a:cs typeface="Segoe UI Light"/>
              </a:rPr>
              <a:t>addition</a:t>
            </a:r>
            <a:r>
              <a:rPr sz="28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9F9F9"/>
                </a:solidFill>
                <a:latin typeface="Segoe UI Light"/>
                <a:cs typeface="Segoe UI Light"/>
              </a:rPr>
              <a:t>assignment</a:t>
            </a:r>
            <a:r>
              <a:rPr sz="2800" spc="4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9F9F9"/>
                </a:solidFill>
                <a:latin typeface="Segoe UI Light"/>
                <a:cs typeface="Segoe UI Light"/>
              </a:rPr>
              <a:t>operator</a:t>
            </a:r>
            <a:r>
              <a:rPr sz="2800" spc="3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b="1" spc="-5" dirty="0">
                <a:solidFill>
                  <a:srgbClr val="F9F9F9"/>
                </a:solidFill>
                <a:latin typeface="Courier New"/>
                <a:cs typeface="Courier New"/>
              </a:rPr>
              <a:t>+=</a:t>
            </a:r>
            <a:endParaRPr sz="2800">
              <a:latin typeface="Courier New"/>
              <a:cs typeface="Courier New"/>
            </a:endParaRPr>
          </a:p>
          <a:p>
            <a:pPr marL="1155700" lvl="1" indent="-22923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1155065" algn="l"/>
                <a:tab pos="1156335" algn="l"/>
              </a:tabLst>
            </a:pPr>
            <a:r>
              <a:rPr sz="2000" b="1" dirty="0">
                <a:solidFill>
                  <a:srgbClr val="F9F9F9"/>
                </a:solidFill>
                <a:latin typeface="Courier New"/>
                <a:cs typeface="Courier New"/>
              </a:rPr>
              <a:t>c</a:t>
            </a:r>
            <a:r>
              <a:rPr sz="2000" b="1" spc="-2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9F9F9"/>
                </a:solidFill>
                <a:latin typeface="Courier New"/>
                <a:cs typeface="Courier New"/>
              </a:rPr>
              <a:t>=</a:t>
            </a:r>
            <a:r>
              <a:rPr sz="2000" b="1" spc="-2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9F9F9"/>
                </a:solidFill>
                <a:latin typeface="Courier New"/>
                <a:cs typeface="Courier New"/>
              </a:rPr>
              <a:t>c</a:t>
            </a:r>
            <a:r>
              <a:rPr sz="2000" b="1" spc="-2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9F9F9"/>
                </a:solidFill>
                <a:latin typeface="Courier New"/>
                <a:cs typeface="Courier New"/>
              </a:rPr>
              <a:t>+</a:t>
            </a:r>
            <a:r>
              <a:rPr sz="2000" b="1" spc="-25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9F9F9"/>
                </a:solidFill>
                <a:latin typeface="Courier New"/>
                <a:cs typeface="Courier New"/>
              </a:rPr>
              <a:t>3</a:t>
            </a:r>
            <a:endParaRPr sz="2000">
              <a:latin typeface="Courier New"/>
              <a:cs typeface="Courier New"/>
            </a:endParaRPr>
          </a:p>
          <a:p>
            <a:pPr marL="1155700" lvl="1" indent="-22923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1155065" algn="l"/>
                <a:tab pos="1156335" algn="l"/>
              </a:tabLst>
            </a:pP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can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be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written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as:</a:t>
            </a:r>
            <a:r>
              <a:rPr sz="20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b="1" dirty="0">
                <a:solidFill>
                  <a:srgbClr val="F9F9F9"/>
                </a:solidFill>
                <a:latin typeface="Courier New"/>
                <a:cs typeface="Courier New"/>
              </a:rPr>
              <a:t>c</a:t>
            </a:r>
            <a:r>
              <a:rPr sz="2000" b="1" spc="-2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9F9F9"/>
                </a:solidFill>
                <a:latin typeface="Courier New"/>
                <a:cs typeface="Courier New"/>
              </a:rPr>
              <a:t>+=</a:t>
            </a:r>
            <a:r>
              <a:rPr sz="2000" b="1" spc="-20" dirty="0">
                <a:solidFill>
                  <a:srgbClr val="F9F9F9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9F9F9"/>
                </a:solidFill>
                <a:latin typeface="Courier New"/>
                <a:cs typeface="Courier New"/>
              </a:rPr>
              <a:t>3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9662"/>
            <a:ext cx="62039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Assignment</a:t>
            </a:r>
            <a:r>
              <a:rPr sz="4400" spc="-95" dirty="0"/>
              <a:t> </a:t>
            </a:r>
            <a:r>
              <a:rPr sz="4400" spc="-5" dirty="0"/>
              <a:t>Operators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769597" y="6431381"/>
            <a:ext cx="184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FFFFFF"/>
                </a:solidFill>
                <a:latin typeface="Segoe UI Light"/>
                <a:cs typeface="Segoe UI Light"/>
              </a:rPr>
              <a:t>28</a:t>
            </a:r>
            <a:endParaRPr sz="1200">
              <a:latin typeface="Segoe UI Light"/>
              <a:cs typeface="Segoe U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26007" y="1129525"/>
            <a:ext cx="9940290" cy="466090"/>
            <a:chOff x="1126007" y="1129525"/>
            <a:chExt cx="9940290" cy="466090"/>
          </a:xfrm>
        </p:grpSpPr>
        <p:sp>
          <p:nvSpPr>
            <p:cNvPr id="5" name="object 5"/>
            <p:cNvSpPr/>
            <p:nvPr/>
          </p:nvSpPr>
          <p:spPr>
            <a:xfrm>
              <a:off x="1126007" y="1129525"/>
              <a:ext cx="9940290" cy="461009"/>
            </a:xfrm>
            <a:custGeom>
              <a:avLst/>
              <a:gdLst/>
              <a:ahLst/>
              <a:cxnLst/>
              <a:rect l="l" t="t" r="r" b="b"/>
              <a:pathLst>
                <a:path w="9940290" h="461009">
                  <a:moveTo>
                    <a:pt x="9939998" y="0"/>
                  </a:moveTo>
                  <a:lnTo>
                    <a:pt x="6618198" y="0"/>
                  </a:lnTo>
                  <a:lnTo>
                    <a:pt x="3309112" y="0"/>
                  </a:lnTo>
                  <a:lnTo>
                    <a:pt x="0" y="0"/>
                  </a:lnTo>
                  <a:lnTo>
                    <a:pt x="0" y="460895"/>
                  </a:lnTo>
                  <a:lnTo>
                    <a:pt x="3309086" y="460895"/>
                  </a:lnTo>
                  <a:lnTo>
                    <a:pt x="6618198" y="460895"/>
                  </a:lnTo>
                  <a:lnTo>
                    <a:pt x="9939998" y="460895"/>
                  </a:lnTo>
                  <a:lnTo>
                    <a:pt x="9939998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26007" y="1590421"/>
              <a:ext cx="9940290" cy="0"/>
            </a:xfrm>
            <a:custGeom>
              <a:avLst/>
              <a:gdLst/>
              <a:ahLst/>
              <a:cxnLst/>
              <a:rect l="l" t="t" r="r" b="b"/>
              <a:pathLst>
                <a:path w="9940290">
                  <a:moveTo>
                    <a:pt x="0" y="0"/>
                  </a:moveTo>
                  <a:lnTo>
                    <a:pt x="9940010" y="0"/>
                  </a:lnTo>
                </a:path>
              </a:pathLst>
            </a:custGeom>
            <a:ln w="9525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126007" y="2051304"/>
            <a:ext cx="9940290" cy="0"/>
          </a:xfrm>
          <a:custGeom>
            <a:avLst/>
            <a:gdLst/>
            <a:ahLst/>
            <a:cxnLst/>
            <a:rect l="l" t="t" r="r" b="b"/>
            <a:pathLst>
              <a:path w="9940290">
                <a:moveTo>
                  <a:pt x="0" y="0"/>
                </a:moveTo>
                <a:lnTo>
                  <a:pt x="9940010" y="0"/>
                </a:lnTo>
              </a:path>
            </a:pathLst>
          </a:custGeom>
          <a:ln w="952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6007" y="2512186"/>
            <a:ext cx="9940290" cy="0"/>
          </a:xfrm>
          <a:custGeom>
            <a:avLst/>
            <a:gdLst/>
            <a:ahLst/>
            <a:cxnLst/>
            <a:rect l="l" t="t" r="r" b="b"/>
            <a:pathLst>
              <a:path w="9940290">
                <a:moveTo>
                  <a:pt x="0" y="0"/>
                </a:moveTo>
                <a:lnTo>
                  <a:pt x="9940010" y="0"/>
                </a:lnTo>
              </a:path>
            </a:pathLst>
          </a:custGeom>
          <a:ln w="952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26007" y="2973070"/>
            <a:ext cx="9940290" cy="0"/>
          </a:xfrm>
          <a:custGeom>
            <a:avLst/>
            <a:gdLst/>
            <a:ahLst/>
            <a:cxnLst/>
            <a:rect l="l" t="t" r="r" b="b"/>
            <a:pathLst>
              <a:path w="9940290">
                <a:moveTo>
                  <a:pt x="0" y="0"/>
                </a:moveTo>
                <a:lnTo>
                  <a:pt x="9940010" y="0"/>
                </a:lnTo>
              </a:path>
            </a:pathLst>
          </a:custGeom>
          <a:ln w="952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26007" y="3434079"/>
            <a:ext cx="9940290" cy="0"/>
          </a:xfrm>
          <a:custGeom>
            <a:avLst/>
            <a:gdLst/>
            <a:ahLst/>
            <a:cxnLst/>
            <a:rect l="l" t="t" r="r" b="b"/>
            <a:pathLst>
              <a:path w="9940290">
                <a:moveTo>
                  <a:pt x="0" y="0"/>
                </a:moveTo>
                <a:lnTo>
                  <a:pt x="9940010" y="0"/>
                </a:lnTo>
              </a:path>
            </a:pathLst>
          </a:custGeom>
          <a:ln w="952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26007" y="3894963"/>
            <a:ext cx="9940290" cy="0"/>
          </a:xfrm>
          <a:custGeom>
            <a:avLst/>
            <a:gdLst/>
            <a:ahLst/>
            <a:cxnLst/>
            <a:rect l="l" t="t" r="r" b="b"/>
            <a:pathLst>
              <a:path w="9940290">
                <a:moveTo>
                  <a:pt x="0" y="0"/>
                </a:moveTo>
                <a:lnTo>
                  <a:pt x="9940010" y="0"/>
                </a:lnTo>
              </a:path>
            </a:pathLst>
          </a:custGeom>
          <a:ln w="952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26007" y="4355846"/>
            <a:ext cx="9940290" cy="0"/>
          </a:xfrm>
          <a:custGeom>
            <a:avLst/>
            <a:gdLst/>
            <a:ahLst/>
            <a:cxnLst/>
            <a:rect l="l" t="t" r="r" b="b"/>
            <a:pathLst>
              <a:path w="9940290">
                <a:moveTo>
                  <a:pt x="0" y="0"/>
                </a:moveTo>
                <a:lnTo>
                  <a:pt x="9940010" y="0"/>
                </a:lnTo>
              </a:path>
            </a:pathLst>
          </a:custGeom>
          <a:ln w="952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26007" y="4816728"/>
            <a:ext cx="9940290" cy="0"/>
          </a:xfrm>
          <a:custGeom>
            <a:avLst/>
            <a:gdLst/>
            <a:ahLst/>
            <a:cxnLst/>
            <a:rect l="l" t="t" r="r" b="b"/>
            <a:pathLst>
              <a:path w="9940290">
                <a:moveTo>
                  <a:pt x="0" y="0"/>
                </a:moveTo>
                <a:lnTo>
                  <a:pt x="9940010" y="0"/>
                </a:lnTo>
              </a:path>
            </a:pathLst>
          </a:custGeom>
          <a:ln w="952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6007" y="5277611"/>
            <a:ext cx="9940290" cy="0"/>
          </a:xfrm>
          <a:custGeom>
            <a:avLst/>
            <a:gdLst/>
            <a:ahLst/>
            <a:cxnLst/>
            <a:rect l="l" t="t" r="r" b="b"/>
            <a:pathLst>
              <a:path w="9940290">
                <a:moveTo>
                  <a:pt x="0" y="0"/>
                </a:moveTo>
                <a:lnTo>
                  <a:pt x="9940010" y="0"/>
                </a:lnTo>
              </a:path>
            </a:pathLst>
          </a:custGeom>
          <a:ln w="952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26007" y="5738482"/>
            <a:ext cx="9940290" cy="0"/>
          </a:xfrm>
          <a:custGeom>
            <a:avLst/>
            <a:gdLst/>
            <a:ahLst/>
            <a:cxnLst/>
            <a:rect l="l" t="t" r="r" b="b"/>
            <a:pathLst>
              <a:path w="9940290">
                <a:moveTo>
                  <a:pt x="0" y="0"/>
                </a:moveTo>
                <a:lnTo>
                  <a:pt x="9940010" y="0"/>
                </a:lnTo>
              </a:path>
            </a:pathLst>
          </a:custGeom>
          <a:ln w="952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26007" y="6199365"/>
            <a:ext cx="9940290" cy="0"/>
          </a:xfrm>
          <a:custGeom>
            <a:avLst/>
            <a:gdLst/>
            <a:ahLst/>
            <a:cxnLst/>
            <a:rect l="l" t="t" r="r" b="b"/>
            <a:pathLst>
              <a:path w="9940290">
                <a:moveTo>
                  <a:pt x="0" y="0"/>
                </a:moveTo>
                <a:lnTo>
                  <a:pt x="9940010" y="0"/>
                </a:lnTo>
              </a:path>
            </a:pathLst>
          </a:custGeom>
          <a:ln w="952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26007" y="6660260"/>
            <a:ext cx="9940290" cy="0"/>
          </a:xfrm>
          <a:custGeom>
            <a:avLst/>
            <a:gdLst/>
            <a:ahLst/>
            <a:cxnLst/>
            <a:rect l="l" t="t" r="r" b="b"/>
            <a:pathLst>
              <a:path w="9940290">
                <a:moveTo>
                  <a:pt x="0" y="0"/>
                </a:moveTo>
                <a:lnTo>
                  <a:pt x="9940010" y="0"/>
                </a:lnTo>
              </a:path>
            </a:pathLst>
          </a:custGeom>
          <a:ln w="952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26007" y="1094377"/>
            <a:ext cx="9940290" cy="555688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844"/>
              </a:spcBef>
              <a:tabLst>
                <a:tab pos="3357245" algn="l"/>
                <a:tab pos="6666230" algn="l"/>
              </a:tabLst>
            </a:pPr>
            <a:r>
              <a:rPr sz="2400" spc="-5" dirty="0">
                <a:solidFill>
                  <a:srgbClr val="FFFFFF"/>
                </a:solidFill>
                <a:latin typeface="Segoe UI Black"/>
                <a:cs typeface="Segoe UI Black"/>
              </a:rPr>
              <a:t>Operator	Example	Same</a:t>
            </a:r>
            <a:r>
              <a:rPr sz="2400" spc="-50" dirty="0">
                <a:solidFill>
                  <a:srgbClr val="FFFFFF"/>
                </a:solidFill>
                <a:latin typeface="Segoe UI Black"/>
                <a:cs typeface="Segoe UI Black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Black"/>
                <a:cs typeface="Segoe UI Black"/>
              </a:rPr>
              <a:t>As</a:t>
            </a:r>
            <a:endParaRPr sz="2400">
              <a:latin typeface="Segoe UI Black"/>
              <a:cs typeface="Segoe UI Black"/>
            </a:endParaRPr>
          </a:p>
          <a:p>
            <a:pPr marL="95250">
              <a:lnSpc>
                <a:spcPct val="100000"/>
              </a:lnSpc>
              <a:spcBef>
                <a:spcPts val="750"/>
              </a:spcBef>
              <a:tabLst>
                <a:tab pos="3357245" algn="l"/>
                <a:tab pos="6666230" algn="l"/>
              </a:tabLst>
            </a:pP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=	x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= 5	x</a:t>
            </a:r>
            <a:r>
              <a:rPr sz="2400" spc="-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5</a:t>
            </a:r>
            <a:endParaRPr sz="2400">
              <a:latin typeface="Segoe UI Light"/>
              <a:cs typeface="Segoe UI Light"/>
            </a:endParaRPr>
          </a:p>
          <a:p>
            <a:pPr marL="95250">
              <a:lnSpc>
                <a:spcPct val="100000"/>
              </a:lnSpc>
              <a:spcBef>
                <a:spcPts val="750"/>
              </a:spcBef>
              <a:tabLst>
                <a:tab pos="3357245" algn="l"/>
                <a:tab pos="6666230" algn="l"/>
              </a:tabLst>
            </a:pP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+=	x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+= 3	x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x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+</a:t>
            </a:r>
            <a:r>
              <a:rPr sz="24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3</a:t>
            </a:r>
            <a:endParaRPr sz="2400">
              <a:latin typeface="Segoe UI Light"/>
              <a:cs typeface="Segoe UI Light"/>
            </a:endParaRPr>
          </a:p>
          <a:p>
            <a:pPr marL="95250">
              <a:lnSpc>
                <a:spcPct val="100000"/>
              </a:lnSpc>
              <a:spcBef>
                <a:spcPts val="750"/>
              </a:spcBef>
              <a:tabLst>
                <a:tab pos="3357245" algn="l"/>
                <a:tab pos="6666230" algn="l"/>
              </a:tabLst>
            </a:pP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-=	x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-=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3	x</a:t>
            </a:r>
            <a:r>
              <a:rPr sz="24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x</a:t>
            </a:r>
            <a:r>
              <a:rPr sz="24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-</a:t>
            </a:r>
            <a:r>
              <a:rPr sz="2400" spc="-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3</a:t>
            </a:r>
            <a:endParaRPr sz="2400">
              <a:latin typeface="Segoe UI Light"/>
              <a:cs typeface="Segoe UI Light"/>
            </a:endParaRPr>
          </a:p>
          <a:p>
            <a:pPr marL="95250">
              <a:lnSpc>
                <a:spcPct val="100000"/>
              </a:lnSpc>
              <a:spcBef>
                <a:spcPts val="750"/>
              </a:spcBef>
              <a:tabLst>
                <a:tab pos="3357245" algn="l"/>
                <a:tab pos="6666230" algn="l"/>
              </a:tabLst>
            </a:pP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*=	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x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*= 3	x</a:t>
            </a:r>
            <a:r>
              <a:rPr sz="24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x</a:t>
            </a:r>
            <a:r>
              <a:rPr sz="24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*</a:t>
            </a:r>
            <a:r>
              <a:rPr sz="24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3</a:t>
            </a:r>
            <a:endParaRPr sz="2400">
              <a:latin typeface="Segoe UI Light"/>
              <a:cs typeface="Segoe UI Light"/>
            </a:endParaRPr>
          </a:p>
          <a:p>
            <a:pPr marL="95250">
              <a:lnSpc>
                <a:spcPct val="100000"/>
              </a:lnSpc>
              <a:spcBef>
                <a:spcPts val="750"/>
              </a:spcBef>
              <a:tabLst>
                <a:tab pos="3357245" algn="l"/>
                <a:tab pos="6666230" algn="l"/>
              </a:tabLst>
            </a:pP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/=	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x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/=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3	x</a:t>
            </a:r>
            <a:r>
              <a:rPr sz="24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x</a:t>
            </a:r>
            <a:r>
              <a:rPr sz="24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/</a:t>
            </a:r>
            <a:r>
              <a:rPr sz="2400" spc="-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3</a:t>
            </a:r>
            <a:endParaRPr sz="2400">
              <a:latin typeface="Segoe UI Light"/>
              <a:cs typeface="Segoe UI Light"/>
            </a:endParaRPr>
          </a:p>
          <a:p>
            <a:pPr marL="95250">
              <a:lnSpc>
                <a:spcPct val="100000"/>
              </a:lnSpc>
              <a:spcBef>
                <a:spcPts val="745"/>
              </a:spcBef>
              <a:tabLst>
                <a:tab pos="3357245" algn="l"/>
                <a:tab pos="6666230" algn="l"/>
              </a:tabLst>
            </a:pP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%=	x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%=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 3	x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x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%</a:t>
            </a:r>
            <a:r>
              <a:rPr sz="24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3</a:t>
            </a:r>
            <a:endParaRPr sz="2400">
              <a:latin typeface="Segoe UI Light"/>
              <a:cs typeface="Segoe UI Light"/>
            </a:endParaRPr>
          </a:p>
          <a:p>
            <a:pPr marL="95250">
              <a:lnSpc>
                <a:spcPct val="100000"/>
              </a:lnSpc>
              <a:spcBef>
                <a:spcPts val="755"/>
              </a:spcBef>
              <a:tabLst>
                <a:tab pos="3357245" algn="l"/>
                <a:tab pos="6666230" algn="l"/>
              </a:tabLst>
            </a:pP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&amp;=	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x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&amp;=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3	x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x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&amp;</a:t>
            </a:r>
            <a:r>
              <a:rPr sz="24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3</a:t>
            </a:r>
            <a:endParaRPr sz="2400">
              <a:latin typeface="Segoe UI Light"/>
              <a:cs typeface="Segoe UI Light"/>
            </a:endParaRPr>
          </a:p>
          <a:p>
            <a:pPr marL="95250">
              <a:lnSpc>
                <a:spcPct val="100000"/>
              </a:lnSpc>
              <a:spcBef>
                <a:spcPts val="745"/>
              </a:spcBef>
              <a:tabLst>
                <a:tab pos="3357245" algn="l"/>
                <a:tab pos="6666230" algn="l"/>
              </a:tabLst>
            </a:pP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|=	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x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|=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3	x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x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|</a:t>
            </a:r>
            <a:r>
              <a:rPr sz="24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3</a:t>
            </a:r>
            <a:endParaRPr sz="2400">
              <a:latin typeface="Segoe UI Light"/>
              <a:cs typeface="Segoe UI Light"/>
            </a:endParaRPr>
          </a:p>
          <a:p>
            <a:pPr marL="95250">
              <a:lnSpc>
                <a:spcPct val="100000"/>
              </a:lnSpc>
              <a:spcBef>
                <a:spcPts val="755"/>
              </a:spcBef>
              <a:tabLst>
                <a:tab pos="3357245" algn="l"/>
                <a:tab pos="6666230" algn="l"/>
              </a:tabLst>
            </a:pP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^=	x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^= 3	x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x</a:t>
            </a:r>
            <a:r>
              <a:rPr sz="24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^</a:t>
            </a:r>
            <a:r>
              <a:rPr sz="24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3</a:t>
            </a:r>
            <a:endParaRPr sz="2400">
              <a:latin typeface="Segoe UI Light"/>
              <a:cs typeface="Segoe UI Light"/>
            </a:endParaRPr>
          </a:p>
          <a:p>
            <a:pPr marL="95250">
              <a:lnSpc>
                <a:spcPct val="100000"/>
              </a:lnSpc>
              <a:spcBef>
                <a:spcPts val="745"/>
              </a:spcBef>
              <a:tabLst>
                <a:tab pos="3357245" algn="l"/>
                <a:tab pos="6666230" algn="l"/>
              </a:tabLst>
            </a:pP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&gt;&gt;=	x</a:t>
            </a:r>
            <a:r>
              <a:rPr sz="24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&gt;&gt;= 3	x</a:t>
            </a:r>
            <a:r>
              <a:rPr sz="24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x</a:t>
            </a:r>
            <a:r>
              <a:rPr sz="24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&gt;&gt;</a:t>
            </a:r>
            <a:r>
              <a:rPr sz="24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3</a:t>
            </a:r>
            <a:endParaRPr sz="2400">
              <a:latin typeface="Segoe UI Light"/>
              <a:cs typeface="Segoe UI Light"/>
            </a:endParaRPr>
          </a:p>
          <a:p>
            <a:pPr marL="95250">
              <a:lnSpc>
                <a:spcPct val="100000"/>
              </a:lnSpc>
              <a:spcBef>
                <a:spcPts val="750"/>
              </a:spcBef>
              <a:tabLst>
                <a:tab pos="3357245" algn="l"/>
                <a:tab pos="6666230" algn="l"/>
              </a:tabLst>
            </a:pPr>
            <a:r>
              <a:rPr sz="2400" spc="-5" dirty="0">
                <a:solidFill>
                  <a:srgbClr val="FFFFFF"/>
                </a:solidFill>
                <a:latin typeface="Segoe UI Light"/>
                <a:cs typeface="Segoe UI Light"/>
              </a:rPr>
              <a:t>&lt;&lt;=	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x</a:t>
            </a:r>
            <a:r>
              <a:rPr sz="24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&lt;&lt;= 3	x</a:t>
            </a:r>
            <a:r>
              <a:rPr sz="24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x</a:t>
            </a:r>
            <a:r>
              <a:rPr sz="24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&lt;&lt;</a:t>
            </a:r>
            <a:r>
              <a:rPr sz="240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FFFFF"/>
                </a:solidFill>
                <a:latin typeface="Segoe UI Light"/>
                <a:cs typeface="Segoe UI Light"/>
              </a:rPr>
              <a:t>3</a:t>
            </a:r>
            <a:endParaRPr sz="24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9662"/>
            <a:ext cx="90093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Increment/Decrement</a:t>
            </a:r>
            <a:r>
              <a:rPr sz="4400" spc="-50" dirty="0"/>
              <a:t> </a:t>
            </a:r>
            <a:r>
              <a:rPr sz="4400" spc="-5" dirty="0"/>
              <a:t>Operators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1744197" y="6419326"/>
            <a:ext cx="23495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sz="1200" dirty="0">
                <a:solidFill>
                  <a:srgbClr val="FFFFFF"/>
                </a:solidFill>
                <a:latin typeface="Segoe UI Light"/>
                <a:cs typeface="Segoe UI Light"/>
              </a:rPr>
              <a:t>29</a:t>
            </a:r>
            <a:endParaRPr sz="120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064" y="1001751"/>
            <a:ext cx="6584315" cy="321500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30" dirty="0">
                <a:solidFill>
                  <a:srgbClr val="F9F9F9"/>
                </a:solidFill>
                <a:latin typeface="Segoe UI Light"/>
                <a:cs typeface="Segoe UI Light"/>
              </a:rPr>
              <a:t>Unary</a:t>
            </a:r>
            <a:r>
              <a:rPr sz="28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15" dirty="0">
                <a:solidFill>
                  <a:srgbClr val="F9F9F9"/>
                </a:solidFill>
                <a:latin typeface="Segoe UI Light"/>
                <a:cs typeface="Segoe UI Light"/>
              </a:rPr>
              <a:t>increment</a:t>
            </a:r>
            <a:r>
              <a:rPr sz="28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9F9F9"/>
                </a:solidFill>
                <a:latin typeface="Segoe UI Light"/>
                <a:cs typeface="Segoe UI Light"/>
              </a:rPr>
              <a:t>operator</a:t>
            </a:r>
            <a:r>
              <a:rPr sz="28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dirty="0">
                <a:solidFill>
                  <a:srgbClr val="F9F9F9"/>
                </a:solidFill>
                <a:latin typeface="Segoe UI Light"/>
                <a:cs typeface="Segoe UI Light"/>
              </a:rPr>
              <a:t>(</a:t>
            </a:r>
            <a:r>
              <a:rPr sz="2800" b="1" dirty="0">
                <a:solidFill>
                  <a:srgbClr val="F9F9F9"/>
                </a:solidFill>
                <a:latin typeface="Courier New"/>
                <a:cs typeface="Courier New"/>
              </a:rPr>
              <a:t>++</a:t>
            </a:r>
            <a:r>
              <a:rPr sz="2800" dirty="0">
                <a:solidFill>
                  <a:srgbClr val="F9F9F9"/>
                </a:solidFill>
                <a:latin typeface="Segoe UI Light"/>
                <a:cs typeface="Segoe UI Light"/>
              </a:rPr>
              <a:t>)</a:t>
            </a:r>
            <a:endParaRPr sz="2800">
              <a:latin typeface="Segoe UI Light"/>
              <a:cs typeface="Segoe UI Light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solidFill>
                  <a:srgbClr val="F9F9F9"/>
                </a:solidFill>
                <a:latin typeface="Segoe UI Light"/>
                <a:cs typeface="Segoe UI Light"/>
              </a:rPr>
              <a:t>Increment</a:t>
            </a:r>
            <a:r>
              <a:rPr sz="24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25" dirty="0">
                <a:solidFill>
                  <a:srgbClr val="F9F9F9"/>
                </a:solidFill>
                <a:latin typeface="Segoe UI Light"/>
                <a:cs typeface="Segoe UI Light"/>
              </a:rPr>
              <a:t>variable’s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value</a:t>
            </a:r>
            <a:r>
              <a:rPr sz="24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by </a:t>
            </a:r>
            <a:r>
              <a:rPr sz="2400" b="1" dirty="0">
                <a:solidFill>
                  <a:srgbClr val="F9F9F9"/>
                </a:solidFill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30" dirty="0">
                <a:solidFill>
                  <a:srgbClr val="F9F9F9"/>
                </a:solidFill>
                <a:latin typeface="Segoe UI Light"/>
                <a:cs typeface="Segoe UI Light"/>
              </a:rPr>
              <a:t>Unary</a:t>
            </a:r>
            <a:r>
              <a:rPr sz="28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15" dirty="0">
                <a:solidFill>
                  <a:srgbClr val="F9F9F9"/>
                </a:solidFill>
                <a:latin typeface="Segoe UI Light"/>
                <a:cs typeface="Segoe UI Light"/>
              </a:rPr>
              <a:t>decrement</a:t>
            </a:r>
            <a:r>
              <a:rPr sz="28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9F9F9"/>
                </a:solidFill>
                <a:latin typeface="Segoe UI Light"/>
                <a:cs typeface="Segoe UI Light"/>
              </a:rPr>
              <a:t>operator</a:t>
            </a:r>
            <a:r>
              <a:rPr sz="28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dirty="0">
                <a:solidFill>
                  <a:srgbClr val="F9F9F9"/>
                </a:solidFill>
                <a:latin typeface="Segoe UI Light"/>
                <a:cs typeface="Segoe UI Light"/>
              </a:rPr>
              <a:t>(</a:t>
            </a:r>
            <a:r>
              <a:rPr sz="2800" b="1" dirty="0">
                <a:solidFill>
                  <a:srgbClr val="F9F9F9"/>
                </a:solidFill>
                <a:latin typeface="Courier New"/>
                <a:cs typeface="Courier New"/>
              </a:rPr>
              <a:t>--</a:t>
            </a:r>
            <a:r>
              <a:rPr sz="2800" dirty="0">
                <a:solidFill>
                  <a:srgbClr val="F9F9F9"/>
                </a:solidFill>
                <a:latin typeface="Segoe UI Light"/>
                <a:cs typeface="Segoe UI Light"/>
              </a:rPr>
              <a:t>)</a:t>
            </a:r>
            <a:endParaRPr sz="2800">
              <a:latin typeface="Segoe UI Light"/>
              <a:cs typeface="Segoe UI Light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Decrement</a:t>
            </a:r>
            <a:r>
              <a:rPr sz="24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25" dirty="0">
                <a:solidFill>
                  <a:srgbClr val="F9F9F9"/>
                </a:solidFill>
                <a:latin typeface="Segoe UI Light"/>
                <a:cs typeface="Segoe UI Light"/>
              </a:rPr>
              <a:t>variable’s</a:t>
            </a:r>
            <a:r>
              <a:rPr sz="24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value</a:t>
            </a:r>
            <a:r>
              <a:rPr sz="24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by</a:t>
            </a:r>
            <a:r>
              <a:rPr sz="2400" spc="-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b="1" dirty="0">
                <a:solidFill>
                  <a:srgbClr val="F9F9F9"/>
                </a:solidFill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F9F9F9"/>
              </a:buClr>
              <a:buFont typeface="Arial MT"/>
              <a:buChar char="•"/>
            </a:pPr>
            <a:endParaRPr sz="335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F9F9F9"/>
                </a:solidFill>
                <a:latin typeface="Segoe UI Light"/>
                <a:cs typeface="Segoe UI Light"/>
              </a:rPr>
              <a:t>Pre-increment</a:t>
            </a:r>
            <a:r>
              <a:rPr sz="28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/</a:t>
            </a:r>
            <a:r>
              <a:rPr sz="28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15" dirty="0">
                <a:solidFill>
                  <a:srgbClr val="F9F9F9"/>
                </a:solidFill>
                <a:latin typeface="Segoe UI Light"/>
                <a:cs typeface="Segoe UI Light"/>
              </a:rPr>
              <a:t>pre-decrement</a:t>
            </a:r>
            <a:r>
              <a:rPr sz="28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9F9F9"/>
                </a:solidFill>
                <a:latin typeface="Segoe UI Light"/>
                <a:cs typeface="Segoe UI Light"/>
              </a:rPr>
              <a:t>operator</a:t>
            </a:r>
            <a:endParaRPr sz="2800">
              <a:latin typeface="Segoe UI Light"/>
              <a:cs typeface="Segoe UI Light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F9F9F9"/>
                </a:solidFill>
                <a:latin typeface="Segoe UI Light"/>
                <a:cs typeface="Segoe UI Light"/>
              </a:rPr>
              <a:t>Post-increment</a:t>
            </a:r>
            <a:r>
              <a:rPr sz="28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/</a:t>
            </a:r>
            <a:r>
              <a:rPr sz="28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9F9F9"/>
                </a:solidFill>
                <a:latin typeface="Segoe UI Light"/>
                <a:cs typeface="Segoe UI Light"/>
              </a:rPr>
              <a:t>post-decrement</a:t>
            </a:r>
            <a:r>
              <a:rPr sz="2800" spc="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9F9F9"/>
                </a:solidFill>
                <a:latin typeface="Segoe UI Light"/>
                <a:cs typeface="Segoe UI Light"/>
              </a:rPr>
              <a:t>operator</a:t>
            </a:r>
            <a:endParaRPr sz="28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9662"/>
            <a:ext cx="90093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Increment/Decrement</a:t>
            </a:r>
            <a:r>
              <a:rPr sz="4400" spc="-50" dirty="0"/>
              <a:t> </a:t>
            </a:r>
            <a:r>
              <a:rPr sz="4400" spc="-5" dirty="0"/>
              <a:t>Operators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1744197" y="6419326"/>
            <a:ext cx="23495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sz="1200" dirty="0">
                <a:solidFill>
                  <a:srgbClr val="FFFFFF"/>
                </a:solidFill>
                <a:latin typeface="Segoe UI Light"/>
                <a:cs typeface="Segoe UI Light"/>
              </a:rPr>
              <a:t>30</a:t>
            </a:r>
            <a:endParaRPr sz="1200">
              <a:latin typeface="Segoe UI Light"/>
              <a:cs typeface="Segoe UI Ligh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4705" y="1398397"/>
          <a:ext cx="11092814" cy="480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1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9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2310">
                <a:tc>
                  <a:txBody>
                    <a:bodyPr/>
                    <a:lstStyle/>
                    <a:p>
                      <a:pPr marL="26034">
                        <a:lnSpc>
                          <a:spcPts val="2345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Operator</a:t>
                      </a:r>
                      <a:endParaRPr sz="2000">
                        <a:latin typeface="Segoe UI Black"/>
                        <a:cs typeface="Segoe UI Black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2345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Called</a:t>
                      </a:r>
                      <a:endParaRPr sz="2000">
                        <a:latin typeface="Segoe UI Black"/>
                        <a:cs typeface="Segoe UI Black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marL="26034" marR="563880">
                        <a:lnSpc>
                          <a:spcPts val="2400"/>
                        </a:lnSpc>
                        <a:spcBef>
                          <a:spcPts val="2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Sample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e</a:t>
                      </a:r>
                      <a:r>
                        <a:rPr sz="2000" spc="5" dirty="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x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pr</a:t>
                      </a:r>
                      <a:r>
                        <a:rPr sz="2000" spc="5" dirty="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e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s</a:t>
                      </a:r>
                      <a:r>
                        <a:rPr sz="2000" spc="5" dirty="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s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i</a:t>
                      </a:r>
                      <a:r>
                        <a:rPr sz="2000" spc="-15" dirty="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o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n</a:t>
                      </a:r>
                      <a:endParaRPr sz="2000">
                        <a:latin typeface="Segoe UI Black"/>
                        <a:cs typeface="Segoe UI Black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2345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Segoe UI Black"/>
                          <a:cs typeface="Segoe UI Black"/>
                        </a:rPr>
                        <a:t>Explanation</a:t>
                      </a:r>
                      <a:endParaRPr sz="2000">
                        <a:latin typeface="Segoe UI Black"/>
                        <a:cs typeface="Segoe UI Black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525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5778">
                <a:tc>
                  <a:txBody>
                    <a:bodyPr/>
                    <a:lstStyle/>
                    <a:p>
                      <a:pPr marL="26034">
                        <a:lnSpc>
                          <a:spcPts val="2335"/>
                        </a:lnSpc>
                      </a:pPr>
                      <a:r>
                        <a:rPr sz="2000" spc="5" dirty="0">
                          <a:latin typeface="Segoe UI Light"/>
                          <a:cs typeface="Segoe UI Light"/>
                        </a:rPr>
                        <a:t>++</a:t>
                      </a:r>
                      <a:endParaRPr sz="20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2335"/>
                        </a:lnSpc>
                      </a:pPr>
                      <a:r>
                        <a:rPr sz="2000" spc="-10" dirty="0">
                          <a:latin typeface="Segoe UI Light"/>
                          <a:cs typeface="Segoe UI Light"/>
                        </a:rPr>
                        <a:t>Pre-increment</a:t>
                      </a:r>
                      <a:endParaRPr sz="20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2335"/>
                        </a:lnSpc>
                      </a:pPr>
                      <a:r>
                        <a:rPr sz="2000" spc="5" dirty="0">
                          <a:latin typeface="Segoe UI Light"/>
                          <a:cs typeface="Segoe UI Light"/>
                        </a:rPr>
                        <a:t>++a</a:t>
                      </a:r>
                      <a:endParaRPr sz="20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6034" marR="646430">
                        <a:lnSpc>
                          <a:spcPts val="2390"/>
                        </a:lnSpc>
                        <a:spcBef>
                          <a:spcPts val="35"/>
                        </a:spcBef>
                      </a:pPr>
                      <a:r>
                        <a:rPr sz="2000" spc="-10" dirty="0">
                          <a:latin typeface="Segoe UI Light"/>
                          <a:cs typeface="Segoe UI Light"/>
                        </a:rPr>
                        <a:t>Increment</a:t>
                      </a:r>
                      <a:r>
                        <a:rPr sz="2000" spc="1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dirty="0">
                          <a:latin typeface="Segoe UI Light"/>
                          <a:cs typeface="Segoe UI Light"/>
                        </a:rPr>
                        <a:t>a</a:t>
                      </a:r>
                      <a:r>
                        <a:rPr sz="2000" spc="-5" dirty="0">
                          <a:latin typeface="Segoe UI Light"/>
                          <a:cs typeface="Segoe UI Light"/>
                        </a:rPr>
                        <a:t> by </a:t>
                      </a:r>
                      <a:r>
                        <a:rPr sz="2000" dirty="0">
                          <a:latin typeface="Segoe UI Light"/>
                          <a:cs typeface="Segoe UI Light"/>
                        </a:rPr>
                        <a:t>1, </a:t>
                      </a:r>
                      <a:r>
                        <a:rPr sz="2000" spc="-5" dirty="0">
                          <a:latin typeface="Segoe UI Light"/>
                          <a:cs typeface="Segoe UI Light"/>
                        </a:rPr>
                        <a:t>then</a:t>
                      </a:r>
                      <a:r>
                        <a:rPr sz="2000" spc="10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spc="-5" dirty="0">
                          <a:latin typeface="Segoe UI Light"/>
                          <a:cs typeface="Segoe UI Light"/>
                        </a:rPr>
                        <a:t>use</a:t>
                      </a:r>
                      <a:r>
                        <a:rPr sz="2000" spc="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dirty="0">
                          <a:latin typeface="Segoe UI Light"/>
                          <a:cs typeface="Segoe UI Light"/>
                        </a:rPr>
                        <a:t>the</a:t>
                      </a:r>
                      <a:r>
                        <a:rPr sz="2000" spc="10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spc="-5" dirty="0">
                          <a:latin typeface="Segoe UI Light"/>
                          <a:cs typeface="Segoe UI Light"/>
                        </a:rPr>
                        <a:t>new</a:t>
                      </a:r>
                      <a:r>
                        <a:rPr sz="2000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spc="-5" dirty="0">
                          <a:latin typeface="Segoe UI Light"/>
                          <a:cs typeface="Segoe UI Light"/>
                        </a:rPr>
                        <a:t>value</a:t>
                      </a:r>
                      <a:r>
                        <a:rPr sz="2000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spc="-25" dirty="0">
                          <a:latin typeface="Segoe UI Light"/>
                          <a:cs typeface="Segoe UI Light"/>
                        </a:rPr>
                        <a:t>of</a:t>
                      </a:r>
                      <a:r>
                        <a:rPr sz="2000" spc="-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dirty="0">
                          <a:latin typeface="Segoe UI Light"/>
                          <a:cs typeface="Segoe UI Light"/>
                        </a:rPr>
                        <a:t>a</a:t>
                      </a:r>
                      <a:r>
                        <a:rPr sz="2000" spc="-5" dirty="0">
                          <a:latin typeface="Segoe UI Light"/>
                          <a:cs typeface="Segoe UI Light"/>
                        </a:rPr>
                        <a:t> in</a:t>
                      </a:r>
                      <a:r>
                        <a:rPr sz="2000" spc="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dirty="0">
                          <a:latin typeface="Segoe UI Light"/>
                          <a:cs typeface="Segoe UI Light"/>
                        </a:rPr>
                        <a:t>the </a:t>
                      </a:r>
                      <a:r>
                        <a:rPr sz="2000" spc="-53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spc="-5" dirty="0">
                          <a:latin typeface="Segoe UI Light"/>
                          <a:cs typeface="Segoe UI Light"/>
                        </a:rPr>
                        <a:t>expression in</a:t>
                      </a:r>
                      <a:r>
                        <a:rPr sz="2000" spc="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spc="-5" dirty="0">
                          <a:latin typeface="Segoe UI Light"/>
                          <a:cs typeface="Segoe UI Light"/>
                        </a:rPr>
                        <a:t>which</a:t>
                      </a:r>
                      <a:r>
                        <a:rPr sz="2000" spc="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dirty="0">
                          <a:latin typeface="Segoe UI Light"/>
                          <a:cs typeface="Segoe UI Light"/>
                        </a:rPr>
                        <a:t>a</a:t>
                      </a:r>
                      <a:r>
                        <a:rPr sz="2000" spc="-5" dirty="0">
                          <a:latin typeface="Segoe UI Light"/>
                          <a:cs typeface="Segoe UI Light"/>
                        </a:rPr>
                        <a:t> resides.</a:t>
                      </a:r>
                      <a:endParaRPr sz="2000">
                        <a:latin typeface="Segoe UI Light"/>
                        <a:cs typeface="Segoe UI Ligh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5651">
                <a:tc>
                  <a:txBody>
                    <a:bodyPr/>
                    <a:lstStyle/>
                    <a:p>
                      <a:pPr marL="26034">
                        <a:lnSpc>
                          <a:spcPts val="2335"/>
                        </a:lnSpc>
                      </a:pPr>
                      <a:r>
                        <a:rPr sz="2000" dirty="0">
                          <a:latin typeface="Segoe UI Light"/>
                          <a:cs typeface="Segoe UI Light"/>
                        </a:rPr>
                        <a:t>++</a:t>
                      </a:r>
                      <a:endParaRPr sz="20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2335"/>
                        </a:lnSpc>
                      </a:pPr>
                      <a:r>
                        <a:rPr sz="2000" spc="-15" dirty="0">
                          <a:latin typeface="Segoe UI Light"/>
                          <a:cs typeface="Segoe UI Light"/>
                        </a:rPr>
                        <a:t>Post-increment</a:t>
                      </a:r>
                      <a:endParaRPr sz="20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2335"/>
                        </a:lnSpc>
                      </a:pPr>
                      <a:r>
                        <a:rPr sz="2000" dirty="0">
                          <a:latin typeface="Segoe UI Light"/>
                          <a:cs typeface="Segoe UI Light"/>
                        </a:rPr>
                        <a:t>a++</a:t>
                      </a:r>
                      <a:endParaRPr sz="20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2345"/>
                        </a:lnSpc>
                      </a:pPr>
                      <a:r>
                        <a:rPr sz="2000" dirty="0">
                          <a:latin typeface="Segoe UI Light"/>
                          <a:cs typeface="Segoe UI Light"/>
                        </a:rPr>
                        <a:t>Use</a:t>
                      </a:r>
                      <a:r>
                        <a:rPr sz="2000" spc="-10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dirty="0">
                          <a:latin typeface="Segoe UI Light"/>
                          <a:cs typeface="Segoe UI Light"/>
                        </a:rPr>
                        <a:t>the</a:t>
                      </a:r>
                      <a:r>
                        <a:rPr sz="2000" spc="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spc="-10" dirty="0">
                          <a:latin typeface="Segoe UI Light"/>
                          <a:cs typeface="Segoe UI Light"/>
                        </a:rPr>
                        <a:t>current</a:t>
                      </a:r>
                      <a:r>
                        <a:rPr sz="2000" spc="1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spc="-5" dirty="0">
                          <a:latin typeface="Segoe UI Light"/>
                          <a:cs typeface="Segoe UI Light"/>
                        </a:rPr>
                        <a:t>value</a:t>
                      </a:r>
                      <a:r>
                        <a:rPr sz="2000" spc="10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spc="-25" dirty="0">
                          <a:latin typeface="Segoe UI Light"/>
                          <a:cs typeface="Segoe UI Light"/>
                        </a:rPr>
                        <a:t>of</a:t>
                      </a:r>
                      <a:r>
                        <a:rPr sz="2000" spc="-10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dirty="0">
                          <a:latin typeface="Segoe UI Light"/>
                          <a:cs typeface="Segoe UI Light"/>
                        </a:rPr>
                        <a:t>a</a:t>
                      </a:r>
                      <a:r>
                        <a:rPr sz="2000" spc="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spc="-5" dirty="0">
                          <a:latin typeface="Segoe UI Light"/>
                          <a:cs typeface="Segoe UI Light"/>
                        </a:rPr>
                        <a:t>in</a:t>
                      </a:r>
                      <a:r>
                        <a:rPr sz="2000" spc="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dirty="0">
                          <a:latin typeface="Segoe UI Light"/>
                          <a:cs typeface="Segoe UI Light"/>
                        </a:rPr>
                        <a:t>the</a:t>
                      </a:r>
                      <a:r>
                        <a:rPr sz="2000" spc="10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spc="-5" dirty="0">
                          <a:latin typeface="Segoe UI Light"/>
                          <a:cs typeface="Segoe UI Light"/>
                        </a:rPr>
                        <a:t>expression</a:t>
                      </a:r>
                      <a:r>
                        <a:rPr sz="2000" spc="-1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spc="-5" dirty="0">
                          <a:latin typeface="Segoe UI Light"/>
                          <a:cs typeface="Segoe UI Light"/>
                        </a:rPr>
                        <a:t>in</a:t>
                      </a:r>
                      <a:r>
                        <a:rPr sz="2000" spc="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spc="-5" dirty="0">
                          <a:latin typeface="Segoe UI Light"/>
                          <a:cs typeface="Segoe UI Light"/>
                        </a:rPr>
                        <a:t>which</a:t>
                      </a:r>
                      <a:r>
                        <a:rPr sz="2000" spc="10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dirty="0">
                          <a:latin typeface="Segoe UI Light"/>
                          <a:cs typeface="Segoe UI Light"/>
                        </a:rPr>
                        <a:t>a</a:t>
                      </a:r>
                      <a:endParaRPr sz="2000">
                        <a:latin typeface="Segoe UI Light"/>
                        <a:cs typeface="Segoe UI Light"/>
                      </a:endParaRPr>
                    </a:p>
                    <a:p>
                      <a:pPr marL="26034">
                        <a:lnSpc>
                          <a:spcPts val="2395"/>
                        </a:lnSpc>
                      </a:pPr>
                      <a:r>
                        <a:rPr sz="2000" spc="-5" dirty="0">
                          <a:latin typeface="Segoe UI Light"/>
                          <a:cs typeface="Segoe UI Light"/>
                        </a:rPr>
                        <a:t>resides, then</a:t>
                      </a:r>
                      <a:r>
                        <a:rPr sz="2000" spc="1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spc="-10" dirty="0">
                          <a:latin typeface="Segoe UI Light"/>
                          <a:cs typeface="Segoe UI Light"/>
                        </a:rPr>
                        <a:t>increment</a:t>
                      </a:r>
                      <a:r>
                        <a:rPr sz="2000" spc="10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dirty="0">
                          <a:latin typeface="Segoe UI Light"/>
                          <a:cs typeface="Segoe UI Light"/>
                        </a:rPr>
                        <a:t>a</a:t>
                      </a:r>
                      <a:r>
                        <a:rPr sz="2000" spc="-10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spc="-5" dirty="0">
                          <a:latin typeface="Segoe UI Light"/>
                          <a:cs typeface="Segoe UI Light"/>
                        </a:rPr>
                        <a:t>by</a:t>
                      </a:r>
                      <a:r>
                        <a:rPr sz="2000" dirty="0">
                          <a:latin typeface="Segoe UI Light"/>
                          <a:cs typeface="Segoe UI Light"/>
                        </a:rPr>
                        <a:t> 1.</a:t>
                      </a:r>
                      <a:endParaRPr sz="20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5779">
                <a:tc>
                  <a:txBody>
                    <a:bodyPr/>
                    <a:lstStyle/>
                    <a:p>
                      <a:pPr marL="26034">
                        <a:lnSpc>
                          <a:spcPts val="2340"/>
                        </a:lnSpc>
                      </a:pPr>
                      <a:r>
                        <a:rPr sz="2000" spc="-10" dirty="0">
                          <a:latin typeface="Segoe UI Light"/>
                          <a:cs typeface="Segoe UI Light"/>
                        </a:rPr>
                        <a:t>--</a:t>
                      </a:r>
                      <a:endParaRPr sz="20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2340"/>
                        </a:lnSpc>
                      </a:pPr>
                      <a:r>
                        <a:rPr sz="2000" spc="-10" dirty="0">
                          <a:latin typeface="Segoe UI Light"/>
                          <a:cs typeface="Segoe UI Light"/>
                        </a:rPr>
                        <a:t>Pre-decrement</a:t>
                      </a:r>
                      <a:endParaRPr sz="20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2340"/>
                        </a:lnSpc>
                      </a:pPr>
                      <a:r>
                        <a:rPr sz="2000" spc="-5" dirty="0">
                          <a:latin typeface="Segoe UI Light"/>
                          <a:cs typeface="Segoe UI Light"/>
                        </a:rPr>
                        <a:t>--b</a:t>
                      </a:r>
                      <a:endParaRPr sz="20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6034" marR="503555">
                        <a:lnSpc>
                          <a:spcPts val="2390"/>
                        </a:lnSpc>
                        <a:spcBef>
                          <a:spcPts val="35"/>
                        </a:spcBef>
                      </a:pPr>
                      <a:r>
                        <a:rPr sz="2000" spc="-5" dirty="0">
                          <a:latin typeface="Segoe UI Light"/>
                          <a:cs typeface="Segoe UI Light"/>
                        </a:rPr>
                        <a:t>Decrement</a:t>
                      </a:r>
                      <a:r>
                        <a:rPr sz="2000" dirty="0">
                          <a:latin typeface="Segoe UI Light"/>
                          <a:cs typeface="Segoe UI Light"/>
                        </a:rPr>
                        <a:t> b</a:t>
                      </a:r>
                      <a:r>
                        <a:rPr sz="2000" spc="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spc="-5" dirty="0">
                          <a:latin typeface="Segoe UI Light"/>
                          <a:cs typeface="Segoe UI Light"/>
                        </a:rPr>
                        <a:t>by</a:t>
                      </a:r>
                      <a:r>
                        <a:rPr sz="2000" spc="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dirty="0">
                          <a:latin typeface="Segoe UI Light"/>
                          <a:cs typeface="Segoe UI Light"/>
                        </a:rPr>
                        <a:t>1,</a:t>
                      </a:r>
                      <a:r>
                        <a:rPr sz="2000" spc="-10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dirty="0">
                          <a:latin typeface="Segoe UI Light"/>
                          <a:cs typeface="Segoe UI Light"/>
                        </a:rPr>
                        <a:t>then</a:t>
                      </a:r>
                      <a:r>
                        <a:rPr sz="2000" spc="1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spc="-5" dirty="0">
                          <a:latin typeface="Segoe UI Light"/>
                          <a:cs typeface="Segoe UI Light"/>
                        </a:rPr>
                        <a:t>use</a:t>
                      </a:r>
                      <a:r>
                        <a:rPr sz="2000" dirty="0">
                          <a:latin typeface="Segoe UI Light"/>
                          <a:cs typeface="Segoe UI Light"/>
                        </a:rPr>
                        <a:t> the </a:t>
                      </a:r>
                      <a:r>
                        <a:rPr sz="2000" spc="-5" dirty="0">
                          <a:latin typeface="Segoe UI Light"/>
                          <a:cs typeface="Segoe UI Light"/>
                        </a:rPr>
                        <a:t>new</a:t>
                      </a:r>
                      <a:r>
                        <a:rPr sz="2000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spc="-5" dirty="0">
                          <a:latin typeface="Segoe UI Light"/>
                          <a:cs typeface="Segoe UI Light"/>
                        </a:rPr>
                        <a:t>value</a:t>
                      </a:r>
                      <a:r>
                        <a:rPr sz="2000" spc="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spc="-25" dirty="0">
                          <a:latin typeface="Segoe UI Light"/>
                          <a:cs typeface="Segoe UI Light"/>
                        </a:rPr>
                        <a:t>of</a:t>
                      </a:r>
                      <a:r>
                        <a:rPr sz="2000" spc="-10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dirty="0">
                          <a:latin typeface="Segoe UI Light"/>
                          <a:cs typeface="Segoe UI Light"/>
                        </a:rPr>
                        <a:t>b </a:t>
                      </a:r>
                      <a:r>
                        <a:rPr sz="2000" spc="-5" dirty="0">
                          <a:latin typeface="Segoe UI Light"/>
                          <a:cs typeface="Segoe UI Light"/>
                        </a:rPr>
                        <a:t>in</a:t>
                      </a:r>
                      <a:r>
                        <a:rPr sz="2000" spc="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dirty="0">
                          <a:latin typeface="Segoe UI Light"/>
                          <a:cs typeface="Segoe UI Light"/>
                        </a:rPr>
                        <a:t>the </a:t>
                      </a:r>
                      <a:r>
                        <a:rPr sz="2000" spc="-53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spc="-5" dirty="0">
                          <a:latin typeface="Segoe UI Light"/>
                          <a:cs typeface="Segoe UI Light"/>
                        </a:rPr>
                        <a:t>expression in</a:t>
                      </a:r>
                      <a:r>
                        <a:rPr sz="2000" spc="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spc="-5" dirty="0">
                          <a:latin typeface="Segoe UI Light"/>
                          <a:cs typeface="Segoe UI Light"/>
                        </a:rPr>
                        <a:t>which</a:t>
                      </a:r>
                      <a:r>
                        <a:rPr sz="2000" spc="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dirty="0">
                          <a:latin typeface="Segoe UI Light"/>
                          <a:cs typeface="Segoe UI Light"/>
                        </a:rPr>
                        <a:t>b </a:t>
                      </a:r>
                      <a:r>
                        <a:rPr sz="2000" spc="-5" dirty="0">
                          <a:latin typeface="Segoe UI Light"/>
                          <a:cs typeface="Segoe UI Light"/>
                        </a:rPr>
                        <a:t>resides.</a:t>
                      </a:r>
                      <a:endParaRPr sz="2000">
                        <a:latin typeface="Segoe UI Light"/>
                        <a:cs typeface="Segoe UI Ligh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5702">
                <a:tc>
                  <a:txBody>
                    <a:bodyPr/>
                    <a:lstStyle/>
                    <a:p>
                      <a:pPr marL="26034">
                        <a:lnSpc>
                          <a:spcPts val="2340"/>
                        </a:lnSpc>
                      </a:pPr>
                      <a:r>
                        <a:rPr sz="2000" spc="-10" dirty="0">
                          <a:latin typeface="Segoe UI Light"/>
                          <a:cs typeface="Segoe UI Light"/>
                        </a:rPr>
                        <a:t>--</a:t>
                      </a:r>
                      <a:endParaRPr sz="20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2340"/>
                        </a:lnSpc>
                      </a:pPr>
                      <a:r>
                        <a:rPr sz="2000" spc="-15" dirty="0">
                          <a:latin typeface="Segoe UI Light"/>
                          <a:cs typeface="Segoe UI Light"/>
                        </a:rPr>
                        <a:t>Post-decrement</a:t>
                      </a:r>
                      <a:endParaRPr sz="20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2340"/>
                        </a:lnSpc>
                      </a:pPr>
                      <a:r>
                        <a:rPr sz="2000" spc="-5" dirty="0">
                          <a:latin typeface="Segoe UI Light"/>
                          <a:cs typeface="Segoe UI Light"/>
                        </a:rPr>
                        <a:t>b--</a:t>
                      </a:r>
                      <a:endParaRPr sz="20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2345"/>
                        </a:lnSpc>
                      </a:pPr>
                      <a:r>
                        <a:rPr sz="2000" dirty="0">
                          <a:latin typeface="Segoe UI Light"/>
                          <a:cs typeface="Segoe UI Light"/>
                        </a:rPr>
                        <a:t>Use the</a:t>
                      </a:r>
                      <a:r>
                        <a:rPr sz="2000" spc="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spc="-10" dirty="0">
                          <a:latin typeface="Segoe UI Light"/>
                          <a:cs typeface="Segoe UI Light"/>
                        </a:rPr>
                        <a:t>current</a:t>
                      </a:r>
                      <a:r>
                        <a:rPr sz="2000" spc="20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spc="-5" dirty="0">
                          <a:latin typeface="Segoe UI Light"/>
                          <a:cs typeface="Segoe UI Light"/>
                        </a:rPr>
                        <a:t>value</a:t>
                      </a:r>
                      <a:r>
                        <a:rPr sz="2000" spc="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spc="-25" dirty="0">
                          <a:latin typeface="Segoe UI Light"/>
                          <a:cs typeface="Segoe UI Light"/>
                        </a:rPr>
                        <a:t>of</a:t>
                      </a:r>
                      <a:r>
                        <a:rPr sz="2000" spc="-10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dirty="0">
                          <a:latin typeface="Segoe UI Light"/>
                          <a:cs typeface="Segoe UI Light"/>
                        </a:rPr>
                        <a:t>b</a:t>
                      </a:r>
                      <a:r>
                        <a:rPr sz="2000" spc="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spc="-5" dirty="0">
                          <a:latin typeface="Segoe UI Light"/>
                          <a:cs typeface="Segoe UI Light"/>
                        </a:rPr>
                        <a:t>in</a:t>
                      </a:r>
                      <a:r>
                        <a:rPr sz="2000" spc="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dirty="0">
                          <a:latin typeface="Segoe UI Light"/>
                          <a:cs typeface="Segoe UI Light"/>
                        </a:rPr>
                        <a:t>the</a:t>
                      </a:r>
                      <a:r>
                        <a:rPr sz="2000" spc="1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spc="-5" dirty="0">
                          <a:latin typeface="Segoe UI Light"/>
                          <a:cs typeface="Segoe UI Light"/>
                        </a:rPr>
                        <a:t>expression</a:t>
                      </a:r>
                      <a:r>
                        <a:rPr sz="2000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spc="-5" dirty="0">
                          <a:latin typeface="Segoe UI Light"/>
                          <a:cs typeface="Segoe UI Light"/>
                        </a:rPr>
                        <a:t>in</a:t>
                      </a:r>
                      <a:r>
                        <a:rPr sz="2000" spc="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spc="-5" dirty="0">
                          <a:latin typeface="Segoe UI Light"/>
                          <a:cs typeface="Segoe UI Light"/>
                        </a:rPr>
                        <a:t>which</a:t>
                      </a:r>
                      <a:r>
                        <a:rPr sz="2000" spc="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dirty="0">
                          <a:latin typeface="Segoe UI Light"/>
                          <a:cs typeface="Segoe UI Light"/>
                        </a:rPr>
                        <a:t>b</a:t>
                      </a:r>
                      <a:endParaRPr sz="2000">
                        <a:latin typeface="Segoe UI Light"/>
                        <a:cs typeface="Segoe UI Light"/>
                      </a:endParaRPr>
                    </a:p>
                    <a:p>
                      <a:pPr marL="26034">
                        <a:lnSpc>
                          <a:spcPts val="2395"/>
                        </a:lnSpc>
                      </a:pPr>
                      <a:r>
                        <a:rPr sz="2000" spc="-10" dirty="0">
                          <a:latin typeface="Segoe UI Light"/>
                          <a:cs typeface="Segoe UI Light"/>
                        </a:rPr>
                        <a:t>resides,</a:t>
                      </a:r>
                      <a:r>
                        <a:rPr sz="2000" spc="-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dirty="0">
                          <a:latin typeface="Segoe UI Light"/>
                          <a:cs typeface="Segoe UI Light"/>
                        </a:rPr>
                        <a:t>then</a:t>
                      </a:r>
                      <a:r>
                        <a:rPr sz="2000" spc="1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spc="-10" dirty="0">
                          <a:latin typeface="Segoe UI Light"/>
                          <a:cs typeface="Segoe UI Light"/>
                        </a:rPr>
                        <a:t>decrement</a:t>
                      </a:r>
                      <a:r>
                        <a:rPr sz="2000" spc="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dirty="0">
                          <a:latin typeface="Segoe UI Light"/>
                          <a:cs typeface="Segoe UI Light"/>
                        </a:rPr>
                        <a:t>b</a:t>
                      </a:r>
                      <a:r>
                        <a:rPr sz="2000" spc="5" dirty="0"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2000" dirty="0">
                          <a:latin typeface="Segoe UI Light"/>
                          <a:cs typeface="Segoe UI Light"/>
                        </a:rPr>
                        <a:t>by</a:t>
                      </a:r>
                      <a:r>
                        <a:rPr sz="2000" spc="-5" dirty="0">
                          <a:latin typeface="Segoe UI Light"/>
                          <a:cs typeface="Segoe UI Light"/>
                        </a:rPr>
                        <a:t> 1.</a:t>
                      </a:r>
                      <a:endParaRPr sz="2000">
                        <a:latin typeface="Segoe UI Light"/>
                        <a:cs typeface="Segoe U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2103" y="1709927"/>
            <a:ext cx="10515600" cy="2853055"/>
          </a:xfrm>
          <a:prstGeom prst="rect">
            <a:avLst/>
          </a:prstGeom>
          <a:solidFill>
            <a:srgbClr val="333E5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6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6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tabLst>
                <a:tab pos="4712970" algn="l"/>
              </a:tabLst>
            </a:pPr>
            <a:r>
              <a:rPr sz="4800" spc="-10" dirty="0"/>
              <a:t>Understanding	</a:t>
            </a:r>
            <a:r>
              <a:rPr sz="4800" dirty="0"/>
              <a:t>Code</a:t>
            </a:r>
            <a:r>
              <a:rPr sz="4800" spc="-50" dirty="0"/>
              <a:t> </a:t>
            </a:r>
            <a:r>
              <a:rPr sz="4800" dirty="0"/>
              <a:t>Structure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1768581" y="6419326"/>
            <a:ext cx="21082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sz="1200" dirty="0">
                <a:solidFill>
                  <a:srgbClr val="FFFFFF"/>
                </a:solidFill>
                <a:latin typeface="Segoe UI Light"/>
                <a:cs typeface="Segoe UI Light"/>
              </a:rPr>
              <a:t>4</a:t>
            </a:r>
            <a:endParaRPr sz="12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9662"/>
            <a:ext cx="27997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Java</a:t>
            </a:r>
            <a:r>
              <a:rPr sz="4400" spc="-85" dirty="0"/>
              <a:t> </a:t>
            </a:r>
            <a:r>
              <a:rPr sz="4400" dirty="0"/>
              <a:t>Class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11768581" y="6419326"/>
            <a:ext cx="21082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sz="1200" dirty="0">
                <a:solidFill>
                  <a:srgbClr val="FFFFFF"/>
                </a:solidFill>
                <a:latin typeface="Segoe UI Light"/>
                <a:cs typeface="Segoe UI Light"/>
              </a:rPr>
              <a:t>5</a:t>
            </a:r>
            <a:endParaRPr sz="120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8455" y="1227277"/>
            <a:ext cx="8474710" cy="1864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F9F9F9"/>
                </a:solidFill>
                <a:latin typeface="Segoe UI Light"/>
                <a:cs typeface="Segoe UI Light"/>
              </a:rPr>
              <a:t>All</a:t>
            </a:r>
            <a:r>
              <a:rPr sz="2600" spc="-5" dirty="0">
                <a:solidFill>
                  <a:srgbClr val="F9F9F9"/>
                </a:solidFill>
                <a:latin typeface="Segoe UI Light"/>
                <a:cs typeface="Segoe UI Light"/>
              </a:rPr>
              <a:t> the</a:t>
            </a:r>
            <a:r>
              <a:rPr sz="26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spc="-5" dirty="0">
                <a:solidFill>
                  <a:srgbClr val="F9F9F9"/>
                </a:solidFill>
                <a:latin typeface="Segoe UI Light"/>
                <a:cs typeface="Segoe UI Light"/>
              </a:rPr>
              <a:t>java</a:t>
            </a:r>
            <a:r>
              <a:rPr sz="26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spc="-5" dirty="0">
                <a:solidFill>
                  <a:srgbClr val="F9F9F9"/>
                </a:solidFill>
                <a:latin typeface="Segoe UI Light"/>
                <a:cs typeface="Segoe UI Light"/>
              </a:rPr>
              <a:t>script</a:t>
            </a:r>
            <a:r>
              <a:rPr sz="26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spc="-5" dirty="0">
                <a:solidFill>
                  <a:srgbClr val="F9F9F9"/>
                </a:solidFill>
                <a:latin typeface="Segoe UI Light"/>
                <a:cs typeface="Segoe UI Light"/>
              </a:rPr>
              <a:t>is </a:t>
            </a:r>
            <a:r>
              <a:rPr sz="2600" dirty="0">
                <a:solidFill>
                  <a:srgbClr val="F9F9F9"/>
                </a:solidFill>
                <a:latin typeface="Segoe UI Light"/>
                <a:cs typeface="Segoe UI Light"/>
              </a:rPr>
              <a:t>be</a:t>
            </a:r>
            <a:r>
              <a:rPr sz="26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dirty="0">
                <a:solidFill>
                  <a:srgbClr val="F9F9F9"/>
                </a:solidFill>
                <a:latin typeface="Segoe UI Light"/>
                <a:cs typeface="Segoe UI Light"/>
              </a:rPr>
              <a:t>a</a:t>
            </a:r>
            <a:r>
              <a:rPr sz="2600" spc="-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dirty="0">
                <a:solidFill>
                  <a:srgbClr val="F9F9F9"/>
                </a:solidFill>
                <a:latin typeface="Segoe UI Light"/>
                <a:cs typeface="Segoe UI Light"/>
              </a:rPr>
              <a:t>java</a:t>
            </a:r>
            <a:r>
              <a:rPr sz="26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dirty="0">
                <a:solidFill>
                  <a:srgbClr val="F9F9F9"/>
                </a:solidFill>
                <a:latin typeface="Segoe UI Light"/>
                <a:cs typeface="Segoe UI Light"/>
              </a:rPr>
              <a:t>class.</a:t>
            </a:r>
            <a:endParaRPr sz="2600">
              <a:latin typeface="Segoe UI Light"/>
              <a:cs typeface="Segoe UI Light"/>
            </a:endParaRPr>
          </a:p>
          <a:p>
            <a:pPr marL="241300" indent="-228600">
              <a:lnSpc>
                <a:spcPct val="100000"/>
              </a:lnSpc>
              <a:spcBef>
                <a:spcPts val="256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30" dirty="0">
                <a:solidFill>
                  <a:srgbClr val="F9F9F9"/>
                </a:solidFill>
                <a:latin typeface="Segoe UI Light"/>
                <a:cs typeface="Segoe UI Light"/>
              </a:rPr>
              <a:t>Every</a:t>
            </a:r>
            <a:r>
              <a:rPr sz="2600" spc="-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dirty="0">
                <a:solidFill>
                  <a:srgbClr val="F9F9F9"/>
                </a:solidFill>
                <a:latin typeface="Segoe UI Light"/>
                <a:cs typeface="Segoe UI Light"/>
              </a:rPr>
              <a:t>line</a:t>
            </a:r>
            <a:r>
              <a:rPr sz="26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spc="-35" dirty="0">
                <a:solidFill>
                  <a:srgbClr val="F9F9F9"/>
                </a:solidFill>
                <a:latin typeface="Segoe UI Light"/>
                <a:cs typeface="Segoe UI Light"/>
              </a:rPr>
              <a:t>of</a:t>
            </a:r>
            <a:r>
              <a:rPr sz="26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spc="-5" dirty="0">
                <a:solidFill>
                  <a:srgbClr val="F9F9F9"/>
                </a:solidFill>
                <a:latin typeface="Segoe UI Light"/>
                <a:cs typeface="Segoe UI Light"/>
              </a:rPr>
              <a:t>code</a:t>
            </a:r>
            <a:r>
              <a:rPr sz="2600" spc="-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spc="-5" dirty="0">
                <a:solidFill>
                  <a:srgbClr val="F9F9F9"/>
                </a:solidFill>
                <a:latin typeface="Segoe UI Light"/>
                <a:cs typeface="Segoe UI Light"/>
              </a:rPr>
              <a:t>that</a:t>
            </a:r>
            <a:r>
              <a:rPr sz="26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spc="-5" dirty="0">
                <a:solidFill>
                  <a:srgbClr val="F9F9F9"/>
                </a:solidFill>
                <a:latin typeface="Segoe UI Light"/>
                <a:cs typeface="Segoe UI Light"/>
              </a:rPr>
              <a:t>runs</a:t>
            </a:r>
            <a:r>
              <a:rPr sz="2600" spc="-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spc="-5" dirty="0">
                <a:solidFill>
                  <a:srgbClr val="F9F9F9"/>
                </a:solidFill>
                <a:latin typeface="Segoe UI Light"/>
                <a:cs typeface="Segoe UI Light"/>
              </a:rPr>
              <a:t>in</a:t>
            </a:r>
            <a:r>
              <a:rPr sz="26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spc="-15" dirty="0">
                <a:solidFill>
                  <a:srgbClr val="F9F9F9"/>
                </a:solidFill>
                <a:latin typeface="Segoe UI Light"/>
                <a:cs typeface="Segoe UI Light"/>
              </a:rPr>
              <a:t>Java</a:t>
            </a:r>
            <a:r>
              <a:rPr sz="2600" spc="-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dirty="0">
                <a:solidFill>
                  <a:srgbClr val="F9F9F9"/>
                </a:solidFill>
                <a:latin typeface="Segoe UI Light"/>
                <a:cs typeface="Segoe UI Light"/>
              </a:rPr>
              <a:t>must </a:t>
            </a:r>
            <a:r>
              <a:rPr sz="2600" spc="-5" dirty="0">
                <a:solidFill>
                  <a:srgbClr val="F9F9F9"/>
                </a:solidFill>
                <a:latin typeface="Segoe UI Light"/>
                <a:cs typeface="Segoe UI Light"/>
              </a:rPr>
              <a:t>be</a:t>
            </a:r>
            <a:r>
              <a:rPr sz="26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spc="-5" dirty="0">
                <a:solidFill>
                  <a:srgbClr val="F9F9F9"/>
                </a:solidFill>
                <a:latin typeface="Segoe UI Light"/>
                <a:cs typeface="Segoe UI Light"/>
              </a:rPr>
              <a:t>inside</a:t>
            </a:r>
            <a:r>
              <a:rPr sz="26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dirty="0">
                <a:solidFill>
                  <a:srgbClr val="F9F9F9"/>
                </a:solidFill>
                <a:latin typeface="Segoe UI Light"/>
                <a:cs typeface="Segoe UI Light"/>
              </a:rPr>
              <a:t>the </a:t>
            </a:r>
            <a:r>
              <a:rPr sz="2600" spc="-5" dirty="0">
                <a:solidFill>
                  <a:srgbClr val="F9F9F9"/>
                </a:solidFill>
                <a:latin typeface="Segoe UI Light"/>
                <a:cs typeface="Segoe UI Light"/>
              </a:rPr>
              <a:t>class.</a:t>
            </a:r>
            <a:endParaRPr sz="2600">
              <a:latin typeface="Segoe UI Light"/>
              <a:cs typeface="Segoe UI Light"/>
            </a:endParaRPr>
          </a:p>
          <a:p>
            <a:pPr marL="241300" indent="-228600">
              <a:lnSpc>
                <a:spcPct val="100000"/>
              </a:lnSpc>
              <a:spcBef>
                <a:spcPts val="255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EC7C30"/>
                </a:solidFill>
                <a:latin typeface="Segoe UI Light"/>
                <a:cs typeface="Segoe UI Light"/>
              </a:rPr>
              <a:t>{</a:t>
            </a:r>
            <a:r>
              <a:rPr sz="2600" spc="5" dirty="0">
                <a:solidFill>
                  <a:srgbClr val="EC7C30"/>
                </a:solidFill>
                <a:latin typeface="Segoe UI Light"/>
                <a:cs typeface="Segoe UI Light"/>
              </a:rPr>
              <a:t> </a:t>
            </a:r>
            <a:r>
              <a:rPr sz="2600" dirty="0">
                <a:solidFill>
                  <a:srgbClr val="EC7C30"/>
                </a:solidFill>
                <a:latin typeface="Segoe UI Light"/>
                <a:cs typeface="Segoe UI Light"/>
              </a:rPr>
              <a:t>…</a:t>
            </a:r>
            <a:r>
              <a:rPr sz="2600" spc="-5" dirty="0">
                <a:solidFill>
                  <a:srgbClr val="EC7C30"/>
                </a:solidFill>
                <a:latin typeface="Segoe UI Light"/>
                <a:cs typeface="Segoe UI Light"/>
              </a:rPr>
              <a:t> </a:t>
            </a:r>
            <a:r>
              <a:rPr sz="2600" dirty="0">
                <a:solidFill>
                  <a:srgbClr val="EC7C30"/>
                </a:solidFill>
                <a:latin typeface="Segoe UI Light"/>
                <a:cs typeface="Segoe UI Light"/>
              </a:rPr>
              <a:t>}</a:t>
            </a:r>
            <a:r>
              <a:rPr sz="2600" spc="5" dirty="0">
                <a:solidFill>
                  <a:srgbClr val="EC7C30"/>
                </a:solidFill>
                <a:latin typeface="Segoe UI Light"/>
                <a:cs typeface="Segoe UI Light"/>
              </a:rPr>
              <a:t> </a:t>
            </a:r>
            <a:r>
              <a:rPr sz="2600" spc="15" dirty="0">
                <a:solidFill>
                  <a:srgbClr val="F9F9F9"/>
                </a:solidFill>
                <a:latin typeface="Segoe UI Light"/>
                <a:cs typeface="Segoe UI Light"/>
              </a:rPr>
              <a:t>left</a:t>
            </a:r>
            <a:r>
              <a:rPr sz="2600" spc="-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spc="-5" dirty="0">
                <a:solidFill>
                  <a:srgbClr val="F9F9F9"/>
                </a:solidFill>
                <a:latin typeface="Segoe UI Light"/>
                <a:cs typeface="Segoe UI Light"/>
              </a:rPr>
              <a:t>brace</a:t>
            </a:r>
            <a:r>
              <a:rPr sz="26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spc="-5" dirty="0">
                <a:solidFill>
                  <a:srgbClr val="F9F9F9"/>
                </a:solidFill>
                <a:latin typeface="Segoe UI Light"/>
                <a:cs typeface="Segoe UI Light"/>
              </a:rPr>
              <a:t>and</a:t>
            </a:r>
            <a:r>
              <a:rPr sz="2600" spc="-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spc="-5" dirty="0">
                <a:solidFill>
                  <a:srgbClr val="F9F9F9"/>
                </a:solidFill>
                <a:latin typeface="Segoe UI Light"/>
                <a:cs typeface="Segoe UI Light"/>
              </a:rPr>
              <a:t>right</a:t>
            </a:r>
            <a:r>
              <a:rPr sz="26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spc="-5" dirty="0">
                <a:solidFill>
                  <a:srgbClr val="F9F9F9"/>
                </a:solidFill>
                <a:latin typeface="Segoe UI Light"/>
                <a:cs typeface="Segoe UI Light"/>
              </a:rPr>
              <a:t>brace</a:t>
            </a:r>
            <a:r>
              <a:rPr sz="2600" spc="-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dirty="0">
                <a:solidFill>
                  <a:srgbClr val="F9F9F9"/>
                </a:solidFill>
                <a:latin typeface="Segoe UI Light"/>
                <a:cs typeface="Segoe UI Light"/>
              </a:rPr>
              <a:t>define</a:t>
            </a:r>
            <a:r>
              <a:rPr sz="2600" spc="-3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6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spc="-5" dirty="0">
                <a:solidFill>
                  <a:srgbClr val="F9F9F9"/>
                </a:solidFill>
                <a:latin typeface="Segoe UI Light"/>
                <a:cs typeface="Segoe UI Light"/>
              </a:rPr>
              <a:t>body</a:t>
            </a:r>
            <a:r>
              <a:rPr sz="2600" spc="-3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spc="-35" dirty="0">
                <a:solidFill>
                  <a:srgbClr val="F9F9F9"/>
                </a:solidFill>
                <a:latin typeface="Segoe UI Light"/>
                <a:cs typeface="Segoe UI Light"/>
              </a:rPr>
              <a:t>of</a:t>
            </a:r>
            <a:r>
              <a:rPr sz="26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spc="-5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6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600" dirty="0">
                <a:solidFill>
                  <a:srgbClr val="F9F9F9"/>
                </a:solidFill>
                <a:latin typeface="Segoe UI Light"/>
                <a:cs typeface="Segoe UI Light"/>
              </a:rPr>
              <a:t>class .</a:t>
            </a:r>
            <a:endParaRPr sz="2600">
              <a:latin typeface="Segoe UI Light"/>
              <a:cs typeface="Segoe U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97752" y="3986784"/>
            <a:ext cx="5503545" cy="23698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238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solidFill>
                  <a:srgbClr val="0077AA"/>
                </a:solidFill>
                <a:latin typeface="Consolas"/>
                <a:cs typeface="Consolas"/>
              </a:rPr>
              <a:t>public</a:t>
            </a:r>
            <a:r>
              <a:rPr sz="1800" spc="-30" dirty="0">
                <a:solidFill>
                  <a:srgbClr val="0077A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77AA"/>
                </a:solidFill>
                <a:latin typeface="Consolas"/>
                <a:cs typeface="Consolas"/>
              </a:rPr>
              <a:t>class</a:t>
            </a:r>
            <a:r>
              <a:rPr sz="1800" spc="-15" dirty="0">
                <a:solidFill>
                  <a:srgbClr val="0077A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D4968"/>
                </a:solidFill>
                <a:latin typeface="Consolas"/>
                <a:cs typeface="Consolas"/>
              </a:rPr>
              <a:t>FirstProgram</a:t>
            </a:r>
            <a:r>
              <a:rPr sz="1800" spc="-25" dirty="0">
                <a:solidFill>
                  <a:srgbClr val="DD496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99999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342265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solidFill>
                  <a:srgbClr val="0077AA"/>
                </a:solidFill>
                <a:latin typeface="Consolas"/>
                <a:cs typeface="Consolas"/>
              </a:rPr>
              <a:t>public</a:t>
            </a:r>
            <a:r>
              <a:rPr sz="1800" spc="-10" dirty="0">
                <a:solidFill>
                  <a:srgbClr val="0077A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77AA"/>
                </a:solidFill>
                <a:latin typeface="Consolas"/>
                <a:cs typeface="Consolas"/>
              </a:rPr>
              <a:t>static</a:t>
            </a:r>
            <a:r>
              <a:rPr sz="1800" spc="-25" dirty="0">
                <a:solidFill>
                  <a:srgbClr val="0077A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77AA"/>
                </a:solidFill>
                <a:latin typeface="Consolas"/>
                <a:cs typeface="Consolas"/>
              </a:rPr>
              <a:t>void </a:t>
            </a:r>
            <a:r>
              <a:rPr sz="1800" spc="-5" dirty="0">
                <a:solidFill>
                  <a:srgbClr val="DD4968"/>
                </a:solidFill>
                <a:latin typeface="Consolas"/>
                <a:cs typeface="Consolas"/>
              </a:rPr>
              <a:t>main</a:t>
            </a:r>
            <a:r>
              <a:rPr sz="1800" spc="-5" dirty="0">
                <a:solidFill>
                  <a:srgbClr val="999999"/>
                </a:solidFill>
                <a:latin typeface="Consolas"/>
                <a:cs typeface="Consolas"/>
              </a:rPr>
              <a:t>(</a:t>
            </a:r>
            <a:r>
              <a:rPr sz="1800" spc="-5" dirty="0">
                <a:solidFill>
                  <a:srgbClr val="DD4968"/>
                </a:solidFill>
                <a:latin typeface="Consolas"/>
                <a:cs typeface="Consolas"/>
              </a:rPr>
              <a:t>String</a:t>
            </a:r>
            <a:r>
              <a:rPr sz="1800" spc="-5" dirty="0">
                <a:solidFill>
                  <a:srgbClr val="999999"/>
                </a:solidFill>
                <a:latin typeface="Consolas"/>
                <a:cs typeface="Consolas"/>
              </a:rPr>
              <a:t>[]</a:t>
            </a:r>
            <a:r>
              <a:rPr sz="1800" spc="-25" dirty="0">
                <a:solidFill>
                  <a:srgbClr val="999999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args</a:t>
            </a:r>
            <a:r>
              <a:rPr sz="1800" spc="-5" dirty="0">
                <a:solidFill>
                  <a:srgbClr val="999999"/>
                </a:solidFill>
                <a:latin typeface="Consolas"/>
                <a:cs typeface="Consolas"/>
              </a:rPr>
              <a:t>)</a:t>
            </a:r>
            <a:r>
              <a:rPr sz="1800" spc="-10" dirty="0">
                <a:solidFill>
                  <a:srgbClr val="999999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99999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71882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solidFill>
                  <a:srgbClr val="A6A6A6"/>
                </a:solidFill>
                <a:latin typeface="Consolas"/>
                <a:cs typeface="Consolas"/>
              </a:rPr>
              <a:t>//This</a:t>
            </a:r>
            <a:r>
              <a:rPr sz="1800" spc="-20" dirty="0">
                <a:solidFill>
                  <a:srgbClr val="A6A6A6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A6A6A6"/>
                </a:solidFill>
                <a:latin typeface="Consolas"/>
                <a:cs typeface="Consolas"/>
              </a:rPr>
              <a:t>will</a:t>
            </a:r>
            <a:r>
              <a:rPr sz="1800" spc="-15" dirty="0">
                <a:solidFill>
                  <a:srgbClr val="A6A6A6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A6A6A6"/>
                </a:solidFill>
                <a:latin typeface="Consolas"/>
                <a:cs typeface="Consolas"/>
              </a:rPr>
              <a:t>print</a:t>
            </a:r>
            <a:r>
              <a:rPr sz="1800" spc="-30" dirty="0">
                <a:solidFill>
                  <a:srgbClr val="A6A6A6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A6A6A6"/>
                </a:solidFill>
                <a:latin typeface="Consolas"/>
                <a:cs typeface="Consolas"/>
              </a:rPr>
              <a:t>Hello</a:t>
            </a:r>
            <a:r>
              <a:rPr sz="1800" spc="-15" dirty="0">
                <a:solidFill>
                  <a:srgbClr val="A6A6A6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A6A6A6"/>
                </a:solidFill>
                <a:latin typeface="Consolas"/>
                <a:cs typeface="Consolas"/>
              </a:rPr>
              <a:t>world:</a:t>
            </a:r>
            <a:endParaRPr sz="1800">
              <a:latin typeface="Consolas"/>
              <a:cs typeface="Consolas"/>
            </a:endParaRPr>
          </a:p>
          <a:p>
            <a:pPr marL="675005">
              <a:lnSpc>
                <a:spcPct val="100000"/>
              </a:lnSpc>
            </a:pPr>
            <a:r>
              <a:rPr sz="1800" spc="-5" dirty="0">
                <a:solidFill>
                  <a:srgbClr val="DD4968"/>
                </a:solidFill>
                <a:latin typeface="Consolas"/>
                <a:cs typeface="Consolas"/>
              </a:rPr>
              <a:t>System</a:t>
            </a:r>
            <a:r>
              <a:rPr sz="1800" spc="-5" dirty="0">
                <a:solidFill>
                  <a:srgbClr val="999999"/>
                </a:solidFill>
                <a:latin typeface="Consolas"/>
                <a:cs typeface="Consolas"/>
              </a:rPr>
              <a:t>.</a:t>
            </a:r>
            <a:r>
              <a:rPr sz="1800" spc="-5" dirty="0">
                <a:latin typeface="Consolas"/>
                <a:cs typeface="Consolas"/>
              </a:rPr>
              <a:t>out</a:t>
            </a:r>
            <a:r>
              <a:rPr sz="1800" spc="-5" dirty="0">
                <a:solidFill>
                  <a:srgbClr val="999999"/>
                </a:solidFill>
                <a:latin typeface="Consolas"/>
                <a:cs typeface="Consolas"/>
              </a:rPr>
              <a:t>.</a:t>
            </a:r>
            <a:r>
              <a:rPr sz="1800" spc="-5" dirty="0">
                <a:solidFill>
                  <a:srgbClr val="DD4968"/>
                </a:solidFill>
                <a:latin typeface="Consolas"/>
                <a:cs typeface="Consolas"/>
              </a:rPr>
              <a:t>println</a:t>
            </a:r>
            <a:r>
              <a:rPr sz="1800" spc="-5" dirty="0">
                <a:solidFill>
                  <a:srgbClr val="999999"/>
                </a:solidFill>
                <a:latin typeface="Consolas"/>
                <a:cs typeface="Consolas"/>
              </a:rPr>
              <a:t>(</a:t>
            </a:r>
            <a:r>
              <a:rPr sz="1800" spc="-5" dirty="0">
                <a:solidFill>
                  <a:srgbClr val="669900"/>
                </a:solidFill>
                <a:latin typeface="Consolas"/>
                <a:cs typeface="Consolas"/>
              </a:rPr>
              <a:t>"Hello</a:t>
            </a:r>
            <a:r>
              <a:rPr sz="1800" spc="-65" dirty="0">
                <a:solidFill>
                  <a:srgbClr val="6699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669900"/>
                </a:solidFill>
                <a:latin typeface="Consolas"/>
                <a:cs typeface="Consolas"/>
              </a:rPr>
              <a:t>World"</a:t>
            </a:r>
            <a:r>
              <a:rPr sz="1800" spc="-5" dirty="0">
                <a:solidFill>
                  <a:srgbClr val="999999"/>
                </a:solidFill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342265">
              <a:lnSpc>
                <a:spcPct val="100000"/>
              </a:lnSpc>
              <a:spcBef>
                <a:spcPts val="1205"/>
              </a:spcBef>
            </a:pPr>
            <a:r>
              <a:rPr sz="1800" dirty="0">
                <a:solidFill>
                  <a:srgbClr val="999999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solidFill>
                  <a:srgbClr val="999999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9662"/>
            <a:ext cx="37236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Main</a:t>
            </a:r>
            <a:r>
              <a:rPr sz="4400" spc="-105" dirty="0"/>
              <a:t> </a:t>
            </a:r>
            <a:r>
              <a:rPr sz="4400" dirty="0"/>
              <a:t>Method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11768581" y="6419326"/>
            <a:ext cx="21082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sz="1200" dirty="0">
                <a:solidFill>
                  <a:srgbClr val="FFFFFF"/>
                </a:solidFill>
                <a:latin typeface="Segoe UI Light"/>
                <a:cs typeface="Segoe UI Light"/>
              </a:rPr>
              <a:t>6</a:t>
            </a:r>
            <a:endParaRPr sz="120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8455" y="1055725"/>
            <a:ext cx="11343640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401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In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15" dirty="0">
                <a:solidFill>
                  <a:srgbClr val="F9F9F9"/>
                </a:solidFill>
                <a:latin typeface="Segoe UI Light"/>
                <a:cs typeface="Segoe UI Light"/>
              </a:rPr>
              <a:t>Java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 programs,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0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point</a:t>
            </a:r>
            <a:r>
              <a:rPr sz="20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from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where</a:t>
            </a:r>
            <a:r>
              <a:rPr sz="20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program</a:t>
            </a:r>
            <a:r>
              <a:rPr sz="20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starts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its</a:t>
            </a:r>
            <a:r>
              <a:rPr sz="20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execution</a:t>
            </a:r>
            <a:r>
              <a:rPr sz="2000" spc="3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or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simply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000" spc="20" dirty="0">
                <a:solidFill>
                  <a:srgbClr val="F9F9F9"/>
                </a:solidFill>
                <a:latin typeface="Segoe UI Light"/>
                <a:cs typeface="Segoe UI Light"/>
              </a:rPr>
              <a:t> entry</a:t>
            </a:r>
            <a:r>
              <a:rPr sz="2000" spc="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point</a:t>
            </a:r>
            <a:r>
              <a:rPr sz="20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25" dirty="0">
                <a:solidFill>
                  <a:srgbClr val="F9F9F9"/>
                </a:solidFill>
                <a:latin typeface="Segoe UI Light"/>
                <a:cs typeface="Segoe UI Light"/>
              </a:rPr>
              <a:t>of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15" dirty="0">
                <a:solidFill>
                  <a:srgbClr val="F9F9F9"/>
                </a:solidFill>
                <a:latin typeface="Segoe UI Light"/>
                <a:cs typeface="Segoe UI Light"/>
              </a:rPr>
              <a:t>Java </a:t>
            </a:r>
            <a:r>
              <a:rPr sz="2000" spc="-53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programs</a:t>
            </a:r>
            <a:r>
              <a:rPr sz="2000" spc="-3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is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 the</a:t>
            </a:r>
            <a:r>
              <a:rPr sz="20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main()</a:t>
            </a:r>
            <a:r>
              <a:rPr sz="2000" spc="-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method.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8816" y="1923288"/>
            <a:ext cx="5503545" cy="23698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1800" spc="-10" dirty="0">
                <a:solidFill>
                  <a:srgbClr val="0077AA"/>
                </a:solidFill>
                <a:latin typeface="Consolas"/>
                <a:cs typeface="Consolas"/>
              </a:rPr>
              <a:t>public</a:t>
            </a:r>
            <a:r>
              <a:rPr sz="1800" spc="-30" dirty="0">
                <a:solidFill>
                  <a:srgbClr val="0077A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77AA"/>
                </a:solidFill>
                <a:latin typeface="Consolas"/>
                <a:cs typeface="Consolas"/>
              </a:rPr>
              <a:t>class</a:t>
            </a:r>
            <a:r>
              <a:rPr sz="1800" spc="-15" dirty="0">
                <a:solidFill>
                  <a:srgbClr val="0077A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D4968"/>
                </a:solidFill>
                <a:latin typeface="Consolas"/>
                <a:cs typeface="Consolas"/>
              </a:rPr>
              <a:t>FirstProgram</a:t>
            </a:r>
            <a:r>
              <a:rPr sz="1800" spc="-20" dirty="0">
                <a:solidFill>
                  <a:srgbClr val="DD496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99999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34290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solidFill>
                  <a:srgbClr val="0077AA"/>
                </a:solidFill>
                <a:latin typeface="Consolas"/>
                <a:cs typeface="Consolas"/>
              </a:rPr>
              <a:t>public</a:t>
            </a:r>
            <a:r>
              <a:rPr sz="1800" spc="-10" dirty="0">
                <a:solidFill>
                  <a:srgbClr val="0077A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77AA"/>
                </a:solidFill>
                <a:latin typeface="Consolas"/>
                <a:cs typeface="Consolas"/>
              </a:rPr>
              <a:t>static</a:t>
            </a:r>
            <a:r>
              <a:rPr sz="1800" spc="-25" dirty="0">
                <a:solidFill>
                  <a:srgbClr val="0077A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77AA"/>
                </a:solidFill>
                <a:latin typeface="Consolas"/>
                <a:cs typeface="Consolas"/>
              </a:rPr>
              <a:t>void </a:t>
            </a:r>
            <a:r>
              <a:rPr sz="1800" spc="-5" dirty="0">
                <a:solidFill>
                  <a:srgbClr val="DD4968"/>
                </a:solidFill>
                <a:latin typeface="Consolas"/>
                <a:cs typeface="Consolas"/>
              </a:rPr>
              <a:t>main</a:t>
            </a:r>
            <a:r>
              <a:rPr sz="1800" spc="-5" dirty="0">
                <a:solidFill>
                  <a:srgbClr val="999999"/>
                </a:solidFill>
                <a:latin typeface="Consolas"/>
                <a:cs typeface="Consolas"/>
              </a:rPr>
              <a:t>(</a:t>
            </a:r>
            <a:r>
              <a:rPr sz="1800" spc="-5" dirty="0">
                <a:solidFill>
                  <a:srgbClr val="DD4968"/>
                </a:solidFill>
                <a:latin typeface="Consolas"/>
                <a:cs typeface="Consolas"/>
              </a:rPr>
              <a:t>String</a:t>
            </a:r>
            <a:r>
              <a:rPr sz="1800" spc="-5" dirty="0">
                <a:solidFill>
                  <a:srgbClr val="999999"/>
                </a:solidFill>
                <a:latin typeface="Consolas"/>
                <a:cs typeface="Consolas"/>
              </a:rPr>
              <a:t>[]</a:t>
            </a:r>
            <a:r>
              <a:rPr sz="1800" spc="-25" dirty="0">
                <a:solidFill>
                  <a:srgbClr val="999999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args</a:t>
            </a:r>
            <a:r>
              <a:rPr sz="1800" spc="-5" dirty="0">
                <a:solidFill>
                  <a:srgbClr val="999999"/>
                </a:solidFill>
                <a:latin typeface="Consolas"/>
                <a:cs typeface="Consolas"/>
              </a:rPr>
              <a:t>)</a:t>
            </a:r>
            <a:r>
              <a:rPr sz="1800" spc="-10" dirty="0">
                <a:solidFill>
                  <a:srgbClr val="999999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99999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675005" marR="558800" indent="43815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solidFill>
                  <a:srgbClr val="A6A6A6"/>
                </a:solidFill>
                <a:latin typeface="Consolas"/>
                <a:cs typeface="Consolas"/>
              </a:rPr>
              <a:t>//This will print Hello world: </a:t>
            </a:r>
            <a:r>
              <a:rPr sz="1800" dirty="0">
                <a:solidFill>
                  <a:srgbClr val="A6A6A6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D4968"/>
                </a:solidFill>
                <a:latin typeface="Consolas"/>
                <a:cs typeface="Consolas"/>
              </a:rPr>
              <a:t>System</a:t>
            </a:r>
            <a:r>
              <a:rPr sz="1800" spc="-5" dirty="0">
                <a:solidFill>
                  <a:srgbClr val="999999"/>
                </a:solidFill>
                <a:latin typeface="Consolas"/>
                <a:cs typeface="Consolas"/>
              </a:rPr>
              <a:t>.</a:t>
            </a:r>
            <a:r>
              <a:rPr sz="1800" spc="-5" dirty="0">
                <a:latin typeface="Consolas"/>
                <a:cs typeface="Consolas"/>
              </a:rPr>
              <a:t>out</a:t>
            </a:r>
            <a:r>
              <a:rPr sz="1800" spc="-5" dirty="0">
                <a:solidFill>
                  <a:srgbClr val="999999"/>
                </a:solidFill>
                <a:latin typeface="Consolas"/>
                <a:cs typeface="Consolas"/>
              </a:rPr>
              <a:t>.</a:t>
            </a:r>
            <a:r>
              <a:rPr sz="1800" spc="-5" dirty="0">
                <a:solidFill>
                  <a:srgbClr val="DD4968"/>
                </a:solidFill>
                <a:latin typeface="Consolas"/>
                <a:cs typeface="Consolas"/>
              </a:rPr>
              <a:t>println</a:t>
            </a:r>
            <a:r>
              <a:rPr sz="1800" spc="-5" dirty="0">
                <a:solidFill>
                  <a:srgbClr val="999999"/>
                </a:solidFill>
                <a:latin typeface="Consolas"/>
                <a:cs typeface="Consolas"/>
              </a:rPr>
              <a:t>(</a:t>
            </a:r>
            <a:r>
              <a:rPr sz="1800" spc="-5" dirty="0">
                <a:solidFill>
                  <a:srgbClr val="669900"/>
                </a:solidFill>
                <a:latin typeface="Consolas"/>
                <a:cs typeface="Consolas"/>
              </a:rPr>
              <a:t>"Hello</a:t>
            </a:r>
            <a:r>
              <a:rPr sz="1800" spc="-90" dirty="0">
                <a:solidFill>
                  <a:srgbClr val="6699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669900"/>
                </a:solidFill>
                <a:latin typeface="Consolas"/>
                <a:cs typeface="Consolas"/>
              </a:rPr>
              <a:t>World"</a:t>
            </a:r>
            <a:r>
              <a:rPr sz="1800" spc="-5" dirty="0">
                <a:solidFill>
                  <a:srgbClr val="999999"/>
                </a:solidFill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342900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solidFill>
                  <a:srgbClr val="999999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solidFill>
                  <a:srgbClr val="999999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3092" y="2260854"/>
            <a:ext cx="5554345" cy="942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EC7C30"/>
                </a:solidFill>
                <a:latin typeface="Calibri"/>
                <a:cs typeface="Calibri"/>
              </a:rPr>
              <a:t>Public:</a:t>
            </a:r>
            <a:r>
              <a:rPr sz="2000" b="1" spc="-3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 an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Calibri"/>
                <a:cs typeface="Calibri"/>
              </a:rPr>
              <a:t>Access modifier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makes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main()</a:t>
            </a:r>
            <a:r>
              <a:rPr sz="2000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method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globally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available,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JVM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can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invoke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it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outside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class.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3092" y="3445002"/>
            <a:ext cx="5927090" cy="6375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0"/>
              </a:spcBef>
            </a:pPr>
            <a:r>
              <a:rPr sz="2000" b="1" spc="-10" dirty="0">
                <a:solidFill>
                  <a:srgbClr val="EC7C30"/>
                </a:solidFill>
                <a:latin typeface="Calibri"/>
                <a:cs typeface="Calibri"/>
              </a:rPr>
              <a:t>Static: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spc="-15" dirty="0">
                <a:solidFill>
                  <a:srgbClr val="FFFFFF"/>
                </a:solidFill>
                <a:latin typeface="Calibri"/>
                <a:cs typeface="Calibri"/>
              </a:rPr>
              <a:t>keyword</a:t>
            </a:r>
            <a:r>
              <a:rPr sz="2000" i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spc="-15" dirty="0">
                <a:solidFill>
                  <a:srgbClr val="FFFFFF"/>
                </a:solidFill>
                <a:latin typeface="Calibri"/>
                <a:cs typeface="Calibri"/>
              </a:rPr>
              <a:t>makes</a:t>
            </a:r>
            <a:r>
              <a:rPr sz="20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main()</a:t>
            </a:r>
            <a:r>
              <a:rPr sz="2000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static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so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JVM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can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invoke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it without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instantiating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class.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092" y="4504690"/>
            <a:ext cx="10963910" cy="19932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0"/>
              </a:spcBef>
            </a:pPr>
            <a:r>
              <a:rPr sz="2000" b="1" spc="-20" dirty="0">
                <a:solidFill>
                  <a:srgbClr val="EC7C30"/>
                </a:solidFill>
                <a:latin typeface="Calibri"/>
                <a:cs typeface="Calibri"/>
              </a:rPr>
              <a:t>Void:</a:t>
            </a:r>
            <a:r>
              <a:rPr sz="2000" b="1" spc="-1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keyword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specify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doesn’t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return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anything.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doesn’t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sense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return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main()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method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 JVM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can’t do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anything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return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50">
              <a:latin typeface="Calibri"/>
              <a:cs typeface="Calibri"/>
            </a:endParaRPr>
          </a:p>
          <a:p>
            <a:pPr marL="15875">
              <a:lnSpc>
                <a:spcPct val="100000"/>
              </a:lnSpc>
            </a:pPr>
            <a:r>
              <a:rPr sz="2000" b="1" dirty="0">
                <a:solidFill>
                  <a:srgbClr val="EC7C30"/>
                </a:solidFill>
                <a:latin typeface="Calibri"/>
                <a:cs typeface="Calibri"/>
              </a:rPr>
              <a:t>String[]</a:t>
            </a:r>
            <a:r>
              <a:rPr sz="2000" b="1" spc="-1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EC7C30"/>
                </a:solidFill>
                <a:latin typeface="Calibri"/>
                <a:cs typeface="Calibri"/>
              </a:rPr>
              <a:t>args:</a:t>
            </a:r>
            <a:r>
              <a:rPr sz="2000" b="1" spc="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stores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Java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Calibri"/>
                <a:cs typeface="Calibri"/>
              </a:rPr>
              <a:t>command</a:t>
            </a:r>
            <a:r>
              <a:rPr sz="20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Calibri"/>
                <a:cs typeface="Calibri"/>
              </a:rPr>
              <a:t>line</a:t>
            </a:r>
            <a:r>
              <a:rPr sz="20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Calibri"/>
                <a:cs typeface="Calibri"/>
              </a:rPr>
              <a:t>arguments</a:t>
            </a:r>
            <a:r>
              <a:rPr sz="20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array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Calibri"/>
                <a:cs typeface="Calibri"/>
              </a:rPr>
              <a:t>java.lang.String</a:t>
            </a:r>
            <a:r>
              <a:rPr sz="20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class.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</a:pPr>
            <a:r>
              <a:rPr sz="1800" dirty="0">
                <a:solidFill>
                  <a:srgbClr val="EC7C30"/>
                </a:solidFill>
                <a:latin typeface="Segoe UI Light"/>
                <a:cs typeface="Segoe UI Light"/>
              </a:rPr>
              <a:t>{</a:t>
            </a:r>
            <a:r>
              <a:rPr sz="1800" spc="5" dirty="0">
                <a:solidFill>
                  <a:srgbClr val="EC7C30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EC7C30"/>
                </a:solidFill>
                <a:latin typeface="Segoe UI Light"/>
                <a:cs typeface="Segoe UI Light"/>
              </a:rPr>
              <a:t>…</a:t>
            </a:r>
            <a:r>
              <a:rPr sz="1800" spc="10" dirty="0">
                <a:solidFill>
                  <a:srgbClr val="EC7C30"/>
                </a:solidFill>
                <a:latin typeface="Segoe UI Light"/>
                <a:cs typeface="Segoe UI Light"/>
              </a:rPr>
              <a:t> </a:t>
            </a:r>
            <a:r>
              <a:rPr sz="1800" dirty="0">
                <a:solidFill>
                  <a:srgbClr val="EC7C30"/>
                </a:solidFill>
                <a:latin typeface="Segoe UI Light"/>
                <a:cs typeface="Segoe UI Light"/>
              </a:rPr>
              <a:t>}</a:t>
            </a:r>
            <a:r>
              <a:rPr sz="1800" spc="10" dirty="0">
                <a:solidFill>
                  <a:srgbClr val="EC7C30"/>
                </a:solidFill>
                <a:latin typeface="Segoe UI Light"/>
                <a:cs typeface="Segoe UI Light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Segoe UI Light"/>
                <a:cs typeface="Segoe UI Light"/>
              </a:rPr>
              <a:t>left</a:t>
            </a:r>
            <a:r>
              <a:rPr sz="18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brace</a:t>
            </a:r>
            <a:r>
              <a:rPr sz="18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18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right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brace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define</a:t>
            </a:r>
            <a:r>
              <a:rPr sz="18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body</a:t>
            </a:r>
            <a:r>
              <a:rPr sz="18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Segoe UI Light"/>
                <a:cs typeface="Segoe UI Light"/>
              </a:rPr>
              <a:t>function.</a:t>
            </a:r>
            <a:endParaRPr sz="18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9662"/>
            <a:ext cx="26943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Comment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1768581" y="6419326"/>
            <a:ext cx="21082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sz="1200" dirty="0">
                <a:solidFill>
                  <a:srgbClr val="FFFFFF"/>
                </a:solidFill>
                <a:latin typeface="Segoe UI Light"/>
                <a:cs typeface="Segoe UI Light"/>
              </a:rPr>
              <a:t>7</a:t>
            </a:r>
            <a:endParaRPr sz="120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8455" y="1223009"/>
            <a:ext cx="11558270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0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Java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 comments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15" dirty="0">
                <a:solidFill>
                  <a:srgbClr val="F9F9F9"/>
                </a:solidFill>
                <a:latin typeface="Segoe UI Light"/>
                <a:cs typeface="Segoe UI Light"/>
              </a:rPr>
              <a:t>are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0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statements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that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15" dirty="0">
                <a:solidFill>
                  <a:srgbClr val="F9F9F9"/>
                </a:solidFill>
                <a:latin typeface="Segoe UI Light"/>
                <a:cs typeface="Segoe UI Light"/>
              </a:rPr>
              <a:t>are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not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executed</a:t>
            </a:r>
            <a:r>
              <a:rPr sz="2000" spc="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by</a:t>
            </a:r>
            <a:r>
              <a:rPr sz="20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the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compiler</a:t>
            </a:r>
            <a:r>
              <a:rPr sz="20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and </a:t>
            </a:r>
            <a:r>
              <a:rPr sz="2000" spc="-25" dirty="0">
                <a:solidFill>
                  <a:srgbClr val="F9F9F9"/>
                </a:solidFill>
                <a:latin typeface="Segoe UI Light"/>
                <a:cs typeface="Segoe UI Light"/>
              </a:rPr>
              <a:t>interpreter.</a:t>
            </a:r>
            <a:r>
              <a:rPr sz="2000" spc="3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000" spc="3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comments</a:t>
            </a:r>
            <a:endParaRPr sz="20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can be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used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to 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provide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information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or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explanation.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455" y="2325116"/>
            <a:ext cx="330390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SzPct val="95000"/>
              <a:buFont typeface="Wingdings"/>
              <a:buChar char=""/>
              <a:tabLst>
                <a:tab pos="241300" algn="l"/>
              </a:tabLst>
            </a:pP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2</a:t>
            </a:r>
            <a:r>
              <a:rPr sz="2000" spc="-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types </a:t>
            </a:r>
            <a:r>
              <a:rPr sz="2000" spc="-25" dirty="0">
                <a:solidFill>
                  <a:srgbClr val="F9F9F9"/>
                </a:solidFill>
                <a:latin typeface="Segoe UI Light"/>
                <a:cs typeface="Segoe UI Light"/>
              </a:rPr>
              <a:t>of</a:t>
            </a:r>
            <a:r>
              <a:rPr sz="20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comments in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Java: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455" y="2940507"/>
            <a:ext cx="3274060" cy="2409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EC7C30"/>
                </a:solidFill>
                <a:latin typeface="Segoe UI Black"/>
                <a:cs typeface="Segoe UI Black"/>
              </a:rPr>
              <a:t>Single</a:t>
            </a:r>
            <a:r>
              <a:rPr sz="2000" spc="-30" dirty="0">
                <a:solidFill>
                  <a:srgbClr val="EC7C30"/>
                </a:solidFill>
                <a:latin typeface="Segoe UI Black"/>
                <a:cs typeface="Segoe UI Black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Segoe UI Black"/>
                <a:cs typeface="Segoe UI Black"/>
              </a:rPr>
              <a:t>Line</a:t>
            </a:r>
            <a:r>
              <a:rPr sz="2000" spc="-20" dirty="0">
                <a:solidFill>
                  <a:srgbClr val="EC7C30"/>
                </a:solidFill>
                <a:latin typeface="Segoe UI Black"/>
                <a:cs typeface="Segoe UI Black"/>
              </a:rPr>
              <a:t> </a:t>
            </a:r>
            <a:r>
              <a:rPr sz="2000" dirty="0">
                <a:solidFill>
                  <a:srgbClr val="EC7C30"/>
                </a:solidFill>
                <a:latin typeface="Segoe UI Black"/>
                <a:cs typeface="Segoe UI Black"/>
              </a:rPr>
              <a:t>Comment:</a:t>
            </a:r>
            <a:endParaRPr sz="2000">
              <a:latin typeface="Segoe UI Black"/>
              <a:cs typeface="Segoe UI Black"/>
            </a:endParaRPr>
          </a:p>
          <a:p>
            <a:pPr marL="927100">
              <a:lnSpc>
                <a:spcPct val="100000"/>
              </a:lnSpc>
              <a:spcBef>
                <a:spcPts val="1440"/>
              </a:spcBef>
            </a:pP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//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This</a:t>
            </a:r>
            <a:r>
              <a:rPr sz="20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is</a:t>
            </a:r>
            <a:r>
              <a:rPr sz="2000" spc="-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a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comment</a:t>
            </a:r>
            <a:endParaRPr sz="20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Segoe UI Light"/>
              <a:cs typeface="Segoe UI Light"/>
            </a:endParaRPr>
          </a:p>
          <a:p>
            <a:pPr marL="469900" indent="-457200">
              <a:lnSpc>
                <a:spcPct val="100000"/>
              </a:lnSpc>
              <a:buAutoNum type="arabicPeriod" startAt="2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EC7C30"/>
                </a:solidFill>
                <a:latin typeface="Segoe UI Black"/>
                <a:cs typeface="Segoe UI Black"/>
              </a:rPr>
              <a:t>Multi</a:t>
            </a:r>
            <a:r>
              <a:rPr sz="2000" spc="-55" dirty="0">
                <a:solidFill>
                  <a:srgbClr val="EC7C30"/>
                </a:solidFill>
                <a:latin typeface="Segoe UI Black"/>
                <a:cs typeface="Segoe UI Black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Segoe UI Black"/>
                <a:cs typeface="Segoe UI Black"/>
              </a:rPr>
              <a:t>Line</a:t>
            </a:r>
            <a:r>
              <a:rPr sz="2000" spc="-15" dirty="0">
                <a:solidFill>
                  <a:srgbClr val="EC7C30"/>
                </a:solidFill>
                <a:latin typeface="Segoe UI Black"/>
                <a:cs typeface="Segoe UI Black"/>
              </a:rPr>
              <a:t> </a:t>
            </a:r>
            <a:r>
              <a:rPr sz="2000" dirty="0">
                <a:solidFill>
                  <a:srgbClr val="EC7C30"/>
                </a:solidFill>
                <a:latin typeface="Segoe UI Black"/>
                <a:cs typeface="Segoe UI Black"/>
              </a:rPr>
              <a:t>Comment:</a:t>
            </a:r>
            <a:endParaRPr sz="2000">
              <a:latin typeface="Segoe UI Black"/>
              <a:cs typeface="Segoe UI Black"/>
            </a:endParaRPr>
          </a:p>
          <a:p>
            <a:pPr marL="927100">
              <a:lnSpc>
                <a:spcPct val="100000"/>
              </a:lnSpc>
              <a:spcBef>
                <a:spcPts val="1440"/>
              </a:spcBef>
            </a:pP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/*</a:t>
            </a:r>
            <a:r>
              <a:rPr sz="20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This</a:t>
            </a:r>
            <a:r>
              <a:rPr sz="20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is </a:t>
            </a:r>
            <a:r>
              <a:rPr sz="2000" dirty="0">
                <a:solidFill>
                  <a:srgbClr val="F9F9F9"/>
                </a:solidFill>
                <a:latin typeface="Segoe UI Light"/>
                <a:cs typeface="Segoe UI Light"/>
              </a:rPr>
              <a:t>a</a:t>
            </a:r>
            <a:r>
              <a:rPr sz="20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example</a:t>
            </a:r>
            <a:r>
              <a:rPr sz="2000" spc="-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000" spc="-50" dirty="0">
                <a:solidFill>
                  <a:srgbClr val="F9F9F9"/>
                </a:solidFill>
                <a:latin typeface="Segoe UI Light"/>
                <a:cs typeface="Segoe UI Light"/>
              </a:rPr>
              <a:t>of</a:t>
            </a:r>
            <a:endParaRPr sz="2000">
              <a:latin typeface="Segoe UI Light"/>
              <a:cs typeface="Segoe UI Light"/>
            </a:endParaRPr>
          </a:p>
          <a:p>
            <a:pPr marL="927100">
              <a:lnSpc>
                <a:spcPct val="100000"/>
              </a:lnSpc>
              <a:spcBef>
                <a:spcPts val="1440"/>
              </a:spcBef>
            </a:pPr>
            <a:r>
              <a:rPr sz="2000" spc="-5" dirty="0">
                <a:solidFill>
                  <a:srgbClr val="F9F9F9"/>
                </a:solidFill>
                <a:latin typeface="Segoe UI Light"/>
                <a:cs typeface="Segoe UI Light"/>
              </a:rPr>
              <a:t>multiline comment*/</a:t>
            </a:r>
            <a:endParaRPr sz="2000">
              <a:latin typeface="Segoe UI Light"/>
              <a:cs typeface="Segoe U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8816" y="2243327"/>
            <a:ext cx="5503545" cy="23717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0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0077AA"/>
                </a:solidFill>
                <a:latin typeface="Consolas"/>
                <a:cs typeface="Consolas"/>
              </a:rPr>
              <a:t>public</a:t>
            </a:r>
            <a:r>
              <a:rPr sz="1800" spc="-30" dirty="0">
                <a:solidFill>
                  <a:srgbClr val="0077A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77AA"/>
                </a:solidFill>
                <a:latin typeface="Consolas"/>
                <a:cs typeface="Consolas"/>
              </a:rPr>
              <a:t>class</a:t>
            </a:r>
            <a:r>
              <a:rPr sz="1800" spc="-15" dirty="0">
                <a:solidFill>
                  <a:srgbClr val="0077A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D4968"/>
                </a:solidFill>
                <a:latin typeface="Consolas"/>
                <a:cs typeface="Consolas"/>
              </a:rPr>
              <a:t>FirstProgram</a:t>
            </a:r>
            <a:r>
              <a:rPr sz="1800" spc="-25" dirty="0">
                <a:solidFill>
                  <a:srgbClr val="DD496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99999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34290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solidFill>
                  <a:srgbClr val="0077AA"/>
                </a:solidFill>
                <a:latin typeface="Consolas"/>
                <a:cs typeface="Consolas"/>
              </a:rPr>
              <a:t>public</a:t>
            </a:r>
            <a:r>
              <a:rPr sz="1800" spc="-10" dirty="0">
                <a:solidFill>
                  <a:srgbClr val="0077A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77AA"/>
                </a:solidFill>
                <a:latin typeface="Consolas"/>
                <a:cs typeface="Consolas"/>
              </a:rPr>
              <a:t>static</a:t>
            </a:r>
            <a:r>
              <a:rPr sz="1800" spc="-25" dirty="0">
                <a:solidFill>
                  <a:srgbClr val="0077A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77AA"/>
                </a:solidFill>
                <a:latin typeface="Consolas"/>
                <a:cs typeface="Consolas"/>
              </a:rPr>
              <a:t>void </a:t>
            </a:r>
            <a:r>
              <a:rPr sz="1800" spc="-5" dirty="0">
                <a:solidFill>
                  <a:srgbClr val="DD4968"/>
                </a:solidFill>
                <a:latin typeface="Consolas"/>
                <a:cs typeface="Consolas"/>
              </a:rPr>
              <a:t>main</a:t>
            </a:r>
            <a:r>
              <a:rPr sz="1800" spc="-5" dirty="0">
                <a:solidFill>
                  <a:srgbClr val="999999"/>
                </a:solidFill>
                <a:latin typeface="Consolas"/>
                <a:cs typeface="Consolas"/>
              </a:rPr>
              <a:t>(</a:t>
            </a:r>
            <a:r>
              <a:rPr sz="1800" spc="-5" dirty="0">
                <a:solidFill>
                  <a:srgbClr val="DD4968"/>
                </a:solidFill>
                <a:latin typeface="Consolas"/>
                <a:cs typeface="Consolas"/>
              </a:rPr>
              <a:t>String</a:t>
            </a:r>
            <a:r>
              <a:rPr sz="1800" spc="-5" dirty="0">
                <a:solidFill>
                  <a:srgbClr val="999999"/>
                </a:solidFill>
                <a:latin typeface="Consolas"/>
                <a:cs typeface="Consolas"/>
              </a:rPr>
              <a:t>[]</a:t>
            </a:r>
            <a:r>
              <a:rPr sz="1800" spc="-25" dirty="0">
                <a:solidFill>
                  <a:srgbClr val="999999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args</a:t>
            </a:r>
            <a:r>
              <a:rPr sz="1800" spc="-5" dirty="0">
                <a:solidFill>
                  <a:srgbClr val="999999"/>
                </a:solidFill>
                <a:latin typeface="Consolas"/>
                <a:cs typeface="Consolas"/>
              </a:rPr>
              <a:t>)</a:t>
            </a:r>
            <a:r>
              <a:rPr sz="1800" spc="-10" dirty="0">
                <a:solidFill>
                  <a:srgbClr val="999999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99999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675005" marR="558800" indent="43815">
              <a:lnSpc>
                <a:spcPct val="100000"/>
              </a:lnSpc>
              <a:spcBef>
                <a:spcPts val="1205"/>
              </a:spcBef>
            </a:pPr>
            <a:r>
              <a:rPr sz="1800" spc="-5" dirty="0">
                <a:solidFill>
                  <a:srgbClr val="A6A6A6"/>
                </a:solidFill>
                <a:latin typeface="Consolas"/>
                <a:cs typeface="Consolas"/>
              </a:rPr>
              <a:t>//This will print Hello world: </a:t>
            </a:r>
            <a:r>
              <a:rPr sz="1800" dirty="0">
                <a:solidFill>
                  <a:srgbClr val="A6A6A6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D4968"/>
                </a:solidFill>
                <a:latin typeface="Consolas"/>
                <a:cs typeface="Consolas"/>
              </a:rPr>
              <a:t>System</a:t>
            </a:r>
            <a:r>
              <a:rPr sz="1800" spc="-5" dirty="0">
                <a:solidFill>
                  <a:srgbClr val="999999"/>
                </a:solidFill>
                <a:latin typeface="Consolas"/>
                <a:cs typeface="Consolas"/>
              </a:rPr>
              <a:t>.</a:t>
            </a:r>
            <a:r>
              <a:rPr sz="1800" spc="-5" dirty="0">
                <a:latin typeface="Consolas"/>
                <a:cs typeface="Consolas"/>
              </a:rPr>
              <a:t>out</a:t>
            </a:r>
            <a:r>
              <a:rPr sz="1800" spc="-5" dirty="0">
                <a:solidFill>
                  <a:srgbClr val="999999"/>
                </a:solidFill>
                <a:latin typeface="Consolas"/>
                <a:cs typeface="Consolas"/>
              </a:rPr>
              <a:t>.</a:t>
            </a:r>
            <a:r>
              <a:rPr sz="1800" spc="-5" dirty="0">
                <a:solidFill>
                  <a:srgbClr val="DD4968"/>
                </a:solidFill>
                <a:latin typeface="Consolas"/>
                <a:cs typeface="Consolas"/>
              </a:rPr>
              <a:t>println</a:t>
            </a:r>
            <a:r>
              <a:rPr sz="1800" spc="-5" dirty="0">
                <a:solidFill>
                  <a:srgbClr val="999999"/>
                </a:solidFill>
                <a:latin typeface="Consolas"/>
                <a:cs typeface="Consolas"/>
              </a:rPr>
              <a:t>(</a:t>
            </a:r>
            <a:r>
              <a:rPr sz="1800" spc="-5" dirty="0">
                <a:solidFill>
                  <a:srgbClr val="669900"/>
                </a:solidFill>
                <a:latin typeface="Consolas"/>
                <a:cs typeface="Consolas"/>
              </a:rPr>
              <a:t>"Hello</a:t>
            </a:r>
            <a:r>
              <a:rPr sz="1800" spc="-90" dirty="0">
                <a:solidFill>
                  <a:srgbClr val="6699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669900"/>
                </a:solidFill>
                <a:latin typeface="Consolas"/>
                <a:cs typeface="Consolas"/>
              </a:rPr>
              <a:t>World"</a:t>
            </a:r>
            <a:r>
              <a:rPr sz="1800" spc="-5" dirty="0">
                <a:solidFill>
                  <a:srgbClr val="999999"/>
                </a:solidFill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342900">
              <a:lnSpc>
                <a:spcPct val="100000"/>
              </a:lnSpc>
              <a:spcBef>
                <a:spcPts val="1195"/>
              </a:spcBef>
            </a:pPr>
            <a:r>
              <a:rPr sz="1800" dirty="0">
                <a:solidFill>
                  <a:srgbClr val="999999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solidFill>
                  <a:srgbClr val="999999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9662"/>
            <a:ext cx="39363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Print</a:t>
            </a:r>
            <a:r>
              <a:rPr sz="4400" spc="-80" dirty="0"/>
              <a:t> </a:t>
            </a:r>
            <a:r>
              <a:rPr sz="4400" spc="-5" dirty="0"/>
              <a:t>Function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11768581" y="6419326"/>
            <a:ext cx="21082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sz="1200" dirty="0">
                <a:solidFill>
                  <a:srgbClr val="FFFFFF"/>
                </a:solidFill>
                <a:latin typeface="Segoe UI Light"/>
                <a:cs typeface="Segoe UI Light"/>
              </a:rPr>
              <a:t>8</a:t>
            </a:r>
            <a:endParaRPr sz="120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8455" y="1052575"/>
            <a:ext cx="11051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println()</a:t>
            </a:r>
            <a:r>
              <a:rPr sz="28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is</a:t>
            </a:r>
            <a:r>
              <a:rPr sz="28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a</a:t>
            </a:r>
            <a:r>
              <a:rPr sz="28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method</a:t>
            </a:r>
            <a:r>
              <a:rPr sz="28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that</a:t>
            </a:r>
            <a:r>
              <a:rPr sz="2800" spc="3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9F9F9"/>
                </a:solidFill>
                <a:latin typeface="Segoe UI Light"/>
                <a:cs typeface="Segoe UI Light"/>
              </a:rPr>
              <a:t>prints</a:t>
            </a:r>
            <a:r>
              <a:rPr sz="28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8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15" dirty="0">
                <a:solidFill>
                  <a:srgbClr val="F9F9F9"/>
                </a:solidFill>
                <a:latin typeface="Segoe UI Light"/>
                <a:cs typeface="Segoe UI Light"/>
              </a:rPr>
              <a:t>argument</a:t>
            </a:r>
            <a:r>
              <a:rPr sz="28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9F9F9"/>
                </a:solidFill>
                <a:latin typeface="Segoe UI Light"/>
                <a:cs typeface="Segoe UI Light"/>
              </a:rPr>
              <a:t>passed</a:t>
            </a:r>
            <a:r>
              <a:rPr sz="2800" spc="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to</a:t>
            </a:r>
            <a:r>
              <a:rPr sz="28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it</a:t>
            </a:r>
            <a:r>
              <a:rPr sz="28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with</a:t>
            </a:r>
            <a:r>
              <a:rPr sz="2800" spc="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a</a:t>
            </a:r>
            <a:r>
              <a:rPr sz="28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newline.</a:t>
            </a:r>
            <a:endParaRPr sz="2800">
              <a:latin typeface="Segoe UI Light"/>
              <a:cs typeface="Segoe U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8816" y="2243327"/>
            <a:ext cx="5503545" cy="23717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0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0"/>
              </a:spcBef>
            </a:pPr>
            <a:r>
              <a:rPr sz="1800" spc="-5" dirty="0">
                <a:solidFill>
                  <a:srgbClr val="0077AA"/>
                </a:solidFill>
                <a:latin typeface="Consolas"/>
                <a:cs typeface="Consolas"/>
              </a:rPr>
              <a:t>public</a:t>
            </a:r>
            <a:r>
              <a:rPr sz="1800" spc="-30" dirty="0">
                <a:solidFill>
                  <a:srgbClr val="0077A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77AA"/>
                </a:solidFill>
                <a:latin typeface="Consolas"/>
                <a:cs typeface="Consolas"/>
              </a:rPr>
              <a:t>class</a:t>
            </a:r>
            <a:r>
              <a:rPr sz="1800" spc="-15" dirty="0">
                <a:solidFill>
                  <a:srgbClr val="0077A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D4968"/>
                </a:solidFill>
                <a:latin typeface="Consolas"/>
                <a:cs typeface="Consolas"/>
              </a:rPr>
              <a:t>FirstProgram</a:t>
            </a:r>
            <a:r>
              <a:rPr sz="1800" spc="-25" dirty="0">
                <a:solidFill>
                  <a:srgbClr val="DD496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99999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34290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solidFill>
                  <a:srgbClr val="0077AA"/>
                </a:solidFill>
                <a:latin typeface="Consolas"/>
                <a:cs typeface="Consolas"/>
              </a:rPr>
              <a:t>public</a:t>
            </a:r>
            <a:r>
              <a:rPr sz="1800" spc="-10" dirty="0">
                <a:solidFill>
                  <a:srgbClr val="0077A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77AA"/>
                </a:solidFill>
                <a:latin typeface="Consolas"/>
                <a:cs typeface="Consolas"/>
              </a:rPr>
              <a:t>static</a:t>
            </a:r>
            <a:r>
              <a:rPr sz="1800" spc="-25" dirty="0">
                <a:solidFill>
                  <a:srgbClr val="0077AA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0077AA"/>
                </a:solidFill>
                <a:latin typeface="Consolas"/>
                <a:cs typeface="Consolas"/>
              </a:rPr>
              <a:t>void </a:t>
            </a:r>
            <a:r>
              <a:rPr sz="1800" spc="-5" dirty="0">
                <a:solidFill>
                  <a:srgbClr val="DD4968"/>
                </a:solidFill>
                <a:latin typeface="Consolas"/>
                <a:cs typeface="Consolas"/>
              </a:rPr>
              <a:t>main</a:t>
            </a:r>
            <a:r>
              <a:rPr sz="1800" spc="-5" dirty="0">
                <a:solidFill>
                  <a:srgbClr val="999999"/>
                </a:solidFill>
                <a:latin typeface="Consolas"/>
                <a:cs typeface="Consolas"/>
              </a:rPr>
              <a:t>(</a:t>
            </a:r>
            <a:r>
              <a:rPr sz="1800" spc="-5" dirty="0">
                <a:solidFill>
                  <a:srgbClr val="DD4968"/>
                </a:solidFill>
                <a:latin typeface="Consolas"/>
                <a:cs typeface="Consolas"/>
              </a:rPr>
              <a:t>String</a:t>
            </a:r>
            <a:r>
              <a:rPr sz="1800" spc="-5" dirty="0">
                <a:solidFill>
                  <a:srgbClr val="999999"/>
                </a:solidFill>
                <a:latin typeface="Consolas"/>
                <a:cs typeface="Consolas"/>
              </a:rPr>
              <a:t>[]</a:t>
            </a:r>
            <a:r>
              <a:rPr sz="1800" spc="-25" dirty="0">
                <a:solidFill>
                  <a:srgbClr val="999999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args</a:t>
            </a:r>
            <a:r>
              <a:rPr sz="1800" spc="-5" dirty="0">
                <a:solidFill>
                  <a:srgbClr val="999999"/>
                </a:solidFill>
                <a:latin typeface="Consolas"/>
                <a:cs typeface="Consolas"/>
              </a:rPr>
              <a:t>)</a:t>
            </a:r>
            <a:r>
              <a:rPr sz="1800" spc="-10" dirty="0">
                <a:solidFill>
                  <a:srgbClr val="999999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99999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675005" marR="558800" indent="43815">
              <a:lnSpc>
                <a:spcPct val="100000"/>
              </a:lnSpc>
              <a:spcBef>
                <a:spcPts val="1205"/>
              </a:spcBef>
            </a:pPr>
            <a:r>
              <a:rPr sz="1800" spc="-5" dirty="0">
                <a:solidFill>
                  <a:srgbClr val="A6A6A6"/>
                </a:solidFill>
                <a:latin typeface="Consolas"/>
                <a:cs typeface="Consolas"/>
              </a:rPr>
              <a:t>//This will print Hello world: </a:t>
            </a:r>
            <a:r>
              <a:rPr sz="1800" dirty="0">
                <a:solidFill>
                  <a:srgbClr val="A6A6A6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D4968"/>
                </a:solidFill>
                <a:latin typeface="Consolas"/>
                <a:cs typeface="Consolas"/>
              </a:rPr>
              <a:t>System</a:t>
            </a:r>
            <a:r>
              <a:rPr sz="1800" spc="-5" dirty="0">
                <a:solidFill>
                  <a:srgbClr val="999999"/>
                </a:solidFill>
                <a:latin typeface="Consolas"/>
                <a:cs typeface="Consolas"/>
              </a:rPr>
              <a:t>.</a:t>
            </a:r>
            <a:r>
              <a:rPr sz="1800" spc="-5" dirty="0">
                <a:latin typeface="Consolas"/>
                <a:cs typeface="Consolas"/>
              </a:rPr>
              <a:t>out</a:t>
            </a:r>
            <a:r>
              <a:rPr sz="1800" spc="-5" dirty="0">
                <a:solidFill>
                  <a:srgbClr val="999999"/>
                </a:solidFill>
                <a:latin typeface="Consolas"/>
                <a:cs typeface="Consolas"/>
              </a:rPr>
              <a:t>.</a:t>
            </a:r>
            <a:r>
              <a:rPr sz="1800" spc="-5" dirty="0">
                <a:solidFill>
                  <a:srgbClr val="DD4968"/>
                </a:solidFill>
                <a:latin typeface="Consolas"/>
                <a:cs typeface="Consolas"/>
              </a:rPr>
              <a:t>println</a:t>
            </a:r>
            <a:r>
              <a:rPr sz="1800" spc="-5" dirty="0">
                <a:solidFill>
                  <a:srgbClr val="999999"/>
                </a:solidFill>
                <a:latin typeface="Consolas"/>
                <a:cs typeface="Consolas"/>
              </a:rPr>
              <a:t>(</a:t>
            </a:r>
            <a:r>
              <a:rPr sz="1800" spc="-5" dirty="0">
                <a:solidFill>
                  <a:srgbClr val="669900"/>
                </a:solidFill>
                <a:latin typeface="Consolas"/>
                <a:cs typeface="Consolas"/>
              </a:rPr>
              <a:t>"Hello</a:t>
            </a:r>
            <a:r>
              <a:rPr sz="1800" spc="-90" dirty="0">
                <a:solidFill>
                  <a:srgbClr val="669900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669900"/>
                </a:solidFill>
                <a:latin typeface="Consolas"/>
                <a:cs typeface="Consolas"/>
              </a:rPr>
              <a:t>World"</a:t>
            </a:r>
            <a:r>
              <a:rPr sz="1800" spc="-5" dirty="0">
                <a:solidFill>
                  <a:srgbClr val="999999"/>
                </a:solidFill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342900">
              <a:lnSpc>
                <a:spcPct val="100000"/>
              </a:lnSpc>
              <a:spcBef>
                <a:spcPts val="1195"/>
              </a:spcBef>
            </a:pPr>
            <a:r>
              <a:rPr sz="1800" dirty="0">
                <a:solidFill>
                  <a:srgbClr val="999999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solidFill>
                  <a:srgbClr val="999999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6283" y="2338832"/>
            <a:ext cx="577151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3911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EC7C30"/>
                </a:solidFill>
                <a:latin typeface="Segoe UI Black"/>
                <a:cs typeface="Segoe UI Black"/>
              </a:rPr>
              <a:t>System:</a:t>
            </a:r>
            <a:r>
              <a:rPr sz="2000" spc="-30" dirty="0">
                <a:solidFill>
                  <a:srgbClr val="EC7C30"/>
                </a:solidFill>
                <a:latin typeface="Segoe UI Black"/>
                <a:cs typeface="Segoe UI Black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It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is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 a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final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 class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 defined</a:t>
            </a:r>
            <a:r>
              <a:rPr sz="2000" spc="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in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20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java.lang </a:t>
            </a:r>
            <a:r>
              <a:rPr sz="2000" spc="-5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package.</a:t>
            </a:r>
            <a:endParaRPr sz="20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Segoe UI Light"/>
              <a:cs typeface="Segoe UI Light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solidFill>
                  <a:srgbClr val="EC7C30"/>
                </a:solidFill>
                <a:latin typeface="Segoe UI Black"/>
                <a:cs typeface="Segoe UI Black"/>
              </a:rPr>
              <a:t>out:</a:t>
            </a:r>
            <a:r>
              <a:rPr sz="2000" spc="-30" dirty="0">
                <a:solidFill>
                  <a:srgbClr val="EC7C30"/>
                </a:solidFill>
                <a:latin typeface="Segoe UI Black"/>
                <a:cs typeface="Segoe UI Black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This</a:t>
            </a:r>
            <a:r>
              <a:rPr sz="20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an</a:t>
            </a:r>
            <a:r>
              <a:rPr sz="20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instance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0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PrintStream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type,</a:t>
            </a:r>
            <a:r>
              <a:rPr sz="2000" spc="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which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is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 a </a:t>
            </a:r>
            <a:r>
              <a:rPr sz="2000" spc="-5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public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 and</a:t>
            </a:r>
            <a:r>
              <a:rPr sz="2000" spc="-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static</a:t>
            </a:r>
            <a:r>
              <a:rPr sz="20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member </a:t>
            </a:r>
            <a:r>
              <a:rPr sz="2000" spc="-5" dirty="0">
                <a:solidFill>
                  <a:srgbClr val="FFFFFF"/>
                </a:solidFill>
                <a:latin typeface="Segoe UI Light"/>
                <a:cs typeface="Segoe UI Light"/>
              </a:rPr>
              <a:t>field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Segoe UI Light"/>
                <a:cs typeface="Segoe UI Light"/>
              </a:rPr>
              <a:t>of</a:t>
            </a:r>
            <a:r>
              <a:rPr sz="2000" spc="-1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2000" spc="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Light"/>
                <a:cs typeface="Segoe UI Light"/>
              </a:rPr>
              <a:t>System class.</a:t>
            </a:r>
            <a:endParaRPr sz="20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9662"/>
            <a:ext cx="61391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Print</a:t>
            </a:r>
            <a:r>
              <a:rPr sz="4400" spc="-50" dirty="0"/>
              <a:t> </a:t>
            </a:r>
            <a:r>
              <a:rPr sz="4400" dirty="0"/>
              <a:t>Escape</a:t>
            </a:r>
            <a:r>
              <a:rPr sz="4400" spc="-65" dirty="0"/>
              <a:t> </a:t>
            </a:r>
            <a:r>
              <a:rPr sz="4400" dirty="0"/>
              <a:t>Sequence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11768581" y="6419326"/>
            <a:ext cx="21082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sz="1200" dirty="0">
                <a:solidFill>
                  <a:srgbClr val="FFFFFF"/>
                </a:solidFill>
                <a:latin typeface="Segoe UI Light"/>
                <a:cs typeface="Segoe UI Light"/>
              </a:rPr>
              <a:t>9</a:t>
            </a:r>
            <a:endParaRPr sz="120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8455" y="1052575"/>
            <a:ext cx="1105598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A</a:t>
            </a:r>
            <a:r>
              <a:rPr sz="28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9F9F9"/>
                </a:solidFill>
                <a:latin typeface="Segoe UI Light"/>
                <a:cs typeface="Segoe UI Light"/>
              </a:rPr>
              <a:t>character</a:t>
            </a:r>
            <a:r>
              <a:rPr sz="2800" spc="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15" dirty="0">
                <a:solidFill>
                  <a:srgbClr val="F9F9F9"/>
                </a:solidFill>
                <a:latin typeface="Segoe UI Light"/>
                <a:cs typeface="Segoe UI Light"/>
              </a:rPr>
              <a:t>preceded</a:t>
            </a:r>
            <a:r>
              <a:rPr sz="28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9F9F9"/>
                </a:solidFill>
                <a:latin typeface="Segoe UI Light"/>
                <a:cs typeface="Segoe UI Light"/>
              </a:rPr>
              <a:t>by</a:t>
            </a:r>
            <a:r>
              <a:rPr sz="28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a</a:t>
            </a:r>
            <a:r>
              <a:rPr sz="28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9F9F9"/>
                </a:solidFill>
                <a:latin typeface="Segoe UI Light"/>
                <a:cs typeface="Segoe UI Light"/>
              </a:rPr>
              <a:t>backslash</a:t>
            </a:r>
            <a:r>
              <a:rPr sz="2800" spc="3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dirty="0">
                <a:solidFill>
                  <a:srgbClr val="F9F9F9"/>
                </a:solidFill>
                <a:latin typeface="Segoe UI Light"/>
                <a:cs typeface="Segoe UI Light"/>
              </a:rPr>
              <a:t>(\)</a:t>
            </a:r>
            <a:r>
              <a:rPr sz="28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is an</a:t>
            </a:r>
            <a:r>
              <a:rPr sz="28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escape</a:t>
            </a:r>
            <a:r>
              <a:rPr sz="28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9F9F9"/>
                </a:solidFill>
                <a:latin typeface="Segoe UI Light"/>
                <a:cs typeface="Segoe UI Light"/>
              </a:rPr>
              <a:t>sequence</a:t>
            </a:r>
            <a:r>
              <a:rPr sz="28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9F9F9"/>
                </a:solidFill>
                <a:latin typeface="Segoe UI Light"/>
                <a:cs typeface="Segoe UI Light"/>
              </a:rPr>
              <a:t>and</a:t>
            </a:r>
            <a:r>
              <a:rPr sz="28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9F9F9"/>
                </a:solidFill>
                <a:latin typeface="Segoe UI Light"/>
                <a:cs typeface="Segoe UI Light"/>
              </a:rPr>
              <a:t>has</a:t>
            </a:r>
            <a:r>
              <a:rPr sz="28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a </a:t>
            </a:r>
            <a:r>
              <a:rPr sz="2800" spc="-75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special</a:t>
            </a:r>
            <a:r>
              <a:rPr sz="28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meaning</a:t>
            </a:r>
            <a:r>
              <a:rPr sz="28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10" dirty="0">
                <a:solidFill>
                  <a:srgbClr val="F9F9F9"/>
                </a:solidFill>
                <a:latin typeface="Segoe UI Light"/>
                <a:cs typeface="Segoe UI Light"/>
              </a:rPr>
              <a:t>to</a:t>
            </a:r>
            <a:r>
              <a:rPr sz="28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5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8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800" spc="-45" dirty="0">
                <a:solidFill>
                  <a:srgbClr val="F9F9F9"/>
                </a:solidFill>
                <a:latin typeface="Segoe UI Light"/>
                <a:cs typeface="Segoe UI Light"/>
              </a:rPr>
              <a:t>compiler.</a:t>
            </a:r>
            <a:endParaRPr sz="2800">
              <a:latin typeface="Segoe UI Light"/>
              <a:cs typeface="Segoe UI Ligh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75802" y="2038794"/>
          <a:ext cx="8595360" cy="4533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6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1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400" dirty="0">
                          <a:solidFill>
                            <a:srgbClr val="44536A"/>
                          </a:solidFill>
                          <a:latin typeface="Segoe UI Black"/>
                          <a:cs typeface="Segoe UI Black"/>
                        </a:rPr>
                        <a:t>Escape</a:t>
                      </a:r>
                      <a:r>
                        <a:rPr sz="1400" spc="-70" dirty="0">
                          <a:solidFill>
                            <a:srgbClr val="44536A"/>
                          </a:solidFill>
                          <a:latin typeface="Segoe UI Black"/>
                          <a:cs typeface="Segoe UI Black"/>
                        </a:rPr>
                        <a:t> </a:t>
                      </a:r>
                      <a:r>
                        <a:rPr sz="1400" dirty="0">
                          <a:solidFill>
                            <a:srgbClr val="44536A"/>
                          </a:solidFill>
                          <a:latin typeface="Segoe UI Black"/>
                          <a:cs typeface="Segoe UI Black"/>
                        </a:rPr>
                        <a:t>Sequence</a:t>
                      </a:r>
                      <a:endParaRPr sz="1400">
                        <a:latin typeface="Segoe UI Black"/>
                        <a:cs typeface="Segoe UI Black"/>
                      </a:endParaRPr>
                    </a:p>
                  </a:txBody>
                  <a:tcPr marL="0" marR="0" marT="7620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400" spc="-5" dirty="0">
                          <a:solidFill>
                            <a:srgbClr val="44536A"/>
                          </a:solidFill>
                          <a:latin typeface="Segoe UI Black"/>
                          <a:cs typeface="Segoe UI Black"/>
                        </a:rPr>
                        <a:t>Description</a:t>
                      </a:r>
                      <a:endParaRPr sz="1400">
                        <a:latin typeface="Segoe UI Black"/>
                        <a:cs typeface="Segoe UI Black"/>
                      </a:endParaRPr>
                    </a:p>
                  </a:txBody>
                  <a:tcPr marL="0" marR="0" marT="7620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2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\t</a:t>
                      </a:r>
                      <a:endParaRPr sz="1400">
                        <a:latin typeface="Segoe UI Light"/>
                        <a:cs typeface="Segoe UI Light"/>
                      </a:endParaRPr>
                    </a:p>
                  </a:txBody>
                  <a:tcPr marL="0" marR="0" marT="7556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spc="1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Inserts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a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tab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in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the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text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at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this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point.</a:t>
                      </a:r>
                      <a:endParaRPr sz="1400">
                        <a:latin typeface="Segoe UI Light"/>
                        <a:cs typeface="Segoe UI Light"/>
                      </a:endParaRPr>
                    </a:p>
                  </a:txBody>
                  <a:tcPr marL="0" marR="0" marT="7556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\b</a:t>
                      </a:r>
                      <a:endParaRPr sz="1400">
                        <a:latin typeface="Segoe UI Light"/>
                        <a:cs typeface="Segoe UI Light"/>
                      </a:endParaRPr>
                    </a:p>
                  </a:txBody>
                  <a:tcPr marL="0" marR="0" marT="7620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400" spc="1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Inserts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a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backspace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in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the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text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at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this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point.</a:t>
                      </a:r>
                      <a:endParaRPr sz="1400">
                        <a:latin typeface="Segoe UI Light"/>
                        <a:cs typeface="Segoe UI Light"/>
                      </a:endParaRPr>
                    </a:p>
                  </a:txBody>
                  <a:tcPr marL="0" marR="0" marT="7620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2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\n</a:t>
                      </a:r>
                      <a:endParaRPr sz="1400">
                        <a:latin typeface="Segoe UI Light"/>
                        <a:cs typeface="Segoe UI Light"/>
                      </a:endParaRPr>
                    </a:p>
                  </a:txBody>
                  <a:tcPr marL="0" marR="0" marT="7556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400" spc="1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Inserts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a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newline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in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the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text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at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this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point.</a:t>
                      </a:r>
                      <a:endParaRPr sz="1400">
                        <a:latin typeface="Segoe UI Light"/>
                        <a:cs typeface="Segoe UI Light"/>
                      </a:endParaRPr>
                    </a:p>
                  </a:txBody>
                  <a:tcPr marL="0" marR="0" marT="7556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2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\r</a:t>
                      </a:r>
                      <a:endParaRPr sz="1400">
                        <a:latin typeface="Segoe UI Light"/>
                        <a:cs typeface="Segoe UI Light"/>
                      </a:endParaRPr>
                    </a:p>
                  </a:txBody>
                  <a:tcPr marL="0" marR="0" marT="7620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400" spc="1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Inserts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a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carriage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return</a:t>
                      </a:r>
                      <a:r>
                        <a:rPr sz="1400" spc="-3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in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the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text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at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this</a:t>
                      </a:r>
                      <a:r>
                        <a:rPr sz="1400" spc="-3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point.</a:t>
                      </a:r>
                      <a:endParaRPr sz="1400">
                        <a:latin typeface="Segoe UI Light"/>
                        <a:cs typeface="Segoe UI Light"/>
                      </a:endParaRPr>
                    </a:p>
                  </a:txBody>
                  <a:tcPr marL="0" marR="0" marT="7620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\f</a:t>
                      </a:r>
                      <a:endParaRPr sz="1400">
                        <a:latin typeface="Segoe UI Light"/>
                        <a:cs typeface="Segoe UI Light"/>
                      </a:endParaRPr>
                    </a:p>
                  </a:txBody>
                  <a:tcPr marL="0" marR="0" marT="7620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400" spc="1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Inserts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a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form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feed</a:t>
                      </a:r>
                      <a:r>
                        <a:rPr sz="1400" spc="1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in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the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text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at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this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point.</a:t>
                      </a:r>
                      <a:endParaRPr sz="1400">
                        <a:latin typeface="Segoe UI Light"/>
                        <a:cs typeface="Segoe UI Light"/>
                      </a:endParaRPr>
                    </a:p>
                  </a:txBody>
                  <a:tcPr marL="0" marR="0" marT="7620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25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\'</a:t>
                      </a:r>
                      <a:endParaRPr sz="1400">
                        <a:latin typeface="Segoe UI Light"/>
                        <a:cs typeface="Segoe UI Light"/>
                      </a:endParaRPr>
                    </a:p>
                  </a:txBody>
                  <a:tcPr marL="0" marR="0" marT="7620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400" spc="1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Inserts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a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single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quote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character</a:t>
                      </a:r>
                      <a:r>
                        <a:rPr sz="1400" spc="-3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in</a:t>
                      </a:r>
                      <a:r>
                        <a:rPr sz="1400" spc="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the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text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at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this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point.</a:t>
                      </a:r>
                      <a:endParaRPr sz="1400">
                        <a:latin typeface="Segoe UI Light"/>
                        <a:cs typeface="Segoe UI Light"/>
                      </a:endParaRPr>
                    </a:p>
                  </a:txBody>
                  <a:tcPr marL="0" marR="0" marT="7620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\"</a:t>
                      </a:r>
                      <a:endParaRPr sz="1400">
                        <a:latin typeface="Segoe UI Light"/>
                        <a:cs typeface="Segoe UI Ligh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400" spc="1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Inserts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a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double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quote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character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in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the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text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at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this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point.</a:t>
                      </a:r>
                      <a:endParaRPr sz="1400">
                        <a:latin typeface="Segoe UI Light"/>
                        <a:cs typeface="Segoe UI Ligh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025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\\</a:t>
                      </a:r>
                      <a:endParaRPr sz="1400">
                        <a:latin typeface="Segoe UI Light"/>
                        <a:cs typeface="Segoe UI Ligh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400" spc="1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Inserts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a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backslash</a:t>
                      </a:r>
                      <a:r>
                        <a:rPr sz="1400" spc="-3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character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in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the text</a:t>
                      </a:r>
                      <a:r>
                        <a:rPr sz="1400" spc="-2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at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this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point.</a:t>
                      </a:r>
                      <a:endParaRPr sz="1400">
                        <a:latin typeface="Segoe UI Light"/>
                        <a:cs typeface="Segoe UI Light"/>
                      </a:endParaRPr>
                    </a:p>
                  </a:txBody>
                  <a:tcPr marL="0" marR="0" marT="7683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9662"/>
            <a:ext cx="23063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Variable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38455" y="1139393"/>
            <a:ext cx="10999470" cy="977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A</a:t>
            </a:r>
            <a:r>
              <a:rPr sz="24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variable</a:t>
            </a:r>
            <a:r>
              <a:rPr sz="2400" spc="-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is</a:t>
            </a:r>
            <a:r>
              <a:rPr sz="24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a</a:t>
            </a:r>
            <a:r>
              <a:rPr sz="24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container</a:t>
            </a:r>
            <a:r>
              <a:rPr sz="24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which</a:t>
            </a:r>
            <a:r>
              <a:rPr sz="24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holds</a:t>
            </a:r>
            <a:r>
              <a:rPr sz="24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4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value while</a:t>
            </a:r>
            <a:r>
              <a:rPr sz="24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the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15" dirty="0">
                <a:solidFill>
                  <a:srgbClr val="F9F9F9"/>
                </a:solidFill>
                <a:latin typeface="Segoe UI Light"/>
                <a:cs typeface="Segoe UI Light"/>
              </a:rPr>
              <a:t>Java</a:t>
            </a:r>
            <a:r>
              <a:rPr sz="24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15" dirty="0">
                <a:solidFill>
                  <a:srgbClr val="F9F9F9"/>
                </a:solidFill>
                <a:latin typeface="Segoe UI Light"/>
                <a:cs typeface="Segoe UI Light"/>
              </a:rPr>
              <a:t>program</a:t>
            </a:r>
            <a:r>
              <a:rPr sz="24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is</a:t>
            </a:r>
            <a:r>
              <a:rPr sz="24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executed.</a:t>
            </a:r>
            <a:r>
              <a:rPr sz="2400" spc="2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A</a:t>
            </a:r>
            <a:endParaRPr sz="2400">
              <a:latin typeface="Segoe UI Light"/>
              <a:cs typeface="Segoe UI Light"/>
            </a:endParaRPr>
          </a:p>
          <a:p>
            <a:pPr marL="241300">
              <a:lnSpc>
                <a:spcPct val="100000"/>
              </a:lnSpc>
              <a:spcBef>
                <a:spcPts val="1730"/>
              </a:spcBef>
            </a:pP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variable</a:t>
            </a:r>
            <a:r>
              <a:rPr sz="2400" spc="-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is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assigned</a:t>
            </a:r>
            <a:r>
              <a:rPr sz="2400" spc="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with 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a</a:t>
            </a:r>
            <a:r>
              <a:rPr sz="2400" spc="1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data</a:t>
            </a:r>
            <a:r>
              <a:rPr sz="2400" spc="1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type.</a:t>
            </a:r>
            <a:r>
              <a:rPr sz="24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40" dirty="0">
                <a:solidFill>
                  <a:srgbClr val="F9F9F9"/>
                </a:solidFill>
                <a:latin typeface="Segoe UI Light"/>
                <a:cs typeface="Segoe UI Light"/>
              </a:rPr>
              <a:t>Variable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 is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 a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 name</a:t>
            </a:r>
            <a:r>
              <a:rPr sz="2400" spc="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35" dirty="0">
                <a:solidFill>
                  <a:srgbClr val="F9F9F9"/>
                </a:solidFill>
                <a:latin typeface="Segoe UI Light"/>
                <a:cs typeface="Segoe UI Light"/>
              </a:rPr>
              <a:t>of</a:t>
            </a:r>
            <a:r>
              <a:rPr sz="2400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20" dirty="0">
                <a:solidFill>
                  <a:srgbClr val="F9F9F9"/>
                </a:solidFill>
                <a:latin typeface="Segoe UI Light"/>
                <a:cs typeface="Segoe UI Light"/>
              </a:rPr>
              <a:t>memory</a:t>
            </a:r>
            <a:r>
              <a:rPr sz="2400" spc="25" dirty="0">
                <a:solidFill>
                  <a:srgbClr val="F9F9F9"/>
                </a:solidFill>
                <a:latin typeface="Segoe UI Light"/>
                <a:cs typeface="Segoe UI Light"/>
              </a:rPr>
              <a:t> </a:t>
            </a:r>
            <a:r>
              <a:rPr sz="2400" spc="-5" dirty="0">
                <a:solidFill>
                  <a:srgbClr val="F9F9F9"/>
                </a:solidFill>
                <a:latin typeface="Segoe UI Light"/>
                <a:cs typeface="Segoe UI Light"/>
              </a:rPr>
              <a:t>location.</a:t>
            </a:r>
            <a:endParaRPr sz="2400">
              <a:latin typeface="Segoe UI Light"/>
              <a:cs typeface="Segoe U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867" y="2706623"/>
            <a:ext cx="10494264" cy="32750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68581" y="6419326"/>
            <a:ext cx="21082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sz="1200" dirty="0">
                <a:solidFill>
                  <a:srgbClr val="FFFFFF"/>
                </a:solidFill>
                <a:latin typeface="Segoe UI Light"/>
                <a:cs typeface="Segoe UI Light"/>
              </a:rPr>
              <a:t>10</a:t>
            </a:r>
            <a:endParaRPr sz="1200">
              <a:latin typeface="Segoe UI Light"/>
              <a:cs typeface="Segoe U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</TotalTime>
  <Words>2210</Words>
  <Application>Microsoft Office PowerPoint</Application>
  <PresentationFormat>Widescreen</PresentationFormat>
  <Paragraphs>359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 MT</vt:lpstr>
      <vt:lpstr>Calibri</vt:lpstr>
      <vt:lpstr>Consolas</vt:lpstr>
      <vt:lpstr>Courier New</vt:lpstr>
      <vt:lpstr>Segoe UI Black</vt:lpstr>
      <vt:lpstr>Segoe UI Light</vt:lpstr>
      <vt:lpstr>Segoe UI Semibold</vt:lpstr>
      <vt:lpstr>Times New Roman</vt:lpstr>
      <vt:lpstr>Verdana</vt:lpstr>
      <vt:lpstr>Wingdings</vt:lpstr>
      <vt:lpstr>Office Theme</vt:lpstr>
      <vt:lpstr> Java Syntax</vt:lpstr>
      <vt:lpstr>Java Program File</vt:lpstr>
      <vt:lpstr>  Understanding Code Structure</vt:lpstr>
      <vt:lpstr>Java Class</vt:lpstr>
      <vt:lpstr>Main Method</vt:lpstr>
      <vt:lpstr>Comment</vt:lpstr>
      <vt:lpstr>Print Function</vt:lpstr>
      <vt:lpstr>Print Escape Sequence</vt:lpstr>
      <vt:lpstr>Variable</vt:lpstr>
      <vt:lpstr>Variable</vt:lpstr>
      <vt:lpstr>Instance variables Example:</vt:lpstr>
      <vt:lpstr>Class/static variables Example:</vt:lpstr>
      <vt:lpstr>Data Type</vt:lpstr>
      <vt:lpstr>Primitive Data Type</vt:lpstr>
      <vt:lpstr>Identifiers</vt:lpstr>
      <vt:lpstr>Identifiers</vt:lpstr>
      <vt:lpstr>Java Modifiers:</vt:lpstr>
      <vt:lpstr>Java Modifiers:</vt:lpstr>
      <vt:lpstr>User Input</vt:lpstr>
      <vt:lpstr>User Input</vt:lpstr>
      <vt:lpstr>User Input</vt:lpstr>
      <vt:lpstr>Java Operators</vt:lpstr>
      <vt:lpstr>Assignment Operators</vt:lpstr>
      <vt:lpstr>Assignment Operators</vt:lpstr>
      <vt:lpstr>Increment/Decrement Operators</vt:lpstr>
      <vt:lpstr>Increment/Decrement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Tokey Ahmmed</dc:creator>
  <cp:keywords>Java;Lecture</cp:keywords>
  <cp:lastModifiedBy>asus</cp:lastModifiedBy>
  <cp:revision>4</cp:revision>
  <dcterms:created xsi:type="dcterms:W3CDTF">2023-07-29T13:18:47Z</dcterms:created>
  <dcterms:modified xsi:type="dcterms:W3CDTF">2023-08-01T11:41:07Z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2023-07-29T00:00:00Z</vt:filetime>
  </property>
</Properties>
</file>