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AB6936-4D7A-4A9E-9DE0-8BF4126D06A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4D7F25-B7D0-4D99-9A52-1E50846533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View the GIF or video for the demo of usage.</a:t>
          </a:r>
          <a:endParaRPr lang="en-US"/>
        </a:p>
      </dgm:t>
    </dgm:pt>
    <dgm:pt modelId="{1A63A570-DF64-4795-8C74-BFFC1A2C7636}" type="parTrans" cxnId="{7F9A7C46-823E-4C35-80A8-851081123B16}">
      <dgm:prSet/>
      <dgm:spPr/>
      <dgm:t>
        <a:bodyPr/>
        <a:lstStyle/>
        <a:p>
          <a:endParaRPr lang="en-US"/>
        </a:p>
      </dgm:t>
    </dgm:pt>
    <dgm:pt modelId="{078ED939-4A12-427B-AAE2-F8209669FE62}" type="sibTrans" cxnId="{7F9A7C46-823E-4C35-80A8-851081123B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D59BAD-D2A9-4D51-82C3-DA99BBBFDA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Alternatively, install the APK on an android device</a:t>
          </a:r>
          <a:endParaRPr lang="en-US" dirty="0"/>
        </a:p>
      </dgm:t>
    </dgm:pt>
    <dgm:pt modelId="{8A2A1CC7-7B7A-49B3-8336-AC4C5B4E6598}" type="parTrans" cxnId="{EE4E5BB9-6E36-4B20-8F80-613A45EF4870}">
      <dgm:prSet/>
      <dgm:spPr/>
      <dgm:t>
        <a:bodyPr/>
        <a:lstStyle/>
        <a:p>
          <a:endParaRPr lang="en-US"/>
        </a:p>
      </dgm:t>
    </dgm:pt>
    <dgm:pt modelId="{4EA0C2DE-B471-4A4C-A55A-0BE2BD858E21}" type="sibTrans" cxnId="{EE4E5BB9-6E36-4B20-8F80-613A45EF4870}">
      <dgm:prSet/>
      <dgm:spPr/>
      <dgm:t>
        <a:bodyPr/>
        <a:lstStyle/>
        <a:p>
          <a:endParaRPr lang="en-US"/>
        </a:p>
      </dgm:t>
    </dgm:pt>
    <dgm:pt modelId="{12710A6C-E1BF-426C-8C54-86A52FFA5435}" type="pres">
      <dgm:prSet presAssocID="{6EAB6936-4D7A-4A9E-9DE0-8BF4126D06A6}" presName="root" presStyleCnt="0">
        <dgm:presLayoutVars>
          <dgm:dir/>
          <dgm:resizeHandles val="exact"/>
        </dgm:presLayoutVars>
      </dgm:prSet>
      <dgm:spPr/>
    </dgm:pt>
    <dgm:pt modelId="{6F3EE9F9-B883-4D8C-94AE-B1BCE4F42C3A}" type="pres">
      <dgm:prSet presAssocID="{6EAB6936-4D7A-4A9E-9DE0-8BF4126D06A6}" presName="container" presStyleCnt="0">
        <dgm:presLayoutVars>
          <dgm:dir/>
          <dgm:resizeHandles val="exact"/>
        </dgm:presLayoutVars>
      </dgm:prSet>
      <dgm:spPr/>
    </dgm:pt>
    <dgm:pt modelId="{79BC76FA-D1BC-466D-91EB-AF0047948D90}" type="pres">
      <dgm:prSet presAssocID="{A34D7F25-B7D0-4D99-9A52-1E5084653375}" presName="compNode" presStyleCnt="0"/>
      <dgm:spPr/>
    </dgm:pt>
    <dgm:pt modelId="{F6910356-43C5-464A-ADEE-B65965300FA6}" type="pres">
      <dgm:prSet presAssocID="{A34D7F25-B7D0-4D99-9A52-1E5084653375}" presName="iconBgRect" presStyleLbl="bgShp" presStyleIdx="0" presStyleCnt="2"/>
      <dgm:spPr/>
    </dgm:pt>
    <dgm:pt modelId="{AF20F228-2445-480B-8A43-83701AE8AA63}" type="pres">
      <dgm:prSet presAssocID="{A34D7F25-B7D0-4D99-9A52-1E508465337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A6765823-BA9D-481A-B36F-B00227DF1773}" type="pres">
      <dgm:prSet presAssocID="{A34D7F25-B7D0-4D99-9A52-1E5084653375}" presName="spaceRect" presStyleCnt="0"/>
      <dgm:spPr/>
    </dgm:pt>
    <dgm:pt modelId="{50B539EE-B146-4727-9C99-572B418E0781}" type="pres">
      <dgm:prSet presAssocID="{A34D7F25-B7D0-4D99-9A52-1E5084653375}" presName="textRect" presStyleLbl="revTx" presStyleIdx="0" presStyleCnt="2">
        <dgm:presLayoutVars>
          <dgm:chMax val="1"/>
          <dgm:chPref val="1"/>
        </dgm:presLayoutVars>
      </dgm:prSet>
      <dgm:spPr/>
    </dgm:pt>
    <dgm:pt modelId="{1AA8836C-73AA-408E-9988-0D2ACF86D5F0}" type="pres">
      <dgm:prSet presAssocID="{078ED939-4A12-427B-AAE2-F8209669FE62}" presName="sibTrans" presStyleLbl="sibTrans2D1" presStyleIdx="0" presStyleCnt="0"/>
      <dgm:spPr/>
    </dgm:pt>
    <dgm:pt modelId="{2D28BD02-56A0-4E99-ACBB-F21EAD00C900}" type="pres">
      <dgm:prSet presAssocID="{93D59BAD-D2A9-4D51-82C3-DA99BBBFDA57}" presName="compNode" presStyleCnt="0"/>
      <dgm:spPr/>
    </dgm:pt>
    <dgm:pt modelId="{FBD0D3B6-6BA0-4BEB-8C7B-721BF57AFFE2}" type="pres">
      <dgm:prSet presAssocID="{93D59BAD-D2A9-4D51-82C3-DA99BBBFDA57}" presName="iconBgRect" presStyleLbl="bgShp" presStyleIdx="1" presStyleCnt="2"/>
      <dgm:spPr/>
    </dgm:pt>
    <dgm:pt modelId="{52790215-4ACE-429B-B23A-AB2692FE25A4}" type="pres">
      <dgm:prSet presAssocID="{93D59BAD-D2A9-4D51-82C3-DA99BBBFDA5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8902C4AB-00BD-416D-9BFB-7ABF45062146}" type="pres">
      <dgm:prSet presAssocID="{93D59BAD-D2A9-4D51-82C3-DA99BBBFDA57}" presName="spaceRect" presStyleCnt="0"/>
      <dgm:spPr/>
    </dgm:pt>
    <dgm:pt modelId="{BC88BC4A-791B-47D4-B227-1AA553E443A6}" type="pres">
      <dgm:prSet presAssocID="{93D59BAD-D2A9-4D51-82C3-DA99BBBFDA5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D3ED113-AE7F-4131-A116-492FC7AF1D97}" type="presOf" srcId="{93D59BAD-D2A9-4D51-82C3-DA99BBBFDA57}" destId="{BC88BC4A-791B-47D4-B227-1AA553E443A6}" srcOrd="0" destOrd="0" presId="urn:microsoft.com/office/officeart/2018/2/layout/IconCircleList"/>
    <dgm:cxn modelId="{CABAAC1B-2958-487A-99C5-3BA8141D4B5E}" type="presOf" srcId="{A34D7F25-B7D0-4D99-9A52-1E5084653375}" destId="{50B539EE-B146-4727-9C99-572B418E0781}" srcOrd="0" destOrd="0" presId="urn:microsoft.com/office/officeart/2018/2/layout/IconCircleList"/>
    <dgm:cxn modelId="{7F9A7C46-823E-4C35-80A8-851081123B16}" srcId="{6EAB6936-4D7A-4A9E-9DE0-8BF4126D06A6}" destId="{A34D7F25-B7D0-4D99-9A52-1E5084653375}" srcOrd="0" destOrd="0" parTransId="{1A63A570-DF64-4795-8C74-BFFC1A2C7636}" sibTransId="{078ED939-4A12-427B-AAE2-F8209669FE62}"/>
    <dgm:cxn modelId="{F080FF7D-2A9D-428C-8C19-42931D1A14DD}" type="presOf" srcId="{6EAB6936-4D7A-4A9E-9DE0-8BF4126D06A6}" destId="{12710A6C-E1BF-426C-8C54-86A52FFA5435}" srcOrd="0" destOrd="0" presId="urn:microsoft.com/office/officeart/2018/2/layout/IconCircleList"/>
    <dgm:cxn modelId="{EE4E5BB9-6E36-4B20-8F80-613A45EF4870}" srcId="{6EAB6936-4D7A-4A9E-9DE0-8BF4126D06A6}" destId="{93D59BAD-D2A9-4D51-82C3-DA99BBBFDA57}" srcOrd="1" destOrd="0" parTransId="{8A2A1CC7-7B7A-49B3-8336-AC4C5B4E6598}" sibTransId="{4EA0C2DE-B471-4A4C-A55A-0BE2BD858E21}"/>
    <dgm:cxn modelId="{6BACFBE6-EB7A-4E61-99A4-3A712B8F3DDC}" type="presOf" srcId="{078ED939-4A12-427B-AAE2-F8209669FE62}" destId="{1AA8836C-73AA-408E-9988-0D2ACF86D5F0}" srcOrd="0" destOrd="0" presId="urn:microsoft.com/office/officeart/2018/2/layout/IconCircleList"/>
    <dgm:cxn modelId="{D77EF8A8-ACB0-48F1-B83F-AFFDE0BDAF29}" type="presParOf" srcId="{12710A6C-E1BF-426C-8C54-86A52FFA5435}" destId="{6F3EE9F9-B883-4D8C-94AE-B1BCE4F42C3A}" srcOrd="0" destOrd="0" presId="urn:microsoft.com/office/officeart/2018/2/layout/IconCircleList"/>
    <dgm:cxn modelId="{8F142439-46AC-47B9-9277-3D7143F0B702}" type="presParOf" srcId="{6F3EE9F9-B883-4D8C-94AE-B1BCE4F42C3A}" destId="{79BC76FA-D1BC-466D-91EB-AF0047948D90}" srcOrd="0" destOrd="0" presId="urn:microsoft.com/office/officeart/2018/2/layout/IconCircleList"/>
    <dgm:cxn modelId="{F42197F1-49F9-4FF6-B4EE-390AB5098C01}" type="presParOf" srcId="{79BC76FA-D1BC-466D-91EB-AF0047948D90}" destId="{F6910356-43C5-464A-ADEE-B65965300FA6}" srcOrd="0" destOrd="0" presId="urn:microsoft.com/office/officeart/2018/2/layout/IconCircleList"/>
    <dgm:cxn modelId="{EB6FE3D1-F1DD-4719-8D3C-FC39EF9C9B38}" type="presParOf" srcId="{79BC76FA-D1BC-466D-91EB-AF0047948D90}" destId="{AF20F228-2445-480B-8A43-83701AE8AA63}" srcOrd="1" destOrd="0" presId="urn:microsoft.com/office/officeart/2018/2/layout/IconCircleList"/>
    <dgm:cxn modelId="{8E5D80FB-B1E0-4903-97F7-AC6D2E91D2B0}" type="presParOf" srcId="{79BC76FA-D1BC-466D-91EB-AF0047948D90}" destId="{A6765823-BA9D-481A-B36F-B00227DF1773}" srcOrd="2" destOrd="0" presId="urn:microsoft.com/office/officeart/2018/2/layout/IconCircleList"/>
    <dgm:cxn modelId="{9BDCB657-6E0A-464F-B01F-0FE85D6922CF}" type="presParOf" srcId="{79BC76FA-D1BC-466D-91EB-AF0047948D90}" destId="{50B539EE-B146-4727-9C99-572B418E0781}" srcOrd="3" destOrd="0" presId="urn:microsoft.com/office/officeart/2018/2/layout/IconCircleList"/>
    <dgm:cxn modelId="{C92A18BE-6FC3-4B9B-A1E2-6C537A6116CE}" type="presParOf" srcId="{6F3EE9F9-B883-4D8C-94AE-B1BCE4F42C3A}" destId="{1AA8836C-73AA-408E-9988-0D2ACF86D5F0}" srcOrd="1" destOrd="0" presId="urn:microsoft.com/office/officeart/2018/2/layout/IconCircleList"/>
    <dgm:cxn modelId="{AD014244-5B5E-4E0E-B95F-6D0C1DFE9FFF}" type="presParOf" srcId="{6F3EE9F9-B883-4D8C-94AE-B1BCE4F42C3A}" destId="{2D28BD02-56A0-4E99-ACBB-F21EAD00C900}" srcOrd="2" destOrd="0" presId="urn:microsoft.com/office/officeart/2018/2/layout/IconCircleList"/>
    <dgm:cxn modelId="{4DA10470-6340-4209-849F-C2C6B3FE4B60}" type="presParOf" srcId="{2D28BD02-56A0-4E99-ACBB-F21EAD00C900}" destId="{FBD0D3B6-6BA0-4BEB-8C7B-721BF57AFFE2}" srcOrd="0" destOrd="0" presId="urn:microsoft.com/office/officeart/2018/2/layout/IconCircleList"/>
    <dgm:cxn modelId="{3606FD2A-AF2B-4989-B0C7-60609F821729}" type="presParOf" srcId="{2D28BD02-56A0-4E99-ACBB-F21EAD00C900}" destId="{52790215-4ACE-429B-B23A-AB2692FE25A4}" srcOrd="1" destOrd="0" presId="urn:microsoft.com/office/officeart/2018/2/layout/IconCircleList"/>
    <dgm:cxn modelId="{6F772F8D-2447-48EB-80A7-6933BD99B86A}" type="presParOf" srcId="{2D28BD02-56A0-4E99-ACBB-F21EAD00C900}" destId="{8902C4AB-00BD-416D-9BFB-7ABF45062146}" srcOrd="2" destOrd="0" presId="urn:microsoft.com/office/officeart/2018/2/layout/IconCircleList"/>
    <dgm:cxn modelId="{BC937DC0-58A8-4699-B3B2-5FD478823B1C}" type="presParOf" srcId="{2D28BD02-56A0-4E99-ACBB-F21EAD00C900}" destId="{BC88BC4A-791B-47D4-B227-1AA553E443A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10356-43C5-464A-ADEE-B65965300FA6}">
      <dsp:nvSpPr>
        <dsp:cNvPr id="0" name=""/>
        <dsp:cNvSpPr/>
      </dsp:nvSpPr>
      <dsp:spPr>
        <a:xfrm>
          <a:off x="146116" y="1143289"/>
          <a:ext cx="1129720" cy="11297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0F228-2445-480B-8A43-83701AE8AA63}">
      <dsp:nvSpPr>
        <dsp:cNvPr id="0" name=""/>
        <dsp:cNvSpPr/>
      </dsp:nvSpPr>
      <dsp:spPr>
        <a:xfrm>
          <a:off x="383358" y="1380531"/>
          <a:ext cx="655237" cy="6552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539EE-B146-4727-9C99-572B418E0781}">
      <dsp:nvSpPr>
        <dsp:cNvPr id="0" name=""/>
        <dsp:cNvSpPr/>
      </dsp:nvSpPr>
      <dsp:spPr>
        <a:xfrm>
          <a:off x="1517920" y="1143289"/>
          <a:ext cx="2662912" cy="112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View the GIF or video for the demo of usage.</a:t>
          </a:r>
          <a:endParaRPr lang="en-US" sz="2300" kern="1200"/>
        </a:p>
      </dsp:txBody>
      <dsp:txXfrm>
        <a:off x="1517920" y="1143289"/>
        <a:ext cx="2662912" cy="1129720"/>
      </dsp:txXfrm>
    </dsp:sp>
    <dsp:sp modelId="{FBD0D3B6-6BA0-4BEB-8C7B-721BF57AFFE2}">
      <dsp:nvSpPr>
        <dsp:cNvPr id="0" name=""/>
        <dsp:cNvSpPr/>
      </dsp:nvSpPr>
      <dsp:spPr>
        <a:xfrm>
          <a:off x="4644825" y="1143289"/>
          <a:ext cx="1129720" cy="11297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90215-4ACE-429B-B23A-AB2692FE25A4}">
      <dsp:nvSpPr>
        <dsp:cNvPr id="0" name=""/>
        <dsp:cNvSpPr/>
      </dsp:nvSpPr>
      <dsp:spPr>
        <a:xfrm>
          <a:off x="4882067" y="1380531"/>
          <a:ext cx="655237" cy="6552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8BC4A-791B-47D4-B227-1AA553E443A6}">
      <dsp:nvSpPr>
        <dsp:cNvPr id="0" name=""/>
        <dsp:cNvSpPr/>
      </dsp:nvSpPr>
      <dsp:spPr>
        <a:xfrm>
          <a:off x="6016629" y="1143289"/>
          <a:ext cx="2662912" cy="112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Alternatively, install the APK on an android device</a:t>
          </a:r>
          <a:endParaRPr lang="en-US" sz="2300" kern="1200" dirty="0"/>
        </a:p>
      </dsp:txBody>
      <dsp:txXfrm>
        <a:off x="6016629" y="1143289"/>
        <a:ext cx="2662912" cy="1129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5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1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15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95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454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31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939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64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7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3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6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4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6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2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3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6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1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5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4B86-37B8-4251-BE2C-7957392C6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Library Management System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8B5F5-BD03-4DCE-B827-08F835726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Abdur Rafay Saleem – 17855</a:t>
            </a:r>
          </a:p>
          <a:p>
            <a:r>
              <a:rPr lang="en-US" dirty="0"/>
              <a:t>Muhammad Abdul Rafay </a:t>
            </a:r>
            <a:r>
              <a:rPr lang="en-US" dirty="0" err="1"/>
              <a:t>sajid</a:t>
            </a:r>
            <a:r>
              <a:rPr lang="en-US" dirty="0"/>
              <a:t> - 17918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7427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92FD-DB6C-421E-B127-9F0F388C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0052-0D2C-4571-A97E-CD09F6EA9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School libraries face issues manually tracking book issues, returns and members.</a:t>
            </a:r>
          </a:p>
          <a:p>
            <a:r>
              <a:rPr lang="en-US" dirty="0"/>
              <a:t>Members of a library can’t access book details or check availability of books remotely.</a:t>
            </a:r>
          </a:p>
          <a:p>
            <a:r>
              <a:rPr lang="en-US" dirty="0"/>
              <a:t>No way of showing or informing about new collections or top rated books online.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6708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40A8-93C0-43F3-AE33-C10F0A9D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	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A0F4-3AEE-4302-B33D-1A5E3F343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streamline the process of borrowing books from the library.</a:t>
            </a:r>
          </a:p>
          <a:p>
            <a:r>
              <a:rPr lang="en-US" dirty="0"/>
              <a:t>To make it easier to manage book issues and returns.</a:t>
            </a:r>
          </a:p>
          <a:p>
            <a:r>
              <a:rPr lang="en-US" dirty="0"/>
              <a:t>To make it easier to manage member data.</a:t>
            </a:r>
          </a:p>
          <a:p>
            <a:r>
              <a:rPr lang="en-US" dirty="0"/>
              <a:t>To make it easier to track member issue history.</a:t>
            </a:r>
          </a:p>
          <a:p>
            <a:r>
              <a:rPr lang="en-US" dirty="0"/>
              <a:t>To make it easier to check available books.</a:t>
            </a:r>
          </a:p>
          <a:p>
            <a:r>
              <a:rPr lang="en-US" dirty="0"/>
              <a:t>To view book details and recommendations online.</a:t>
            </a:r>
          </a:p>
          <a:p>
            <a:r>
              <a:rPr lang="en-US" dirty="0"/>
              <a:t>To sort books according to category.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193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6444-BBF1-4EFF-BFA9-364453B3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end tool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991C7-0383-4B4F-A16F-F92F301DE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Oracle Application Express used to setup the tables and constraints.</a:t>
            </a:r>
          </a:p>
          <a:p>
            <a:pPr>
              <a:lnSpc>
                <a:spcPct val="150000"/>
              </a:lnSpc>
            </a:pPr>
            <a:r>
              <a:rPr lang="en-US" dirty="0"/>
              <a:t>Sequences were made for tracking primary keys.</a:t>
            </a:r>
          </a:p>
          <a:p>
            <a:pPr>
              <a:lnSpc>
                <a:spcPct val="150000"/>
              </a:lnSpc>
            </a:pPr>
            <a:r>
              <a:rPr lang="en-US" dirty="0"/>
              <a:t>Triggers were made to increment primary key counter automatically</a:t>
            </a:r>
          </a:p>
          <a:p>
            <a:pPr>
              <a:lnSpc>
                <a:spcPct val="150000"/>
              </a:lnSpc>
            </a:pPr>
            <a:r>
              <a:rPr lang="en-US" dirty="0"/>
              <a:t>Oracle Rest Data Services were used to convert table into REST API.</a:t>
            </a:r>
          </a:p>
          <a:p>
            <a:pPr>
              <a:lnSpc>
                <a:spcPct val="150000"/>
              </a:lnSpc>
            </a:pPr>
            <a:r>
              <a:rPr lang="en-US" dirty="0"/>
              <a:t>Custom methods were created in a package to aid with complex API calls and custom SQL queries including joins.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6865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1B75-0B01-4F2F-BCF9-F2079A55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tool	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4039-5113-45EE-84D7-04A22FD18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98643"/>
            <a:ext cx="9407029" cy="40684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Flutter App Development framework was used to develop library app.</a:t>
            </a:r>
          </a:p>
          <a:p>
            <a:pPr>
              <a:lnSpc>
                <a:spcPct val="150000"/>
              </a:lnSpc>
            </a:pPr>
            <a:r>
              <a:rPr lang="en-US" dirty="0"/>
              <a:t>Connected to the API using </a:t>
            </a:r>
            <a:r>
              <a:rPr lang="en-US" b="1" i="1" dirty="0"/>
              <a:t>Dart HTTP Client.</a:t>
            </a:r>
          </a:p>
          <a:p>
            <a:pPr>
              <a:lnSpc>
                <a:spcPct val="150000"/>
              </a:lnSpc>
            </a:pPr>
            <a:r>
              <a:rPr lang="en-US" dirty="0"/>
              <a:t>Parsing JSON data into classes and objects.</a:t>
            </a:r>
          </a:p>
          <a:p>
            <a:pPr>
              <a:lnSpc>
                <a:spcPct val="150000"/>
              </a:lnSpc>
            </a:pPr>
            <a:r>
              <a:rPr lang="en-US" dirty="0"/>
              <a:t>Data kept in sync using state management techniques and streams.</a:t>
            </a:r>
          </a:p>
          <a:p>
            <a:pPr>
              <a:lnSpc>
                <a:spcPct val="150000"/>
              </a:lnSpc>
            </a:pPr>
            <a:r>
              <a:rPr lang="en-US" dirty="0"/>
              <a:t>Data presented in user-friendly way to simplify usage.</a:t>
            </a:r>
          </a:p>
          <a:p>
            <a:pPr>
              <a:lnSpc>
                <a:spcPct val="150000"/>
              </a:lnSpc>
            </a:pPr>
            <a:r>
              <a:rPr lang="en-US" dirty="0"/>
              <a:t>Code hosted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Generates an installation APK to run the app.</a:t>
            </a:r>
          </a:p>
        </p:txBody>
      </p:sp>
    </p:spTree>
    <p:extLst>
      <p:ext uri="{BB962C8B-B14F-4D97-AF65-F5344CB8AC3E}">
        <p14:creationId xmlns:p14="http://schemas.microsoft.com/office/powerpoint/2010/main" val="119121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4DE62C-1444-4E9B-BC48-CA6880E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32B7868-881B-4B4F-96E9-6E714768B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56AC0C9-AEF1-443B-A64F-B05A01B68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628932" y="402165"/>
            <a:ext cx="7139732" cy="6053670"/>
          </a:xfrm>
          <a:custGeom>
            <a:avLst/>
            <a:gdLst>
              <a:gd name="connsiteX0" fmla="*/ 1097 w 7139732"/>
              <a:gd name="connsiteY0" fmla="*/ 0 h 6053670"/>
              <a:gd name="connsiteX1" fmla="*/ 1084479 w 7139732"/>
              <a:gd name="connsiteY1" fmla="*/ 0 h 6053670"/>
              <a:gd name="connsiteX2" fmla="*/ 1254558 w 7139732"/>
              <a:gd name="connsiteY2" fmla="*/ 0 h 6053670"/>
              <a:gd name="connsiteX3" fmla="*/ 7139732 w 7139732"/>
              <a:gd name="connsiteY3" fmla="*/ 0 h 6053670"/>
              <a:gd name="connsiteX4" fmla="*/ 7139732 w 7139732"/>
              <a:gd name="connsiteY4" fmla="*/ 6053670 h 6053670"/>
              <a:gd name="connsiteX5" fmla="*/ 1249854 w 7139732"/>
              <a:gd name="connsiteY5" fmla="*/ 6053670 h 6053670"/>
              <a:gd name="connsiteX6" fmla="*/ 1084479 w 7139732"/>
              <a:gd name="connsiteY6" fmla="*/ 6053670 h 6053670"/>
              <a:gd name="connsiteX7" fmla="*/ 0 w 7139732"/>
              <a:gd name="connsiteY7" fmla="*/ 6053670 h 6053670"/>
              <a:gd name="connsiteX8" fmla="*/ 5488 w 7139732"/>
              <a:gd name="connsiteY8" fmla="*/ 6017954 h 6053670"/>
              <a:gd name="connsiteX9" fmla="*/ 21641 w 7139732"/>
              <a:gd name="connsiteY9" fmla="*/ 5913225 h 6053670"/>
              <a:gd name="connsiteX10" fmla="*/ 32932 w 7139732"/>
              <a:gd name="connsiteY10" fmla="*/ 5836949 h 6053670"/>
              <a:gd name="connsiteX11" fmla="*/ 44850 w 7139732"/>
              <a:gd name="connsiteY11" fmla="*/ 5746144 h 6053670"/>
              <a:gd name="connsiteX12" fmla="*/ 59121 w 7139732"/>
              <a:gd name="connsiteY12" fmla="*/ 5638388 h 6053670"/>
              <a:gd name="connsiteX13" fmla="*/ 74175 w 7139732"/>
              <a:gd name="connsiteY13" fmla="*/ 5519131 h 6053670"/>
              <a:gd name="connsiteX14" fmla="*/ 90014 w 7139732"/>
              <a:gd name="connsiteY14" fmla="*/ 5384740 h 6053670"/>
              <a:gd name="connsiteX15" fmla="*/ 106794 w 7139732"/>
              <a:gd name="connsiteY15" fmla="*/ 5238241 h 6053670"/>
              <a:gd name="connsiteX16" fmla="*/ 123574 w 7139732"/>
              <a:gd name="connsiteY16" fmla="*/ 5079029 h 6053670"/>
              <a:gd name="connsiteX17" fmla="*/ 140667 w 7139732"/>
              <a:gd name="connsiteY17" fmla="*/ 4909527 h 6053670"/>
              <a:gd name="connsiteX18" fmla="*/ 156506 w 7139732"/>
              <a:gd name="connsiteY18" fmla="*/ 4726706 h 6053670"/>
              <a:gd name="connsiteX19" fmla="*/ 171717 w 7139732"/>
              <a:gd name="connsiteY19" fmla="*/ 4535410 h 6053670"/>
              <a:gd name="connsiteX20" fmla="*/ 185518 w 7139732"/>
              <a:gd name="connsiteY20" fmla="*/ 4333217 h 6053670"/>
              <a:gd name="connsiteX21" fmla="*/ 198690 w 7139732"/>
              <a:gd name="connsiteY21" fmla="*/ 4122549 h 6053670"/>
              <a:gd name="connsiteX22" fmla="*/ 211079 w 7139732"/>
              <a:gd name="connsiteY22" fmla="*/ 3902801 h 6053670"/>
              <a:gd name="connsiteX23" fmla="*/ 215470 w 7139732"/>
              <a:gd name="connsiteY23" fmla="*/ 3790203 h 6053670"/>
              <a:gd name="connsiteX24" fmla="*/ 220332 w 7139732"/>
              <a:gd name="connsiteY24" fmla="*/ 3675183 h 6053670"/>
              <a:gd name="connsiteX25" fmla="*/ 224879 w 7139732"/>
              <a:gd name="connsiteY25" fmla="*/ 3558347 h 6053670"/>
              <a:gd name="connsiteX26" fmla="*/ 227859 w 7139732"/>
              <a:gd name="connsiteY26" fmla="*/ 3440906 h 6053670"/>
              <a:gd name="connsiteX27" fmla="*/ 230525 w 7139732"/>
              <a:gd name="connsiteY27" fmla="*/ 3321043 h 6053670"/>
              <a:gd name="connsiteX28" fmla="*/ 233348 w 7139732"/>
              <a:gd name="connsiteY28" fmla="*/ 3199970 h 6053670"/>
              <a:gd name="connsiteX29" fmla="*/ 235229 w 7139732"/>
              <a:gd name="connsiteY29" fmla="*/ 3076475 h 6053670"/>
              <a:gd name="connsiteX30" fmla="*/ 235229 w 7139732"/>
              <a:gd name="connsiteY30" fmla="*/ 2951770 h 6053670"/>
              <a:gd name="connsiteX31" fmla="*/ 236170 w 7139732"/>
              <a:gd name="connsiteY31" fmla="*/ 2825853 h 6053670"/>
              <a:gd name="connsiteX32" fmla="*/ 235229 w 7139732"/>
              <a:gd name="connsiteY32" fmla="*/ 2698726 h 6053670"/>
              <a:gd name="connsiteX33" fmla="*/ 233348 w 7139732"/>
              <a:gd name="connsiteY33" fmla="*/ 2569783 h 6053670"/>
              <a:gd name="connsiteX34" fmla="*/ 231623 w 7139732"/>
              <a:gd name="connsiteY34" fmla="*/ 2440840 h 6053670"/>
              <a:gd name="connsiteX35" fmla="*/ 227859 w 7139732"/>
              <a:gd name="connsiteY35" fmla="*/ 2310081 h 6053670"/>
              <a:gd name="connsiteX36" fmla="*/ 223938 w 7139732"/>
              <a:gd name="connsiteY36" fmla="*/ 2178111 h 6053670"/>
              <a:gd name="connsiteX37" fmla="*/ 219391 w 7139732"/>
              <a:gd name="connsiteY37" fmla="*/ 2046141 h 6053670"/>
              <a:gd name="connsiteX38" fmla="*/ 212961 w 7139732"/>
              <a:gd name="connsiteY38" fmla="*/ 1912960 h 6053670"/>
              <a:gd name="connsiteX39" fmla="*/ 205277 w 7139732"/>
              <a:gd name="connsiteY39" fmla="*/ 1778568 h 6053670"/>
              <a:gd name="connsiteX40" fmla="*/ 197906 w 7139732"/>
              <a:gd name="connsiteY40" fmla="*/ 1643572 h 6053670"/>
              <a:gd name="connsiteX41" fmla="*/ 188497 w 7139732"/>
              <a:gd name="connsiteY41" fmla="*/ 1508575 h 6053670"/>
              <a:gd name="connsiteX42" fmla="*/ 177206 w 7139732"/>
              <a:gd name="connsiteY42" fmla="*/ 1371762 h 6053670"/>
              <a:gd name="connsiteX43" fmla="*/ 165915 w 7139732"/>
              <a:gd name="connsiteY43" fmla="*/ 1236765 h 6053670"/>
              <a:gd name="connsiteX44" fmla="*/ 152899 w 7139732"/>
              <a:gd name="connsiteY44" fmla="*/ 1099347 h 6053670"/>
              <a:gd name="connsiteX45" fmla="*/ 138628 w 7139732"/>
              <a:gd name="connsiteY45" fmla="*/ 961323 h 6053670"/>
              <a:gd name="connsiteX46" fmla="*/ 123574 w 7139732"/>
              <a:gd name="connsiteY46" fmla="*/ 825115 h 6053670"/>
              <a:gd name="connsiteX47" fmla="*/ 106010 w 7139732"/>
              <a:gd name="connsiteY47" fmla="*/ 687092 h 6053670"/>
              <a:gd name="connsiteX48" fmla="*/ 87192 w 7139732"/>
              <a:gd name="connsiteY48" fmla="*/ 549673 h 6053670"/>
              <a:gd name="connsiteX49" fmla="*/ 68530 w 7139732"/>
              <a:gd name="connsiteY49" fmla="*/ 411650 h 6053670"/>
              <a:gd name="connsiteX50" fmla="*/ 46732 w 7139732"/>
              <a:gd name="connsiteY50" fmla="*/ 274232 h 6053670"/>
              <a:gd name="connsiteX51" fmla="*/ 24464 w 7139732"/>
              <a:gd name="connsiteY51" fmla="*/ 137419 h 605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139732" h="6053670">
                <a:moveTo>
                  <a:pt x="1097" y="0"/>
                </a:moveTo>
                <a:lnTo>
                  <a:pt x="1084479" y="0"/>
                </a:lnTo>
                <a:lnTo>
                  <a:pt x="1254558" y="0"/>
                </a:lnTo>
                <a:lnTo>
                  <a:pt x="7139732" y="0"/>
                </a:lnTo>
                <a:lnTo>
                  <a:pt x="7139732" y="6053670"/>
                </a:lnTo>
                <a:lnTo>
                  <a:pt x="1249854" y="6053670"/>
                </a:lnTo>
                <a:lnTo>
                  <a:pt x="1084479" y="6053670"/>
                </a:lnTo>
                <a:lnTo>
                  <a:pt x="0" y="6053670"/>
                </a:lnTo>
                <a:lnTo>
                  <a:pt x="5488" y="6017954"/>
                </a:lnTo>
                <a:lnTo>
                  <a:pt x="21641" y="5913225"/>
                </a:lnTo>
                <a:lnTo>
                  <a:pt x="32932" y="5836949"/>
                </a:lnTo>
                <a:lnTo>
                  <a:pt x="44850" y="5746144"/>
                </a:lnTo>
                <a:lnTo>
                  <a:pt x="59121" y="5638388"/>
                </a:lnTo>
                <a:lnTo>
                  <a:pt x="74175" y="5519131"/>
                </a:lnTo>
                <a:lnTo>
                  <a:pt x="90014" y="5384740"/>
                </a:lnTo>
                <a:lnTo>
                  <a:pt x="106794" y="5238241"/>
                </a:lnTo>
                <a:lnTo>
                  <a:pt x="123574" y="5079029"/>
                </a:lnTo>
                <a:lnTo>
                  <a:pt x="140667" y="4909527"/>
                </a:lnTo>
                <a:lnTo>
                  <a:pt x="156506" y="4726706"/>
                </a:lnTo>
                <a:lnTo>
                  <a:pt x="171717" y="4535410"/>
                </a:lnTo>
                <a:lnTo>
                  <a:pt x="185518" y="4333217"/>
                </a:lnTo>
                <a:lnTo>
                  <a:pt x="198690" y="4122549"/>
                </a:lnTo>
                <a:lnTo>
                  <a:pt x="211079" y="3902801"/>
                </a:lnTo>
                <a:lnTo>
                  <a:pt x="215470" y="3790203"/>
                </a:lnTo>
                <a:lnTo>
                  <a:pt x="220332" y="3675183"/>
                </a:lnTo>
                <a:lnTo>
                  <a:pt x="224879" y="3558347"/>
                </a:lnTo>
                <a:lnTo>
                  <a:pt x="227859" y="3440906"/>
                </a:lnTo>
                <a:lnTo>
                  <a:pt x="230525" y="3321043"/>
                </a:lnTo>
                <a:lnTo>
                  <a:pt x="233348" y="3199970"/>
                </a:lnTo>
                <a:lnTo>
                  <a:pt x="235229" y="3076475"/>
                </a:lnTo>
                <a:lnTo>
                  <a:pt x="235229" y="2951770"/>
                </a:lnTo>
                <a:lnTo>
                  <a:pt x="236170" y="2825853"/>
                </a:lnTo>
                <a:lnTo>
                  <a:pt x="235229" y="2698726"/>
                </a:lnTo>
                <a:lnTo>
                  <a:pt x="233348" y="2569783"/>
                </a:lnTo>
                <a:lnTo>
                  <a:pt x="231623" y="2440840"/>
                </a:lnTo>
                <a:lnTo>
                  <a:pt x="227859" y="2310081"/>
                </a:lnTo>
                <a:lnTo>
                  <a:pt x="223938" y="2178111"/>
                </a:lnTo>
                <a:lnTo>
                  <a:pt x="219391" y="2046141"/>
                </a:lnTo>
                <a:lnTo>
                  <a:pt x="212961" y="1912960"/>
                </a:lnTo>
                <a:lnTo>
                  <a:pt x="205277" y="1778568"/>
                </a:lnTo>
                <a:lnTo>
                  <a:pt x="197906" y="1643572"/>
                </a:lnTo>
                <a:lnTo>
                  <a:pt x="188497" y="1508575"/>
                </a:lnTo>
                <a:lnTo>
                  <a:pt x="177206" y="1371762"/>
                </a:lnTo>
                <a:lnTo>
                  <a:pt x="165915" y="1236765"/>
                </a:lnTo>
                <a:lnTo>
                  <a:pt x="152899" y="1099347"/>
                </a:lnTo>
                <a:lnTo>
                  <a:pt x="138628" y="961323"/>
                </a:lnTo>
                <a:lnTo>
                  <a:pt x="123574" y="825115"/>
                </a:lnTo>
                <a:lnTo>
                  <a:pt x="106010" y="687092"/>
                </a:lnTo>
                <a:lnTo>
                  <a:pt x="87192" y="549673"/>
                </a:lnTo>
                <a:lnTo>
                  <a:pt x="68530" y="411650"/>
                </a:lnTo>
                <a:lnTo>
                  <a:pt x="46732" y="274232"/>
                </a:lnTo>
                <a:lnTo>
                  <a:pt x="24464" y="1374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C625AAF6-BC58-4225-A7B9-294C3062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3DE52-7712-41EB-8609-4BF24EF7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06" y="673852"/>
            <a:ext cx="2815249" cy="46914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Sneak Peak</a:t>
            </a:r>
            <a:endParaRPr lang="en-PK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04688B-CB80-4241-9F1D-D462116CB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44D5CD-6AE8-4259-8173-66F197250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280" y="1264324"/>
            <a:ext cx="2256299" cy="4888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9CB97A-A2DB-4071-AFCE-04DB2F833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474" y="628100"/>
            <a:ext cx="2684111" cy="5690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8A69E82-AACF-47EF-8167-B1D25323F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127" y="599618"/>
            <a:ext cx="2652622" cy="5747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4512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D399-EDFE-437B-831B-0366EE9E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	</a:t>
            </a:r>
            <a:endParaRPr lang="en-PK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C497640-FF3F-44A9-8E9F-CCC13A0EBE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573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30" name="Rectangle 29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E3039D-EC76-49B7-960C-C161A8C4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420" y="1370143"/>
            <a:ext cx="6391270" cy="4157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THANKYOU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00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281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Library Management System</vt:lpstr>
      <vt:lpstr>Business Problem</vt:lpstr>
      <vt:lpstr>Objective </vt:lpstr>
      <vt:lpstr>Back end tool</vt:lpstr>
      <vt:lpstr>Front end tool </vt:lpstr>
      <vt:lpstr>Sneak Peak</vt:lpstr>
      <vt:lpstr>Demo 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Muhammad Abdul Rafay Sajid</dc:creator>
  <cp:lastModifiedBy>Muhammad Abdul Rafay Sajid</cp:lastModifiedBy>
  <cp:revision>2</cp:revision>
  <dcterms:created xsi:type="dcterms:W3CDTF">2020-11-19T22:32:21Z</dcterms:created>
  <dcterms:modified xsi:type="dcterms:W3CDTF">2020-11-19T22:59:48Z</dcterms:modified>
</cp:coreProperties>
</file>