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6A24B-1990-4368-81D8-801BBEE04B46}" type="datetimeFigureOut">
              <a:rPr lang="en-US" smtClean="0"/>
              <a:t>3/29/2025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33FCC-1B27-4A92-A25F-707628B9A49F}" type="slidenum">
              <a:rPr lang="en-US" smtClean="0"/>
              <a:t>‹#›</a:t>
            </a:fld>
            <a:endParaRPr lang="en-US"/>
          </a:p>
        </p:txBody>
      </p:sp>
    </p:spTree>
    <p:extLst>
      <p:ext uri="{BB962C8B-B14F-4D97-AF65-F5344CB8AC3E}">
        <p14:creationId xmlns:p14="http://schemas.microsoft.com/office/powerpoint/2010/main" val="4075445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33FCC-1B27-4A92-A25F-707628B9A49F}" type="slidenum">
              <a:rPr lang="en-US" smtClean="0"/>
              <a:t>1</a:t>
            </a:fld>
            <a:endParaRPr lang="en-US"/>
          </a:p>
        </p:txBody>
      </p:sp>
    </p:spTree>
    <p:extLst>
      <p:ext uri="{BB962C8B-B14F-4D97-AF65-F5344CB8AC3E}">
        <p14:creationId xmlns:p14="http://schemas.microsoft.com/office/powerpoint/2010/main" val="4261131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2B888-72DD-54FB-40E7-084BB6497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12A1B8-F08D-F7E6-606A-FFBA0CBA51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E4A4DB-0A34-9FFA-1AF1-626DD43F89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EA8FF0-9C03-8784-53B8-A5890619D474}"/>
              </a:ext>
            </a:extLst>
          </p:cNvPr>
          <p:cNvSpPr>
            <a:spLocks noGrp="1"/>
          </p:cNvSpPr>
          <p:nvPr>
            <p:ph type="sldNum" sz="quarter" idx="5"/>
          </p:nvPr>
        </p:nvSpPr>
        <p:spPr/>
        <p:txBody>
          <a:bodyPr/>
          <a:lstStyle/>
          <a:p>
            <a:fld id="{26333FCC-1B27-4A92-A25F-707628B9A49F}" type="slidenum">
              <a:rPr lang="en-US" smtClean="0"/>
              <a:t>10</a:t>
            </a:fld>
            <a:endParaRPr lang="en-US"/>
          </a:p>
        </p:txBody>
      </p:sp>
    </p:spTree>
    <p:extLst>
      <p:ext uri="{BB962C8B-B14F-4D97-AF65-F5344CB8AC3E}">
        <p14:creationId xmlns:p14="http://schemas.microsoft.com/office/powerpoint/2010/main" val="2252671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1847D-8A58-28FB-550E-3FCD8B7356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F0A38B-9232-1D9B-292A-74411703F9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5072EF-F85C-5284-124C-BC86B69D0E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C43E9A-8D0E-DAAC-8575-3DDD7266D67F}"/>
              </a:ext>
            </a:extLst>
          </p:cNvPr>
          <p:cNvSpPr>
            <a:spLocks noGrp="1"/>
          </p:cNvSpPr>
          <p:nvPr>
            <p:ph type="sldNum" sz="quarter" idx="5"/>
          </p:nvPr>
        </p:nvSpPr>
        <p:spPr/>
        <p:txBody>
          <a:bodyPr/>
          <a:lstStyle/>
          <a:p>
            <a:fld id="{26333FCC-1B27-4A92-A25F-707628B9A49F}" type="slidenum">
              <a:rPr lang="en-US" smtClean="0"/>
              <a:t>11</a:t>
            </a:fld>
            <a:endParaRPr lang="en-US"/>
          </a:p>
        </p:txBody>
      </p:sp>
    </p:spTree>
    <p:extLst>
      <p:ext uri="{BB962C8B-B14F-4D97-AF65-F5344CB8AC3E}">
        <p14:creationId xmlns:p14="http://schemas.microsoft.com/office/powerpoint/2010/main" val="3086449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AD9C7-3725-A0AD-3217-5B1616ADB5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98161D-AF7E-63CC-650F-A7B5A17DD4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C8A9DC-C17A-0280-B619-F02FB243AF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5B9656-8F8A-D13F-B511-8C38481DEF89}"/>
              </a:ext>
            </a:extLst>
          </p:cNvPr>
          <p:cNvSpPr>
            <a:spLocks noGrp="1"/>
          </p:cNvSpPr>
          <p:nvPr>
            <p:ph type="sldNum" sz="quarter" idx="5"/>
          </p:nvPr>
        </p:nvSpPr>
        <p:spPr/>
        <p:txBody>
          <a:bodyPr/>
          <a:lstStyle/>
          <a:p>
            <a:fld id="{26333FCC-1B27-4A92-A25F-707628B9A49F}" type="slidenum">
              <a:rPr lang="en-US" smtClean="0"/>
              <a:t>12</a:t>
            </a:fld>
            <a:endParaRPr lang="en-US"/>
          </a:p>
        </p:txBody>
      </p:sp>
    </p:spTree>
    <p:extLst>
      <p:ext uri="{BB962C8B-B14F-4D97-AF65-F5344CB8AC3E}">
        <p14:creationId xmlns:p14="http://schemas.microsoft.com/office/powerpoint/2010/main" val="2721914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FA574-8BF8-6179-D443-0FAB845F89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11FD8D-82A6-F222-3C6F-BD92BB995B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A64CA2-3E80-B1AF-9EE6-2A79A3E986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04C5D4-59F4-B4D2-9AA7-982B0D268E6E}"/>
              </a:ext>
            </a:extLst>
          </p:cNvPr>
          <p:cNvSpPr>
            <a:spLocks noGrp="1"/>
          </p:cNvSpPr>
          <p:nvPr>
            <p:ph type="sldNum" sz="quarter" idx="5"/>
          </p:nvPr>
        </p:nvSpPr>
        <p:spPr/>
        <p:txBody>
          <a:bodyPr/>
          <a:lstStyle/>
          <a:p>
            <a:fld id="{26333FCC-1B27-4A92-A25F-707628B9A49F}" type="slidenum">
              <a:rPr lang="en-US" smtClean="0"/>
              <a:t>13</a:t>
            </a:fld>
            <a:endParaRPr lang="en-US"/>
          </a:p>
        </p:txBody>
      </p:sp>
    </p:spTree>
    <p:extLst>
      <p:ext uri="{BB962C8B-B14F-4D97-AF65-F5344CB8AC3E}">
        <p14:creationId xmlns:p14="http://schemas.microsoft.com/office/powerpoint/2010/main" val="3850842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ADB60-99CC-B4BB-83CF-8CFB39E61A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75FB9-1CDF-982A-6C6A-6744D12E54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4273F1-6479-C8BC-8C64-073CF95BB8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52AEB8-B682-6518-E541-3683AC02C33B}"/>
              </a:ext>
            </a:extLst>
          </p:cNvPr>
          <p:cNvSpPr>
            <a:spLocks noGrp="1"/>
          </p:cNvSpPr>
          <p:nvPr>
            <p:ph type="sldNum" sz="quarter" idx="5"/>
          </p:nvPr>
        </p:nvSpPr>
        <p:spPr/>
        <p:txBody>
          <a:bodyPr/>
          <a:lstStyle/>
          <a:p>
            <a:fld id="{26333FCC-1B27-4A92-A25F-707628B9A49F}" type="slidenum">
              <a:rPr lang="en-US" smtClean="0"/>
              <a:t>14</a:t>
            </a:fld>
            <a:endParaRPr lang="en-US"/>
          </a:p>
        </p:txBody>
      </p:sp>
    </p:spTree>
    <p:extLst>
      <p:ext uri="{BB962C8B-B14F-4D97-AF65-F5344CB8AC3E}">
        <p14:creationId xmlns:p14="http://schemas.microsoft.com/office/powerpoint/2010/main" val="771210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8EA64-EEA0-6B4B-01F7-8F39579D73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2EA597-F6DF-2B92-0B6D-FCBB0B36AC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DCF6B-E221-3DA2-95E5-528B05F885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A9DAC8-2C11-040A-D958-BB8CC686B4EC}"/>
              </a:ext>
            </a:extLst>
          </p:cNvPr>
          <p:cNvSpPr>
            <a:spLocks noGrp="1"/>
          </p:cNvSpPr>
          <p:nvPr>
            <p:ph type="sldNum" sz="quarter" idx="5"/>
          </p:nvPr>
        </p:nvSpPr>
        <p:spPr/>
        <p:txBody>
          <a:bodyPr/>
          <a:lstStyle/>
          <a:p>
            <a:fld id="{26333FCC-1B27-4A92-A25F-707628B9A49F}" type="slidenum">
              <a:rPr lang="en-US" smtClean="0"/>
              <a:t>15</a:t>
            </a:fld>
            <a:endParaRPr lang="en-US"/>
          </a:p>
        </p:txBody>
      </p:sp>
    </p:spTree>
    <p:extLst>
      <p:ext uri="{BB962C8B-B14F-4D97-AF65-F5344CB8AC3E}">
        <p14:creationId xmlns:p14="http://schemas.microsoft.com/office/powerpoint/2010/main" val="513201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33837-C8E6-64BB-89F3-A16CDA1250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6D19B-2BFD-F19B-CF55-7A0F2CA15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E0B8-02DD-EAE2-63CC-639A6063C7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2A93B3-5047-E716-FC14-E130F04DB899}"/>
              </a:ext>
            </a:extLst>
          </p:cNvPr>
          <p:cNvSpPr>
            <a:spLocks noGrp="1"/>
          </p:cNvSpPr>
          <p:nvPr>
            <p:ph type="sldNum" sz="quarter" idx="5"/>
          </p:nvPr>
        </p:nvSpPr>
        <p:spPr/>
        <p:txBody>
          <a:bodyPr/>
          <a:lstStyle/>
          <a:p>
            <a:fld id="{26333FCC-1B27-4A92-A25F-707628B9A49F}" type="slidenum">
              <a:rPr lang="en-US" smtClean="0"/>
              <a:t>2</a:t>
            </a:fld>
            <a:endParaRPr lang="en-US"/>
          </a:p>
        </p:txBody>
      </p:sp>
    </p:spTree>
    <p:extLst>
      <p:ext uri="{BB962C8B-B14F-4D97-AF65-F5344CB8AC3E}">
        <p14:creationId xmlns:p14="http://schemas.microsoft.com/office/powerpoint/2010/main" val="374155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DE74C-E150-821D-C0B5-15DFE4BE6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4FC891-B541-7DC0-9C1E-711763543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86DF8B-5232-CED8-9C34-4179A15044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99105A-7E33-BF6C-FF63-8F72021EB715}"/>
              </a:ext>
            </a:extLst>
          </p:cNvPr>
          <p:cNvSpPr>
            <a:spLocks noGrp="1"/>
          </p:cNvSpPr>
          <p:nvPr>
            <p:ph type="sldNum" sz="quarter" idx="5"/>
          </p:nvPr>
        </p:nvSpPr>
        <p:spPr/>
        <p:txBody>
          <a:bodyPr/>
          <a:lstStyle/>
          <a:p>
            <a:fld id="{26333FCC-1B27-4A92-A25F-707628B9A49F}" type="slidenum">
              <a:rPr lang="en-US" smtClean="0"/>
              <a:t>3</a:t>
            </a:fld>
            <a:endParaRPr lang="en-US"/>
          </a:p>
        </p:txBody>
      </p:sp>
    </p:spTree>
    <p:extLst>
      <p:ext uri="{BB962C8B-B14F-4D97-AF65-F5344CB8AC3E}">
        <p14:creationId xmlns:p14="http://schemas.microsoft.com/office/powerpoint/2010/main" val="26199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B8BDE-A618-831C-C21C-A5BA41A3CF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50F72-D59D-5C5C-56AD-3A365398B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3E565-28CC-8A26-D2C5-A1CCE56CDA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95D927-949D-C14E-1FB7-024FC939E4A1}"/>
              </a:ext>
            </a:extLst>
          </p:cNvPr>
          <p:cNvSpPr>
            <a:spLocks noGrp="1"/>
          </p:cNvSpPr>
          <p:nvPr>
            <p:ph type="sldNum" sz="quarter" idx="5"/>
          </p:nvPr>
        </p:nvSpPr>
        <p:spPr/>
        <p:txBody>
          <a:bodyPr/>
          <a:lstStyle/>
          <a:p>
            <a:fld id="{26333FCC-1B27-4A92-A25F-707628B9A49F}" type="slidenum">
              <a:rPr lang="en-US" smtClean="0"/>
              <a:t>4</a:t>
            </a:fld>
            <a:endParaRPr lang="en-US"/>
          </a:p>
        </p:txBody>
      </p:sp>
    </p:spTree>
    <p:extLst>
      <p:ext uri="{BB962C8B-B14F-4D97-AF65-F5344CB8AC3E}">
        <p14:creationId xmlns:p14="http://schemas.microsoft.com/office/powerpoint/2010/main" val="1892557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A063F-26A2-A1BE-A490-7CD725762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A4B-190A-6519-C77F-1921C29FE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F9D626-26A0-9C98-F10E-CE791CC9D0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8675D9-6244-EEA1-EA9F-A4696441DF3C}"/>
              </a:ext>
            </a:extLst>
          </p:cNvPr>
          <p:cNvSpPr>
            <a:spLocks noGrp="1"/>
          </p:cNvSpPr>
          <p:nvPr>
            <p:ph type="sldNum" sz="quarter" idx="5"/>
          </p:nvPr>
        </p:nvSpPr>
        <p:spPr/>
        <p:txBody>
          <a:bodyPr/>
          <a:lstStyle/>
          <a:p>
            <a:fld id="{26333FCC-1B27-4A92-A25F-707628B9A49F}" type="slidenum">
              <a:rPr lang="en-US" smtClean="0"/>
              <a:t>5</a:t>
            </a:fld>
            <a:endParaRPr lang="en-US"/>
          </a:p>
        </p:txBody>
      </p:sp>
    </p:spTree>
    <p:extLst>
      <p:ext uri="{BB962C8B-B14F-4D97-AF65-F5344CB8AC3E}">
        <p14:creationId xmlns:p14="http://schemas.microsoft.com/office/powerpoint/2010/main" val="205473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1E0BB-27A3-611D-7F0B-2E8FBDF3D1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08645-0313-248D-303B-65017C3A93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263788-DEBB-4E59-9FD6-0AAF2FCCDA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E577FF-93E0-13F1-C6BD-4A7EE61C354B}"/>
              </a:ext>
            </a:extLst>
          </p:cNvPr>
          <p:cNvSpPr>
            <a:spLocks noGrp="1"/>
          </p:cNvSpPr>
          <p:nvPr>
            <p:ph type="sldNum" sz="quarter" idx="5"/>
          </p:nvPr>
        </p:nvSpPr>
        <p:spPr/>
        <p:txBody>
          <a:bodyPr/>
          <a:lstStyle/>
          <a:p>
            <a:fld id="{26333FCC-1B27-4A92-A25F-707628B9A49F}" type="slidenum">
              <a:rPr lang="en-US" smtClean="0"/>
              <a:t>6</a:t>
            </a:fld>
            <a:endParaRPr lang="en-US"/>
          </a:p>
        </p:txBody>
      </p:sp>
    </p:spTree>
    <p:extLst>
      <p:ext uri="{BB962C8B-B14F-4D97-AF65-F5344CB8AC3E}">
        <p14:creationId xmlns:p14="http://schemas.microsoft.com/office/powerpoint/2010/main" val="1470008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71FFD-10CE-7489-574E-367DC18A05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DD3C79-1D89-F81D-2DA7-303B739EF9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CAB217-6D70-09B7-8B54-CB8598B436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C8D106-D1D5-1266-C346-7AA8F3A1B6C0}"/>
              </a:ext>
            </a:extLst>
          </p:cNvPr>
          <p:cNvSpPr>
            <a:spLocks noGrp="1"/>
          </p:cNvSpPr>
          <p:nvPr>
            <p:ph type="sldNum" sz="quarter" idx="5"/>
          </p:nvPr>
        </p:nvSpPr>
        <p:spPr/>
        <p:txBody>
          <a:bodyPr/>
          <a:lstStyle/>
          <a:p>
            <a:fld id="{26333FCC-1B27-4A92-A25F-707628B9A49F}" type="slidenum">
              <a:rPr lang="en-US" smtClean="0"/>
              <a:t>7</a:t>
            </a:fld>
            <a:endParaRPr lang="en-US"/>
          </a:p>
        </p:txBody>
      </p:sp>
    </p:spTree>
    <p:extLst>
      <p:ext uri="{BB962C8B-B14F-4D97-AF65-F5344CB8AC3E}">
        <p14:creationId xmlns:p14="http://schemas.microsoft.com/office/powerpoint/2010/main" val="35121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27067-020C-B1C1-7359-A5B5C9678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F2D1F3-A762-9661-E6C4-89751F5B6B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ABDE4-54E4-B12A-7CE1-3B66FB8474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D3C11C-3C75-D843-3B17-D5914D5F1E86}"/>
              </a:ext>
            </a:extLst>
          </p:cNvPr>
          <p:cNvSpPr>
            <a:spLocks noGrp="1"/>
          </p:cNvSpPr>
          <p:nvPr>
            <p:ph type="sldNum" sz="quarter" idx="5"/>
          </p:nvPr>
        </p:nvSpPr>
        <p:spPr/>
        <p:txBody>
          <a:bodyPr/>
          <a:lstStyle/>
          <a:p>
            <a:fld id="{26333FCC-1B27-4A92-A25F-707628B9A49F}" type="slidenum">
              <a:rPr lang="en-US" smtClean="0"/>
              <a:t>8</a:t>
            </a:fld>
            <a:endParaRPr lang="en-US"/>
          </a:p>
        </p:txBody>
      </p:sp>
    </p:spTree>
    <p:extLst>
      <p:ext uri="{BB962C8B-B14F-4D97-AF65-F5344CB8AC3E}">
        <p14:creationId xmlns:p14="http://schemas.microsoft.com/office/powerpoint/2010/main" val="940313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31E4B-8F08-08EF-8208-27063EB532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48B7AD-7B54-3D6E-5DF1-3CE8AF446B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B70503-AB76-9B65-3620-8409B6E332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6B697F-C5C1-333A-44AD-7EDE710FDAB1}"/>
              </a:ext>
            </a:extLst>
          </p:cNvPr>
          <p:cNvSpPr>
            <a:spLocks noGrp="1"/>
          </p:cNvSpPr>
          <p:nvPr>
            <p:ph type="sldNum" sz="quarter" idx="5"/>
          </p:nvPr>
        </p:nvSpPr>
        <p:spPr/>
        <p:txBody>
          <a:bodyPr/>
          <a:lstStyle/>
          <a:p>
            <a:fld id="{26333FCC-1B27-4A92-A25F-707628B9A49F}" type="slidenum">
              <a:rPr lang="en-US" smtClean="0"/>
              <a:t>9</a:t>
            </a:fld>
            <a:endParaRPr lang="en-US"/>
          </a:p>
        </p:txBody>
      </p:sp>
    </p:spTree>
    <p:extLst>
      <p:ext uri="{BB962C8B-B14F-4D97-AF65-F5344CB8AC3E}">
        <p14:creationId xmlns:p14="http://schemas.microsoft.com/office/powerpoint/2010/main" val="22036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1717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919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82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8494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43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05318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654380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37052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51300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57816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63854-0500-4533-9B56-A93F0BB014C2}"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6390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63854-0500-4533-9B56-A93F0BB014C2}" type="datetimeFigureOut">
              <a:rPr lang="en-US" smtClean="0"/>
              <a:t>3/29/2025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96717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63854-0500-4533-9B56-A93F0BB014C2}" type="datetimeFigureOut">
              <a:rPr lang="en-US" smtClean="0"/>
              <a:t>3/29/2025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3689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63854-0500-4533-9B56-A93F0BB014C2}" type="datetimeFigureOut">
              <a:rPr lang="en-US" smtClean="0"/>
              <a:t>3/29/2025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5149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81968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90743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963854-0500-4533-9B56-A93F0BB014C2}" type="datetimeFigureOut">
              <a:rPr lang="en-US" smtClean="0"/>
              <a:t>3/29/2025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0AC47B-80C8-4C1B-84E9-DE269DE6DDAD}" type="slidenum">
              <a:rPr lang="en-US" smtClean="0"/>
              <a:t>‹#›</a:t>
            </a:fld>
            <a:endParaRPr lang="en-US"/>
          </a:p>
        </p:txBody>
      </p:sp>
    </p:spTree>
    <p:extLst>
      <p:ext uri="{BB962C8B-B14F-4D97-AF65-F5344CB8AC3E}">
        <p14:creationId xmlns:p14="http://schemas.microsoft.com/office/powerpoint/2010/main" val="1680893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d.rahman3@stud.fra-uas.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mailto:sohel.rana@stud.fra-uas.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5.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6.jpe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26EC26-E04F-B930-7215-3BABD6445597}"/>
              </a:ext>
            </a:extLst>
          </p:cNvPr>
          <p:cNvSpPr>
            <a:spLocks noGrp="1"/>
          </p:cNvSpPr>
          <p:nvPr>
            <p:ph type="title"/>
          </p:nvPr>
        </p:nvSpPr>
        <p:spPr>
          <a:xfrm>
            <a:off x="1806541" y="172261"/>
            <a:ext cx="6724811" cy="1280890"/>
          </a:xfrm>
        </p:spPr>
        <p:txBody>
          <a:bodyPr>
            <a:normAutofit/>
          </a:bodyPr>
          <a:lstStyle/>
          <a:p>
            <a:r>
              <a:rPr lang="en-US" sz="2800" b="1" dirty="0">
                <a:latin typeface="Times New Roman" panose="02020603050405020304" pitchFamily="18" charset="0"/>
                <a:cs typeface="Times New Roman" panose="02020603050405020304" pitchFamily="18" charset="0"/>
              </a:rPr>
              <a:t>Software Engineering</a:t>
            </a:r>
            <a:br>
              <a:rPr lang="en-US" sz="2800" b="1" dirty="0">
                <a:latin typeface="Times New Roman" panose="02020603050405020304" pitchFamily="18" charset="0"/>
                <a:cs typeface="Times New Roman" panose="02020603050405020304" pitchFamily="18" charset="0"/>
              </a:rPr>
            </a:br>
            <a:r>
              <a:rPr lang="en-US" sz="2800" b="1" dirty="0">
                <a:latin typeface="+mn-lt"/>
              </a:rPr>
              <a:t>Damir Dobric/Andreas Pech</a:t>
            </a:r>
            <a:endParaRPr lang="en-D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D237CA-6A09-4366-56C2-2B4B4D97E2C4}"/>
              </a:ext>
            </a:extLst>
          </p:cNvPr>
          <p:cNvSpPr>
            <a:spLocks noGrp="1"/>
          </p:cNvSpPr>
          <p:nvPr>
            <p:ph idx="1"/>
          </p:nvPr>
        </p:nvSpPr>
        <p:spPr>
          <a:xfrm>
            <a:off x="1946832" y="1307592"/>
            <a:ext cx="10095815" cy="5120640"/>
          </a:xfrm>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Presentation on </a:t>
            </a:r>
          </a:p>
          <a:p>
            <a:pPr marL="0" indent="0" algn="ctr">
              <a:buNone/>
            </a:pPr>
            <a:r>
              <a:rPr lang="en-US" sz="2400" b="1" dirty="0">
                <a:latin typeface="Times New Roman" panose="02020603050405020304" pitchFamily="18" charset="0"/>
                <a:cs typeface="Times New Roman" panose="02020603050405020304" pitchFamily="18" charset="0"/>
              </a:rPr>
              <a:t>ML24/25-03 Implement Anomaly Detection Sample</a:t>
            </a: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Md Ashiqur Rahman                                                  Md Sohel Rana</a:t>
            </a:r>
          </a:p>
          <a:p>
            <a:pPr marL="0" indent="0">
              <a:buNone/>
            </a:pPr>
            <a:r>
              <a:rPr lang="en-US" sz="2000" b="1" dirty="0">
                <a:latin typeface="Times New Roman" panose="02020603050405020304" pitchFamily="18" charset="0"/>
                <a:cs typeface="Times New Roman" panose="02020603050405020304" pitchFamily="18" charset="0"/>
              </a:rPr>
              <a:t>Matriculation Number: 1393169                               Matriculation Number: 1415765               </a:t>
            </a:r>
          </a:p>
          <a:p>
            <a:pPr marL="0" indent="0">
              <a:buNone/>
            </a:pPr>
            <a:r>
              <a:rPr lang="en-US" sz="2000" b="1" dirty="0">
                <a:latin typeface="Times New Roman" panose="02020603050405020304" pitchFamily="18" charset="0"/>
                <a:cs typeface="Times New Roman" panose="02020603050405020304" pitchFamily="18" charset="0"/>
                <a:hlinkClick r:id="rId3"/>
              </a:rPr>
              <a:t>md.rahman3@stud.fra-uas.de</a:t>
            </a:r>
            <a:r>
              <a:rPr lang="en-US" sz="2000" b="1" dirty="0">
                <a:latin typeface="Times New Roman" panose="02020603050405020304" pitchFamily="18" charset="0"/>
                <a:cs typeface="Times New Roman" panose="02020603050405020304" pitchFamily="18" charset="0"/>
              </a:rPr>
              <a:t>                                    </a:t>
            </a:r>
            <a:r>
              <a:rPr lang="de-DE" sz="2000" b="1" dirty="0">
                <a:effectLst/>
                <a:latin typeface="Times New Roman" panose="02020603050405020304" pitchFamily="18" charset="0"/>
                <a:ea typeface="SimSun" panose="02010600030101010101" pitchFamily="2" charset="-122"/>
                <a:hlinkClick r:id="rId4"/>
              </a:rPr>
              <a:t>sohel.rana@stud.fra-uas.de</a:t>
            </a:r>
            <a:endParaRPr lang="de-DE" sz="2000" b="1" dirty="0">
              <a:effectLst/>
              <a:latin typeface="Times New Roman" panose="02020603050405020304" pitchFamily="18" charset="0"/>
              <a:ea typeface="SimSun" panose="02010600030101010101" pitchFamily="2" charset="-122"/>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lgn="ctr">
              <a:buNone/>
            </a:pPr>
            <a:r>
              <a:rPr lang="en-US" sz="2000" b="1" dirty="0">
                <a:latin typeface="Times New Roman" panose="02020603050405020304" pitchFamily="18" charset="0"/>
                <a:cs typeface="Times New Roman" panose="02020603050405020304" pitchFamily="18" charset="0"/>
              </a:rPr>
              <a:t>Team Name: </a:t>
            </a:r>
            <a:r>
              <a:rPr lang="en-US" sz="2000" b="1" dirty="0" err="1">
                <a:latin typeface="Times New Roman" panose="02020603050405020304" pitchFamily="18" charset="0"/>
                <a:cs typeface="Times New Roman" panose="02020603050405020304" pitchFamily="18" charset="0"/>
              </a:rPr>
              <a:t>CodeHive</a:t>
            </a: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Date:29/03/2025</a:t>
            </a:r>
          </a:p>
        </p:txBody>
      </p:sp>
      <p:pic>
        <p:nvPicPr>
          <p:cNvPr id="4" name="Picture 3">
            <a:extLst>
              <a:ext uri="{FF2B5EF4-FFF2-40B4-BE49-F238E27FC236}">
                <a16:creationId xmlns:a16="http://schemas.microsoft.com/office/drawing/2014/main" id="{0EE54076-E2D5-7F9C-CA16-E2FE2CBFF18E}"/>
              </a:ext>
            </a:extLst>
          </p:cNvPr>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D0037516-E5EA-3533-72A8-8AEC193731C2}"/>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332090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D45C3-BCFA-5A69-FB0A-B5A2E9443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D6FB2-6662-7909-4C67-AD7C32DF61B6}"/>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Result</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FCAE0B45-11ED-4177-33CF-51CF7B7B96E7}"/>
              </a:ext>
            </a:extLst>
          </p:cNvPr>
          <p:cNvSpPr>
            <a:spLocks noGrp="1"/>
          </p:cNvSpPr>
          <p:nvPr>
            <p:ph sz="half" idx="1"/>
          </p:nvPr>
        </p:nvSpPr>
        <p:spPr>
          <a:xfrm>
            <a:off x="2227117" y="1764792"/>
            <a:ext cx="4639524" cy="4139052"/>
          </a:xfrm>
        </p:spPr>
        <p:txBody>
          <a:bodyPr>
            <a:normAutofit lnSpcReduction="10000"/>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visualization displays the number of anomalies detected in various numerical sequences.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X-axis: Represents the number of anomalies.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Y-axis: Represents different numerical sequences.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Each sequence consists of five numerical values, indicating multiple five-element sequences analyzed.</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Some sequences exhibit more anomalies than others, suggesting heterogeneous data patterns.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Higher anomaly counts may indicate outliers, systematic errors, or data behavior changes.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Sequences with fewer anomalies may represent regular patterns or stable trends.</a:t>
            </a:r>
          </a:p>
          <a:p>
            <a:pPr marL="0" indent="0">
              <a:buNone/>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11" name="Content Placeholder 10" descr="A graph showing an abnormal number of animals&#10;&#10;AI-generated content may be incorrect.">
            <a:extLst>
              <a:ext uri="{FF2B5EF4-FFF2-40B4-BE49-F238E27FC236}">
                <a16:creationId xmlns:a16="http://schemas.microsoft.com/office/drawing/2014/main" id="{CBC146A7-5846-F52A-3374-D195B758139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500948"/>
            <a:ext cx="4313238" cy="2587942"/>
          </a:xfrm>
        </p:spPr>
      </p:pic>
      <p:pic>
        <p:nvPicPr>
          <p:cNvPr id="4" name="Picture 3">
            <a:extLst>
              <a:ext uri="{FF2B5EF4-FFF2-40B4-BE49-F238E27FC236}">
                <a16:creationId xmlns:a16="http://schemas.microsoft.com/office/drawing/2014/main" id="{558D3F86-9EE2-4326-F267-58C0DB7FE67E}"/>
              </a:ext>
            </a:extLst>
          </p:cNvPr>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30C662EC-676F-6B83-7D6F-33C6F5C2C825}"/>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224827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9AE5A-04A3-34FB-427B-5ED833C01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E288FB-8BAB-DF06-7398-35634F557655}"/>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Result</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D621FD6E-CBED-B5CF-7C01-01683D88353B}"/>
              </a:ext>
            </a:extLst>
          </p:cNvPr>
          <p:cNvSpPr>
            <a:spLocks noGrp="1"/>
          </p:cNvSpPr>
          <p:nvPr>
            <p:ph sz="half" idx="1"/>
          </p:nvPr>
        </p:nvSpPr>
        <p:spPr>
          <a:xfrm>
            <a:off x="2227117" y="1764792"/>
            <a:ext cx="4639524" cy="4139052"/>
          </a:xfrm>
        </p:spPr>
        <p:txBody>
          <a:bodyPr>
            <a:normAutofit lnSpcReduction="10000"/>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time-series comparison plot showing the relationship between actual values, predicted values, and detected anomalies. </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Black Solid Line: Represents actual values, showing fluctuations over time.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Blue Dashed Line: Represents predicted values, indicating the expected trend.</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Red Dots: Mark detected anomalies where actual values significantly diverge from predictions.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Large deviations indicate unexpected real-world events, sensor malfunctions, or model inaccuracies.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predictive model struggles with sudden spikes or drops, revealing potential forecasting limitations.</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2446C0-BC9C-0F00-F6A3-BD234D1FA4D6}"/>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E83C7D71-727C-2647-FB8C-8CDF6F79C811}"/>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pic>
        <p:nvPicPr>
          <p:cNvPr id="9" name="Content Placeholder 8" descr="A graph showing the results of a performance&#10;&#10;AI-generated content may be incorrect.">
            <a:extLst>
              <a:ext uri="{FF2B5EF4-FFF2-40B4-BE49-F238E27FC236}">
                <a16:creationId xmlns:a16="http://schemas.microsoft.com/office/drawing/2014/main" id="{DCCF6914-F090-D695-B4C5-EDD4F5B127F6}"/>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191375" y="2936478"/>
            <a:ext cx="4313238" cy="2156619"/>
          </a:xfrm>
        </p:spPr>
      </p:pic>
    </p:spTree>
    <p:extLst>
      <p:ext uri="{BB962C8B-B14F-4D97-AF65-F5344CB8AC3E}">
        <p14:creationId xmlns:p14="http://schemas.microsoft.com/office/powerpoint/2010/main" val="278359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72EFB-8698-BF6A-412D-F56FCDF2DC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F3FFE-A854-05EA-768E-A854AC5940C3}"/>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Result</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758A06BB-6E84-34F0-C02D-D0E190D096AF}"/>
              </a:ext>
            </a:extLst>
          </p:cNvPr>
          <p:cNvSpPr>
            <a:spLocks noGrp="1"/>
          </p:cNvSpPr>
          <p:nvPr>
            <p:ph sz="half" idx="1"/>
          </p:nvPr>
        </p:nvSpPr>
        <p:spPr>
          <a:xfrm>
            <a:off x="2227117" y="1764792"/>
            <a:ext cx="4639524" cy="4139052"/>
          </a:xfrm>
        </p:spPr>
        <p:txBody>
          <a:bodyPr>
            <a:normAutofit lnSpcReduction="10000"/>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histogram combined with a Kernel Density Estimate (KDE) curve to visualize prediction error distribution.</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X-axis: Represents prediction error values.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Y-axis: Represents the frequency of prediction errors.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Light Orange Histogram Bars: Show the number of occurrences for different error ranges.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KDE Curve: Smooths the distribution to reveal underlying error patterns.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Multiple peaks and large errors suggest variable model inaccuracies.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High-frequency large errors indicate systemic biases or inefficiencies in the model.</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ED634AC-60E5-5AD2-EE3D-109A709DDD0B}"/>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71BA2CAB-C036-DDC2-D900-31A771E8E9EE}"/>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pic>
        <p:nvPicPr>
          <p:cNvPr id="12" name="Content Placeholder 11" descr="A graph with numbers and lines&#10;&#10;AI-generated content may be incorrect.">
            <a:extLst>
              <a:ext uri="{FF2B5EF4-FFF2-40B4-BE49-F238E27FC236}">
                <a16:creationId xmlns:a16="http://schemas.microsoft.com/office/drawing/2014/main" id="{CC38ACAE-FF7A-9A76-C08B-CB29A8C5CA85}"/>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191375" y="2720817"/>
            <a:ext cx="4313238" cy="2587942"/>
          </a:xfrm>
        </p:spPr>
      </p:pic>
    </p:spTree>
    <p:extLst>
      <p:ext uri="{BB962C8B-B14F-4D97-AF65-F5344CB8AC3E}">
        <p14:creationId xmlns:p14="http://schemas.microsoft.com/office/powerpoint/2010/main" val="169460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AF412-27C7-6AB9-135F-D790B6A8A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2EABFC-81F5-9FFB-AD22-44CE4A95044C}"/>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Discussion</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78F3FE18-C591-0ECB-4DE7-A6374C8BE05A}"/>
              </a:ext>
            </a:extLst>
          </p:cNvPr>
          <p:cNvSpPr>
            <a:spLocks noGrp="1"/>
          </p:cNvSpPr>
          <p:nvPr>
            <p:ph idx="1"/>
          </p:nvPr>
        </p:nvSpPr>
        <p:spPr>
          <a:xfrm>
            <a:off x="2592925" y="1572768"/>
            <a:ext cx="8915400" cy="4809744"/>
          </a:xfrm>
        </p:spPr>
        <p:txBody>
          <a:bodyPr>
            <a:normAutofit fontScale="92500" lnSpcReduction="10000"/>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Model effectively identifies outliers in datasets.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Important applications: network security, fraud detection, predictive maintenance.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Enhances real-time decision-making, reducing operational risks and improving system performance.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FNR indicates the ratio of missed anomalies (actual anomalies reported as normal).</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Low FNR is crucial to prevent major consequences (e.g., fraud detection failures).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False positives should be minimized to reduce unnecessary investigations.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Limitations &amp; Challenges:</a:t>
            </a:r>
          </a:p>
          <a:p>
            <a:pPr marL="0" indent="0">
              <a:buNone/>
            </a:pPr>
            <a:r>
              <a:rPr lang="en-US" sz="1600" dirty="0">
                <a:latin typeface="Times New Roman" panose="02020603050405020304" pitchFamily="18" charset="0"/>
                <a:cs typeface="Times New Roman" panose="02020603050405020304" pitchFamily="18" charset="0"/>
              </a:rPr>
              <a:t>       Data Quality Dependency: Model performance is affected by data noise &amp; inconsistencies.</a:t>
            </a:r>
          </a:p>
          <a:p>
            <a:pPr marL="0" indent="0">
              <a:buNone/>
            </a:pPr>
            <a:r>
              <a:rPr lang="en-US" sz="1600" dirty="0">
                <a:latin typeface="Times New Roman" panose="02020603050405020304" pitchFamily="18" charset="0"/>
                <a:cs typeface="Times New Roman" panose="02020603050405020304" pitchFamily="18" charset="0"/>
              </a:rPr>
              <a:t>       Computational Constraints: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sample size due to local machine processing power.</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Cloud computing could improve training efficiency.</a:t>
            </a:r>
          </a:p>
          <a:p>
            <a:pPr marL="457200" lvl="1" indent="0">
              <a:buNone/>
            </a:pPr>
            <a:r>
              <a:rPr lang="en-US" dirty="0">
                <a:latin typeface="Times New Roman" panose="02020603050405020304" pitchFamily="18" charset="0"/>
                <a:cs typeface="Times New Roman" panose="02020603050405020304" pitchFamily="18" charset="0"/>
              </a:rPr>
              <a:t>Hyperparameter Optimization: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Fine-tuning can enhance anomaly detection accuracy.</a:t>
            </a:r>
          </a:p>
          <a:p>
            <a:pPr marL="0" indent="0">
              <a:buNone/>
            </a:pPr>
            <a:r>
              <a:rPr lang="en-US" sz="16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0" indent="0">
              <a:buNone/>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3C4B3B-48C4-E885-2124-12686542FCB4}"/>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A43018B1-F57F-BE24-3F28-F533F76F282B}"/>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412045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8B9A3-8F9C-0EC3-C040-E2433305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E5B2B-CCC2-1DDF-03DF-A00DA269DD7F}"/>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References</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128E2E41-3AEB-1DB4-C5EB-96B8E8786B09}"/>
              </a:ext>
            </a:extLst>
          </p:cNvPr>
          <p:cNvSpPr>
            <a:spLocks noGrp="1"/>
          </p:cNvSpPr>
          <p:nvPr>
            <p:ph idx="1"/>
          </p:nvPr>
        </p:nvSpPr>
        <p:spPr>
          <a:xfrm>
            <a:off x="2592924" y="1905000"/>
            <a:ext cx="9394859" cy="4477512"/>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[1] J. H. a. S. Blakeslee, "On Intelligence," in Henry Holt, New York, 2004.</a:t>
            </a:r>
          </a:p>
          <a:p>
            <a:pPr marL="0" indent="0">
              <a:buNone/>
            </a:pPr>
            <a:r>
              <a:rPr lang="en-US" sz="1600" dirty="0">
                <a:latin typeface="Times New Roman" panose="02020603050405020304" pitchFamily="18" charset="0"/>
                <a:cs typeface="Times New Roman" panose="02020603050405020304" pitchFamily="18" charset="0"/>
              </a:rPr>
              <a:t>[2] J. S. a. S. </a:t>
            </a:r>
            <a:r>
              <a:rPr lang="en-US" sz="1600" dirty="0" err="1">
                <a:latin typeface="Times New Roman" panose="02020603050405020304" pitchFamily="18" charset="0"/>
                <a:cs typeface="Times New Roman" panose="02020603050405020304" pitchFamily="18" charset="0"/>
              </a:rPr>
              <a:t>Latré</a:t>
            </a:r>
            <a:r>
              <a:rPr lang="en-US" sz="1600" dirty="0">
                <a:latin typeface="Times New Roman" panose="02020603050405020304" pitchFamily="18" charset="0"/>
                <a:cs typeface="Times New Roman" panose="02020603050405020304" pitchFamily="18" charset="0"/>
              </a:rPr>
              <a:t>, "Hierarchical temporal memory and recurrent neural networks for time series              prediction: An empirical validation and reduction to multilayer </a:t>
            </a:r>
            <a:r>
              <a:rPr lang="en-US" sz="1600" dirty="0" err="1">
                <a:latin typeface="Times New Roman" panose="02020603050405020304" pitchFamily="18" charset="0"/>
                <a:cs typeface="Times New Roman" panose="02020603050405020304" pitchFamily="18" charset="0"/>
              </a:rPr>
              <a:t>perceptrons</a:t>
            </a:r>
            <a:r>
              <a:rPr lang="en-US" sz="1600" dirty="0">
                <a:latin typeface="Times New Roman" panose="02020603050405020304" pitchFamily="18" charset="0"/>
                <a:cs typeface="Times New Roman" panose="02020603050405020304" pitchFamily="18" charset="0"/>
              </a:rPr>
              <a:t>," in Neurocomputing, 2020.</a:t>
            </a:r>
          </a:p>
          <a:p>
            <a:pPr marL="0" indent="0">
              <a:buNone/>
            </a:pPr>
            <a:r>
              <a:rPr lang="en-US" sz="1600" dirty="0">
                <a:latin typeface="Times New Roman" panose="02020603050405020304" pitchFamily="18" charset="0"/>
                <a:cs typeface="Times New Roman" panose="02020603050405020304" pitchFamily="18" charset="0"/>
              </a:rPr>
              <a:t>[3] V. Lomonaco, "A machine learning guide to HTM (Hierarchical Temporal Memory)," 2019. [Online].Available: https://www.numenta.com/blog/2019/10/24/machinelearning-guide-to-htm.</a:t>
            </a:r>
          </a:p>
          <a:p>
            <a:pPr marL="0" indent="0">
              <a:buNone/>
            </a:pPr>
            <a:r>
              <a:rPr lang="en-US" sz="1600" dirty="0">
                <a:latin typeface="Times New Roman" panose="02020603050405020304" pitchFamily="18" charset="0"/>
                <a:cs typeface="Times New Roman" panose="02020603050405020304" pitchFamily="18" charset="0"/>
              </a:rPr>
              <a:t>[4] a. H. H. J. A. Starzyk, "</a:t>
            </a:r>
            <a:r>
              <a:rPr lang="en-US" sz="1600" dirty="0" err="1">
                <a:latin typeface="Times New Roman" panose="02020603050405020304" pitchFamily="18" charset="0"/>
                <a:cs typeface="Times New Roman" panose="02020603050405020304" pitchFamily="18" charset="0"/>
              </a:rPr>
              <a:t>Spatio</a:t>
            </a:r>
            <a:r>
              <a:rPr lang="en-US" sz="1600" dirty="0">
                <a:latin typeface="Times New Roman" panose="02020603050405020304" pitchFamily="18" charset="0"/>
                <a:cs typeface="Times New Roman" panose="02020603050405020304" pitchFamily="18" charset="0"/>
              </a:rPr>
              <a:t>–Temporal Memories for Machine Learning: A Long-Term Memory Organization,“ in IEEE TRANSACTIONS ON NEURAL NETWORKS, 2009.</a:t>
            </a:r>
          </a:p>
          <a:p>
            <a:pPr marL="0" indent="0">
              <a:buNone/>
            </a:pPr>
            <a:r>
              <a:rPr lang="en-US" sz="1600" dirty="0">
                <a:latin typeface="Times New Roman" panose="02020603050405020304" pitchFamily="18" charset="0"/>
                <a:cs typeface="Times New Roman" panose="02020603050405020304" pitchFamily="18" charset="0"/>
              </a:rPr>
              <a:t>[5] A. &amp;. A. S. Lavin, "Evaluating real-time anomaly detection algorithms - the </a:t>
            </a:r>
            <a:r>
              <a:rPr lang="en-US" sz="1600" dirty="0" err="1">
                <a:latin typeface="Times New Roman" panose="02020603050405020304" pitchFamily="18" charset="0"/>
                <a:cs typeface="Times New Roman" panose="02020603050405020304" pitchFamily="18" charset="0"/>
              </a:rPr>
              <a:t>Numenta</a:t>
            </a:r>
            <a:r>
              <a:rPr lang="en-US" sz="1600" dirty="0">
                <a:latin typeface="Times New Roman" panose="02020603050405020304" pitchFamily="18" charset="0"/>
                <a:cs typeface="Times New Roman" panose="02020603050405020304" pitchFamily="18" charset="0"/>
              </a:rPr>
              <a:t> Anomaly Benchmark," in In </a:t>
            </a:r>
            <a:r>
              <a:rPr lang="en-US" sz="1600" dirty="0" err="1">
                <a:latin typeface="Times New Roman" panose="02020603050405020304" pitchFamily="18" charset="0"/>
                <a:cs typeface="Times New Roman" panose="02020603050405020304" pitchFamily="18" charset="0"/>
              </a:rPr>
              <a:t>arXiv</a:t>
            </a:r>
            <a:r>
              <a:rPr lang="en-US" sz="1600" dirty="0">
                <a:latin typeface="Times New Roman" panose="02020603050405020304" pitchFamily="18" charset="0"/>
                <a:cs typeface="Times New Roman" panose="02020603050405020304" pitchFamily="18" charset="0"/>
              </a:rPr>
              <a:t> [cs.AI], 2015.   </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0" indent="0">
              <a:buNone/>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85CD9E5-6F61-5C98-CDDA-3A2242DF50DD}"/>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77168A1B-9147-62A8-5D89-20136F89869E}"/>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279510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837AA-A0D3-3E99-621B-8C55CF0DC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68E2D1-4C27-6E6A-D4C8-1AF7A2B7A24E}"/>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Q&amp;A</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84C7A7F9-B2B2-E96F-8C3F-B8D19CC101DF}"/>
              </a:ext>
            </a:extLst>
          </p:cNvPr>
          <p:cNvSpPr>
            <a:spLocks noGrp="1"/>
          </p:cNvSpPr>
          <p:nvPr>
            <p:ph idx="1"/>
          </p:nvPr>
        </p:nvSpPr>
        <p:spPr>
          <a:xfrm>
            <a:off x="2660903" y="1905000"/>
            <a:ext cx="8513065" cy="3927951"/>
          </a:xfrm>
        </p:spPr>
        <p:txBody>
          <a:bodyPr>
            <a:norm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Thank you for your attention!</a:t>
            </a:r>
          </a:p>
        </p:txBody>
      </p:sp>
      <p:pic>
        <p:nvPicPr>
          <p:cNvPr id="4" name="Picture 3">
            <a:extLst>
              <a:ext uri="{FF2B5EF4-FFF2-40B4-BE49-F238E27FC236}">
                <a16:creationId xmlns:a16="http://schemas.microsoft.com/office/drawing/2014/main" id="{B0412A10-014F-B58E-E307-E4EFCEF04427}"/>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E77374C2-0C6A-EEB1-2BAE-2BFF53866703}"/>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28049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04E1-A981-2743-5D51-F998ADA0B9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31A63-7E2C-F021-61DC-E1D88A56B970}"/>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Overview</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Anomaly Detection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Result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Discussion</a:t>
            </a:r>
          </a:p>
          <a:p>
            <a:pPr>
              <a:buFont typeface="Wingdings" panose="05000000000000000000" pitchFamily="2" charset="2"/>
              <a:buChar char="q"/>
            </a:pPr>
            <a:r>
              <a:rPr lang="en-US">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108B6B-1D94-BF79-794B-0576CB67CE95}"/>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C5F56A21-32B5-C01D-46ED-CC1CA4CDCB45}"/>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96108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C5584-95BC-8F75-B097-F8E289E23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C6B1B-BA28-9516-813C-4CB85F232E17}"/>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HTM is a machine learning algorithm inspired by the neocortex of the human brain.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Recognizes temporal patterns and predicts time-series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Uses Sparse Distributed Representations (SDRs) for efficient data processing.</a:t>
            </a:r>
          </a:p>
          <a:p>
            <a:pPr marL="0" indent="0">
              <a:buNone/>
            </a:pPr>
            <a:endParaRPr lang="en-US" dirty="0"/>
          </a:p>
          <a:p>
            <a:pPr marL="0" indent="0">
              <a:buNone/>
            </a:pPr>
            <a:r>
              <a:rPr lang="en-US" b="0" i="0" dirty="0">
                <a:solidFill>
                  <a:srgbClr val="1F2328"/>
                </a:solidFill>
                <a:effectLst/>
                <a:latin typeface="-apple-system"/>
              </a:rPr>
              <a:t>In the project, the </a:t>
            </a:r>
            <a:r>
              <a:rPr lang="en-US" b="0" i="0" dirty="0" err="1">
                <a:solidFill>
                  <a:srgbClr val="1F2328"/>
                </a:solidFill>
                <a:effectLst/>
                <a:latin typeface="-apple-system"/>
              </a:rPr>
              <a:t>NeoCortexAPI</a:t>
            </a:r>
            <a:r>
              <a:rPr lang="en-US" b="0" i="0" dirty="0">
                <a:solidFill>
                  <a:srgbClr val="1F2328"/>
                </a:solidFill>
                <a:effectLst/>
                <a:latin typeface="-apple-system"/>
              </a:rPr>
              <a:t> – a .NET implementation of the HTM framework – will be used to make an anomaly detection system. The project include two parts:</a:t>
            </a:r>
          </a:p>
          <a:p>
            <a:pPr>
              <a:buFont typeface="Wingdings" panose="05000000000000000000" pitchFamily="2" charset="2"/>
              <a:buChar char="Ø"/>
            </a:pPr>
            <a:r>
              <a:rPr lang="en-US" b="0" i="0" dirty="0">
                <a:solidFill>
                  <a:srgbClr val="1F2328"/>
                </a:solidFill>
                <a:effectLst/>
                <a:latin typeface="-apple-system"/>
              </a:rPr>
              <a:t>Training: The HTM model trains from the normal numeric sequences, such as network traffic loads, from artificially created data.</a:t>
            </a:r>
          </a:p>
          <a:p>
            <a:pPr>
              <a:buFont typeface="Wingdings" panose="05000000000000000000" pitchFamily="2" charset="2"/>
              <a:buChar char="Ø"/>
            </a:pPr>
            <a:r>
              <a:rPr lang="en-US" b="0" i="0" dirty="0">
                <a:solidFill>
                  <a:srgbClr val="1F2328"/>
                </a:solidFill>
                <a:effectLst/>
                <a:latin typeface="-apple-system"/>
              </a:rPr>
              <a:t>Testing: The trained model is tested on new sequences containing both normal data and anomalies. The model identifies anomalies based on deviations from predicted values.</a:t>
            </a:r>
          </a:p>
          <a:p>
            <a:pPr marL="0" indent="0">
              <a:buNone/>
            </a:pPr>
            <a:endParaRPr lang="en-US" b="0" i="0" dirty="0">
              <a:solidFill>
                <a:srgbClr val="1F2328"/>
              </a:solidFill>
              <a:effectLst/>
              <a:latin typeface="-apple-system"/>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33E087-C2A5-A644-61F9-BD947DE26B38}"/>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9752F06D-924B-B8AA-6249-F5EE8084A227}"/>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13244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2337E-5AB5-F706-4A2B-E143899DC9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B54A2-F6D6-026B-098C-8E348CEBE095}"/>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1F2328"/>
                </a:solidFill>
                <a:effectLst/>
                <a:latin typeface="-apple-system"/>
              </a:rPr>
              <a:t>The project will used C# and the </a:t>
            </a:r>
            <a:r>
              <a:rPr lang="en-US" b="0" i="0" dirty="0" err="1">
                <a:solidFill>
                  <a:srgbClr val="1F2328"/>
                </a:solidFill>
                <a:effectLst/>
                <a:latin typeface="-apple-system"/>
              </a:rPr>
              <a:t>NeoCortexAPI</a:t>
            </a:r>
            <a:r>
              <a:rPr lang="en-US" b="0" i="0" dirty="0">
                <a:solidFill>
                  <a:srgbClr val="1F2328"/>
                </a:solidFill>
                <a:effectLst/>
                <a:latin typeface="-apple-system"/>
              </a:rPr>
              <a:t> library to process the data, train the HTM model, and evaluate the performance. The main objective of the project is to determine a robust and efficient system which can accurately predict the anomalies while analyzing the results using metrics like False Negative Rate(FNR) and False Positive Rate(FNR).</a:t>
            </a:r>
          </a:p>
          <a:p>
            <a:pPr>
              <a:buFont typeface="Wingdings" panose="05000000000000000000" pitchFamily="2" charset="2"/>
              <a:buChar char="Ø"/>
            </a:pPr>
            <a:endParaRPr lang="en-US" dirty="0">
              <a:solidFill>
                <a:srgbClr val="1F2328"/>
              </a:solidFill>
              <a:latin typeface="-apple-system"/>
            </a:endParaRPr>
          </a:p>
          <a:p>
            <a:pPr>
              <a:buFont typeface="Wingdings" panose="05000000000000000000" pitchFamily="2" charset="2"/>
              <a:buChar char="Ø"/>
            </a:pPr>
            <a:r>
              <a:rPr lang="en-US" b="0" i="0" dirty="0">
                <a:solidFill>
                  <a:srgbClr val="1F2328"/>
                </a:solidFill>
                <a:effectLst/>
                <a:latin typeface="-apple-system"/>
              </a:rPr>
              <a:t>The anomaly detection helps to identify any unusual traffic patterns or anomalies in the network such as cyber-attacks or system failures. Moreover it is used for fraud detection in financial transactions. For monitoring machine and equipment performance and detecting anomalies to prevent breakdowns. The model can also be used to detect diseases on the human body or energy consumption to survey irregularities and optimize energy distribution.</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2EB90E-AEA2-F8CC-AE0E-8C87CB572A00}"/>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82192485-F599-4FCE-A455-CEF4B3FA2143}"/>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4534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53BB4-B3A8-7234-95EC-DC53976369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F324D-4D7E-E172-F3AD-1A2D113217A1}"/>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Objectives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1F2328"/>
                </a:solidFill>
                <a:effectLst/>
                <a:latin typeface="-apple-system"/>
              </a:rPr>
              <a:t>Feature Engineering: Generate artificial numeric data representing network traffic load percentages. Also prepare training data with normal sequences and testing data with random anomalies.</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HTM Model Training: Configure and train the HTM model using the </a:t>
            </a:r>
            <a:r>
              <a:rPr lang="en-US" b="0" i="0" dirty="0" err="1">
                <a:solidFill>
                  <a:srgbClr val="1F2328"/>
                </a:solidFill>
                <a:effectLst/>
                <a:latin typeface="-apple-system"/>
              </a:rPr>
              <a:t>NeoCortexAPI</a:t>
            </a:r>
            <a:r>
              <a:rPr lang="en-US" b="0" i="0" dirty="0">
                <a:solidFill>
                  <a:srgbClr val="1F2328"/>
                </a:solidFill>
                <a:effectLst/>
                <a:latin typeface="-apple-system"/>
              </a:rPr>
              <a:t> to identify normal patterns from the training dataset.</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HTM Model Training: Configure and train the HTM model using the </a:t>
            </a:r>
            <a:r>
              <a:rPr lang="en-US" b="0" i="0" dirty="0" err="1">
                <a:solidFill>
                  <a:srgbClr val="1F2328"/>
                </a:solidFill>
                <a:effectLst/>
                <a:latin typeface="-apple-system"/>
              </a:rPr>
              <a:t>NeoCortexAPI</a:t>
            </a:r>
            <a:r>
              <a:rPr lang="en-US" b="0" i="0" dirty="0">
                <a:solidFill>
                  <a:srgbClr val="1F2328"/>
                </a:solidFill>
                <a:effectLst/>
                <a:latin typeface="-apple-system"/>
              </a:rPr>
              <a:t> to identify normal patterns from the training dataset.</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Performance Evaluation: Measure the system’s effectiveness using performance metrics using False Negative Rate(FNR), False Positive Rate(FPR), Mean Square Error(MSE) etc.</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8559EC-C9AE-6627-00C5-D69DE6FC4A80}"/>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CB3BF478-B1C7-F7FF-09A1-5A09B22EA217}"/>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49553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1E12D-6D02-E9B2-F811-06087B1BB8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9F54F-4F89-C124-8F41-35DC09D1823E}"/>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err="1">
                <a:latin typeface="Times New Roman" panose="02020603050405020304" pitchFamily="18" charset="0"/>
                <a:cs typeface="Times New Roman" panose="02020603050405020304" pitchFamily="18" charset="0"/>
              </a:rPr>
              <a:t>NeoCortex</a:t>
            </a:r>
            <a:r>
              <a:rPr lang="en-US" sz="3200" b="1" dirty="0">
                <a:latin typeface="Times New Roman" panose="02020603050405020304" pitchFamily="18" charset="0"/>
                <a:cs typeface="Times New Roman" panose="02020603050405020304" pitchFamily="18" charset="0"/>
              </a:rPr>
              <a:t> API</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 is an advanced AI-driven framework designed for cognitive computing.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mimics the human neocortex, enabling intelligent decision-making and pattern recognition.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implementation of the Hierarchical Temporal Memory Cortical Learning Algorithm is the main emphasis of </a:t>
            </a: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Spatial pooling, temporal memory, sequence learning, and anomaly detection are among the HTM algorithms that are supported.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Sensory Input Processing: Encodes data into sparse distributed representations (SDRs).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Learning and Inference: Enables real-time learning, prediction, and anomaly detection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A142FB-5E2E-2708-E91E-2FC4F7323C8C}"/>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A3C0098F-4750-055D-B77A-E326DFEC5CB8}"/>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62268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3D3DF-2512-096C-94B4-7C6AC0C7DF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90718-6B25-15FC-1D80-4836BBC9C890}"/>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Methodology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19B4733-92FA-ACF1-52EA-9AEF62A24E2F}"/>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BA8E505D-1C76-BEDE-8A0A-96F592CBE0AC}"/>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pic>
        <p:nvPicPr>
          <p:cNvPr id="6" name="Picture 5" descr="A diagram of a training program&#10;&#10;AI-generated content may be incorrect.">
            <a:extLst>
              <a:ext uri="{FF2B5EF4-FFF2-40B4-BE49-F238E27FC236}">
                <a16:creationId xmlns:a16="http://schemas.microsoft.com/office/drawing/2014/main" id="{71DCE175-5EDF-B812-E60F-E05B627E2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2272" y="2096172"/>
            <a:ext cx="3007952" cy="4121748"/>
          </a:xfrm>
          <a:prstGeom prst="rect">
            <a:avLst/>
          </a:prstGeom>
        </p:spPr>
      </p:pic>
    </p:spTree>
    <p:extLst>
      <p:ext uri="{BB962C8B-B14F-4D97-AF65-F5344CB8AC3E}">
        <p14:creationId xmlns:p14="http://schemas.microsoft.com/office/powerpoint/2010/main" val="104038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E000F-94FE-5E0C-CC63-B36EE03188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1CC03-9049-9407-44C3-0C1979805305}"/>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Anomaly Detection</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502CB492-E9C0-C604-DDFF-B997868468F8}"/>
              </a:ext>
            </a:extLst>
          </p:cNvPr>
          <p:cNvSpPr>
            <a:spLocks noGrp="1"/>
          </p:cNvSpPr>
          <p:nvPr>
            <p:ph sz="half" idx="1"/>
          </p:nvPr>
        </p:nvSpPr>
        <p:spPr/>
        <p:txBody>
          <a:bodyPr>
            <a:normAutofit lnSpcReduction="10000"/>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have taken network load data and trained our </a:t>
            </a:r>
            <a:r>
              <a:rPr lang="en-US" sz="1800" dirty="0" err="1">
                <a:latin typeface="Times New Roman" panose="02020603050405020304" pitchFamily="18" charset="0"/>
                <a:cs typeface="Times New Roman" panose="02020603050405020304" pitchFamily="18" charset="0"/>
              </a:rPr>
              <a:t>htm</a:t>
            </a:r>
            <a:r>
              <a:rPr lang="en-US" sz="1800" dirty="0">
                <a:latin typeface="Times New Roman" panose="02020603050405020304" pitchFamily="18" charset="0"/>
                <a:cs typeface="Times New Roman" panose="02020603050405020304" pitchFamily="18" charset="0"/>
              </a:rPr>
              <a:t> engine.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After that added anomalies randomly in our prediction data.</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Later on trained our data and detect anomalies using trained </a:t>
            </a:r>
            <a:r>
              <a:rPr lang="en-US" sz="1800" dirty="0" err="1">
                <a:latin typeface="Times New Roman" panose="02020603050405020304" pitchFamily="18" charset="0"/>
                <a:cs typeface="Times New Roman" panose="02020603050405020304" pitchFamily="18" charset="0"/>
              </a:rPr>
              <a:t>htm</a:t>
            </a:r>
            <a:r>
              <a:rPr lang="en-US" sz="1800" dirty="0">
                <a:latin typeface="Times New Roman" panose="02020603050405020304" pitchFamily="18" charset="0"/>
                <a:cs typeface="Times New Roman" panose="02020603050405020304" pitchFamily="18" charset="0"/>
              </a:rPr>
              <a:t> engine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Here(in figure) is the shown outcome of the project where both combined training data and predicting data.</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Range 45 to 55 is the normal range and all outliers outside the range are considered as Anomalies.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8" name="Content Placeholder 7" descr="A graph of network load data&#10;&#10;AI-generated content may be incorrect.">
            <a:extLst>
              <a:ext uri="{FF2B5EF4-FFF2-40B4-BE49-F238E27FC236}">
                <a16:creationId xmlns:a16="http://schemas.microsoft.com/office/drawing/2014/main" id="{E7DD460F-B59A-C54D-A1DB-D372C267826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814727"/>
            <a:ext cx="4313238" cy="2400121"/>
          </a:xfrm>
        </p:spPr>
      </p:pic>
      <p:pic>
        <p:nvPicPr>
          <p:cNvPr id="4" name="Picture 3">
            <a:extLst>
              <a:ext uri="{FF2B5EF4-FFF2-40B4-BE49-F238E27FC236}">
                <a16:creationId xmlns:a16="http://schemas.microsoft.com/office/drawing/2014/main" id="{8583669D-C47B-0D17-44A7-ACE63230C208}"/>
              </a:ext>
            </a:extLst>
          </p:cNvPr>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6A454B86-E5E1-0AC9-8CE2-93B14EEA55FA}"/>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428770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19922-DF7D-D3B6-63B5-194A752F01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6A6E8A-7717-9BB8-52CC-509A2EEE3AF6}"/>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Result</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F9E916D1-1625-6F27-3160-9CBBAEE2EBEC}"/>
              </a:ext>
            </a:extLst>
          </p:cNvPr>
          <p:cNvSpPr>
            <a:spLocks noGrp="1"/>
          </p:cNvSpPr>
          <p:nvPr>
            <p:ph idx="1"/>
          </p:nvPr>
        </p:nvSpPr>
        <p:spPr>
          <a:xfrm>
            <a:off x="2592924" y="1563624"/>
            <a:ext cx="9029100" cy="4791456"/>
          </a:xfrm>
        </p:spPr>
        <p:txBody>
          <a:bodyPr>
            <a:normAutofit fontScale="70000" lnSpcReduction="20000"/>
          </a:bodyPr>
          <a:lstStyle/>
          <a:p>
            <a:pPr lvl="0" algn="ctr" fontAlgn="base">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Average FNR of the experiment: 0.19</a:t>
            </a:r>
          </a:p>
          <a:p>
            <a:pPr algn="ctr" fontAlgn="base">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Average FPR of the experiment: 0.13</a:t>
            </a:r>
          </a:p>
          <a:p>
            <a:pPr marL="0" indent="0" algn="ctr" fontAlgn="base">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Testing the sequence for anomaly detection: 54, 55, 48, 52, 47, 16, 50, 49, 45.</a:t>
            </a:r>
          </a:p>
          <a:p>
            <a:pPr marL="0" indent="0">
              <a:buNone/>
            </a:pPr>
            <a:r>
              <a:rPr lang="en-US" dirty="0">
                <a:latin typeface="Times New Roman" panose="02020603050405020304" pitchFamily="18" charset="0"/>
                <a:cs typeface="Times New Roman" panose="02020603050405020304" pitchFamily="18" charset="0"/>
              </a:rPr>
              <a:t>First element in the testing sequence from input list: 54</a:t>
            </a:r>
          </a:p>
          <a:p>
            <a:pPr marL="0" indent="0">
              <a:buNone/>
            </a:pPr>
            <a:r>
              <a:rPr lang="en-US" dirty="0">
                <a:latin typeface="Times New Roman" panose="02020603050405020304" pitchFamily="18" charset="0"/>
                <a:cs typeface="Times New Roman" panose="02020603050405020304" pitchFamily="18" charset="0"/>
              </a:rPr>
              <a:t>No anomaly detected in the first element. HTM Engine found similarity to be: 62,79%. Starting check from beginning of the list.</a:t>
            </a:r>
          </a:p>
          <a:p>
            <a:pPr marL="0" indent="0">
              <a:buNone/>
            </a:pPr>
            <a:r>
              <a:rPr lang="en-US" dirty="0">
                <a:latin typeface="Times New Roman" panose="02020603050405020304" pitchFamily="18" charset="0"/>
                <a:cs typeface="Times New Roman" panose="02020603050405020304" pitchFamily="18" charset="0"/>
              </a:rPr>
              <a:t>Current element in the testing sequence from input list: 55</a:t>
            </a:r>
          </a:p>
          <a:p>
            <a:pPr marL="0" indent="0">
              <a:buNone/>
            </a:pPr>
            <a:r>
              <a:rPr lang="en-US" dirty="0">
                <a:latin typeface="Times New Roman" panose="02020603050405020304" pitchFamily="18" charset="0"/>
                <a:cs typeface="Times New Roman" panose="02020603050405020304" pitchFamily="18" charset="0"/>
              </a:rPr>
              <a:t>Anomaly not detected in the next element!! HTM Engine found similarity to be: 92,59%.</a:t>
            </a:r>
          </a:p>
          <a:p>
            <a:pPr marL="0" indent="0">
              <a:buNone/>
            </a:pPr>
            <a:r>
              <a:rPr lang="en-US" dirty="0">
                <a:latin typeface="Times New Roman" panose="02020603050405020304" pitchFamily="18" charset="0"/>
                <a:cs typeface="Times New Roman" panose="02020603050405020304" pitchFamily="18" charset="0"/>
              </a:rPr>
              <a:t>Current element in the testing sequence from input list: 52</a:t>
            </a:r>
          </a:p>
          <a:p>
            <a:pPr marL="0" indent="0">
              <a:buNone/>
            </a:pPr>
            <a:r>
              <a:rPr lang="en-US" dirty="0">
                <a:latin typeface="Times New Roman" panose="02020603050405020304" pitchFamily="18" charset="0"/>
                <a:cs typeface="Times New Roman" panose="02020603050405020304" pitchFamily="18" charset="0"/>
              </a:rPr>
              <a:t>****Anomaly detected**** in the next element. HTM Engine predicted it to be 97 with similarity: 100%, but the actual value is 47.</a:t>
            </a:r>
          </a:p>
          <a:p>
            <a:pPr marL="0" indent="0">
              <a:buNone/>
            </a:pPr>
            <a:r>
              <a:rPr lang="en-US" dirty="0">
                <a:latin typeface="Times New Roman" panose="02020603050405020304" pitchFamily="18" charset="0"/>
                <a:cs typeface="Times New Roman" panose="02020603050405020304" pitchFamily="18" charset="0"/>
              </a:rPr>
              <a:t>As anomaly was detected, so we are skipping to the next element in our testing sequence.</a:t>
            </a:r>
          </a:p>
          <a:p>
            <a:pPr marL="0" indent="0">
              <a:buNone/>
            </a:pPr>
            <a:r>
              <a:rPr lang="en-US" dirty="0">
                <a:latin typeface="Times New Roman" panose="02020603050405020304" pitchFamily="18" charset="0"/>
                <a:cs typeface="Times New Roman" panose="02020603050405020304" pitchFamily="18" charset="0"/>
              </a:rPr>
              <a:t>Current element in the testing sequence from input list: 16</a:t>
            </a:r>
          </a:p>
          <a:p>
            <a:pPr marL="0" indent="0">
              <a:buNone/>
            </a:pPr>
            <a:r>
              <a:rPr lang="en-US" dirty="0">
                <a:latin typeface="Times New Roman" panose="02020603050405020304" pitchFamily="18" charset="0"/>
                <a:cs typeface="Times New Roman" panose="02020603050405020304" pitchFamily="18" charset="0"/>
              </a:rPr>
              <a:t>Anomaly not detected in the next element!! HTM Engine found similarity to be: 100%.</a:t>
            </a:r>
          </a:p>
          <a:p>
            <a:pPr marL="0" indent="0">
              <a:buNone/>
            </a:pPr>
            <a:r>
              <a:rPr lang="en-US" dirty="0">
                <a:latin typeface="Times New Roman" panose="02020603050405020304" pitchFamily="18" charset="0"/>
                <a:cs typeface="Times New Roman" panose="02020603050405020304" pitchFamily="18" charset="0"/>
              </a:rPr>
              <a:t>Current element in the testing sequence from input list: 49</a:t>
            </a:r>
          </a:p>
          <a:p>
            <a:pPr marL="0" indent="0">
              <a:buNone/>
            </a:pPr>
            <a:r>
              <a:rPr lang="en-US" dirty="0">
                <a:latin typeface="Times New Roman" panose="02020603050405020304" pitchFamily="18" charset="0"/>
                <a:cs typeface="Times New Roman" panose="02020603050405020304" pitchFamily="18" charset="0"/>
              </a:rPr>
              <a:t>****Anomaly detected**** in the next element. HTM Engine predicted it to be 75 with similarity: 55,81%, but the actual value is 45.</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7A096E-A6DE-B0E2-721B-D6F7AC1579E8}"/>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FA0F8425-A381-091A-CCC9-8015339649AD}"/>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26471719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0</TotalTime>
  <Words>1667</Words>
  <Application>Microsoft Office PowerPoint</Application>
  <PresentationFormat>Widescreen</PresentationFormat>
  <Paragraphs>181</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Aptos</vt:lpstr>
      <vt:lpstr>Arial</vt:lpstr>
      <vt:lpstr>Century Gothic</vt:lpstr>
      <vt:lpstr>Times New Roman</vt:lpstr>
      <vt:lpstr>Wingdings</vt:lpstr>
      <vt:lpstr>Wingdings 3</vt:lpstr>
      <vt:lpstr>Wisp</vt:lpstr>
      <vt:lpstr>Software Engineering Damir Dobric/Andreas Pech</vt:lpstr>
      <vt:lpstr>PowerPoint Presentation</vt:lpstr>
      <vt:lpstr>PowerPoint Presentation</vt:lpstr>
      <vt:lpstr>PowerPoint Presentation</vt:lpstr>
      <vt:lpstr>PowerPoint Presentation</vt:lpstr>
      <vt:lpstr>PowerPoint Presentation</vt:lpstr>
      <vt:lpstr>PowerPoint Presentation</vt:lpstr>
      <vt:lpstr>Anomaly Detection </vt:lpstr>
      <vt:lpstr>Result </vt:lpstr>
      <vt:lpstr>Result </vt:lpstr>
      <vt:lpstr>Result </vt:lpstr>
      <vt:lpstr>Result </vt:lpstr>
      <vt:lpstr>Discussion </vt:lpstr>
      <vt:lpstr>References </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Rana, Md Sohel</dc:creator>
  <cp:lastModifiedBy>Rahman, Md Ashiqur</cp:lastModifiedBy>
  <cp:revision>23</cp:revision>
  <dcterms:created xsi:type="dcterms:W3CDTF">2025-03-07T22:42:34Z</dcterms:created>
  <dcterms:modified xsi:type="dcterms:W3CDTF">2025-03-29T08:35:32Z</dcterms:modified>
</cp:coreProperties>
</file>