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512"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26A24B-1990-4368-81D8-801BBEE04B46}" type="datetimeFigureOut">
              <a:rPr lang="en-US" smtClean="0"/>
              <a:t>3/21/2025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6333FCC-1B27-4A92-A25F-707628B9A49F}" type="slidenum">
              <a:rPr lang="en-US" smtClean="0"/>
              <a:t>‹#›</a:t>
            </a:fld>
            <a:endParaRPr lang="en-US"/>
          </a:p>
        </p:txBody>
      </p:sp>
    </p:spTree>
    <p:extLst>
      <p:ext uri="{BB962C8B-B14F-4D97-AF65-F5344CB8AC3E}">
        <p14:creationId xmlns:p14="http://schemas.microsoft.com/office/powerpoint/2010/main" val="40754455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6333FCC-1B27-4A92-A25F-707628B9A49F}" type="slidenum">
              <a:rPr lang="en-US" smtClean="0"/>
              <a:t>1</a:t>
            </a:fld>
            <a:endParaRPr lang="en-US"/>
          </a:p>
        </p:txBody>
      </p:sp>
    </p:spTree>
    <p:extLst>
      <p:ext uri="{BB962C8B-B14F-4D97-AF65-F5344CB8AC3E}">
        <p14:creationId xmlns:p14="http://schemas.microsoft.com/office/powerpoint/2010/main" val="42611311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933837-C8E6-64BB-89F3-A16CDA12507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E96D19B-2BFD-F19B-CF55-7A0F2CA1508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705E0B8-02DD-EAE2-63CC-639A6063C714}"/>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72A93B3-5047-E716-FC14-E130F04DB899}"/>
              </a:ext>
            </a:extLst>
          </p:cNvPr>
          <p:cNvSpPr>
            <a:spLocks noGrp="1"/>
          </p:cNvSpPr>
          <p:nvPr>
            <p:ph type="sldNum" sz="quarter" idx="5"/>
          </p:nvPr>
        </p:nvSpPr>
        <p:spPr/>
        <p:txBody>
          <a:bodyPr/>
          <a:lstStyle/>
          <a:p>
            <a:fld id="{26333FCC-1B27-4A92-A25F-707628B9A49F}" type="slidenum">
              <a:rPr lang="en-US" smtClean="0"/>
              <a:t>2</a:t>
            </a:fld>
            <a:endParaRPr lang="en-US"/>
          </a:p>
        </p:txBody>
      </p:sp>
    </p:spTree>
    <p:extLst>
      <p:ext uri="{BB962C8B-B14F-4D97-AF65-F5344CB8AC3E}">
        <p14:creationId xmlns:p14="http://schemas.microsoft.com/office/powerpoint/2010/main" val="37415507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7DE74C-E150-821D-C0B5-15DFE4BE6BD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04FC891-B541-7DC0-9C1E-71176354302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A86DF8B-5232-CED8-9C34-4179A15044E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E99105A-7E33-BF6C-FF63-8F72021EB715}"/>
              </a:ext>
            </a:extLst>
          </p:cNvPr>
          <p:cNvSpPr>
            <a:spLocks noGrp="1"/>
          </p:cNvSpPr>
          <p:nvPr>
            <p:ph type="sldNum" sz="quarter" idx="5"/>
          </p:nvPr>
        </p:nvSpPr>
        <p:spPr/>
        <p:txBody>
          <a:bodyPr/>
          <a:lstStyle/>
          <a:p>
            <a:fld id="{26333FCC-1B27-4A92-A25F-707628B9A49F}" type="slidenum">
              <a:rPr lang="en-US" smtClean="0"/>
              <a:t>3</a:t>
            </a:fld>
            <a:endParaRPr lang="en-US"/>
          </a:p>
        </p:txBody>
      </p:sp>
    </p:spTree>
    <p:extLst>
      <p:ext uri="{BB962C8B-B14F-4D97-AF65-F5344CB8AC3E}">
        <p14:creationId xmlns:p14="http://schemas.microsoft.com/office/powerpoint/2010/main" val="2619931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EB8BDE-A618-831C-C21C-A5BA41A3CFF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0A50F72-D59D-5C5C-56AD-3A365398BEC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F03E565-28CC-8A26-D2C5-A1CCE56CDAA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495D927-949D-C14E-1FB7-024FC939E4A1}"/>
              </a:ext>
            </a:extLst>
          </p:cNvPr>
          <p:cNvSpPr>
            <a:spLocks noGrp="1"/>
          </p:cNvSpPr>
          <p:nvPr>
            <p:ph type="sldNum" sz="quarter" idx="5"/>
          </p:nvPr>
        </p:nvSpPr>
        <p:spPr/>
        <p:txBody>
          <a:bodyPr/>
          <a:lstStyle/>
          <a:p>
            <a:fld id="{26333FCC-1B27-4A92-A25F-707628B9A49F}" type="slidenum">
              <a:rPr lang="en-US" smtClean="0"/>
              <a:t>4</a:t>
            </a:fld>
            <a:endParaRPr lang="en-US"/>
          </a:p>
        </p:txBody>
      </p:sp>
    </p:spTree>
    <p:extLst>
      <p:ext uri="{BB962C8B-B14F-4D97-AF65-F5344CB8AC3E}">
        <p14:creationId xmlns:p14="http://schemas.microsoft.com/office/powerpoint/2010/main" val="18925578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8A063F-26A2-A1BE-A490-7CD7257627B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EC62A4B-190A-6519-C77F-1921C29FEB1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FF9D626-26A0-9C98-F10E-CE791CC9D06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18675D9-6244-EEA1-EA9F-A4696441DF3C}"/>
              </a:ext>
            </a:extLst>
          </p:cNvPr>
          <p:cNvSpPr>
            <a:spLocks noGrp="1"/>
          </p:cNvSpPr>
          <p:nvPr>
            <p:ph type="sldNum" sz="quarter" idx="5"/>
          </p:nvPr>
        </p:nvSpPr>
        <p:spPr/>
        <p:txBody>
          <a:bodyPr/>
          <a:lstStyle/>
          <a:p>
            <a:fld id="{26333FCC-1B27-4A92-A25F-707628B9A49F}" type="slidenum">
              <a:rPr lang="en-US" smtClean="0"/>
              <a:t>5</a:t>
            </a:fld>
            <a:endParaRPr lang="en-US"/>
          </a:p>
        </p:txBody>
      </p:sp>
    </p:spTree>
    <p:extLst>
      <p:ext uri="{BB962C8B-B14F-4D97-AF65-F5344CB8AC3E}">
        <p14:creationId xmlns:p14="http://schemas.microsoft.com/office/powerpoint/2010/main" val="20547381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91E0BB-27A3-611D-7F0B-2E8FBDF3D10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8C08645-0313-248D-303B-65017C3A939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1263788-DEBB-4E59-9FD6-0AAF2FCCDA4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0E577FF-93E0-13F1-C6BD-4A7EE61C354B}"/>
              </a:ext>
            </a:extLst>
          </p:cNvPr>
          <p:cNvSpPr>
            <a:spLocks noGrp="1"/>
          </p:cNvSpPr>
          <p:nvPr>
            <p:ph type="sldNum" sz="quarter" idx="5"/>
          </p:nvPr>
        </p:nvSpPr>
        <p:spPr/>
        <p:txBody>
          <a:bodyPr/>
          <a:lstStyle/>
          <a:p>
            <a:fld id="{26333FCC-1B27-4A92-A25F-707628B9A49F}" type="slidenum">
              <a:rPr lang="en-US" smtClean="0"/>
              <a:t>6</a:t>
            </a:fld>
            <a:endParaRPr lang="en-US"/>
          </a:p>
        </p:txBody>
      </p:sp>
    </p:spTree>
    <p:extLst>
      <p:ext uri="{BB962C8B-B14F-4D97-AF65-F5344CB8AC3E}">
        <p14:creationId xmlns:p14="http://schemas.microsoft.com/office/powerpoint/2010/main" val="14700084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E71FFD-10CE-7489-574E-367DC18A054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0DD3C79-1D89-F81D-2DA7-303B739EF9E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6CAB217-6D70-09B7-8B54-CB8598B4364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EC8D106-D1D5-1266-C346-7AA8F3A1B6C0}"/>
              </a:ext>
            </a:extLst>
          </p:cNvPr>
          <p:cNvSpPr>
            <a:spLocks noGrp="1"/>
          </p:cNvSpPr>
          <p:nvPr>
            <p:ph type="sldNum" sz="quarter" idx="5"/>
          </p:nvPr>
        </p:nvSpPr>
        <p:spPr/>
        <p:txBody>
          <a:bodyPr/>
          <a:lstStyle/>
          <a:p>
            <a:fld id="{26333FCC-1B27-4A92-A25F-707628B9A49F}" type="slidenum">
              <a:rPr lang="en-US" smtClean="0"/>
              <a:t>7</a:t>
            </a:fld>
            <a:endParaRPr lang="en-US"/>
          </a:p>
        </p:txBody>
      </p:sp>
    </p:spTree>
    <p:extLst>
      <p:ext uri="{BB962C8B-B14F-4D97-AF65-F5344CB8AC3E}">
        <p14:creationId xmlns:p14="http://schemas.microsoft.com/office/powerpoint/2010/main" val="3512199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427067-020C-B1C1-7359-A5B5C967865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4F2D1F3-A762-9661-E6C4-89751F5B6BE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2AABDE4-54E4-B12A-7CE1-3B66FB8474B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1D3C11C-3C75-D843-3B17-D5914D5F1E86}"/>
              </a:ext>
            </a:extLst>
          </p:cNvPr>
          <p:cNvSpPr>
            <a:spLocks noGrp="1"/>
          </p:cNvSpPr>
          <p:nvPr>
            <p:ph type="sldNum" sz="quarter" idx="5"/>
          </p:nvPr>
        </p:nvSpPr>
        <p:spPr/>
        <p:txBody>
          <a:bodyPr/>
          <a:lstStyle/>
          <a:p>
            <a:fld id="{26333FCC-1B27-4A92-A25F-707628B9A49F}" type="slidenum">
              <a:rPr lang="en-US" smtClean="0"/>
              <a:t>8</a:t>
            </a:fld>
            <a:endParaRPr lang="en-US"/>
          </a:p>
        </p:txBody>
      </p:sp>
    </p:spTree>
    <p:extLst>
      <p:ext uri="{BB962C8B-B14F-4D97-AF65-F5344CB8AC3E}">
        <p14:creationId xmlns:p14="http://schemas.microsoft.com/office/powerpoint/2010/main" val="9403137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C963854-0500-4533-9B56-A93F0BB014C2}" type="datetimeFigureOut">
              <a:rPr lang="en-US" smtClean="0"/>
              <a:t>3/21/2025</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130AC47B-80C8-4C1B-84E9-DE269DE6DDAD}" type="slidenum">
              <a:rPr lang="en-US" smtClean="0"/>
              <a:t>‹#›</a:t>
            </a:fld>
            <a:endParaRPr lang="en-US"/>
          </a:p>
        </p:txBody>
      </p:sp>
    </p:spTree>
    <p:extLst>
      <p:ext uri="{BB962C8B-B14F-4D97-AF65-F5344CB8AC3E}">
        <p14:creationId xmlns:p14="http://schemas.microsoft.com/office/powerpoint/2010/main" val="2171748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C963854-0500-4533-9B56-A93F0BB014C2}" type="datetimeFigureOut">
              <a:rPr lang="en-US" smtClean="0"/>
              <a:t>3/21/2025</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30AC47B-80C8-4C1B-84E9-DE269DE6DDAD}" type="slidenum">
              <a:rPr lang="en-US" smtClean="0"/>
              <a:t>‹#›</a:t>
            </a:fld>
            <a:endParaRPr lang="en-US"/>
          </a:p>
        </p:txBody>
      </p:sp>
    </p:spTree>
    <p:extLst>
      <p:ext uri="{BB962C8B-B14F-4D97-AF65-F5344CB8AC3E}">
        <p14:creationId xmlns:p14="http://schemas.microsoft.com/office/powerpoint/2010/main" val="32491911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C963854-0500-4533-9B56-A93F0BB014C2}" type="datetimeFigureOut">
              <a:rPr lang="en-US" smtClean="0"/>
              <a:t>3/21/2025</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30AC47B-80C8-4C1B-84E9-DE269DE6DDAD}"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8382014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C963854-0500-4533-9B56-A93F0BB014C2}" type="datetimeFigureOut">
              <a:rPr lang="en-US" smtClean="0"/>
              <a:t>3/21/2025</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30AC47B-80C8-4C1B-84E9-DE269DE6DDAD}" type="slidenum">
              <a:rPr lang="en-US" smtClean="0"/>
              <a:t>‹#›</a:t>
            </a:fld>
            <a:endParaRPr lang="en-US"/>
          </a:p>
        </p:txBody>
      </p:sp>
    </p:spTree>
    <p:extLst>
      <p:ext uri="{BB962C8B-B14F-4D97-AF65-F5344CB8AC3E}">
        <p14:creationId xmlns:p14="http://schemas.microsoft.com/office/powerpoint/2010/main" val="32484940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C963854-0500-4533-9B56-A93F0BB014C2}" type="datetimeFigureOut">
              <a:rPr lang="en-US" smtClean="0"/>
              <a:t>3/21/2025</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30AC47B-80C8-4C1B-84E9-DE269DE6DDAD}"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724398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C963854-0500-4533-9B56-A93F0BB014C2}" type="datetimeFigureOut">
              <a:rPr lang="en-US" smtClean="0"/>
              <a:t>3/21/2025</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30AC47B-80C8-4C1B-84E9-DE269DE6DDAD}" type="slidenum">
              <a:rPr lang="en-US" smtClean="0"/>
              <a:t>‹#›</a:t>
            </a:fld>
            <a:endParaRPr lang="en-US"/>
          </a:p>
        </p:txBody>
      </p:sp>
    </p:spTree>
    <p:extLst>
      <p:ext uri="{BB962C8B-B14F-4D97-AF65-F5344CB8AC3E}">
        <p14:creationId xmlns:p14="http://schemas.microsoft.com/office/powerpoint/2010/main" val="18053188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C963854-0500-4533-9B56-A93F0BB014C2}" type="datetimeFigureOut">
              <a:rPr lang="en-US" smtClean="0"/>
              <a:t>3/21/2025</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30AC47B-80C8-4C1B-84E9-DE269DE6DDAD}" type="slidenum">
              <a:rPr lang="en-US" smtClean="0"/>
              <a:t>‹#›</a:t>
            </a:fld>
            <a:endParaRPr lang="en-US"/>
          </a:p>
        </p:txBody>
      </p:sp>
    </p:spTree>
    <p:extLst>
      <p:ext uri="{BB962C8B-B14F-4D97-AF65-F5344CB8AC3E}">
        <p14:creationId xmlns:p14="http://schemas.microsoft.com/office/powerpoint/2010/main" val="6543803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C963854-0500-4533-9B56-A93F0BB014C2}" type="datetimeFigureOut">
              <a:rPr lang="en-US" smtClean="0"/>
              <a:t>3/21/2025</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30AC47B-80C8-4C1B-84E9-DE269DE6DDAD}" type="slidenum">
              <a:rPr lang="en-US" smtClean="0"/>
              <a:t>‹#›</a:t>
            </a:fld>
            <a:endParaRPr lang="en-US"/>
          </a:p>
        </p:txBody>
      </p:sp>
    </p:spTree>
    <p:extLst>
      <p:ext uri="{BB962C8B-B14F-4D97-AF65-F5344CB8AC3E}">
        <p14:creationId xmlns:p14="http://schemas.microsoft.com/office/powerpoint/2010/main" val="23705273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C963854-0500-4533-9B56-A93F0BB014C2}" type="datetimeFigureOut">
              <a:rPr lang="en-US" smtClean="0"/>
              <a:t>3/21/2025</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30AC47B-80C8-4C1B-84E9-DE269DE6DDAD}" type="slidenum">
              <a:rPr lang="en-US" smtClean="0"/>
              <a:t>‹#›</a:t>
            </a:fld>
            <a:endParaRPr lang="en-US"/>
          </a:p>
        </p:txBody>
      </p:sp>
    </p:spTree>
    <p:extLst>
      <p:ext uri="{BB962C8B-B14F-4D97-AF65-F5344CB8AC3E}">
        <p14:creationId xmlns:p14="http://schemas.microsoft.com/office/powerpoint/2010/main" val="5130086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C963854-0500-4533-9B56-A93F0BB014C2}" type="datetimeFigureOut">
              <a:rPr lang="en-US" smtClean="0"/>
              <a:t>3/21/2025</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30AC47B-80C8-4C1B-84E9-DE269DE6DDAD}" type="slidenum">
              <a:rPr lang="en-US" smtClean="0"/>
              <a:t>‹#›</a:t>
            </a:fld>
            <a:endParaRPr lang="en-US"/>
          </a:p>
        </p:txBody>
      </p:sp>
    </p:spTree>
    <p:extLst>
      <p:ext uri="{BB962C8B-B14F-4D97-AF65-F5344CB8AC3E}">
        <p14:creationId xmlns:p14="http://schemas.microsoft.com/office/powerpoint/2010/main" val="25781698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C963854-0500-4533-9B56-A93F0BB014C2}" type="datetimeFigureOut">
              <a:rPr lang="en-US" smtClean="0"/>
              <a:t>3/21/2025</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130AC47B-80C8-4C1B-84E9-DE269DE6DDAD}" type="slidenum">
              <a:rPr lang="en-US" smtClean="0"/>
              <a:t>‹#›</a:t>
            </a:fld>
            <a:endParaRPr lang="en-US"/>
          </a:p>
        </p:txBody>
      </p:sp>
    </p:spTree>
    <p:extLst>
      <p:ext uri="{BB962C8B-B14F-4D97-AF65-F5344CB8AC3E}">
        <p14:creationId xmlns:p14="http://schemas.microsoft.com/office/powerpoint/2010/main" val="3639028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C963854-0500-4533-9B56-A93F0BB014C2}" type="datetimeFigureOut">
              <a:rPr lang="en-US" smtClean="0"/>
              <a:t>3/21/2025</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130AC47B-80C8-4C1B-84E9-DE269DE6DDAD}" type="slidenum">
              <a:rPr lang="en-US" smtClean="0"/>
              <a:t>‹#›</a:t>
            </a:fld>
            <a:endParaRPr lang="en-US"/>
          </a:p>
        </p:txBody>
      </p:sp>
    </p:spTree>
    <p:extLst>
      <p:ext uri="{BB962C8B-B14F-4D97-AF65-F5344CB8AC3E}">
        <p14:creationId xmlns:p14="http://schemas.microsoft.com/office/powerpoint/2010/main" val="9671725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C963854-0500-4533-9B56-A93F0BB014C2}" type="datetimeFigureOut">
              <a:rPr lang="en-US" smtClean="0"/>
              <a:t>3/21/2025</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130AC47B-80C8-4C1B-84E9-DE269DE6DDAD}" type="slidenum">
              <a:rPr lang="en-US" smtClean="0"/>
              <a:t>‹#›</a:t>
            </a:fld>
            <a:endParaRPr lang="en-US"/>
          </a:p>
        </p:txBody>
      </p:sp>
    </p:spTree>
    <p:extLst>
      <p:ext uri="{BB962C8B-B14F-4D97-AF65-F5344CB8AC3E}">
        <p14:creationId xmlns:p14="http://schemas.microsoft.com/office/powerpoint/2010/main" val="1368910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C963854-0500-4533-9B56-A93F0BB014C2}" type="datetimeFigureOut">
              <a:rPr lang="en-US" smtClean="0"/>
              <a:t>3/21/2025</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130AC47B-80C8-4C1B-84E9-DE269DE6DDAD}" type="slidenum">
              <a:rPr lang="en-US" smtClean="0"/>
              <a:t>‹#›</a:t>
            </a:fld>
            <a:endParaRPr lang="en-US"/>
          </a:p>
        </p:txBody>
      </p:sp>
    </p:spTree>
    <p:extLst>
      <p:ext uri="{BB962C8B-B14F-4D97-AF65-F5344CB8AC3E}">
        <p14:creationId xmlns:p14="http://schemas.microsoft.com/office/powerpoint/2010/main" val="18514995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C963854-0500-4533-9B56-A93F0BB014C2}" type="datetimeFigureOut">
              <a:rPr lang="en-US" smtClean="0"/>
              <a:t>3/21/2025</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130AC47B-80C8-4C1B-84E9-DE269DE6DDAD}" type="slidenum">
              <a:rPr lang="en-US" smtClean="0"/>
              <a:t>‹#›</a:t>
            </a:fld>
            <a:endParaRPr lang="en-US"/>
          </a:p>
        </p:txBody>
      </p:sp>
    </p:spTree>
    <p:extLst>
      <p:ext uri="{BB962C8B-B14F-4D97-AF65-F5344CB8AC3E}">
        <p14:creationId xmlns:p14="http://schemas.microsoft.com/office/powerpoint/2010/main" val="38196826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C963854-0500-4533-9B56-A93F0BB014C2}" type="datetimeFigureOut">
              <a:rPr lang="en-US" smtClean="0"/>
              <a:t>3/21/2025</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30AC47B-80C8-4C1B-84E9-DE269DE6DDAD}" type="slidenum">
              <a:rPr lang="en-US" smtClean="0"/>
              <a:t>‹#›</a:t>
            </a:fld>
            <a:endParaRPr lang="en-US"/>
          </a:p>
        </p:txBody>
      </p:sp>
    </p:spTree>
    <p:extLst>
      <p:ext uri="{BB962C8B-B14F-4D97-AF65-F5344CB8AC3E}">
        <p14:creationId xmlns:p14="http://schemas.microsoft.com/office/powerpoint/2010/main" val="29074379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C963854-0500-4533-9B56-A93F0BB014C2}" type="datetimeFigureOut">
              <a:rPr lang="en-US" smtClean="0"/>
              <a:t>3/21/2025</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130AC47B-80C8-4C1B-84E9-DE269DE6DDAD}" type="slidenum">
              <a:rPr lang="en-US" smtClean="0"/>
              <a:t>‹#›</a:t>
            </a:fld>
            <a:endParaRPr lang="en-US"/>
          </a:p>
        </p:txBody>
      </p:sp>
    </p:spTree>
    <p:extLst>
      <p:ext uri="{BB962C8B-B14F-4D97-AF65-F5344CB8AC3E}">
        <p14:creationId xmlns:p14="http://schemas.microsoft.com/office/powerpoint/2010/main" val="168089343"/>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md.rahman3@stud.fra-uas.de"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microsoft.com/office/2007/relationships/hdphoto" Target="../media/hdphoto1.wdp"/><Relationship Id="rId5" Type="http://schemas.openxmlformats.org/officeDocument/2006/relationships/image" Target="../media/image1.png"/><Relationship Id="rId4" Type="http://schemas.openxmlformats.org/officeDocument/2006/relationships/hyperlink" Target="mailto:sohel.rana@stud.fra-uas.de"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microsoft.com/office/2007/relationships/hdphoto" Target="../media/hdphoto1.wdp"/></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2.jpeg"/><Relationship Id="rId4" Type="http://schemas.microsoft.com/office/2007/relationships/hdphoto" Target="../media/hdphoto1.wdp"/></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B26EC26-E04F-B930-7215-3BABD6445597}"/>
              </a:ext>
            </a:extLst>
          </p:cNvPr>
          <p:cNvSpPr>
            <a:spLocks noGrp="1"/>
          </p:cNvSpPr>
          <p:nvPr>
            <p:ph type="title"/>
          </p:nvPr>
        </p:nvSpPr>
        <p:spPr>
          <a:xfrm>
            <a:off x="1806541" y="172261"/>
            <a:ext cx="6724811" cy="1280890"/>
          </a:xfrm>
        </p:spPr>
        <p:txBody>
          <a:bodyPr>
            <a:normAutofit/>
          </a:bodyPr>
          <a:lstStyle/>
          <a:p>
            <a:r>
              <a:rPr lang="en-US" sz="2800" b="1" dirty="0">
                <a:latin typeface="Times New Roman" panose="02020603050405020304" pitchFamily="18" charset="0"/>
                <a:cs typeface="Times New Roman" panose="02020603050405020304" pitchFamily="18" charset="0"/>
              </a:rPr>
              <a:t>Software Engineering</a:t>
            </a:r>
            <a:br>
              <a:rPr lang="en-US" sz="2800" b="1" dirty="0">
                <a:latin typeface="Times New Roman" panose="02020603050405020304" pitchFamily="18" charset="0"/>
                <a:cs typeface="Times New Roman" panose="02020603050405020304" pitchFamily="18" charset="0"/>
              </a:rPr>
            </a:br>
            <a:r>
              <a:rPr lang="en-US" sz="2800" b="1" dirty="0">
                <a:latin typeface="+mn-lt"/>
              </a:rPr>
              <a:t>Damir Dobric/Andreas Pech</a:t>
            </a:r>
            <a:endParaRPr lang="en-DE" sz="28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8D237CA-6A09-4366-56C2-2B4B4D97E2C4}"/>
              </a:ext>
            </a:extLst>
          </p:cNvPr>
          <p:cNvSpPr>
            <a:spLocks noGrp="1"/>
          </p:cNvSpPr>
          <p:nvPr>
            <p:ph idx="1"/>
          </p:nvPr>
        </p:nvSpPr>
        <p:spPr>
          <a:xfrm>
            <a:off x="1946832" y="1307592"/>
            <a:ext cx="10095815" cy="5120640"/>
          </a:xfrm>
        </p:spPr>
        <p:txBody>
          <a:bodyPr>
            <a:normAutofit lnSpcReduction="10000"/>
          </a:bodyPr>
          <a:lstStyle/>
          <a:p>
            <a:pPr marL="0" indent="0">
              <a:buNone/>
            </a:pPr>
            <a:endParaRPr lang="en-US" dirty="0">
              <a:latin typeface="Times New Roman" panose="02020603050405020304" pitchFamily="18" charset="0"/>
              <a:cs typeface="Times New Roman" panose="02020603050405020304" pitchFamily="18" charset="0"/>
            </a:endParaRPr>
          </a:p>
          <a:p>
            <a:pPr marL="0" indent="0" algn="ctr">
              <a:buNone/>
            </a:pPr>
            <a:r>
              <a:rPr lang="en-US" sz="2400" b="1" dirty="0">
                <a:latin typeface="Times New Roman" panose="02020603050405020304" pitchFamily="18" charset="0"/>
                <a:cs typeface="Times New Roman" panose="02020603050405020304" pitchFamily="18" charset="0"/>
              </a:rPr>
              <a:t>Presentation on </a:t>
            </a:r>
          </a:p>
          <a:p>
            <a:pPr marL="0" indent="0" algn="ctr">
              <a:buNone/>
            </a:pPr>
            <a:r>
              <a:rPr lang="en-US" sz="2400" b="1" dirty="0">
                <a:latin typeface="Times New Roman" panose="02020603050405020304" pitchFamily="18" charset="0"/>
                <a:cs typeface="Times New Roman" panose="02020603050405020304" pitchFamily="18" charset="0"/>
              </a:rPr>
              <a:t>ML24/25-03 Implement Anomaly Detection Sample</a:t>
            </a:r>
          </a:p>
          <a:p>
            <a:pPr marL="0" indent="0" algn="ctr">
              <a:buNone/>
            </a:pPr>
            <a:endParaRPr lang="en-US" sz="2400" b="1" dirty="0">
              <a:latin typeface="Times New Roman" panose="02020603050405020304" pitchFamily="18" charset="0"/>
              <a:cs typeface="Times New Roman" panose="02020603050405020304" pitchFamily="18" charset="0"/>
            </a:endParaRPr>
          </a:p>
          <a:p>
            <a:pPr marL="0" indent="0">
              <a:buNone/>
            </a:pPr>
            <a:r>
              <a:rPr lang="en-US" sz="2000" b="1" dirty="0">
                <a:latin typeface="Times New Roman" panose="02020603050405020304" pitchFamily="18" charset="0"/>
                <a:cs typeface="Times New Roman" panose="02020603050405020304" pitchFamily="18" charset="0"/>
              </a:rPr>
              <a:t>          Md Ashiqur Rahman                                                  Md Sohel Rana</a:t>
            </a:r>
          </a:p>
          <a:p>
            <a:pPr marL="0" indent="0">
              <a:buNone/>
            </a:pPr>
            <a:r>
              <a:rPr lang="en-US" sz="2000" b="1" dirty="0">
                <a:latin typeface="Times New Roman" panose="02020603050405020304" pitchFamily="18" charset="0"/>
                <a:cs typeface="Times New Roman" panose="02020603050405020304" pitchFamily="18" charset="0"/>
              </a:rPr>
              <a:t>Matriculation Number: 1393169                               Matriculation Number: 1415765               </a:t>
            </a:r>
          </a:p>
          <a:p>
            <a:pPr marL="0" indent="0">
              <a:buNone/>
            </a:pPr>
            <a:r>
              <a:rPr lang="en-US" sz="2000" b="1" dirty="0">
                <a:latin typeface="Times New Roman" panose="02020603050405020304" pitchFamily="18" charset="0"/>
                <a:cs typeface="Times New Roman" panose="02020603050405020304" pitchFamily="18" charset="0"/>
                <a:hlinkClick r:id="rId3"/>
              </a:rPr>
              <a:t>md.rahman3@stud.fra-uas.de</a:t>
            </a:r>
            <a:r>
              <a:rPr lang="en-US" sz="2000" b="1" dirty="0">
                <a:latin typeface="Times New Roman" panose="02020603050405020304" pitchFamily="18" charset="0"/>
                <a:cs typeface="Times New Roman" panose="02020603050405020304" pitchFamily="18" charset="0"/>
              </a:rPr>
              <a:t>                                    </a:t>
            </a:r>
            <a:r>
              <a:rPr lang="de-DE" sz="2000" b="1" dirty="0">
                <a:effectLst/>
                <a:latin typeface="Times New Roman" panose="02020603050405020304" pitchFamily="18" charset="0"/>
                <a:ea typeface="SimSun" panose="02010600030101010101" pitchFamily="2" charset="-122"/>
                <a:hlinkClick r:id="rId4"/>
              </a:rPr>
              <a:t>sohel.rana@stud.fra-uas.de</a:t>
            </a:r>
            <a:endParaRPr lang="de-DE" sz="2000" b="1" dirty="0">
              <a:effectLst/>
              <a:latin typeface="Times New Roman" panose="02020603050405020304" pitchFamily="18" charset="0"/>
              <a:ea typeface="SimSun" panose="02010600030101010101" pitchFamily="2" charset="-122"/>
            </a:endParaRPr>
          </a:p>
          <a:p>
            <a:pPr marL="0" indent="0">
              <a:buNone/>
            </a:pPr>
            <a:endParaRPr lang="en-US" sz="2000" b="1" dirty="0">
              <a:latin typeface="Times New Roman" panose="02020603050405020304" pitchFamily="18" charset="0"/>
              <a:cs typeface="Times New Roman" panose="02020603050405020304" pitchFamily="18" charset="0"/>
            </a:endParaRPr>
          </a:p>
          <a:p>
            <a:pPr marL="0" indent="0" algn="ctr">
              <a:buNone/>
            </a:pPr>
            <a:r>
              <a:rPr lang="en-US" sz="2000" b="1" dirty="0">
                <a:latin typeface="Times New Roman" panose="02020603050405020304" pitchFamily="18" charset="0"/>
                <a:cs typeface="Times New Roman" panose="02020603050405020304" pitchFamily="18" charset="0"/>
              </a:rPr>
              <a:t>Team Name: </a:t>
            </a:r>
            <a:r>
              <a:rPr lang="en-US" sz="2000" b="1" dirty="0" err="1">
                <a:latin typeface="Times New Roman" panose="02020603050405020304" pitchFamily="18" charset="0"/>
                <a:cs typeface="Times New Roman" panose="02020603050405020304" pitchFamily="18" charset="0"/>
              </a:rPr>
              <a:t>CodeHive</a:t>
            </a:r>
            <a:endParaRPr lang="en-US" sz="2000" b="1" dirty="0">
              <a:latin typeface="Times New Roman" panose="02020603050405020304" pitchFamily="18" charset="0"/>
              <a:cs typeface="Times New Roman" panose="02020603050405020304" pitchFamily="18" charset="0"/>
            </a:endParaRPr>
          </a:p>
          <a:p>
            <a:pPr marL="0" indent="0">
              <a:buNone/>
            </a:pPr>
            <a:endParaRPr lang="en-US" sz="2000" b="1" dirty="0">
              <a:latin typeface="Times New Roman" panose="02020603050405020304" pitchFamily="18" charset="0"/>
              <a:cs typeface="Times New Roman" panose="02020603050405020304" pitchFamily="18" charset="0"/>
            </a:endParaRPr>
          </a:p>
          <a:p>
            <a:pPr marL="0" indent="0">
              <a:buNone/>
            </a:pPr>
            <a:endParaRPr lang="en-US" sz="2000" b="1" dirty="0">
              <a:latin typeface="Times New Roman" panose="02020603050405020304" pitchFamily="18" charset="0"/>
              <a:cs typeface="Times New Roman" panose="02020603050405020304" pitchFamily="18" charset="0"/>
            </a:endParaRPr>
          </a:p>
          <a:p>
            <a:pPr marL="0" indent="0">
              <a:buNone/>
            </a:pPr>
            <a:r>
              <a:rPr lang="en-US" sz="2000" b="1" dirty="0">
                <a:latin typeface="Times New Roman" panose="02020603050405020304" pitchFamily="18" charset="0"/>
                <a:cs typeface="Times New Roman" panose="02020603050405020304" pitchFamily="18" charset="0"/>
              </a:rPr>
              <a:t>Date:22/03/2025</a:t>
            </a:r>
          </a:p>
        </p:txBody>
      </p:sp>
      <p:pic>
        <p:nvPicPr>
          <p:cNvPr id="4" name="Picture 3">
            <a:extLst>
              <a:ext uri="{FF2B5EF4-FFF2-40B4-BE49-F238E27FC236}">
                <a16:creationId xmlns:a16="http://schemas.microsoft.com/office/drawing/2014/main" id="{0EE54076-E2D5-7F9C-CA16-E2FE2CBFF18E}"/>
              </a:ext>
            </a:extLst>
          </p:cNvPr>
          <p:cNvPicPr/>
          <p:nvPr/>
        </p:nvPicPr>
        <p:blipFill>
          <a:blip r:embed="rId5">
            <a:extLst>
              <a:ext uri="{BEBA8EAE-BF5A-486C-A8C5-ECC9F3942E4B}">
                <a14:imgProps xmlns:a14="http://schemas.microsoft.com/office/drawing/2010/main">
                  <a14:imgLayer r:embed="rId6">
                    <a14:imgEffect>
                      <a14:sharpenSoften amount="25000"/>
                    </a14:imgEffect>
                  </a14:imgLayer>
                </a14:imgProps>
              </a:ext>
            </a:extLst>
          </a:blip>
          <a:stretch>
            <a:fillRect/>
          </a:stretch>
        </p:blipFill>
        <p:spPr>
          <a:xfrm>
            <a:off x="9854048" y="172261"/>
            <a:ext cx="2016370" cy="1062110"/>
          </a:xfrm>
          <a:prstGeom prst="rect">
            <a:avLst/>
          </a:prstGeom>
          <a:effectLst/>
        </p:spPr>
      </p:pic>
      <p:sp>
        <p:nvSpPr>
          <p:cNvPr id="5" name="TextBox 4">
            <a:extLst>
              <a:ext uri="{FF2B5EF4-FFF2-40B4-BE49-F238E27FC236}">
                <a16:creationId xmlns:a16="http://schemas.microsoft.com/office/drawing/2014/main" id="{D0037516-E5EA-3533-72A8-8AEC193731C2}"/>
              </a:ext>
            </a:extLst>
          </p:cNvPr>
          <p:cNvSpPr txBox="1"/>
          <p:nvPr/>
        </p:nvSpPr>
        <p:spPr>
          <a:xfrm>
            <a:off x="79217" y="6503580"/>
            <a:ext cx="8005527" cy="246221"/>
          </a:xfrm>
          <a:prstGeom prst="rect">
            <a:avLst/>
          </a:prstGeom>
          <a:noFill/>
        </p:spPr>
        <p:txBody>
          <a:bodyPr wrap="square">
            <a:spAutoFit/>
          </a:bodyPr>
          <a:lstStyle/>
          <a:p>
            <a:pPr>
              <a:spcAft>
                <a:spcPts val="600"/>
              </a:spcAft>
            </a:pPr>
            <a:r>
              <a:rPr lang="en" sz="1000" dirty="0">
                <a:latin typeface="Times New Roman" panose="02020603050405020304" pitchFamily="18" charset="0"/>
                <a:cs typeface="Times New Roman" panose="02020603050405020304" pitchFamily="18" charset="0"/>
                <a:sym typeface="Lato"/>
              </a:rPr>
              <a:t>M.Eng. Information Technology WS24-25/ </a:t>
            </a:r>
            <a:r>
              <a:rPr lang="en-US" sz="1000" dirty="0">
                <a:latin typeface="Times New Roman" panose="02020603050405020304" pitchFamily="18" charset="0"/>
                <a:cs typeface="Times New Roman" panose="02020603050405020304" pitchFamily="18" charset="0"/>
              </a:rPr>
              <a:t>Damir </a:t>
            </a:r>
            <a:r>
              <a:rPr lang="en-US" sz="1000" dirty="0" err="1">
                <a:latin typeface="Times New Roman" panose="02020603050405020304" pitchFamily="18" charset="0"/>
                <a:cs typeface="Times New Roman" panose="02020603050405020304" pitchFamily="18" charset="0"/>
              </a:rPr>
              <a:t>Dobric</a:t>
            </a:r>
            <a:r>
              <a:rPr lang="en-US" sz="1000" dirty="0">
                <a:latin typeface="Times New Roman" panose="02020603050405020304" pitchFamily="18" charset="0"/>
                <a:cs typeface="Times New Roman" panose="02020603050405020304" pitchFamily="18" charset="0"/>
              </a:rPr>
              <a:t> &amp; Andreas Pech</a:t>
            </a:r>
            <a:r>
              <a:rPr lang="en" sz="1000" dirty="0">
                <a:latin typeface="Times New Roman" panose="02020603050405020304" pitchFamily="18" charset="0"/>
                <a:cs typeface="Times New Roman" panose="02020603050405020304" pitchFamily="18" charset="0"/>
                <a:sym typeface="Lato"/>
              </a:rPr>
              <a:t>/ </a:t>
            </a:r>
            <a:r>
              <a:rPr lang="en-US" sz="1000" dirty="0">
                <a:latin typeface="Times New Roman" panose="02020603050405020304" pitchFamily="18" charset="0"/>
                <a:cs typeface="Times New Roman" panose="02020603050405020304" pitchFamily="18" charset="0"/>
              </a:rPr>
              <a:t>Module Software Engineering</a:t>
            </a:r>
          </a:p>
        </p:txBody>
      </p:sp>
    </p:spTree>
    <p:extLst>
      <p:ext uri="{BB962C8B-B14F-4D97-AF65-F5344CB8AC3E}">
        <p14:creationId xmlns:p14="http://schemas.microsoft.com/office/powerpoint/2010/main" val="33209040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F304E1-A981-2743-5D51-F998ADA0B95B}"/>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3831A63-7E2C-F021-61DC-E1D88A56B970}"/>
              </a:ext>
            </a:extLst>
          </p:cNvPr>
          <p:cNvSpPr>
            <a:spLocks noGrp="1"/>
          </p:cNvSpPr>
          <p:nvPr>
            <p:ph idx="1"/>
          </p:nvPr>
        </p:nvSpPr>
        <p:spPr>
          <a:xfrm>
            <a:off x="1946832" y="1307592"/>
            <a:ext cx="10095815" cy="5120640"/>
          </a:xfrm>
        </p:spPr>
        <p:txBody>
          <a:bodyPr>
            <a:normAutofit/>
          </a:bodyPr>
          <a:lstStyle/>
          <a:p>
            <a:pPr marL="0" indent="0" algn="ctr">
              <a:buNone/>
            </a:pPr>
            <a:r>
              <a:rPr lang="en-US" sz="3200" b="1" dirty="0">
                <a:latin typeface="Times New Roman" panose="02020603050405020304" pitchFamily="18" charset="0"/>
                <a:cs typeface="Times New Roman" panose="02020603050405020304" pitchFamily="18" charset="0"/>
              </a:rPr>
              <a:t>Overview</a:t>
            </a:r>
          </a:p>
          <a:p>
            <a:pPr marL="0" indent="0">
              <a:buNone/>
            </a:pP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Introduction</a:t>
            </a:r>
          </a:p>
          <a:p>
            <a:pP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Objectives</a:t>
            </a:r>
          </a:p>
          <a:p>
            <a:pPr>
              <a:buFont typeface="Wingdings" panose="05000000000000000000" pitchFamily="2" charset="2"/>
              <a:buChar char="q"/>
            </a:pPr>
            <a:r>
              <a:rPr lang="en-US" dirty="0" err="1">
                <a:latin typeface="Times New Roman" panose="02020603050405020304" pitchFamily="18" charset="0"/>
                <a:cs typeface="Times New Roman" panose="02020603050405020304" pitchFamily="18" charset="0"/>
              </a:rPr>
              <a:t>NeoCortex</a:t>
            </a:r>
            <a:r>
              <a:rPr lang="en-US" dirty="0">
                <a:latin typeface="Times New Roman" panose="02020603050405020304" pitchFamily="18" charset="0"/>
                <a:cs typeface="Times New Roman" panose="02020603050405020304" pitchFamily="18" charset="0"/>
              </a:rPr>
              <a:t> API</a:t>
            </a:r>
          </a:p>
          <a:p>
            <a:pP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Methodology</a:t>
            </a:r>
          </a:p>
          <a:p>
            <a:pP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Anomaly Detection</a:t>
            </a:r>
          </a:p>
          <a:p>
            <a:pP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Result &amp; Discussion</a:t>
            </a:r>
          </a:p>
          <a:p>
            <a:pPr marL="0" indent="0">
              <a:buNone/>
            </a:pP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endParaRPr lang="en-US"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47108B6B-1D94-BF79-794B-0576CB67CE95}"/>
              </a:ext>
            </a:extLst>
          </p:cNvPr>
          <p:cNvPicPr/>
          <p:nvPr/>
        </p:nvPicPr>
        <p:blipFill>
          <a:blip r:embed="rId3">
            <a:extLst>
              <a:ext uri="{BEBA8EAE-BF5A-486C-A8C5-ECC9F3942E4B}">
                <a14:imgProps xmlns:a14="http://schemas.microsoft.com/office/drawing/2010/main">
                  <a14:imgLayer r:embed="rId4">
                    <a14:imgEffect>
                      <a14:sharpenSoften amount="25000"/>
                    </a14:imgEffect>
                  </a14:imgLayer>
                </a14:imgProps>
              </a:ext>
            </a:extLst>
          </a:blip>
          <a:stretch>
            <a:fillRect/>
          </a:stretch>
        </p:blipFill>
        <p:spPr>
          <a:xfrm>
            <a:off x="9854048" y="172261"/>
            <a:ext cx="2016370" cy="1062110"/>
          </a:xfrm>
          <a:prstGeom prst="rect">
            <a:avLst/>
          </a:prstGeom>
          <a:effectLst/>
        </p:spPr>
      </p:pic>
      <p:sp>
        <p:nvSpPr>
          <p:cNvPr id="5" name="TextBox 4">
            <a:extLst>
              <a:ext uri="{FF2B5EF4-FFF2-40B4-BE49-F238E27FC236}">
                <a16:creationId xmlns:a16="http://schemas.microsoft.com/office/drawing/2014/main" id="{C5F56A21-32B5-C01D-46ED-CC1CA4CDCB45}"/>
              </a:ext>
            </a:extLst>
          </p:cNvPr>
          <p:cNvSpPr txBox="1"/>
          <p:nvPr/>
        </p:nvSpPr>
        <p:spPr>
          <a:xfrm>
            <a:off x="79217" y="6503580"/>
            <a:ext cx="8005527" cy="246221"/>
          </a:xfrm>
          <a:prstGeom prst="rect">
            <a:avLst/>
          </a:prstGeom>
          <a:noFill/>
        </p:spPr>
        <p:txBody>
          <a:bodyPr wrap="square">
            <a:spAutoFit/>
          </a:bodyPr>
          <a:lstStyle/>
          <a:p>
            <a:pPr>
              <a:spcAft>
                <a:spcPts val="600"/>
              </a:spcAft>
            </a:pPr>
            <a:r>
              <a:rPr lang="en" sz="1000" dirty="0">
                <a:latin typeface="Times New Roman" panose="02020603050405020304" pitchFamily="18" charset="0"/>
                <a:cs typeface="Times New Roman" panose="02020603050405020304" pitchFamily="18" charset="0"/>
                <a:sym typeface="Lato"/>
              </a:rPr>
              <a:t>M.Eng. Information Technology WS24-25/ </a:t>
            </a:r>
            <a:r>
              <a:rPr lang="en-US" sz="1000" dirty="0">
                <a:latin typeface="Times New Roman" panose="02020603050405020304" pitchFamily="18" charset="0"/>
                <a:cs typeface="Times New Roman" panose="02020603050405020304" pitchFamily="18" charset="0"/>
              </a:rPr>
              <a:t>Damir </a:t>
            </a:r>
            <a:r>
              <a:rPr lang="en-US" sz="1000" dirty="0" err="1">
                <a:latin typeface="Times New Roman" panose="02020603050405020304" pitchFamily="18" charset="0"/>
                <a:cs typeface="Times New Roman" panose="02020603050405020304" pitchFamily="18" charset="0"/>
              </a:rPr>
              <a:t>Dobric</a:t>
            </a:r>
            <a:r>
              <a:rPr lang="en-US" sz="1000" dirty="0">
                <a:latin typeface="Times New Roman" panose="02020603050405020304" pitchFamily="18" charset="0"/>
                <a:cs typeface="Times New Roman" panose="02020603050405020304" pitchFamily="18" charset="0"/>
              </a:rPr>
              <a:t> &amp; Andreas Pech</a:t>
            </a:r>
            <a:r>
              <a:rPr lang="en" sz="1000" dirty="0">
                <a:latin typeface="Times New Roman" panose="02020603050405020304" pitchFamily="18" charset="0"/>
                <a:cs typeface="Times New Roman" panose="02020603050405020304" pitchFamily="18" charset="0"/>
                <a:sym typeface="Lato"/>
              </a:rPr>
              <a:t>/ </a:t>
            </a:r>
            <a:r>
              <a:rPr lang="en-US" sz="1000" dirty="0">
                <a:latin typeface="Times New Roman" panose="02020603050405020304" pitchFamily="18" charset="0"/>
                <a:cs typeface="Times New Roman" panose="02020603050405020304" pitchFamily="18" charset="0"/>
              </a:rPr>
              <a:t>Module Software Engineering</a:t>
            </a:r>
          </a:p>
        </p:txBody>
      </p:sp>
    </p:spTree>
    <p:extLst>
      <p:ext uri="{BB962C8B-B14F-4D97-AF65-F5344CB8AC3E}">
        <p14:creationId xmlns:p14="http://schemas.microsoft.com/office/powerpoint/2010/main" val="9610888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4C5584-95BC-8F75-B097-F8E289E23958}"/>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B5C6B1B-BA28-9516-813C-4CB85F232E17}"/>
              </a:ext>
            </a:extLst>
          </p:cNvPr>
          <p:cNvSpPr>
            <a:spLocks noGrp="1"/>
          </p:cNvSpPr>
          <p:nvPr>
            <p:ph idx="1"/>
          </p:nvPr>
        </p:nvSpPr>
        <p:spPr>
          <a:xfrm>
            <a:off x="1946832" y="1307592"/>
            <a:ext cx="10095815" cy="5120640"/>
          </a:xfrm>
        </p:spPr>
        <p:txBody>
          <a:bodyPr>
            <a:normAutofit/>
          </a:bodyPr>
          <a:lstStyle/>
          <a:p>
            <a:pPr marL="0" indent="0" algn="ctr">
              <a:buNone/>
            </a:pPr>
            <a:r>
              <a:rPr lang="en-US" sz="3200" b="1" dirty="0">
                <a:latin typeface="Times New Roman" panose="02020603050405020304" pitchFamily="18" charset="0"/>
                <a:cs typeface="Times New Roman" panose="02020603050405020304" pitchFamily="18" charset="0"/>
              </a:rPr>
              <a:t>Introduction</a:t>
            </a:r>
          </a:p>
          <a:p>
            <a:pPr marL="0" indent="0">
              <a:buNone/>
            </a:pP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HTM is a machine learning algorithm inspired by the neocortex of the human brain.</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Recognizes temporal patterns and predicts time-series data.</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Uses Sparse Distributed Representations (SDRs) for efficient data processing.</a:t>
            </a:r>
          </a:p>
          <a:p>
            <a:pPr marL="0" indent="0">
              <a:buNone/>
            </a:pPr>
            <a:endParaRPr lang="en-US" dirty="0"/>
          </a:p>
          <a:p>
            <a:pPr marL="0" indent="0">
              <a:buNone/>
            </a:pPr>
            <a:r>
              <a:rPr lang="en-US" b="0" i="0" dirty="0">
                <a:solidFill>
                  <a:srgbClr val="1F2328"/>
                </a:solidFill>
                <a:effectLst/>
                <a:latin typeface="-apple-system"/>
              </a:rPr>
              <a:t>In the project, the </a:t>
            </a:r>
            <a:r>
              <a:rPr lang="en-US" b="0" i="0" dirty="0" err="1">
                <a:solidFill>
                  <a:srgbClr val="1F2328"/>
                </a:solidFill>
                <a:effectLst/>
                <a:latin typeface="-apple-system"/>
              </a:rPr>
              <a:t>NeoCortexAPI</a:t>
            </a:r>
            <a:r>
              <a:rPr lang="en-US" b="0" i="0" dirty="0">
                <a:solidFill>
                  <a:srgbClr val="1F2328"/>
                </a:solidFill>
                <a:effectLst/>
                <a:latin typeface="-apple-system"/>
              </a:rPr>
              <a:t> – a .NET implementation of the HTM framework – will be used to make an anomaly detection system. The project include two parts:</a:t>
            </a:r>
          </a:p>
          <a:p>
            <a:pPr>
              <a:buFont typeface="Wingdings" panose="05000000000000000000" pitchFamily="2" charset="2"/>
              <a:buChar char="Ø"/>
            </a:pPr>
            <a:r>
              <a:rPr lang="en-US" b="0" i="0" dirty="0">
                <a:solidFill>
                  <a:srgbClr val="1F2328"/>
                </a:solidFill>
                <a:effectLst/>
                <a:latin typeface="-apple-system"/>
              </a:rPr>
              <a:t>Training: The HTM model trains from the normal numeric sequences, such as network traffic loads, from artificially created data.</a:t>
            </a:r>
          </a:p>
          <a:p>
            <a:pPr>
              <a:buFont typeface="Wingdings" panose="05000000000000000000" pitchFamily="2" charset="2"/>
              <a:buChar char="Ø"/>
            </a:pPr>
            <a:r>
              <a:rPr lang="en-US" b="0" i="0" dirty="0">
                <a:solidFill>
                  <a:srgbClr val="1F2328"/>
                </a:solidFill>
                <a:effectLst/>
                <a:latin typeface="-apple-system"/>
              </a:rPr>
              <a:t>Testing: The trained model is tested on new sequences containing both normal data and anomalies. The model identifies anomalies based on deviations from predicted values.</a:t>
            </a:r>
          </a:p>
          <a:p>
            <a:pPr marL="0" indent="0">
              <a:buNone/>
            </a:pPr>
            <a:endParaRPr lang="en-US" b="0" i="0" dirty="0">
              <a:solidFill>
                <a:srgbClr val="1F2328"/>
              </a:solidFill>
              <a:effectLst/>
              <a:latin typeface="-apple-system"/>
            </a:endParaRPr>
          </a:p>
          <a:p>
            <a:pPr>
              <a:buFont typeface="Wingdings" panose="05000000000000000000" pitchFamily="2" charset="2"/>
              <a:buChar char="Ø"/>
            </a:pPr>
            <a:endParaRPr lang="en-US" dirty="0"/>
          </a:p>
          <a:p>
            <a:pPr>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endParaRPr lang="en-US"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FB33E087-C2A5-A644-61F9-BD947DE26B38}"/>
              </a:ext>
            </a:extLst>
          </p:cNvPr>
          <p:cNvPicPr/>
          <p:nvPr/>
        </p:nvPicPr>
        <p:blipFill>
          <a:blip r:embed="rId3">
            <a:extLst>
              <a:ext uri="{BEBA8EAE-BF5A-486C-A8C5-ECC9F3942E4B}">
                <a14:imgProps xmlns:a14="http://schemas.microsoft.com/office/drawing/2010/main">
                  <a14:imgLayer r:embed="rId4">
                    <a14:imgEffect>
                      <a14:sharpenSoften amount="25000"/>
                    </a14:imgEffect>
                  </a14:imgLayer>
                </a14:imgProps>
              </a:ext>
            </a:extLst>
          </a:blip>
          <a:stretch>
            <a:fillRect/>
          </a:stretch>
        </p:blipFill>
        <p:spPr>
          <a:xfrm>
            <a:off x="9854048" y="172261"/>
            <a:ext cx="2016370" cy="1062110"/>
          </a:xfrm>
          <a:prstGeom prst="rect">
            <a:avLst/>
          </a:prstGeom>
          <a:effectLst/>
        </p:spPr>
      </p:pic>
      <p:sp>
        <p:nvSpPr>
          <p:cNvPr id="5" name="TextBox 4">
            <a:extLst>
              <a:ext uri="{FF2B5EF4-FFF2-40B4-BE49-F238E27FC236}">
                <a16:creationId xmlns:a16="http://schemas.microsoft.com/office/drawing/2014/main" id="{9752F06D-924B-B8AA-6249-F5EE8084A227}"/>
              </a:ext>
            </a:extLst>
          </p:cNvPr>
          <p:cNvSpPr txBox="1"/>
          <p:nvPr/>
        </p:nvSpPr>
        <p:spPr>
          <a:xfrm>
            <a:off x="79217" y="6503580"/>
            <a:ext cx="8005527" cy="246221"/>
          </a:xfrm>
          <a:prstGeom prst="rect">
            <a:avLst/>
          </a:prstGeom>
          <a:noFill/>
        </p:spPr>
        <p:txBody>
          <a:bodyPr wrap="square">
            <a:spAutoFit/>
          </a:bodyPr>
          <a:lstStyle/>
          <a:p>
            <a:pPr>
              <a:spcAft>
                <a:spcPts val="600"/>
              </a:spcAft>
            </a:pPr>
            <a:r>
              <a:rPr lang="en" sz="1000" dirty="0">
                <a:latin typeface="Times New Roman" panose="02020603050405020304" pitchFamily="18" charset="0"/>
                <a:cs typeface="Times New Roman" panose="02020603050405020304" pitchFamily="18" charset="0"/>
                <a:sym typeface="Lato"/>
              </a:rPr>
              <a:t>M.Eng. Information Technology WS24-25/ </a:t>
            </a:r>
            <a:r>
              <a:rPr lang="en-US" sz="1000" dirty="0">
                <a:latin typeface="Times New Roman" panose="02020603050405020304" pitchFamily="18" charset="0"/>
                <a:cs typeface="Times New Roman" panose="02020603050405020304" pitchFamily="18" charset="0"/>
              </a:rPr>
              <a:t>Damir </a:t>
            </a:r>
            <a:r>
              <a:rPr lang="en-US" sz="1000" dirty="0" err="1">
                <a:latin typeface="Times New Roman" panose="02020603050405020304" pitchFamily="18" charset="0"/>
                <a:cs typeface="Times New Roman" panose="02020603050405020304" pitchFamily="18" charset="0"/>
              </a:rPr>
              <a:t>Dobric</a:t>
            </a:r>
            <a:r>
              <a:rPr lang="en-US" sz="1000" dirty="0">
                <a:latin typeface="Times New Roman" panose="02020603050405020304" pitchFamily="18" charset="0"/>
                <a:cs typeface="Times New Roman" panose="02020603050405020304" pitchFamily="18" charset="0"/>
              </a:rPr>
              <a:t> &amp; Andreas Pech</a:t>
            </a:r>
            <a:r>
              <a:rPr lang="en" sz="1000" dirty="0">
                <a:latin typeface="Times New Roman" panose="02020603050405020304" pitchFamily="18" charset="0"/>
                <a:cs typeface="Times New Roman" panose="02020603050405020304" pitchFamily="18" charset="0"/>
                <a:sym typeface="Lato"/>
              </a:rPr>
              <a:t>/ </a:t>
            </a:r>
            <a:r>
              <a:rPr lang="en-US" sz="1000" dirty="0">
                <a:latin typeface="Times New Roman" panose="02020603050405020304" pitchFamily="18" charset="0"/>
                <a:cs typeface="Times New Roman" panose="02020603050405020304" pitchFamily="18" charset="0"/>
              </a:rPr>
              <a:t>Module Software Engineering</a:t>
            </a:r>
          </a:p>
        </p:txBody>
      </p:sp>
    </p:spTree>
    <p:extLst>
      <p:ext uri="{BB962C8B-B14F-4D97-AF65-F5344CB8AC3E}">
        <p14:creationId xmlns:p14="http://schemas.microsoft.com/office/powerpoint/2010/main" val="11324491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C2337E-5AB5-F706-4A2B-E143899DC950}"/>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13B54A2-F6D6-026B-098C-8E348CEBE095}"/>
              </a:ext>
            </a:extLst>
          </p:cNvPr>
          <p:cNvSpPr>
            <a:spLocks noGrp="1"/>
          </p:cNvSpPr>
          <p:nvPr>
            <p:ph idx="1"/>
          </p:nvPr>
        </p:nvSpPr>
        <p:spPr>
          <a:xfrm>
            <a:off x="1946832" y="1307592"/>
            <a:ext cx="10095815" cy="5120640"/>
          </a:xfrm>
        </p:spPr>
        <p:txBody>
          <a:bodyPr>
            <a:normAutofit/>
          </a:bodyPr>
          <a:lstStyle/>
          <a:p>
            <a:pPr marL="0" indent="0" algn="ctr">
              <a:buNone/>
            </a:pPr>
            <a:r>
              <a:rPr lang="en-US" sz="3200" b="1" dirty="0">
                <a:latin typeface="Times New Roman" panose="02020603050405020304" pitchFamily="18" charset="0"/>
                <a:cs typeface="Times New Roman" panose="02020603050405020304" pitchFamily="18" charset="0"/>
              </a:rPr>
              <a:t>Introduction</a:t>
            </a:r>
          </a:p>
          <a:p>
            <a:pPr marL="0" indent="0">
              <a:buNone/>
            </a:pP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b="0" i="0" dirty="0">
                <a:solidFill>
                  <a:srgbClr val="1F2328"/>
                </a:solidFill>
                <a:effectLst/>
                <a:latin typeface="-apple-system"/>
              </a:rPr>
              <a:t>The project will used C# and the </a:t>
            </a:r>
            <a:r>
              <a:rPr lang="en-US" b="0" i="0" dirty="0" err="1">
                <a:solidFill>
                  <a:srgbClr val="1F2328"/>
                </a:solidFill>
                <a:effectLst/>
                <a:latin typeface="-apple-system"/>
              </a:rPr>
              <a:t>NeoCortexAPI</a:t>
            </a:r>
            <a:r>
              <a:rPr lang="en-US" b="0" i="0" dirty="0">
                <a:solidFill>
                  <a:srgbClr val="1F2328"/>
                </a:solidFill>
                <a:effectLst/>
                <a:latin typeface="-apple-system"/>
              </a:rPr>
              <a:t> library to process the data, train the HTM model, and evaluate the performance. The main objective of the project is to determine a robust and efficient system which can accurately predict the anomalies while analyzing the results using metrics like False Negative Rate(FNR) and False Positive Rate(FNR).</a:t>
            </a:r>
          </a:p>
          <a:p>
            <a:pPr>
              <a:buFont typeface="Wingdings" panose="05000000000000000000" pitchFamily="2" charset="2"/>
              <a:buChar char="Ø"/>
            </a:pPr>
            <a:endParaRPr lang="en-US" dirty="0">
              <a:solidFill>
                <a:srgbClr val="1F2328"/>
              </a:solidFill>
              <a:latin typeface="-apple-system"/>
            </a:endParaRPr>
          </a:p>
          <a:p>
            <a:pPr>
              <a:buFont typeface="Wingdings" panose="05000000000000000000" pitchFamily="2" charset="2"/>
              <a:buChar char="Ø"/>
            </a:pPr>
            <a:r>
              <a:rPr lang="en-US" b="0" i="0" dirty="0">
                <a:solidFill>
                  <a:srgbClr val="1F2328"/>
                </a:solidFill>
                <a:effectLst/>
                <a:latin typeface="-apple-system"/>
              </a:rPr>
              <a:t>The anomaly detection helps to identify any unusual traffic patterns or anomalies in the network such as cyber-attacks or system failures. Moreover it is used for fraud detection in financial transactions. For monitoring machine and equipment performance and detecting anomalies to prevent breakdowns. The model can also be used to detect diseases on the human body or energy consumption to survey irregularities and optimize energy distribution.</a:t>
            </a:r>
          </a:p>
          <a:p>
            <a:pPr>
              <a:buFont typeface="Wingdings" panose="05000000000000000000" pitchFamily="2" charset="2"/>
              <a:buChar char="Ø"/>
            </a:pPr>
            <a:endParaRPr lang="en-US" dirty="0"/>
          </a:p>
          <a:p>
            <a:pPr>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endParaRPr lang="en-US"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3D2EB90E-AEA2-F8CC-AE0E-8C87CB572A00}"/>
              </a:ext>
            </a:extLst>
          </p:cNvPr>
          <p:cNvPicPr/>
          <p:nvPr/>
        </p:nvPicPr>
        <p:blipFill>
          <a:blip r:embed="rId3">
            <a:extLst>
              <a:ext uri="{BEBA8EAE-BF5A-486C-A8C5-ECC9F3942E4B}">
                <a14:imgProps xmlns:a14="http://schemas.microsoft.com/office/drawing/2010/main">
                  <a14:imgLayer r:embed="rId4">
                    <a14:imgEffect>
                      <a14:sharpenSoften amount="25000"/>
                    </a14:imgEffect>
                  </a14:imgLayer>
                </a14:imgProps>
              </a:ext>
            </a:extLst>
          </a:blip>
          <a:stretch>
            <a:fillRect/>
          </a:stretch>
        </p:blipFill>
        <p:spPr>
          <a:xfrm>
            <a:off x="9854048" y="172261"/>
            <a:ext cx="2016370" cy="1062110"/>
          </a:xfrm>
          <a:prstGeom prst="rect">
            <a:avLst/>
          </a:prstGeom>
          <a:effectLst/>
        </p:spPr>
      </p:pic>
      <p:sp>
        <p:nvSpPr>
          <p:cNvPr id="5" name="TextBox 4">
            <a:extLst>
              <a:ext uri="{FF2B5EF4-FFF2-40B4-BE49-F238E27FC236}">
                <a16:creationId xmlns:a16="http://schemas.microsoft.com/office/drawing/2014/main" id="{82192485-F599-4FCE-A455-CEF4B3FA2143}"/>
              </a:ext>
            </a:extLst>
          </p:cNvPr>
          <p:cNvSpPr txBox="1"/>
          <p:nvPr/>
        </p:nvSpPr>
        <p:spPr>
          <a:xfrm>
            <a:off x="79217" y="6503580"/>
            <a:ext cx="8005527" cy="246221"/>
          </a:xfrm>
          <a:prstGeom prst="rect">
            <a:avLst/>
          </a:prstGeom>
          <a:noFill/>
        </p:spPr>
        <p:txBody>
          <a:bodyPr wrap="square">
            <a:spAutoFit/>
          </a:bodyPr>
          <a:lstStyle/>
          <a:p>
            <a:pPr>
              <a:spcAft>
                <a:spcPts val="600"/>
              </a:spcAft>
            </a:pPr>
            <a:r>
              <a:rPr lang="en" sz="1000" dirty="0">
                <a:latin typeface="Times New Roman" panose="02020603050405020304" pitchFamily="18" charset="0"/>
                <a:cs typeface="Times New Roman" panose="02020603050405020304" pitchFamily="18" charset="0"/>
                <a:sym typeface="Lato"/>
              </a:rPr>
              <a:t>M.Eng. Information Technology WS24-25/ </a:t>
            </a:r>
            <a:r>
              <a:rPr lang="en-US" sz="1000" dirty="0">
                <a:latin typeface="Times New Roman" panose="02020603050405020304" pitchFamily="18" charset="0"/>
                <a:cs typeface="Times New Roman" panose="02020603050405020304" pitchFamily="18" charset="0"/>
              </a:rPr>
              <a:t>Damir </a:t>
            </a:r>
            <a:r>
              <a:rPr lang="en-US" sz="1000" dirty="0" err="1">
                <a:latin typeface="Times New Roman" panose="02020603050405020304" pitchFamily="18" charset="0"/>
                <a:cs typeface="Times New Roman" panose="02020603050405020304" pitchFamily="18" charset="0"/>
              </a:rPr>
              <a:t>Dobric</a:t>
            </a:r>
            <a:r>
              <a:rPr lang="en-US" sz="1000" dirty="0">
                <a:latin typeface="Times New Roman" panose="02020603050405020304" pitchFamily="18" charset="0"/>
                <a:cs typeface="Times New Roman" panose="02020603050405020304" pitchFamily="18" charset="0"/>
              </a:rPr>
              <a:t> &amp; Andreas Pech</a:t>
            </a:r>
            <a:r>
              <a:rPr lang="en" sz="1000" dirty="0">
                <a:latin typeface="Times New Roman" panose="02020603050405020304" pitchFamily="18" charset="0"/>
                <a:cs typeface="Times New Roman" panose="02020603050405020304" pitchFamily="18" charset="0"/>
                <a:sym typeface="Lato"/>
              </a:rPr>
              <a:t>/ </a:t>
            </a:r>
            <a:r>
              <a:rPr lang="en-US" sz="1000" dirty="0">
                <a:latin typeface="Times New Roman" panose="02020603050405020304" pitchFamily="18" charset="0"/>
                <a:cs typeface="Times New Roman" panose="02020603050405020304" pitchFamily="18" charset="0"/>
              </a:rPr>
              <a:t>Module Software Engineering</a:t>
            </a:r>
          </a:p>
        </p:txBody>
      </p:sp>
    </p:spTree>
    <p:extLst>
      <p:ext uri="{BB962C8B-B14F-4D97-AF65-F5344CB8AC3E}">
        <p14:creationId xmlns:p14="http://schemas.microsoft.com/office/powerpoint/2010/main" val="1453445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853BB4-B3A8-7234-95EC-DC539763695B}"/>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A4F324D-4D7E-E172-F3AD-1A2D113217A1}"/>
              </a:ext>
            </a:extLst>
          </p:cNvPr>
          <p:cNvSpPr>
            <a:spLocks noGrp="1"/>
          </p:cNvSpPr>
          <p:nvPr>
            <p:ph idx="1"/>
          </p:nvPr>
        </p:nvSpPr>
        <p:spPr>
          <a:xfrm>
            <a:off x="1946832" y="1307592"/>
            <a:ext cx="10095815" cy="5120640"/>
          </a:xfrm>
        </p:spPr>
        <p:txBody>
          <a:bodyPr>
            <a:normAutofit/>
          </a:bodyPr>
          <a:lstStyle/>
          <a:p>
            <a:pPr marL="0" indent="0" algn="ctr">
              <a:buNone/>
            </a:pPr>
            <a:r>
              <a:rPr lang="en-US" sz="3200" b="1" dirty="0">
                <a:latin typeface="Times New Roman" panose="02020603050405020304" pitchFamily="18" charset="0"/>
                <a:cs typeface="Times New Roman" panose="02020603050405020304" pitchFamily="18" charset="0"/>
              </a:rPr>
              <a:t>Objectives</a:t>
            </a:r>
          </a:p>
          <a:p>
            <a:pPr marL="0" indent="0">
              <a:buNone/>
            </a:pP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b="0" i="0" dirty="0">
                <a:solidFill>
                  <a:srgbClr val="1F2328"/>
                </a:solidFill>
                <a:effectLst/>
                <a:latin typeface="-apple-system"/>
              </a:rPr>
              <a:t>Feature Engineering: Generate artificial numeric data representing network traffic load percentages. Also prepare training data with normal sequences and testing data with random anomalies.</a:t>
            </a:r>
          </a:p>
          <a:p>
            <a:pPr>
              <a:buFont typeface="Wingdings" panose="05000000000000000000" pitchFamily="2" charset="2"/>
              <a:buChar char="Ø"/>
            </a:pPr>
            <a:endParaRPr lang="en-US" dirty="0"/>
          </a:p>
          <a:p>
            <a:pPr>
              <a:buFont typeface="Wingdings" panose="05000000000000000000" pitchFamily="2" charset="2"/>
              <a:buChar char="Ø"/>
            </a:pPr>
            <a:r>
              <a:rPr lang="en-US" b="0" i="0" dirty="0">
                <a:solidFill>
                  <a:srgbClr val="1F2328"/>
                </a:solidFill>
                <a:effectLst/>
                <a:latin typeface="-apple-system"/>
              </a:rPr>
              <a:t>HTM Model Training: Configure and train the HTM model using the </a:t>
            </a:r>
            <a:r>
              <a:rPr lang="en-US" b="0" i="0" dirty="0" err="1">
                <a:solidFill>
                  <a:srgbClr val="1F2328"/>
                </a:solidFill>
                <a:effectLst/>
                <a:latin typeface="-apple-system"/>
              </a:rPr>
              <a:t>NeoCortexAPI</a:t>
            </a:r>
            <a:r>
              <a:rPr lang="en-US" b="0" i="0" dirty="0">
                <a:solidFill>
                  <a:srgbClr val="1F2328"/>
                </a:solidFill>
                <a:effectLst/>
                <a:latin typeface="-apple-system"/>
              </a:rPr>
              <a:t> to identify normal patterns from the training dataset.</a:t>
            </a:r>
          </a:p>
          <a:p>
            <a:pPr>
              <a:buFont typeface="Wingdings" panose="05000000000000000000" pitchFamily="2" charset="2"/>
              <a:buChar char="Ø"/>
            </a:pPr>
            <a:endParaRPr lang="en-US" dirty="0"/>
          </a:p>
          <a:p>
            <a:pPr>
              <a:buFont typeface="Wingdings" panose="05000000000000000000" pitchFamily="2" charset="2"/>
              <a:buChar char="Ø"/>
            </a:pPr>
            <a:r>
              <a:rPr lang="en-US" b="0" i="0" dirty="0">
                <a:solidFill>
                  <a:srgbClr val="1F2328"/>
                </a:solidFill>
                <a:effectLst/>
                <a:latin typeface="-apple-system"/>
              </a:rPr>
              <a:t>HTM Model Training: Configure and train the HTM model using the </a:t>
            </a:r>
            <a:r>
              <a:rPr lang="en-US" b="0" i="0" dirty="0" err="1">
                <a:solidFill>
                  <a:srgbClr val="1F2328"/>
                </a:solidFill>
                <a:effectLst/>
                <a:latin typeface="-apple-system"/>
              </a:rPr>
              <a:t>NeoCortexAPI</a:t>
            </a:r>
            <a:r>
              <a:rPr lang="en-US" b="0" i="0" dirty="0">
                <a:solidFill>
                  <a:srgbClr val="1F2328"/>
                </a:solidFill>
                <a:effectLst/>
                <a:latin typeface="-apple-system"/>
              </a:rPr>
              <a:t> to identify normal patterns from the training dataset.</a:t>
            </a:r>
          </a:p>
          <a:p>
            <a:pPr>
              <a:buFont typeface="Wingdings" panose="05000000000000000000" pitchFamily="2" charset="2"/>
              <a:buChar char="Ø"/>
            </a:pPr>
            <a:endParaRPr lang="en-US" dirty="0"/>
          </a:p>
          <a:p>
            <a:pPr>
              <a:buFont typeface="Wingdings" panose="05000000000000000000" pitchFamily="2" charset="2"/>
              <a:buChar char="Ø"/>
            </a:pPr>
            <a:r>
              <a:rPr lang="en-US" b="0" i="0" dirty="0">
                <a:solidFill>
                  <a:srgbClr val="1F2328"/>
                </a:solidFill>
                <a:effectLst/>
                <a:latin typeface="-apple-system"/>
              </a:rPr>
              <a:t>Performance Evaluation: Measure the system’s effectiveness using performance metrics using False Negative Rate(FNR), False Positive Rate(FPR), Mean Square Error(MSE) etc.</a:t>
            </a:r>
          </a:p>
          <a:p>
            <a:pPr>
              <a:buFont typeface="Wingdings" panose="05000000000000000000" pitchFamily="2" charset="2"/>
              <a:buChar char="Ø"/>
            </a:pPr>
            <a:endParaRPr lang="en-US" dirty="0"/>
          </a:p>
          <a:p>
            <a:pPr>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endParaRPr lang="en-US"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418559EC-C9AE-6627-00C5-D69DE6FC4A80}"/>
              </a:ext>
            </a:extLst>
          </p:cNvPr>
          <p:cNvPicPr/>
          <p:nvPr/>
        </p:nvPicPr>
        <p:blipFill>
          <a:blip r:embed="rId3">
            <a:extLst>
              <a:ext uri="{BEBA8EAE-BF5A-486C-A8C5-ECC9F3942E4B}">
                <a14:imgProps xmlns:a14="http://schemas.microsoft.com/office/drawing/2010/main">
                  <a14:imgLayer r:embed="rId4">
                    <a14:imgEffect>
                      <a14:sharpenSoften amount="25000"/>
                    </a14:imgEffect>
                  </a14:imgLayer>
                </a14:imgProps>
              </a:ext>
            </a:extLst>
          </a:blip>
          <a:stretch>
            <a:fillRect/>
          </a:stretch>
        </p:blipFill>
        <p:spPr>
          <a:xfrm>
            <a:off x="9854048" y="172261"/>
            <a:ext cx="2016370" cy="1062110"/>
          </a:xfrm>
          <a:prstGeom prst="rect">
            <a:avLst/>
          </a:prstGeom>
          <a:effectLst/>
        </p:spPr>
      </p:pic>
      <p:sp>
        <p:nvSpPr>
          <p:cNvPr id="5" name="TextBox 4">
            <a:extLst>
              <a:ext uri="{FF2B5EF4-FFF2-40B4-BE49-F238E27FC236}">
                <a16:creationId xmlns:a16="http://schemas.microsoft.com/office/drawing/2014/main" id="{CB3BF478-B1C7-F7FF-09A1-5A09B22EA217}"/>
              </a:ext>
            </a:extLst>
          </p:cNvPr>
          <p:cNvSpPr txBox="1"/>
          <p:nvPr/>
        </p:nvSpPr>
        <p:spPr>
          <a:xfrm>
            <a:off x="79217" y="6503580"/>
            <a:ext cx="8005527" cy="246221"/>
          </a:xfrm>
          <a:prstGeom prst="rect">
            <a:avLst/>
          </a:prstGeom>
          <a:noFill/>
        </p:spPr>
        <p:txBody>
          <a:bodyPr wrap="square">
            <a:spAutoFit/>
          </a:bodyPr>
          <a:lstStyle/>
          <a:p>
            <a:pPr>
              <a:spcAft>
                <a:spcPts val="600"/>
              </a:spcAft>
            </a:pPr>
            <a:r>
              <a:rPr lang="en" sz="1000" dirty="0">
                <a:latin typeface="Times New Roman" panose="02020603050405020304" pitchFamily="18" charset="0"/>
                <a:cs typeface="Times New Roman" panose="02020603050405020304" pitchFamily="18" charset="0"/>
                <a:sym typeface="Lato"/>
              </a:rPr>
              <a:t>M.Eng. Information Technology WS24-25/ </a:t>
            </a:r>
            <a:r>
              <a:rPr lang="en-US" sz="1000" dirty="0">
                <a:latin typeface="Times New Roman" panose="02020603050405020304" pitchFamily="18" charset="0"/>
                <a:cs typeface="Times New Roman" panose="02020603050405020304" pitchFamily="18" charset="0"/>
              </a:rPr>
              <a:t>Damir </a:t>
            </a:r>
            <a:r>
              <a:rPr lang="en-US" sz="1000" dirty="0" err="1">
                <a:latin typeface="Times New Roman" panose="02020603050405020304" pitchFamily="18" charset="0"/>
                <a:cs typeface="Times New Roman" panose="02020603050405020304" pitchFamily="18" charset="0"/>
              </a:rPr>
              <a:t>Dobric</a:t>
            </a:r>
            <a:r>
              <a:rPr lang="en-US" sz="1000" dirty="0">
                <a:latin typeface="Times New Roman" panose="02020603050405020304" pitchFamily="18" charset="0"/>
                <a:cs typeface="Times New Roman" panose="02020603050405020304" pitchFamily="18" charset="0"/>
              </a:rPr>
              <a:t> &amp; Andreas Pech</a:t>
            </a:r>
            <a:r>
              <a:rPr lang="en" sz="1000" dirty="0">
                <a:latin typeface="Times New Roman" panose="02020603050405020304" pitchFamily="18" charset="0"/>
                <a:cs typeface="Times New Roman" panose="02020603050405020304" pitchFamily="18" charset="0"/>
                <a:sym typeface="Lato"/>
              </a:rPr>
              <a:t>/ </a:t>
            </a:r>
            <a:r>
              <a:rPr lang="en-US" sz="1000" dirty="0">
                <a:latin typeface="Times New Roman" panose="02020603050405020304" pitchFamily="18" charset="0"/>
                <a:cs typeface="Times New Roman" panose="02020603050405020304" pitchFamily="18" charset="0"/>
              </a:rPr>
              <a:t>Module Software Engineering</a:t>
            </a:r>
          </a:p>
        </p:txBody>
      </p:sp>
    </p:spTree>
    <p:extLst>
      <p:ext uri="{BB962C8B-B14F-4D97-AF65-F5344CB8AC3E}">
        <p14:creationId xmlns:p14="http://schemas.microsoft.com/office/powerpoint/2010/main" val="4955302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91E12D-6D02-E9B2-F811-06087B1BB89C}"/>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619F54F-4F89-C124-8F41-35DC09D1823E}"/>
              </a:ext>
            </a:extLst>
          </p:cNvPr>
          <p:cNvSpPr>
            <a:spLocks noGrp="1"/>
          </p:cNvSpPr>
          <p:nvPr>
            <p:ph idx="1"/>
          </p:nvPr>
        </p:nvSpPr>
        <p:spPr>
          <a:xfrm>
            <a:off x="1946832" y="1307592"/>
            <a:ext cx="10095815" cy="5120640"/>
          </a:xfrm>
        </p:spPr>
        <p:txBody>
          <a:bodyPr>
            <a:normAutofit/>
          </a:bodyPr>
          <a:lstStyle/>
          <a:p>
            <a:pPr marL="0" indent="0" algn="ctr">
              <a:buNone/>
            </a:pPr>
            <a:r>
              <a:rPr lang="en-US" sz="3200" b="1" dirty="0" err="1">
                <a:latin typeface="Times New Roman" panose="02020603050405020304" pitchFamily="18" charset="0"/>
                <a:cs typeface="Times New Roman" panose="02020603050405020304" pitchFamily="18" charset="0"/>
              </a:rPr>
              <a:t>NeoCortex</a:t>
            </a:r>
            <a:r>
              <a:rPr lang="en-US" sz="3200" b="1" dirty="0">
                <a:latin typeface="Times New Roman" panose="02020603050405020304" pitchFamily="18" charset="0"/>
                <a:cs typeface="Times New Roman" panose="02020603050405020304" pitchFamily="18" charset="0"/>
              </a:rPr>
              <a:t> API</a:t>
            </a:r>
          </a:p>
          <a:p>
            <a:pPr marL="0" indent="0">
              <a:buNone/>
            </a:pP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dirty="0" err="1">
                <a:latin typeface="Times New Roman" panose="02020603050405020304" pitchFamily="18" charset="0"/>
                <a:cs typeface="Times New Roman" panose="02020603050405020304" pitchFamily="18" charset="0"/>
              </a:rPr>
              <a:t>NeoCortex</a:t>
            </a:r>
            <a:r>
              <a:rPr lang="en-US" dirty="0">
                <a:latin typeface="Times New Roman" panose="02020603050405020304" pitchFamily="18" charset="0"/>
                <a:cs typeface="Times New Roman" panose="02020603050405020304" pitchFamily="18" charset="0"/>
              </a:rPr>
              <a:t> API is an advanced AI-driven framework designed for cognitive computing.</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It mimics the human neocortex, enabling intelligent decision-making and pattern recognition.</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implementation of the Hierarchical Temporal Memory Cortical Learning Algorithm is the main emphasis of </a:t>
            </a:r>
            <a:r>
              <a:rPr lang="en-US" dirty="0" err="1">
                <a:latin typeface="Times New Roman" panose="02020603050405020304" pitchFamily="18" charset="0"/>
                <a:cs typeface="Times New Roman" panose="02020603050405020304" pitchFamily="18" charset="0"/>
              </a:rPr>
              <a:t>NeoCortex</a:t>
            </a:r>
            <a:r>
              <a:rPr lang="en-US" dirty="0">
                <a:latin typeface="Times New Roman" panose="02020603050405020304" pitchFamily="18" charset="0"/>
                <a:cs typeface="Times New Roman" panose="02020603050405020304" pitchFamily="18" charset="0"/>
              </a:rPr>
              <a:t> API.</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Spatial pooling, temporal memory, sequence learning, and anomaly detection are among the HTM algorithms that are supported.</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Sensory Input Processing: Encodes data into sparse distributed representations (SDRs).</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Learning and Inference: Enables real-time learning, prediction, and anomaly detection</a:t>
            </a:r>
          </a:p>
          <a:p>
            <a:pPr marL="0" indent="0">
              <a:buNone/>
            </a:pP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dirty="0"/>
          </a:p>
          <a:p>
            <a:pPr>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endParaRPr lang="en-US"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8AA142FB-5E2E-2708-E91E-2FC4F7323C8C}"/>
              </a:ext>
            </a:extLst>
          </p:cNvPr>
          <p:cNvPicPr/>
          <p:nvPr/>
        </p:nvPicPr>
        <p:blipFill>
          <a:blip r:embed="rId3">
            <a:extLst>
              <a:ext uri="{BEBA8EAE-BF5A-486C-A8C5-ECC9F3942E4B}">
                <a14:imgProps xmlns:a14="http://schemas.microsoft.com/office/drawing/2010/main">
                  <a14:imgLayer r:embed="rId4">
                    <a14:imgEffect>
                      <a14:sharpenSoften amount="25000"/>
                    </a14:imgEffect>
                  </a14:imgLayer>
                </a14:imgProps>
              </a:ext>
            </a:extLst>
          </a:blip>
          <a:stretch>
            <a:fillRect/>
          </a:stretch>
        </p:blipFill>
        <p:spPr>
          <a:xfrm>
            <a:off x="9854048" y="172261"/>
            <a:ext cx="2016370" cy="1062110"/>
          </a:xfrm>
          <a:prstGeom prst="rect">
            <a:avLst/>
          </a:prstGeom>
          <a:effectLst/>
        </p:spPr>
      </p:pic>
      <p:sp>
        <p:nvSpPr>
          <p:cNvPr id="5" name="TextBox 4">
            <a:extLst>
              <a:ext uri="{FF2B5EF4-FFF2-40B4-BE49-F238E27FC236}">
                <a16:creationId xmlns:a16="http://schemas.microsoft.com/office/drawing/2014/main" id="{A3C0098F-4750-055D-B77A-E326DFEC5CB8}"/>
              </a:ext>
            </a:extLst>
          </p:cNvPr>
          <p:cNvSpPr txBox="1"/>
          <p:nvPr/>
        </p:nvSpPr>
        <p:spPr>
          <a:xfrm>
            <a:off x="79217" y="6503580"/>
            <a:ext cx="8005527" cy="246221"/>
          </a:xfrm>
          <a:prstGeom prst="rect">
            <a:avLst/>
          </a:prstGeom>
          <a:noFill/>
        </p:spPr>
        <p:txBody>
          <a:bodyPr wrap="square">
            <a:spAutoFit/>
          </a:bodyPr>
          <a:lstStyle/>
          <a:p>
            <a:pPr>
              <a:spcAft>
                <a:spcPts val="600"/>
              </a:spcAft>
            </a:pPr>
            <a:r>
              <a:rPr lang="en" sz="1000" dirty="0">
                <a:latin typeface="Times New Roman" panose="02020603050405020304" pitchFamily="18" charset="0"/>
                <a:cs typeface="Times New Roman" panose="02020603050405020304" pitchFamily="18" charset="0"/>
                <a:sym typeface="Lato"/>
              </a:rPr>
              <a:t>M.Eng. Information Technology WS24-25/ </a:t>
            </a:r>
            <a:r>
              <a:rPr lang="en-US" sz="1000" dirty="0">
                <a:latin typeface="Times New Roman" panose="02020603050405020304" pitchFamily="18" charset="0"/>
                <a:cs typeface="Times New Roman" panose="02020603050405020304" pitchFamily="18" charset="0"/>
              </a:rPr>
              <a:t>Damir </a:t>
            </a:r>
            <a:r>
              <a:rPr lang="en-US" sz="1000" dirty="0" err="1">
                <a:latin typeface="Times New Roman" panose="02020603050405020304" pitchFamily="18" charset="0"/>
                <a:cs typeface="Times New Roman" panose="02020603050405020304" pitchFamily="18" charset="0"/>
              </a:rPr>
              <a:t>Dobric</a:t>
            </a:r>
            <a:r>
              <a:rPr lang="en-US" sz="1000" dirty="0">
                <a:latin typeface="Times New Roman" panose="02020603050405020304" pitchFamily="18" charset="0"/>
                <a:cs typeface="Times New Roman" panose="02020603050405020304" pitchFamily="18" charset="0"/>
              </a:rPr>
              <a:t> &amp; Andreas Pech</a:t>
            </a:r>
            <a:r>
              <a:rPr lang="en" sz="1000" dirty="0">
                <a:latin typeface="Times New Roman" panose="02020603050405020304" pitchFamily="18" charset="0"/>
                <a:cs typeface="Times New Roman" panose="02020603050405020304" pitchFamily="18" charset="0"/>
                <a:sym typeface="Lato"/>
              </a:rPr>
              <a:t>/ </a:t>
            </a:r>
            <a:r>
              <a:rPr lang="en-US" sz="1000" dirty="0">
                <a:latin typeface="Times New Roman" panose="02020603050405020304" pitchFamily="18" charset="0"/>
                <a:cs typeface="Times New Roman" panose="02020603050405020304" pitchFamily="18" charset="0"/>
              </a:rPr>
              <a:t>Module Software Engineering</a:t>
            </a:r>
          </a:p>
        </p:txBody>
      </p:sp>
    </p:spTree>
    <p:extLst>
      <p:ext uri="{BB962C8B-B14F-4D97-AF65-F5344CB8AC3E}">
        <p14:creationId xmlns:p14="http://schemas.microsoft.com/office/powerpoint/2010/main" val="6226840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83D3DF-2512-096C-94B4-7C6AC0C7DFFE}"/>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E590718-6B25-15FC-1D80-4836BBC9C890}"/>
              </a:ext>
            </a:extLst>
          </p:cNvPr>
          <p:cNvSpPr>
            <a:spLocks noGrp="1"/>
          </p:cNvSpPr>
          <p:nvPr>
            <p:ph idx="1"/>
          </p:nvPr>
        </p:nvSpPr>
        <p:spPr>
          <a:xfrm>
            <a:off x="1946832" y="1307592"/>
            <a:ext cx="10095815" cy="5120640"/>
          </a:xfrm>
        </p:spPr>
        <p:txBody>
          <a:bodyPr>
            <a:normAutofit/>
          </a:bodyPr>
          <a:lstStyle/>
          <a:p>
            <a:pPr marL="0" indent="0" algn="ctr">
              <a:buNone/>
            </a:pPr>
            <a:r>
              <a:rPr lang="en-US" sz="3200" b="1" dirty="0">
                <a:latin typeface="Times New Roman" panose="02020603050405020304" pitchFamily="18" charset="0"/>
                <a:cs typeface="Times New Roman" panose="02020603050405020304" pitchFamily="18" charset="0"/>
              </a:rPr>
              <a:t>Methodology</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dirty="0"/>
          </a:p>
          <a:p>
            <a:pPr>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endParaRPr lang="en-US"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D19B4733-92FA-ACF1-52EA-9AEF62A24E2F}"/>
              </a:ext>
            </a:extLst>
          </p:cNvPr>
          <p:cNvPicPr/>
          <p:nvPr/>
        </p:nvPicPr>
        <p:blipFill>
          <a:blip r:embed="rId3">
            <a:extLst>
              <a:ext uri="{BEBA8EAE-BF5A-486C-A8C5-ECC9F3942E4B}">
                <a14:imgProps xmlns:a14="http://schemas.microsoft.com/office/drawing/2010/main">
                  <a14:imgLayer r:embed="rId4">
                    <a14:imgEffect>
                      <a14:sharpenSoften amount="25000"/>
                    </a14:imgEffect>
                  </a14:imgLayer>
                </a14:imgProps>
              </a:ext>
            </a:extLst>
          </a:blip>
          <a:stretch>
            <a:fillRect/>
          </a:stretch>
        </p:blipFill>
        <p:spPr>
          <a:xfrm>
            <a:off x="9854048" y="172261"/>
            <a:ext cx="2016370" cy="1062110"/>
          </a:xfrm>
          <a:prstGeom prst="rect">
            <a:avLst/>
          </a:prstGeom>
          <a:effectLst/>
        </p:spPr>
      </p:pic>
      <p:sp>
        <p:nvSpPr>
          <p:cNvPr id="5" name="TextBox 4">
            <a:extLst>
              <a:ext uri="{FF2B5EF4-FFF2-40B4-BE49-F238E27FC236}">
                <a16:creationId xmlns:a16="http://schemas.microsoft.com/office/drawing/2014/main" id="{BA8E505D-1C76-BEDE-8A0A-96F592CBE0AC}"/>
              </a:ext>
            </a:extLst>
          </p:cNvPr>
          <p:cNvSpPr txBox="1"/>
          <p:nvPr/>
        </p:nvSpPr>
        <p:spPr>
          <a:xfrm>
            <a:off x="79217" y="6503580"/>
            <a:ext cx="8005527" cy="246221"/>
          </a:xfrm>
          <a:prstGeom prst="rect">
            <a:avLst/>
          </a:prstGeom>
          <a:noFill/>
        </p:spPr>
        <p:txBody>
          <a:bodyPr wrap="square">
            <a:spAutoFit/>
          </a:bodyPr>
          <a:lstStyle/>
          <a:p>
            <a:pPr>
              <a:spcAft>
                <a:spcPts val="600"/>
              </a:spcAft>
            </a:pPr>
            <a:r>
              <a:rPr lang="en" sz="1000" dirty="0">
                <a:latin typeface="Times New Roman" panose="02020603050405020304" pitchFamily="18" charset="0"/>
                <a:cs typeface="Times New Roman" panose="02020603050405020304" pitchFamily="18" charset="0"/>
                <a:sym typeface="Lato"/>
              </a:rPr>
              <a:t>M.Eng. Information Technology WS24-25/ </a:t>
            </a:r>
            <a:r>
              <a:rPr lang="en-US" sz="1000" dirty="0">
                <a:latin typeface="Times New Roman" panose="02020603050405020304" pitchFamily="18" charset="0"/>
                <a:cs typeface="Times New Roman" panose="02020603050405020304" pitchFamily="18" charset="0"/>
              </a:rPr>
              <a:t>Damir </a:t>
            </a:r>
            <a:r>
              <a:rPr lang="en-US" sz="1000" dirty="0" err="1">
                <a:latin typeface="Times New Roman" panose="02020603050405020304" pitchFamily="18" charset="0"/>
                <a:cs typeface="Times New Roman" panose="02020603050405020304" pitchFamily="18" charset="0"/>
              </a:rPr>
              <a:t>Dobric</a:t>
            </a:r>
            <a:r>
              <a:rPr lang="en-US" sz="1000" dirty="0">
                <a:latin typeface="Times New Roman" panose="02020603050405020304" pitchFamily="18" charset="0"/>
                <a:cs typeface="Times New Roman" panose="02020603050405020304" pitchFamily="18" charset="0"/>
              </a:rPr>
              <a:t> &amp; Andreas Pech</a:t>
            </a:r>
            <a:r>
              <a:rPr lang="en" sz="1000" dirty="0">
                <a:latin typeface="Times New Roman" panose="02020603050405020304" pitchFamily="18" charset="0"/>
                <a:cs typeface="Times New Roman" panose="02020603050405020304" pitchFamily="18" charset="0"/>
                <a:sym typeface="Lato"/>
              </a:rPr>
              <a:t>/ </a:t>
            </a:r>
            <a:r>
              <a:rPr lang="en-US" sz="1000" dirty="0">
                <a:latin typeface="Times New Roman" panose="02020603050405020304" pitchFamily="18" charset="0"/>
                <a:cs typeface="Times New Roman" panose="02020603050405020304" pitchFamily="18" charset="0"/>
              </a:rPr>
              <a:t>Module Software Engineering</a:t>
            </a:r>
          </a:p>
        </p:txBody>
      </p:sp>
      <p:pic>
        <p:nvPicPr>
          <p:cNvPr id="6" name="Picture 5" descr="A diagram of a training program&#10;&#10;AI-generated content may be incorrect.">
            <a:extLst>
              <a:ext uri="{FF2B5EF4-FFF2-40B4-BE49-F238E27FC236}">
                <a16:creationId xmlns:a16="http://schemas.microsoft.com/office/drawing/2014/main" id="{71DCE175-5EDF-B812-E60F-E05B627E271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642272" y="2096172"/>
            <a:ext cx="3007952" cy="4121748"/>
          </a:xfrm>
          <a:prstGeom prst="rect">
            <a:avLst/>
          </a:prstGeom>
        </p:spPr>
      </p:pic>
    </p:spTree>
    <p:extLst>
      <p:ext uri="{BB962C8B-B14F-4D97-AF65-F5344CB8AC3E}">
        <p14:creationId xmlns:p14="http://schemas.microsoft.com/office/powerpoint/2010/main" val="10403813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DE000F-94FE-5E0C-CC63-B36EE0318821}"/>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02CB492-E9C0-C604-DDFF-B997868468F8}"/>
              </a:ext>
            </a:extLst>
          </p:cNvPr>
          <p:cNvSpPr>
            <a:spLocks noGrp="1"/>
          </p:cNvSpPr>
          <p:nvPr>
            <p:ph idx="1"/>
          </p:nvPr>
        </p:nvSpPr>
        <p:spPr>
          <a:xfrm>
            <a:off x="1946832" y="1307592"/>
            <a:ext cx="10095815" cy="5120640"/>
          </a:xfrm>
        </p:spPr>
        <p:txBody>
          <a:bodyPr>
            <a:normAutofit/>
          </a:bodyPr>
          <a:lstStyle/>
          <a:p>
            <a:pPr marL="0" indent="0" algn="ctr">
              <a:buNone/>
            </a:pPr>
            <a:r>
              <a:rPr lang="en-US" sz="3200" b="1" dirty="0">
                <a:latin typeface="Times New Roman" panose="02020603050405020304" pitchFamily="18" charset="0"/>
                <a:cs typeface="Times New Roman" panose="02020603050405020304" pitchFamily="18" charset="0"/>
              </a:rPr>
              <a:t>Anomaly Detection</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dirty="0"/>
          </a:p>
          <a:p>
            <a:pPr>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endParaRPr lang="en-US"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8583669D-C47B-0D17-44A7-ACE63230C208}"/>
              </a:ext>
            </a:extLst>
          </p:cNvPr>
          <p:cNvPicPr/>
          <p:nvPr/>
        </p:nvPicPr>
        <p:blipFill>
          <a:blip r:embed="rId3">
            <a:extLst>
              <a:ext uri="{BEBA8EAE-BF5A-486C-A8C5-ECC9F3942E4B}">
                <a14:imgProps xmlns:a14="http://schemas.microsoft.com/office/drawing/2010/main">
                  <a14:imgLayer r:embed="rId4">
                    <a14:imgEffect>
                      <a14:sharpenSoften amount="25000"/>
                    </a14:imgEffect>
                  </a14:imgLayer>
                </a14:imgProps>
              </a:ext>
            </a:extLst>
          </a:blip>
          <a:stretch>
            <a:fillRect/>
          </a:stretch>
        </p:blipFill>
        <p:spPr>
          <a:xfrm>
            <a:off x="9854048" y="172261"/>
            <a:ext cx="2016370" cy="1062110"/>
          </a:xfrm>
          <a:prstGeom prst="rect">
            <a:avLst/>
          </a:prstGeom>
          <a:effectLst/>
        </p:spPr>
      </p:pic>
      <p:sp>
        <p:nvSpPr>
          <p:cNvPr id="5" name="TextBox 4">
            <a:extLst>
              <a:ext uri="{FF2B5EF4-FFF2-40B4-BE49-F238E27FC236}">
                <a16:creationId xmlns:a16="http://schemas.microsoft.com/office/drawing/2014/main" id="{6A454B86-E5E1-0AC9-8CE2-93B14EEA55FA}"/>
              </a:ext>
            </a:extLst>
          </p:cNvPr>
          <p:cNvSpPr txBox="1"/>
          <p:nvPr/>
        </p:nvSpPr>
        <p:spPr>
          <a:xfrm>
            <a:off x="79217" y="6503580"/>
            <a:ext cx="8005527" cy="246221"/>
          </a:xfrm>
          <a:prstGeom prst="rect">
            <a:avLst/>
          </a:prstGeom>
          <a:noFill/>
        </p:spPr>
        <p:txBody>
          <a:bodyPr wrap="square">
            <a:spAutoFit/>
          </a:bodyPr>
          <a:lstStyle/>
          <a:p>
            <a:pPr>
              <a:spcAft>
                <a:spcPts val="600"/>
              </a:spcAft>
            </a:pPr>
            <a:r>
              <a:rPr lang="en" sz="1000" dirty="0">
                <a:latin typeface="Times New Roman" panose="02020603050405020304" pitchFamily="18" charset="0"/>
                <a:cs typeface="Times New Roman" panose="02020603050405020304" pitchFamily="18" charset="0"/>
                <a:sym typeface="Lato"/>
              </a:rPr>
              <a:t>M.Eng. Information Technology WS24-25/ </a:t>
            </a:r>
            <a:r>
              <a:rPr lang="en-US" sz="1000" dirty="0">
                <a:latin typeface="Times New Roman" panose="02020603050405020304" pitchFamily="18" charset="0"/>
                <a:cs typeface="Times New Roman" panose="02020603050405020304" pitchFamily="18" charset="0"/>
              </a:rPr>
              <a:t>Damir </a:t>
            </a:r>
            <a:r>
              <a:rPr lang="en-US" sz="1000" dirty="0" err="1">
                <a:latin typeface="Times New Roman" panose="02020603050405020304" pitchFamily="18" charset="0"/>
                <a:cs typeface="Times New Roman" panose="02020603050405020304" pitchFamily="18" charset="0"/>
              </a:rPr>
              <a:t>Dobric</a:t>
            </a:r>
            <a:r>
              <a:rPr lang="en-US" sz="1000" dirty="0">
                <a:latin typeface="Times New Roman" panose="02020603050405020304" pitchFamily="18" charset="0"/>
                <a:cs typeface="Times New Roman" panose="02020603050405020304" pitchFamily="18" charset="0"/>
              </a:rPr>
              <a:t> &amp; Andreas Pech</a:t>
            </a:r>
            <a:r>
              <a:rPr lang="en" sz="1000" dirty="0">
                <a:latin typeface="Times New Roman" panose="02020603050405020304" pitchFamily="18" charset="0"/>
                <a:cs typeface="Times New Roman" panose="02020603050405020304" pitchFamily="18" charset="0"/>
                <a:sym typeface="Lato"/>
              </a:rPr>
              <a:t>/ </a:t>
            </a:r>
            <a:r>
              <a:rPr lang="en-US" sz="1000" dirty="0">
                <a:latin typeface="Times New Roman" panose="02020603050405020304" pitchFamily="18" charset="0"/>
                <a:cs typeface="Times New Roman" panose="02020603050405020304" pitchFamily="18" charset="0"/>
              </a:rPr>
              <a:t>Module Software Engineering</a:t>
            </a:r>
          </a:p>
        </p:txBody>
      </p:sp>
    </p:spTree>
    <p:extLst>
      <p:ext uri="{BB962C8B-B14F-4D97-AF65-F5344CB8AC3E}">
        <p14:creationId xmlns:p14="http://schemas.microsoft.com/office/powerpoint/2010/main" val="4287706352"/>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Wisp</Template>
  <TotalTime>0</TotalTime>
  <Words>663</Words>
  <Application>Microsoft Office PowerPoint</Application>
  <PresentationFormat>Widescreen</PresentationFormat>
  <Paragraphs>85</Paragraphs>
  <Slides>8</Slides>
  <Notes>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-apple-system</vt:lpstr>
      <vt:lpstr>Aptos</vt:lpstr>
      <vt:lpstr>Arial</vt:lpstr>
      <vt:lpstr>Century Gothic</vt:lpstr>
      <vt:lpstr>Times New Roman</vt:lpstr>
      <vt:lpstr>Wingdings</vt:lpstr>
      <vt:lpstr>Wingdings 3</vt:lpstr>
      <vt:lpstr>Wisp</vt:lpstr>
      <vt:lpstr>Software Engineering Damir Dobric/Andreas Pech</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Rana, Md Sohel</dc:creator>
  <cp:lastModifiedBy>Rahman, Md Ashiqur</cp:lastModifiedBy>
  <cp:revision>13</cp:revision>
  <dcterms:created xsi:type="dcterms:W3CDTF">2025-03-07T22:42:34Z</dcterms:created>
  <dcterms:modified xsi:type="dcterms:W3CDTF">2025-03-21T01:17:09Z</dcterms:modified>
</cp:coreProperties>
</file>