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2CB6-DB52-4806-8EAC-E1269819C6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614D3-EF05-4B19-B1EE-88515887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E204DE-353B-4318-B637-FA67D616E8D1}"/>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69102A07-475A-4CDA-B156-F939C09B9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D78BD-61D1-44E6-9DD8-0B4A1C9791B9}"/>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295549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C7E8-AA4F-443D-9792-FC30E2014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B6C90-C8C4-4934-A6EC-FA68BA094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833FF-E50B-498D-847B-664FF44E2989}"/>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34F1B699-D9F4-40E9-9C8D-647C849A7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624D2-2F7D-49B6-A594-8A76254DC308}"/>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22479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C37A-66C4-4769-AB3E-E21AD1FD1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F59A6-86F3-433C-8930-530AEA5E3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420E8-C939-47DE-B324-41FA650971DE}"/>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811C8849-D1B4-4608-BBEF-B973BD804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AED2-7FB9-4906-91AC-922F7FE1A7C1}"/>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30511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33E-9AAF-4EA9-B643-7BC851A3F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75436-086E-432A-A291-735DC30846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8CEB7-D07E-4D27-99F5-AE84EF1F6B0C}"/>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B4FBA978-514A-4F33-821C-1C8DAEB2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1C150-4884-4225-BB1F-398A05D6F929}"/>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97390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BC21-8D9C-4DC2-8B2E-F678908C1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A95D7-715C-4C07-B410-C8247276E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A5F35F-FFCA-4906-BBA6-0DA217D756CC}"/>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1A08A9A9-DA61-48E2-A15E-4A967A43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CF934-DE6D-4D12-A144-959FB584F153}"/>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296135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A53C-206D-4740-9C3A-7BA3ED459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330A2-4257-4962-9D6C-6B6CBEF95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3CE18A-9045-4290-AF9E-5B12812FBC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F0FD7-EB52-4B40-9AB7-DBE496BF18E9}"/>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6" name="Footer Placeholder 5">
            <a:extLst>
              <a:ext uri="{FF2B5EF4-FFF2-40B4-BE49-F238E27FC236}">
                <a16:creationId xmlns:a16="http://schemas.microsoft.com/office/drawing/2014/main" id="{6E331450-457E-41EB-9241-400FE26F9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288A2-41C1-473F-81CA-BCEA402F77F0}"/>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276300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E238-F22D-4F67-A3C0-738BF5F8AE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763D7A-2C2B-40AD-AE79-24A7A6CCF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5E546-D0D2-4C94-A418-3A8AEC9ED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5AAB5B-C956-4643-8899-57352A051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F0CB7-5B3F-4AB8-A464-B6447D2D9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B0BF-65BC-4AF2-BB3B-E0B9EC13DD82}"/>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8" name="Footer Placeholder 7">
            <a:extLst>
              <a:ext uri="{FF2B5EF4-FFF2-40B4-BE49-F238E27FC236}">
                <a16:creationId xmlns:a16="http://schemas.microsoft.com/office/drawing/2014/main" id="{7D575859-F90E-42DC-B33A-C46077EF2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8B066-4A8C-4D81-83E9-206F48379B96}"/>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48820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FF86-8CA1-4902-803D-6667A10B3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88019-652F-4867-A0D2-E78226570B3C}"/>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4" name="Footer Placeholder 3">
            <a:extLst>
              <a:ext uri="{FF2B5EF4-FFF2-40B4-BE49-F238E27FC236}">
                <a16:creationId xmlns:a16="http://schemas.microsoft.com/office/drawing/2014/main" id="{71972F97-0E16-458E-8CB1-79184BB1EA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F59E5-5477-44BB-B56F-372EA82C3CEA}"/>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305872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B3AD0-5182-4293-AA41-E8CF2619A7EF}"/>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3" name="Footer Placeholder 2">
            <a:extLst>
              <a:ext uri="{FF2B5EF4-FFF2-40B4-BE49-F238E27FC236}">
                <a16:creationId xmlns:a16="http://schemas.microsoft.com/office/drawing/2014/main" id="{9F110B07-3D6C-425C-875E-989EF9FEB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8E6DF4-DF09-4252-BCD0-2BF89D93153A}"/>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240835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1C0A-CC8A-4962-9D83-1ED201590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76467-EF39-499A-AF40-CD8A7EA50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C7C575-FD15-40F9-B03A-3EFB83818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7729E-468A-405B-B994-D501AE3C7337}"/>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6" name="Footer Placeholder 5">
            <a:extLst>
              <a:ext uri="{FF2B5EF4-FFF2-40B4-BE49-F238E27FC236}">
                <a16:creationId xmlns:a16="http://schemas.microsoft.com/office/drawing/2014/main" id="{6D8B42F3-A9AC-49A5-A9BA-B3E899D5D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73679-D0BF-4F16-9987-BB4FCCBECF20}"/>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179276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FC69-E3C0-4F03-9FD7-B3488D009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FAFA2-F86E-4D32-9A26-7479C7D47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DE412-A42A-4E08-BA22-B16BCD18F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F6FA-13BE-4E1B-B711-4110F727E337}"/>
              </a:ext>
            </a:extLst>
          </p:cNvPr>
          <p:cNvSpPr>
            <a:spLocks noGrp="1"/>
          </p:cNvSpPr>
          <p:nvPr>
            <p:ph type="dt" sz="half" idx="10"/>
          </p:nvPr>
        </p:nvSpPr>
        <p:spPr/>
        <p:txBody>
          <a:bodyPr/>
          <a:lstStyle/>
          <a:p>
            <a:fld id="{C8799833-3514-40D6-9469-9E9A08169450}" type="datetimeFigureOut">
              <a:rPr lang="en-US" smtClean="0"/>
              <a:t>5/15/2020</a:t>
            </a:fld>
            <a:endParaRPr lang="en-US"/>
          </a:p>
        </p:txBody>
      </p:sp>
      <p:sp>
        <p:nvSpPr>
          <p:cNvPr id="6" name="Footer Placeholder 5">
            <a:extLst>
              <a:ext uri="{FF2B5EF4-FFF2-40B4-BE49-F238E27FC236}">
                <a16:creationId xmlns:a16="http://schemas.microsoft.com/office/drawing/2014/main" id="{9E396BB0-219A-47E1-8E13-F7DF0F933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75004-F9B2-4C9D-BC92-D2B7BA6F260F}"/>
              </a:ext>
            </a:extLst>
          </p:cNvPr>
          <p:cNvSpPr>
            <a:spLocks noGrp="1"/>
          </p:cNvSpPr>
          <p:nvPr>
            <p:ph type="sldNum" sz="quarter" idx="12"/>
          </p:nvPr>
        </p:nvSpPr>
        <p:spPr/>
        <p:txBody>
          <a:bodyPr/>
          <a:lstStyle/>
          <a:p>
            <a:fld id="{D4B19048-83FD-446D-BADB-90169FB7C3E1}" type="slidenum">
              <a:rPr lang="en-US" smtClean="0"/>
              <a:t>‹#›</a:t>
            </a:fld>
            <a:endParaRPr lang="en-US"/>
          </a:p>
        </p:txBody>
      </p:sp>
    </p:spTree>
    <p:extLst>
      <p:ext uri="{BB962C8B-B14F-4D97-AF65-F5344CB8AC3E}">
        <p14:creationId xmlns:p14="http://schemas.microsoft.com/office/powerpoint/2010/main" val="51972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E670A-F7F5-4075-A76D-702C91279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BF9970-4459-48FB-B62C-5994A5E17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DA9BE-9164-4EC3-B21A-195BBC7CC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99833-3514-40D6-9469-9E9A08169450}" type="datetimeFigureOut">
              <a:rPr lang="en-US" smtClean="0"/>
              <a:t>5/15/2020</a:t>
            </a:fld>
            <a:endParaRPr lang="en-US"/>
          </a:p>
        </p:txBody>
      </p:sp>
      <p:sp>
        <p:nvSpPr>
          <p:cNvPr id="5" name="Footer Placeholder 4">
            <a:extLst>
              <a:ext uri="{FF2B5EF4-FFF2-40B4-BE49-F238E27FC236}">
                <a16:creationId xmlns:a16="http://schemas.microsoft.com/office/drawing/2014/main" id="{E7B8FB51-DF11-4DB5-85D3-282F3653F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AE6E51-4920-4978-9FE7-A4628B57B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19048-83FD-446D-BADB-90169FB7C3E1}" type="slidenum">
              <a:rPr lang="en-US" smtClean="0"/>
              <a:t>‹#›</a:t>
            </a:fld>
            <a:endParaRPr lang="en-US"/>
          </a:p>
        </p:txBody>
      </p:sp>
    </p:spTree>
    <p:extLst>
      <p:ext uri="{BB962C8B-B14F-4D97-AF65-F5344CB8AC3E}">
        <p14:creationId xmlns:p14="http://schemas.microsoft.com/office/powerpoint/2010/main" val="3576840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log.gdeltproject.org/now-live-updating-expanded-a-new-dataset-for-exploring-the-coronavirus-narrative-in-global-online-ne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50A4-6060-4D75-8FA2-DF5CCB5A6C0E}"/>
              </a:ext>
            </a:extLst>
          </p:cNvPr>
          <p:cNvSpPr>
            <a:spLocks noGrp="1"/>
          </p:cNvSpPr>
          <p:nvPr>
            <p:ph type="ctrTitle"/>
          </p:nvPr>
        </p:nvSpPr>
        <p:spPr/>
        <p:txBody>
          <a:bodyPr/>
          <a:lstStyle/>
          <a:p>
            <a:r>
              <a:rPr lang="en-US" dirty="0"/>
              <a:t>Final Presentation</a:t>
            </a:r>
          </a:p>
        </p:txBody>
      </p:sp>
      <p:sp>
        <p:nvSpPr>
          <p:cNvPr id="3" name="Subtitle 2">
            <a:extLst>
              <a:ext uri="{FF2B5EF4-FFF2-40B4-BE49-F238E27FC236}">
                <a16:creationId xmlns:a16="http://schemas.microsoft.com/office/drawing/2014/main" id="{BEC8620D-4341-4A6D-8246-92E3F907F33A}"/>
              </a:ext>
            </a:extLst>
          </p:cNvPr>
          <p:cNvSpPr>
            <a:spLocks noGrp="1"/>
          </p:cNvSpPr>
          <p:nvPr>
            <p:ph type="subTitle" idx="1"/>
          </p:nvPr>
        </p:nvSpPr>
        <p:spPr/>
        <p:txBody>
          <a:bodyPr/>
          <a:lstStyle/>
          <a:p>
            <a:r>
              <a:rPr lang="en-US" dirty="0"/>
              <a:t>COVID 19</a:t>
            </a:r>
          </a:p>
        </p:txBody>
      </p:sp>
    </p:spTree>
    <p:extLst>
      <p:ext uri="{BB962C8B-B14F-4D97-AF65-F5344CB8AC3E}">
        <p14:creationId xmlns:p14="http://schemas.microsoft.com/office/powerpoint/2010/main" val="82978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2449-E4D8-4DB4-B266-3210E2309FD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AA6C935-47A9-40C4-B155-CD4C1BFC6DC3}"/>
              </a:ext>
            </a:extLst>
          </p:cNvPr>
          <p:cNvSpPr>
            <a:spLocks noGrp="1"/>
          </p:cNvSpPr>
          <p:nvPr>
            <p:ph idx="1"/>
          </p:nvPr>
        </p:nvSpPr>
        <p:spPr/>
        <p:txBody>
          <a:bodyPr/>
          <a:lstStyle/>
          <a:p>
            <a:r>
              <a:rPr lang="en-US" dirty="0"/>
              <a:t>News Data: Sourced from </a:t>
            </a:r>
            <a:r>
              <a:rPr lang="en-US" dirty="0" err="1"/>
              <a:t>BigQuery</a:t>
            </a:r>
            <a:r>
              <a:rPr lang="en-US" dirty="0"/>
              <a:t> ‘The GDELT Project’ (source: </a:t>
            </a:r>
            <a:r>
              <a:rPr lang="en-US" dirty="0">
                <a:hlinkClick r:id="rId2"/>
              </a:rPr>
              <a:t>https://blog.gdeltproject.org/now-live-updating-expanded-a-new-dataset-for-exploring-the-coronavirus-narrative-in-global-online-news/</a:t>
            </a:r>
            <a:r>
              <a:rPr lang="en-US" dirty="0"/>
              <a:t>)</a:t>
            </a:r>
          </a:p>
          <a:p>
            <a:r>
              <a:rPr lang="en-US" dirty="0"/>
              <a:t>NYC News Data: </a:t>
            </a:r>
          </a:p>
          <a:p>
            <a:pPr lvl="1"/>
            <a:r>
              <a:rPr lang="en-US" dirty="0"/>
              <a:t>Pulled for the period: Jan 1, 2020 to May 14,2020 (2,335,195 rows)</a:t>
            </a:r>
          </a:p>
          <a:p>
            <a:pPr lvl="1"/>
            <a:r>
              <a:rPr lang="en-US" dirty="0"/>
              <a:t>Random Sampling for Topic Modelling (300,000 rows)</a:t>
            </a:r>
          </a:p>
          <a:p>
            <a:pPr lvl="1"/>
            <a:r>
              <a:rPr lang="en-US" dirty="0"/>
              <a:t>Data was split into 2-week periods to get a time-wise importance of topics in these articles</a:t>
            </a:r>
          </a:p>
        </p:txBody>
      </p:sp>
    </p:spTree>
    <p:extLst>
      <p:ext uri="{BB962C8B-B14F-4D97-AF65-F5344CB8AC3E}">
        <p14:creationId xmlns:p14="http://schemas.microsoft.com/office/powerpoint/2010/main" val="297853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CCAC-4317-484D-B4BC-EAED0799703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A529737-2DFE-4955-B2CE-40D321BF0991}"/>
              </a:ext>
            </a:extLst>
          </p:cNvPr>
          <p:cNvSpPr>
            <a:spLocks noGrp="1"/>
          </p:cNvSpPr>
          <p:nvPr>
            <p:ph idx="1"/>
          </p:nvPr>
        </p:nvSpPr>
        <p:spPr/>
        <p:txBody>
          <a:bodyPr>
            <a:normAutofit fontScale="55000" lnSpcReduction="20000"/>
          </a:bodyPr>
          <a:lstStyle/>
          <a:p>
            <a:r>
              <a:rPr lang="en-US" dirty="0"/>
              <a:t>Data fields used: Text of the article (Contextual Text), Title of article (Title) and Date of publishing (Date)</a:t>
            </a:r>
          </a:p>
          <a:p>
            <a:endParaRPr lang="en-US" dirty="0"/>
          </a:p>
          <a:p>
            <a:r>
              <a:rPr lang="en-US" dirty="0"/>
              <a:t>Preprocessed data: </a:t>
            </a:r>
          </a:p>
          <a:p>
            <a:pPr lvl="1"/>
            <a:r>
              <a:rPr lang="en-US" dirty="0"/>
              <a:t>Split data into 9 parts for each 2-week period (from January to Jan)</a:t>
            </a:r>
          </a:p>
          <a:p>
            <a:pPr lvl="1"/>
            <a:r>
              <a:rPr lang="en-US" dirty="0"/>
              <a:t>Text Preprocessing: Removal of numbers, removal of stop words, remove punctuations, Lemmatization</a:t>
            </a:r>
          </a:p>
          <a:p>
            <a:pPr lvl="1"/>
            <a:r>
              <a:rPr lang="en-US" dirty="0"/>
              <a:t>Created Document Term Matrix</a:t>
            </a:r>
          </a:p>
          <a:p>
            <a:pPr lvl="1"/>
            <a:endParaRPr lang="en-US" dirty="0"/>
          </a:p>
          <a:p>
            <a:r>
              <a:rPr lang="en-US" dirty="0"/>
              <a:t>Topic Modelling for each month using LDA</a:t>
            </a:r>
          </a:p>
          <a:p>
            <a:endParaRPr lang="en-US" dirty="0"/>
          </a:p>
          <a:p>
            <a:r>
              <a:rPr lang="en-US" dirty="0"/>
              <a:t>The topics were categorized into</a:t>
            </a:r>
          </a:p>
          <a:p>
            <a:pPr lvl="1"/>
            <a:r>
              <a:rPr lang="en-US" dirty="0"/>
              <a:t>Health: Symptoms (words like fever, flu, death etc.)</a:t>
            </a:r>
          </a:p>
          <a:p>
            <a:pPr lvl="1"/>
            <a:r>
              <a:rPr lang="en-US" dirty="0"/>
              <a:t>Health: Prevention (words like quarantine, mask, social-distance etc.)</a:t>
            </a:r>
          </a:p>
          <a:p>
            <a:pPr lvl="1"/>
            <a:r>
              <a:rPr lang="en-US" dirty="0"/>
              <a:t>Economy: both market-related words and employment related words (ex: company names, stock-market, price, index etc.)</a:t>
            </a:r>
          </a:p>
          <a:p>
            <a:pPr lvl="1"/>
            <a:r>
              <a:rPr lang="en-US" dirty="0"/>
              <a:t>Travel (words like airport, ship, flight etc.)</a:t>
            </a:r>
          </a:p>
          <a:p>
            <a:pPr marL="0" indent="0">
              <a:buNone/>
            </a:pPr>
            <a:endParaRPr lang="en-US" dirty="0"/>
          </a:p>
          <a:p>
            <a:r>
              <a:rPr lang="en-US" dirty="0"/>
              <a:t>Topic Weightages were calculated using Topic probabilities given the documents. (For this, the themes of each of these topics were manually defined on the basis of the words present in the topic)</a:t>
            </a:r>
          </a:p>
          <a:p>
            <a:endParaRPr lang="en-US" dirty="0"/>
          </a:p>
          <a:p>
            <a:pPr marL="0" indent="0">
              <a:buNone/>
            </a:pPr>
            <a:endParaRPr lang="en-US" dirty="0"/>
          </a:p>
        </p:txBody>
      </p:sp>
    </p:spTree>
    <p:extLst>
      <p:ext uri="{BB962C8B-B14F-4D97-AF65-F5344CB8AC3E}">
        <p14:creationId xmlns:p14="http://schemas.microsoft.com/office/powerpoint/2010/main" val="75286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4B47-EE31-4350-9C83-A111C510CDFB}"/>
              </a:ext>
            </a:extLst>
          </p:cNvPr>
          <p:cNvSpPr>
            <a:spLocks noGrp="1"/>
          </p:cNvSpPr>
          <p:nvPr>
            <p:ph type="title"/>
          </p:nvPr>
        </p:nvSpPr>
        <p:spPr/>
        <p:txBody>
          <a:bodyPr>
            <a:normAutofit fontScale="90000"/>
          </a:bodyPr>
          <a:lstStyle/>
          <a:p>
            <a:r>
              <a:rPr lang="en-US" dirty="0"/>
              <a:t>Topic Modelling was conducted to get significant themes from the news articles in NYC</a:t>
            </a:r>
          </a:p>
        </p:txBody>
      </p:sp>
      <p:pic>
        <p:nvPicPr>
          <p:cNvPr id="5" name="Content Placeholder 4">
            <a:extLst>
              <a:ext uri="{FF2B5EF4-FFF2-40B4-BE49-F238E27FC236}">
                <a16:creationId xmlns:a16="http://schemas.microsoft.com/office/drawing/2014/main" id="{2385F5E1-FDB5-4844-AD4B-96659C537D88}"/>
              </a:ext>
            </a:extLst>
          </p:cNvPr>
          <p:cNvPicPr>
            <a:picLocks noGrp="1" noChangeAspect="1"/>
          </p:cNvPicPr>
          <p:nvPr>
            <p:ph sz="half" idx="1"/>
          </p:nvPr>
        </p:nvPicPr>
        <p:blipFill>
          <a:blip r:embed="rId2"/>
          <a:stretch>
            <a:fillRect/>
          </a:stretch>
        </p:blipFill>
        <p:spPr>
          <a:xfrm>
            <a:off x="838200" y="1594168"/>
            <a:ext cx="4793537" cy="2967672"/>
          </a:xfrm>
          <a:prstGeom prst="rect">
            <a:avLst/>
          </a:prstGeom>
        </p:spPr>
      </p:pic>
      <p:sp>
        <p:nvSpPr>
          <p:cNvPr id="4" name="Content Placeholder 3">
            <a:extLst>
              <a:ext uri="{FF2B5EF4-FFF2-40B4-BE49-F238E27FC236}">
                <a16:creationId xmlns:a16="http://schemas.microsoft.com/office/drawing/2014/main" id="{14F39C46-DE33-44AF-B0B3-534CC3689222}"/>
              </a:ext>
            </a:extLst>
          </p:cNvPr>
          <p:cNvSpPr>
            <a:spLocks noGrp="1"/>
          </p:cNvSpPr>
          <p:nvPr>
            <p:ph sz="half" idx="2"/>
          </p:nvPr>
        </p:nvSpPr>
        <p:spPr>
          <a:xfrm>
            <a:off x="6172200" y="1825625"/>
            <a:ext cx="4180840" cy="1325563"/>
          </a:xfrm>
        </p:spPr>
        <p:txBody>
          <a:bodyPr>
            <a:normAutofit/>
          </a:bodyPr>
          <a:lstStyle/>
          <a:p>
            <a:r>
              <a:rPr lang="en-US" sz="1100" dirty="0"/>
              <a:t>The illustrative example for topics derived from articles published in the first half of February (first 2 weeks) are:</a:t>
            </a:r>
          </a:p>
          <a:p>
            <a:pPr lvl="1"/>
            <a:r>
              <a:rPr lang="en-US" sz="1100" dirty="0"/>
              <a:t>Health: symptoms </a:t>
            </a:r>
          </a:p>
          <a:p>
            <a:pPr lvl="1"/>
            <a:r>
              <a:rPr lang="en-US" sz="1100" dirty="0"/>
              <a:t>Travel limitations and rules</a:t>
            </a:r>
          </a:p>
          <a:p>
            <a:pPr lvl="1"/>
            <a:r>
              <a:rPr lang="en-US" sz="1100" dirty="0"/>
              <a:t>Economy: Stock Prices and market performance</a:t>
            </a:r>
          </a:p>
          <a:p>
            <a:pPr lvl="1"/>
            <a:endParaRPr lang="en-US" sz="1100" dirty="0"/>
          </a:p>
        </p:txBody>
      </p:sp>
      <p:pic>
        <p:nvPicPr>
          <p:cNvPr id="6" name="Picture 5">
            <a:extLst>
              <a:ext uri="{FF2B5EF4-FFF2-40B4-BE49-F238E27FC236}">
                <a16:creationId xmlns:a16="http://schemas.microsoft.com/office/drawing/2014/main" id="{8A29424F-AE8D-42C7-84CE-236B34501381}"/>
              </a:ext>
            </a:extLst>
          </p:cNvPr>
          <p:cNvPicPr>
            <a:picLocks noChangeAspect="1"/>
          </p:cNvPicPr>
          <p:nvPr/>
        </p:nvPicPr>
        <p:blipFill>
          <a:blip r:embed="rId3"/>
          <a:stretch>
            <a:fillRect/>
          </a:stretch>
        </p:blipFill>
        <p:spPr>
          <a:xfrm>
            <a:off x="7142481" y="3831920"/>
            <a:ext cx="4719320" cy="2918129"/>
          </a:xfrm>
          <a:prstGeom prst="rect">
            <a:avLst/>
          </a:prstGeom>
        </p:spPr>
      </p:pic>
      <p:sp>
        <p:nvSpPr>
          <p:cNvPr id="7" name="Rectangle 6">
            <a:extLst>
              <a:ext uri="{FF2B5EF4-FFF2-40B4-BE49-F238E27FC236}">
                <a16:creationId xmlns:a16="http://schemas.microsoft.com/office/drawing/2014/main" id="{642DDED3-B6D3-471A-9477-1302888E9FC1}"/>
              </a:ext>
            </a:extLst>
          </p:cNvPr>
          <p:cNvSpPr/>
          <p:nvPr/>
        </p:nvSpPr>
        <p:spPr>
          <a:xfrm>
            <a:off x="995872" y="5290984"/>
            <a:ext cx="4328429" cy="600164"/>
          </a:xfrm>
          <a:prstGeom prst="rect">
            <a:avLst/>
          </a:prstGeom>
        </p:spPr>
        <p:txBody>
          <a:bodyPr wrap="none">
            <a:spAutoFit/>
          </a:bodyPr>
          <a:lstStyle/>
          <a:p>
            <a:pPr marL="285750" indent="-285750">
              <a:buFont typeface="Arial" panose="020B0604020202020204" pitchFamily="34" charset="0"/>
              <a:buChar char="•"/>
            </a:pPr>
            <a:r>
              <a:rPr lang="en-US" sz="1100" dirty="0"/>
              <a:t>Illustrative topics in May (1</a:t>
            </a:r>
            <a:r>
              <a:rPr lang="en-US" sz="1100" baseline="30000" dirty="0"/>
              <a:t>st</a:t>
            </a:r>
            <a:r>
              <a:rPr lang="en-US" sz="1100" dirty="0"/>
              <a:t> half):</a:t>
            </a:r>
          </a:p>
          <a:p>
            <a:pPr marL="742950" lvl="1" indent="-285750">
              <a:buFont typeface="Arial" panose="020B0604020202020204" pitchFamily="34" charset="0"/>
              <a:buChar char="•"/>
            </a:pPr>
            <a:r>
              <a:rPr lang="en-US" sz="1100" dirty="0"/>
              <a:t>Health: preventive measures (social distance, quarantining)</a:t>
            </a:r>
          </a:p>
          <a:p>
            <a:pPr marL="742950" lvl="1" indent="-285750">
              <a:buFont typeface="Arial" panose="020B0604020202020204" pitchFamily="34" charset="0"/>
              <a:buChar char="•"/>
            </a:pPr>
            <a:r>
              <a:rPr lang="en-US" sz="1100" dirty="0"/>
              <a:t>Health: symptoms</a:t>
            </a:r>
          </a:p>
        </p:txBody>
      </p:sp>
    </p:spTree>
    <p:extLst>
      <p:ext uri="{BB962C8B-B14F-4D97-AF65-F5344CB8AC3E}">
        <p14:creationId xmlns:p14="http://schemas.microsoft.com/office/powerpoint/2010/main" val="193753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C594-F895-452A-87B7-86593650C50C}"/>
              </a:ext>
            </a:extLst>
          </p:cNvPr>
          <p:cNvSpPr>
            <a:spLocks noGrp="1"/>
          </p:cNvSpPr>
          <p:nvPr>
            <p:ph type="title"/>
          </p:nvPr>
        </p:nvSpPr>
        <p:spPr/>
        <p:txBody>
          <a:bodyPr/>
          <a:lstStyle/>
          <a:p>
            <a:r>
              <a:rPr lang="en-US" dirty="0"/>
              <a:t>Timeline Plots for NYC</a:t>
            </a:r>
          </a:p>
        </p:txBody>
      </p:sp>
      <p:sp>
        <p:nvSpPr>
          <p:cNvPr id="3" name="Content Placeholder 2">
            <a:extLst>
              <a:ext uri="{FF2B5EF4-FFF2-40B4-BE49-F238E27FC236}">
                <a16:creationId xmlns:a16="http://schemas.microsoft.com/office/drawing/2014/main" id="{707BCA31-21C8-4768-90E0-49511737DFEA}"/>
              </a:ext>
            </a:extLst>
          </p:cNvPr>
          <p:cNvSpPr>
            <a:spLocks noGrp="1"/>
          </p:cNvSpPr>
          <p:nvPr>
            <p:ph sz="half" idx="1"/>
          </p:nvPr>
        </p:nvSpPr>
        <p:spPr/>
        <p:txBody>
          <a:bodyPr/>
          <a:lstStyle/>
          <a:p>
            <a:r>
              <a:rPr lang="en-US" dirty="0"/>
              <a:t>Timeline plots from News data</a:t>
            </a:r>
          </a:p>
        </p:txBody>
      </p:sp>
      <p:sp>
        <p:nvSpPr>
          <p:cNvPr id="4" name="Content Placeholder 3">
            <a:extLst>
              <a:ext uri="{FF2B5EF4-FFF2-40B4-BE49-F238E27FC236}">
                <a16:creationId xmlns:a16="http://schemas.microsoft.com/office/drawing/2014/main" id="{2E9E6962-1E39-4494-919A-21F25B672B6C}"/>
              </a:ext>
            </a:extLst>
          </p:cNvPr>
          <p:cNvSpPr>
            <a:spLocks noGrp="1"/>
          </p:cNvSpPr>
          <p:nvPr>
            <p:ph sz="half" idx="2"/>
          </p:nvPr>
        </p:nvSpPr>
        <p:spPr/>
        <p:txBody>
          <a:bodyPr/>
          <a:lstStyle/>
          <a:p>
            <a:r>
              <a:rPr lang="en-US" dirty="0"/>
              <a:t>Timeline plots from Google Trends data</a:t>
            </a:r>
          </a:p>
        </p:txBody>
      </p:sp>
    </p:spTree>
    <p:extLst>
      <p:ext uri="{BB962C8B-B14F-4D97-AF65-F5344CB8AC3E}">
        <p14:creationId xmlns:p14="http://schemas.microsoft.com/office/powerpoint/2010/main" val="284704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544A-CB5C-44B8-9466-80C52947D9D4}"/>
              </a:ext>
            </a:extLst>
          </p:cNvPr>
          <p:cNvSpPr>
            <a:spLocks noGrp="1"/>
          </p:cNvSpPr>
          <p:nvPr>
            <p:ph type="title"/>
          </p:nvPr>
        </p:nvSpPr>
        <p:spPr/>
        <p:txBody>
          <a:bodyPr/>
          <a:lstStyle/>
          <a:p>
            <a:r>
              <a:rPr lang="en-US" dirty="0"/>
              <a:t>Comparison of NYC and SF</a:t>
            </a:r>
          </a:p>
        </p:txBody>
      </p:sp>
      <p:sp>
        <p:nvSpPr>
          <p:cNvPr id="3" name="Content Placeholder 2">
            <a:extLst>
              <a:ext uri="{FF2B5EF4-FFF2-40B4-BE49-F238E27FC236}">
                <a16:creationId xmlns:a16="http://schemas.microsoft.com/office/drawing/2014/main" id="{937C3A8C-BAC2-4691-A80A-F813132D3BB0}"/>
              </a:ext>
            </a:extLst>
          </p:cNvPr>
          <p:cNvSpPr>
            <a:spLocks noGrp="1"/>
          </p:cNvSpPr>
          <p:nvPr>
            <p:ph sz="half" idx="1"/>
          </p:nvPr>
        </p:nvSpPr>
        <p:spPr/>
        <p:txBody>
          <a:bodyPr/>
          <a:lstStyle/>
          <a:p>
            <a:r>
              <a:rPr lang="en-US" dirty="0"/>
              <a:t>Timeline plots from NYC News</a:t>
            </a:r>
          </a:p>
        </p:txBody>
      </p:sp>
      <p:sp>
        <p:nvSpPr>
          <p:cNvPr id="4" name="Content Placeholder 3">
            <a:extLst>
              <a:ext uri="{FF2B5EF4-FFF2-40B4-BE49-F238E27FC236}">
                <a16:creationId xmlns:a16="http://schemas.microsoft.com/office/drawing/2014/main" id="{4F03AE2D-5311-4F5C-A68A-EC02E3765BA0}"/>
              </a:ext>
            </a:extLst>
          </p:cNvPr>
          <p:cNvSpPr>
            <a:spLocks noGrp="1"/>
          </p:cNvSpPr>
          <p:nvPr>
            <p:ph sz="half" idx="2"/>
          </p:nvPr>
        </p:nvSpPr>
        <p:spPr/>
        <p:txBody>
          <a:bodyPr/>
          <a:lstStyle/>
          <a:p>
            <a:r>
              <a:rPr lang="en-US" dirty="0"/>
              <a:t>Timeline plots from SF News</a:t>
            </a:r>
          </a:p>
        </p:txBody>
      </p:sp>
      <p:graphicFrame>
        <p:nvGraphicFramePr>
          <p:cNvPr id="6" name="Table 5">
            <a:extLst>
              <a:ext uri="{FF2B5EF4-FFF2-40B4-BE49-F238E27FC236}">
                <a16:creationId xmlns:a16="http://schemas.microsoft.com/office/drawing/2014/main" id="{545E9B89-4DD1-47D4-8BD0-FC53646F2100}"/>
              </a:ext>
            </a:extLst>
          </p:cNvPr>
          <p:cNvGraphicFramePr>
            <a:graphicFrameLocks noGrp="1"/>
          </p:cNvGraphicFramePr>
          <p:nvPr>
            <p:extLst>
              <p:ext uri="{D42A27DB-BD31-4B8C-83A1-F6EECF244321}">
                <p14:modId xmlns:p14="http://schemas.microsoft.com/office/powerpoint/2010/main" val="1430080531"/>
              </p:ext>
            </p:extLst>
          </p:nvPr>
        </p:nvGraphicFramePr>
        <p:xfrm>
          <a:off x="2895600" y="2752723"/>
          <a:ext cx="6429375" cy="2381252"/>
        </p:xfrm>
        <a:graphic>
          <a:graphicData uri="http://schemas.openxmlformats.org/drawingml/2006/table">
            <a:tbl>
              <a:tblPr/>
              <a:tblGrid>
                <a:gridCol w="1559284">
                  <a:extLst>
                    <a:ext uri="{9D8B030D-6E8A-4147-A177-3AD203B41FA5}">
                      <a16:colId xmlns:a16="http://schemas.microsoft.com/office/drawing/2014/main" val="3912993551"/>
                    </a:ext>
                  </a:extLst>
                </a:gridCol>
                <a:gridCol w="2520486">
                  <a:extLst>
                    <a:ext uri="{9D8B030D-6E8A-4147-A177-3AD203B41FA5}">
                      <a16:colId xmlns:a16="http://schemas.microsoft.com/office/drawing/2014/main" val="3019114297"/>
                    </a:ext>
                  </a:extLst>
                </a:gridCol>
                <a:gridCol w="2349605">
                  <a:extLst>
                    <a:ext uri="{9D8B030D-6E8A-4147-A177-3AD203B41FA5}">
                      <a16:colId xmlns:a16="http://schemas.microsoft.com/office/drawing/2014/main" val="1742869149"/>
                    </a:ext>
                  </a:extLst>
                </a:gridCol>
              </a:tblGrid>
              <a:tr h="244650">
                <a:tc>
                  <a:txBody>
                    <a:bodyPr/>
                    <a:lstStyle/>
                    <a:p>
                      <a:pPr algn="l" fontAlgn="ctr"/>
                      <a:r>
                        <a:rPr lang="en-US" sz="1000" b="1" i="0" u="none" strike="noStrike">
                          <a:solidFill>
                            <a:srgbClr val="000000"/>
                          </a:solidFill>
                          <a:effectLst/>
                          <a:latin typeface="Calibri" panose="020F0502020204030204" pitchFamily="34" charset="0"/>
                        </a:rPr>
                        <a:t>Period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000" b="1" i="0" u="none" strike="noStrike">
                          <a:solidFill>
                            <a:srgbClr val="000000"/>
                          </a:solidFill>
                          <a:effectLst/>
                          <a:latin typeface="Calibri" panose="020F0502020204030204" pitchFamily="34" charset="0"/>
                        </a:rPr>
                        <a:t>Most pressing issue in NYC</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000" b="1" i="0" u="none" strike="noStrike">
                          <a:solidFill>
                            <a:srgbClr val="000000"/>
                          </a:solidFill>
                          <a:effectLst/>
                          <a:latin typeface="Calibri" panose="020F0502020204030204" pitchFamily="34" charset="0"/>
                        </a:rPr>
                        <a:t>Most pressing issue in SF</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438609922"/>
                  </a:ext>
                </a:extLst>
              </a:tr>
              <a:tr h="236494">
                <a:tc>
                  <a:txBody>
                    <a:bodyPr/>
                    <a:lstStyle/>
                    <a:p>
                      <a:pPr algn="l" fontAlgn="ctr"/>
                      <a:r>
                        <a:rPr lang="en-US" sz="1000" b="1" i="0" u="none" strike="noStrike">
                          <a:solidFill>
                            <a:srgbClr val="000000"/>
                          </a:solidFill>
                          <a:effectLst/>
                          <a:latin typeface="Calibri" panose="020F0502020204030204" pitchFamily="34" charset="0"/>
                        </a:rPr>
                        <a:t>Jan 1st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Economy</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0316534"/>
                  </a:ext>
                </a:extLst>
              </a:tr>
              <a:tr h="236494">
                <a:tc>
                  <a:txBody>
                    <a:bodyPr/>
                    <a:lstStyle/>
                    <a:p>
                      <a:pPr algn="l" fontAlgn="ctr"/>
                      <a:r>
                        <a:rPr lang="en-US" sz="1000" b="1" i="0" u="none" strike="noStrike">
                          <a:solidFill>
                            <a:srgbClr val="000000"/>
                          </a:solidFill>
                          <a:effectLst/>
                          <a:latin typeface="Calibri" panose="020F0502020204030204" pitchFamily="34" charset="0"/>
                        </a:rPr>
                        <a:t>Jan 2nd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dirty="0">
                          <a:solidFill>
                            <a:srgbClr val="000000"/>
                          </a:solidFill>
                          <a:effectLst/>
                          <a:latin typeface="Calibri" panose="020F0502020204030204" pitchFamily="34" charset="0"/>
                        </a:rPr>
                        <a:t>Health-Symptoms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189283"/>
                  </a:ext>
                </a:extLst>
              </a:tr>
              <a:tr h="236494">
                <a:tc>
                  <a:txBody>
                    <a:bodyPr/>
                    <a:lstStyle/>
                    <a:p>
                      <a:pPr algn="l" fontAlgn="ctr"/>
                      <a:r>
                        <a:rPr lang="en-US" sz="1000" b="1" i="0" u="none" strike="noStrike">
                          <a:solidFill>
                            <a:srgbClr val="000000"/>
                          </a:solidFill>
                          <a:effectLst/>
                          <a:latin typeface="Calibri" panose="020F0502020204030204" pitchFamily="34" charset="0"/>
                        </a:rPr>
                        <a:t>Feb 1st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Economy</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4854144"/>
                  </a:ext>
                </a:extLst>
              </a:tr>
              <a:tr h="236494">
                <a:tc>
                  <a:txBody>
                    <a:bodyPr/>
                    <a:lstStyle/>
                    <a:p>
                      <a:pPr algn="l" fontAlgn="ctr"/>
                      <a:r>
                        <a:rPr lang="en-US" sz="1000" b="1" i="0" u="none" strike="noStrike">
                          <a:solidFill>
                            <a:srgbClr val="000000"/>
                          </a:solidFill>
                          <a:effectLst/>
                          <a:latin typeface="Calibri" panose="020F0502020204030204" pitchFamily="34" charset="0"/>
                        </a:rPr>
                        <a:t>Feb 2nd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Health-Precautions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Health-Precautions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88931"/>
                  </a:ext>
                </a:extLst>
              </a:tr>
              <a:tr h="236494">
                <a:tc>
                  <a:txBody>
                    <a:bodyPr/>
                    <a:lstStyle/>
                    <a:p>
                      <a:pPr algn="l" fontAlgn="ctr"/>
                      <a:r>
                        <a:rPr lang="en-US" sz="1000" b="1" i="0" u="none" strike="noStrike">
                          <a:solidFill>
                            <a:srgbClr val="000000"/>
                          </a:solidFill>
                          <a:effectLst/>
                          <a:latin typeface="Calibri" panose="020F0502020204030204" pitchFamily="34" charset="0"/>
                        </a:rPr>
                        <a:t>March 1st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667823"/>
                  </a:ext>
                </a:extLst>
              </a:tr>
              <a:tr h="236494">
                <a:tc>
                  <a:txBody>
                    <a:bodyPr/>
                    <a:lstStyle/>
                    <a:p>
                      <a:pPr algn="l" fontAlgn="ctr"/>
                      <a:r>
                        <a:rPr lang="en-US" sz="1000" b="1" i="0" u="none" strike="noStrike">
                          <a:solidFill>
                            <a:srgbClr val="000000"/>
                          </a:solidFill>
                          <a:effectLst/>
                          <a:latin typeface="Calibri" panose="020F0502020204030204" pitchFamily="34" charset="0"/>
                        </a:rPr>
                        <a:t>March 2nd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Economy</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51009"/>
                  </a:ext>
                </a:extLst>
              </a:tr>
              <a:tr h="236494">
                <a:tc>
                  <a:txBody>
                    <a:bodyPr/>
                    <a:lstStyle/>
                    <a:p>
                      <a:pPr algn="l" fontAlgn="ctr"/>
                      <a:r>
                        <a:rPr lang="en-US" sz="1000" b="1" i="0" u="none" strike="noStrike">
                          <a:solidFill>
                            <a:srgbClr val="000000"/>
                          </a:solidFill>
                          <a:effectLst/>
                          <a:latin typeface="Calibri" panose="020F0502020204030204" pitchFamily="34" charset="0"/>
                        </a:rPr>
                        <a:t>April 1st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Health-Precautions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826151"/>
                  </a:ext>
                </a:extLst>
              </a:tr>
              <a:tr h="236494">
                <a:tc>
                  <a:txBody>
                    <a:bodyPr/>
                    <a:lstStyle/>
                    <a:p>
                      <a:pPr algn="l" fontAlgn="ctr"/>
                      <a:r>
                        <a:rPr lang="en-US" sz="1000" b="1" i="0" u="none" strike="noStrike">
                          <a:solidFill>
                            <a:srgbClr val="000000"/>
                          </a:solidFill>
                          <a:effectLst/>
                          <a:latin typeface="Calibri" panose="020F0502020204030204" pitchFamily="34" charset="0"/>
                        </a:rPr>
                        <a:t>April 2nd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Health-Precautions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Economy</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865855"/>
                  </a:ext>
                </a:extLst>
              </a:tr>
              <a:tr h="244650">
                <a:tc>
                  <a:txBody>
                    <a:bodyPr/>
                    <a:lstStyle/>
                    <a:p>
                      <a:pPr algn="l" fontAlgn="ctr"/>
                      <a:r>
                        <a:rPr lang="en-US" sz="1000" b="1" i="0" u="none" strike="noStrike">
                          <a:solidFill>
                            <a:srgbClr val="000000"/>
                          </a:solidFill>
                          <a:effectLst/>
                          <a:latin typeface="Calibri" panose="020F0502020204030204" pitchFamily="34" charset="0"/>
                        </a:rPr>
                        <a:t>May 1st half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panose="020F0502020204030204" pitchFamily="34" charset="0"/>
                        </a:rPr>
                        <a:t>Health-Symptoms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Health-Precautions</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796719"/>
                  </a:ext>
                </a:extLst>
              </a:tr>
            </a:tbl>
          </a:graphicData>
        </a:graphic>
      </p:graphicFrame>
      <p:sp>
        <p:nvSpPr>
          <p:cNvPr id="7" name="TextBox 6">
            <a:extLst>
              <a:ext uri="{FF2B5EF4-FFF2-40B4-BE49-F238E27FC236}">
                <a16:creationId xmlns:a16="http://schemas.microsoft.com/office/drawing/2014/main" id="{DCE2F2C0-9088-4CB9-A90E-64C4D629CC5B}"/>
              </a:ext>
            </a:extLst>
          </p:cNvPr>
          <p:cNvSpPr txBox="1"/>
          <p:nvPr/>
        </p:nvSpPr>
        <p:spPr>
          <a:xfrm>
            <a:off x="4629150" y="5991225"/>
            <a:ext cx="7383111" cy="923330"/>
          </a:xfrm>
          <a:prstGeom prst="rect">
            <a:avLst/>
          </a:prstGeom>
          <a:noFill/>
        </p:spPr>
        <p:txBody>
          <a:bodyPr wrap="none" rtlCol="0">
            <a:spAutoFit/>
          </a:bodyPr>
          <a:lstStyle/>
          <a:p>
            <a:r>
              <a:rPr lang="en-US" dirty="0"/>
              <a:t>Include the table.. As this will make a comparison of how the two cities </a:t>
            </a:r>
          </a:p>
          <a:p>
            <a:r>
              <a:rPr lang="en-US" dirty="0"/>
              <a:t>differed in their most important issue at a given time and thus policy makers </a:t>
            </a:r>
          </a:p>
          <a:p>
            <a:r>
              <a:rPr lang="en-US" dirty="0"/>
              <a:t>should focus on different things based on the geography and demographics</a:t>
            </a:r>
          </a:p>
        </p:txBody>
      </p:sp>
    </p:spTree>
    <p:extLst>
      <p:ext uri="{BB962C8B-B14F-4D97-AF65-F5344CB8AC3E}">
        <p14:creationId xmlns:p14="http://schemas.microsoft.com/office/powerpoint/2010/main" val="428977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A21-AC11-4012-A1F7-CCEC8F42672D}"/>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77A8BC4C-92E3-4A60-9F3F-0F0E3964AFD6}"/>
              </a:ext>
            </a:extLst>
          </p:cNvPr>
          <p:cNvSpPr>
            <a:spLocks noGrp="1"/>
          </p:cNvSpPr>
          <p:nvPr>
            <p:ph sz="half" idx="2"/>
          </p:nvPr>
        </p:nvSpPr>
        <p:spPr>
          <a:xfrm>
            <a:off x="838200" y="1825625"/>
            <a:ext cx="10515600" cy="4351338"/>
          </a:xfrm>
        </p:spPr>
        <p:txBody>
          <a:bodyPr>
            <a:normAutofit fontScale="92500" lnSpcReduction="20000"/>
          </a:bodyPr>
          <a:lstStyle/>
          <a:p>
            <a:r>
              <a:rPr lang="en-US" dirty="0"/>
              <a:t>Most of the priorities of the public can be broadly classified as issues on:</a:t>
            </a:r>
          </a:p>
          <a:p>
            <a:pPr lvl="1"/>
            <a:r>
              <a:rPr lang="en-US" dirty="0"/>
              <a:t>Health-symptoms</a:t>
            </a:r>
          </a:p>
          <a:p>
            <a:pPr lvl="1"/>
            <a:r>
              <a:rPr lang="en-US" dirty="0"/>
              <a:t>Health-precautions and preventive measures</a:t>
            </a:r>
          </a:p>
          <a:p>
            <a:pPr lvl="1"/>
            <a:r>
              <a:rPr lang="en-US" dirty="0"/>
              <a:t>Economy and employment</a:t>
            </a:r>
          </a:p>
          <a:p>
            <a:pPr lvl="1"/>
            <a:r>
              <a:rPr lang="en-US" dirty="0"/>
              <a:t>Travel plans</a:t>
            </a:r>
          </a:p>
          <a:p>
            <a:r>
              <a:rPr lang="en-US" dirty="0"/>
              <a:t>The priorities of the public in a megacity evolves through the different stages of a pandemic</a:t>
            </a:r>
          </a:p>
          <a:p>
            <a:pPr lvl="1"/>
            <a:r>
              <a:rPr lang="en-US" dirty="0"/>
              <a:t>This reflects on the psyche of the public and the most pressing issue which needs to be addressed at a given point of time</a:t>
            </a:r>
          </a:p>
          <a:p>
            <a:pPr marL="457200" lvl="1" indent="0">
              <a:buNone/>
            </a:pPr>
            <a:endParaRPr lang="en-US" dirty="0"/>
          </a:p>
          <a:p>
            <a:r>
              <a:rPr lang="en-US" dirty="0"/>
              <a:t>Priorities of the public differ according to the geography and the demographics as the priorities of the public in NYC and SF evolved differently through the course of </a:t>
            </a:r>
            <a:r>
              <a:rPr lang="en-US"/>
              <a:t>the pandemic.</a:t>
            </a:r>
            <a:endParaRPr lang="en-US" dirty="0"/>
          </a:p>
        </p:txBody>
      </p:sp>
    </p:spTree>
    <p:extLst>
      <p:ext uri="{BB962C8B-B14F-4D97-AF65-F5344CB8AC3E}">
        <p14:creationId xmlns:p14="http://schemas.microsoft.com/office/powerpoint/2010/main" val="402789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A21-AC11-4012-A1F7-CCEC8F42672D}"/>
              </a:ext>
            </a:extLst>
          </p:cNvPr>
          <p:cNvSpPr>
            <a:spLocks noGrp="1"/>
          </p:cNvSpPr>
          <p:nvPr>
            <p:ph type="title"/>
          </p:nvPr>
        </p:nvSpPr>
        <p:spPr/>
        <p:txBody>
          <a:bodyPr/>
          <a:lstStyle/>
          <a:p>
            <a:r>
              <a:rPr lang="en-US" dirty="0"/>
              <a:t>Next Steps</a:t>
            </a:r>
          </a:p>
        </p:txBody>
      </p:sp>
      <p:sp>
        <p:nvSpPr>
          <p:cNvPr id="4" name="Content Placeholder 3">
            <a:extLst>
              <a:ext uri="{FF2B5EF4-FFF2-40B4-BE49-F238E27FC236}">
                <a16:creationId xmlns:a16="http://schemas.microsoft.com/office/drawing/2014/main" id="{77A8BC4C-92E3-4A60-9F3F-0F0E3964AFD6}"/>
              </a:ext>
            </a:extLst>
          </p:cNvPr>
          <p:cNvSpPr>
            <a:spLocks noGrp="1"/>
          </p:cNvSpPr>
          <p:nvPr>
            <p:ph sz="half" idx="2"/>
          </p:nvPr>
        </p:nvSpPr>
        <p:spPr>
          <a:xfrm>
            <a:off x="838200" y="1825625"/>
            <a:ext cx="10515600" cy="4351338"/>
          </a:xfrm>
        </p:spPr>
        <p:txBody>
          <a:bodyPr/>
          <a:lstStyle/>
          <a:p>
            <a:r>
              <a:rPr lang="en-US" dirty="0"/>
              <a:t>Integrate </a:t>
            </a:r>
            <a:r>
              <a:rPr lang="en-US" dirty="0" err="1"/>
              <a:t>covid</a:t>
            </a:r>
            <a:r>
              <a:rPr lang="en-US" dirty="0"/>
              <a:t> testing cases data within the Topic Models to derive topic weightages as a function of the pandemic stages</a:t>
            </a:r>
          </a:p>
          <a:p>
            <a:r>
              <a:rPr lang="en-US" dirty="0"/>
              <a:t>Create a robust callable modelling framework for all cities</a:t>
            </a:r>
          </a:p>
          <a:p>
            <a:r>
              <a:rPr lang="en-US" dirty="0"/>
              <a:t>Break NYC topics according to demographics to reflect on the different priorities of the diverse population in a megacity</a:t>
            </a:r>
          </a:p>
        </p:txBody>
      </p:sp>
    </p:spTree>
    <p:extLst>
      <p:ext uri="{BB962C8B-B14F-4D97-AF65-F5344CB8AC3E}">
        <p14:creationId xmlns:p14="http://schemas.microsoft.com/office/powerpoint/2010/main" val="1425278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589</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Final Presentation</vt:lpstr>
      <vt:lpstr>Dataset</vt:lpstr>
      <vt:lpstr>Methodology</vt:lpstr>
      <vt:lpstr>Topic Modelling was conducted to get significant themes from the news articles in NYC</vt:lpstr>
      <vt:lpstr>Timeline Plots for NYC</vt:lpstr>
      <vt:lpstr>Comparison of NYC and SF</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Srishti Saha</dc:creator>
  <cp:lastModifiedBy>Srishti Saha</cp:lastModifiedBy>
  <cp:revision>7</cp:revision>
  <dcterms:created xsi:type="dcterms:W3CDTF">2020-05-16T01:58:13Z</dcterms:created>
  <dcterms:modified xsi:type="dcterms:W3CDTF">2020-05-16T07:15:06Z</dcterms:modified>
</cp:coreProperties>
</file>