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32004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9CA6"/>
    <a:srgbClr val="01BAB4"/>
    <a:srgbClr val="002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9"/>
  </p:normalViewPr>
  <p:slideViewPr>
    <p:cSldViewPr snapToGrid="0" snapToObjects="1">
      <p:cViewPr varScale="1">
        <p:scale>
          <a:sx n="345" d="100"/>
          <a:sy n="345" d="100"/>
        </p:scale>
        <p:origin x="16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299297"/>
            <a:ext cx="2400300" cy="636693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960543"/>
            <a:ext cx="2400300" cy="441537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DDDD-DE64-524E-9133-B4A81EF6B7BB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68FC-B859-6343-84C4-1BD58498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DDDD-DE64-524E-9133-B4A81EF6B7BB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68FC-B859-6343-84C4-1BD58498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9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" y="97367"/>
            <a:ext cx="690086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" y="97367"/>
            <a:ext cx="2030254" cy="154982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DDDD-DE64-524E-9133-B4A81EF6B7BB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68FC-B859-6343-84C4-1BD58498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5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DDDD-DE64-524E-9133-B4A81EF6B7BB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68FC-B859-6343-84C4-1BD58498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3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1" y="455930"/>
            <a:ext cx="2760345" cy="760730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1" y="1223857"/>
            <a:ext cx="2760345" cy="400050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DDDD-DE64-524E-9133-B4A81EF6B7BB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68FC-B859-6343-84C4-1BD58498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8" y="486833"/>
            <a:ext cx="1360170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486833"/>
            <a:ext cx="1360170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DDDD-DE64-524E-9133-B4A81EF6B7BB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68FC-B859-6343-84C4-1BD58498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9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" y="97367"/>
            <a:ext cx="2760345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5" y="448310"/>
            <a:ext cx="1353919" cy="219710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5" y="668020"/>
            <a:ext cx="1353919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" y="448310"/>
            <a:ext cx="1360587" cy="219710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" y="668020"/>
            <a:ext cx="1360587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DDDD-DE64-524E-9133-B4A81EF6B7BB}" type="datetimeFigureOut">
              <a:rPr lang="en-US" smtClean="0"/>
              <a:t>1/2/19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68FC-B859-6343-84C4-1BD58498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0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DDDD-DE64-524E-9133-B4A81EF6B7BB}" type="datetimeFigureOut">
              <a:rPr lang="en-US" smtClean="0"/>
              <a:t>1/2/19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68FC-B859-6343-84C4-1BD58498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9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DDDD-DE64-524E-9133-B4A81EF6B7BB}" type="datetimeFigureOut">
              <a:rPr lang="en-US" smtClean="0"/>
              <a:t>1/2/19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68FC-B859-6343-84C4-1BD58498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0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121920"/>
            <a:ext cx="1032212" cy="426720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7" y="263314"/>
            <a:ext cx="1620203" cy="1299633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548640"/>
            <a:ext cx="1032212" cy="1016423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DDDD-DE64-524E-9133-B4A81EF6B7BB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68FC-B859-6343-84C4-1BD58498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9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121920"/>
            <a:ext cx="1032212" cy="426720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7" y="263314"/>
            <a:ext cx="1620203" cy="1299633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548640"/>
            <a:ext cx="1032212" cy="1016423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DDDD-DE64-524E-9133-B4A81EF6B7BB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68FC-B859-6343-84C4-1BD58498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0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8" y="97367"/>
            <a:ext cx="2760345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8" y="486833"/>
            <a:ext cx="2760345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8" y="1695027"/>
            <a:ext cx="72009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5DDDD-DE64-524E-9133-B4A81EF6B7BB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3" y="1695027"/>
            <a:ext cx="1080135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3" y="1695027"/>
            <a:ext cx="72009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368FC-B859-6343-84C4-1BD58498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8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10" Type="http://schemas.openxmlformats.org/officeDocument/2006/relationships/hyperlink" Target="https://ticcare.wordpress.com/about-tourette-syndrome-care-group-singapore/" TargetMode="External"/><Relationship Id="rId4" Type="http://schemas.openxmlformats.org/officeDocument/2006/relationships/image" Target="../media/image3.png"/><Relationship Id="rId9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370E73-05E7-164D-9BD5-94FD71D0097F}"/>
              </a:ext>
            </a:extLst>
          </p:cNvPr>
          <p:cNvSpPr txBox="1"/>
          <p:nvPr/>
        </p:nvSpPr>
        <p:spPr>
          <a:xfrm>
            <a:off x="171034" y="484793"/>
            <a:ext cx="2858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1BAB4"/>
                </a:solidFill>
              </a:rPr>
              <a:t>I Have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E82E8-5808-DD40-A4AA-ADEA3455A179}"/>
              </a:ext>
            </a:extLst>
          </p:cNvPr>
          <p:cNvSpPr txBox="1"/>
          <p:nvPr/>
        </p:nvSpPr>
        <p:spPr>
          <a:xfrm>
            <a:off x="-3" y="623293"/>
            <a:ext cx="32003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200" dirty="0">
                <a:solidFill>
                  <a:srgbClr val="01BAB4"/>
                </a:solidFill>
              </a:rPr>
              <a:t>Tourette's Syndrome</a:t>
            </a:r>
            <a:endParaRPr lang="en-US" sz="2200" dirty="0">
              <a:solidFill>
                <a:srgbClr val="01BAB4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A1F793-D20E-5B45-A4FA-8ABACAC1960F}"/>
              </a:ext>
            </a:extLst>
          </p:cNvPr>
          <p:cNvSpPr/>
          <p:nvPr/>
        </p:nvSpPr>
        <p:spPr>
          <a:xfrm>
            <a:off x="0" y="0"/>
            <a:ext cx="3200400" cy="1828800"/>
          </a:xfrm>
          <a:prstGeom prst="rect">
            <a:avLst/>
          </a:prstGeom>
          <a:noFill/>
          <a:ln>
            <a:solidFill>
              <a:srgbClr val="1C9C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513CD5-4A62-E141-B787-07728493EAA5}"/>
              </a:ext>
            </a:extLst>
          </p:cNvPr>
          <p:cNvSpPr txBox="1"/>
          <p:nvPr/>
        </p:nvSpPr>
        <p:spPr>
          <a:xfrm>
            <a:off x="374235" y="1049714"/>
            <a:ext cx="2451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>
                <a:latin typeface="Arial" panose="020B0604020202020204" pitchFamily="34" charset="0"/>
                <a:cs typeface="Arial" panose="020B0604020202020204" pitchFamily="34" charset="0"/>
              </a:rPr>
              <a:t>A medical condition that causes me to frequently make involuntary movements, twitches and noises called tics. Treatment is limited and there is no known cure.</a:t>
            </a:r>
          </a:p>
          <a:p>
            <a:endParaRPr lang="en-US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It is involuntary</a:t>
            </a:r>
            <a:r>
              <a:rPr lang="en-US" sz="400" dirty="0">
                <a:latin typeface="Arial" panose="020B0604020202020204" pitchFamily="34" charset="0"/>
                <a:cs typeface="Arial" panose="020B0604020202020204" pitchFamily="34" charset="0"/>
              </a:rPr>
              <a:t>. I can’t control it and it’s exhausting.</a:t>
            </a:r>
          </a:p>
          <a:p>
            <a:endParaRPr lang="en-US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" dirty="0">
                <a:latin typeface="Arial" panose="020B0604020202020204" pitchFamily="34" charset="0"/>
                <a:cs typeface="Arial" panose="020B0604020202020204" pitchFamily="34" charset="0"/>
              </a:rPr>
              <a:t>Thank you for your kind understanding and empathy.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914778-63EE-3D4E-A8D8-F812979E978E}"/>
              </a:ext>
            </a:extLst>
          </p:cNvPr>
          <p:cNvSpPr txBox="1"/>
          <p:nvPr/>
        </p:nvSpPr>
        <p:spPr>
          <a:xfrm>
            <a:off x="2341307" y="1671087"/>
            <a:ext cx="93447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u="sng" dirty="0">
                <a:solidFill>
                  <a:srgbClr val="01BAB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Flip over</a:t>
            </a:r>
            <a:r>
              <a:rPr lang="en-US" sz="500" dirty="0">
                <a:solidFill>
                  <a:srgbClr val="01BAB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learn more ! &gt;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5CFBD2-B5DB-0346-A6FF-5864E055A1BA}"/>
              </a:ext>
            </a:extLst>
          </p:cNvPr>
          <p:cNvSpPr txBox="1"/>
          <p:nvPr/>
        </p:nvSpPr>
        <p:spPr>
          <a:xfrm>
            <a:off x="-3" y="11564"/>
            <a:ext cx="3029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1C9CA6"/>
                </a:solidFill>
              </a:rPr>
              <a:t>Why do I act this way?</a:t>
            </a:r>
          </a:p>
          <a:p>
            <a:r>
              <a:rPr lang="en-SG" sz="1200" b="1" dirty="0">
                <a:solidFill>
                  <a:srgbClr val="1C9CA6"/>
                </a:solidFill>
              </a:rPr>
              <a:t>Because I can’t control it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2EBD29-7EE5-4A46-B578-3D171EC1E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75386" y="699596"/>
            <a:ext cx="649164" cy="70151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D925D6-BE66-5541-9608-EFAE874566A4}"/>
              </a:ext>
            </a:extLst>
          </p:cNvPr>
          <p:cNvCxnSpPr>
            <a:cxnSpLocks/>
          </p:cNvCxnSpPr>
          <p:nvPr/>
        </p:nvCxnSpPr>
        <p:spPr>
          <a:xfrm>
            <a:off x="7374" y="467638"/>
            <a:ext cx="2979174" cy="0"/>
          </a:xfrm>
          <a:prstGeom prst="line">
            <a:avLst/>
          </a:prstGeom>
          <a:ln>
            <a:solidFill>
              <a:srgbClr val="01BA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76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BA1F793-D20E-5B45-A4FA-8ABACAC1960F}"/>
              </a:ext>
            </a:extLst>
          </p:cNvPr>
          <p:cNvSpPr/>
          <p:nvPr/>
        </p:nvSpPr>
        <p:spPr>
          <a:xfrm>
            <a:off x="0" y="0"/>
            <a:ext cx="3200400" cy="1828800"/>
          </a:xfrm>
          <a:prstGeom prst="rect">
            <a:avLst/>
          </a:prstGeom>
          <a:noFill/>
          <a:ln>
            <a:solidFill>
              <a:srgbClr val="1C9C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513CD5-4A62-E141-B787-07728493EAA5}"/>
              </a:ext>
            </a:extLst>
          </p:cNvPr>
          <p:cNvSpPr txBox="1"/>
          <p:nvPr/>
        </p:nvSpPr>
        <p:spPr>
          <a:xfrm>
            <a:off x="3687" y="124582"/>
            <a:ext cx="2451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Tourette’s Syndrome is a neurobiological disorder that affects approximately 1% of school-age children and adolescents world-wide. Tourette’s is an inheritable disease that emerges in childhood and is characterized by involuntary and repetitive motor/vocal tics.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5EE422-9C61-0647-84F4-F5F31EE26BE5}"/>
              </a:ext>
            </a:extLst>
          </p:cNvPr>
          <p:cNvSpPr txBox="1"/>
          <p:nvPr/>
        </p:nvSpPr>
        <p:spPr>
          <a:xfrm>
            <a:off x="0" y="0"/>
            <a:ext cx="245191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>
                <a:solidFill>
                  <a:srgbClr val="1C9C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Raising Awareness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62E509C-C329-1F44-9085-EB956804C8AC}"/>
              </a:ext>
            </a:extLst>
          </p:cNvPr>
          <p:cNvCxnSpPr>
            <a:cxnSpLocks/>
          </p:cNvCxnSpPr>
          <p:nvPr/>
        </p:nvCxnSpPr>
        <p:spPr>
          <a:xfrm flipV="1">
            <a:off x="0" y="135646"/>
            <a:ext cx="748481" cy="1"/>
          </a:xfrm>
          <a:prstGeom prst="line">
            <a:avLst/>
          </a:prstGeom>
          <a:ln>
            <a:solidFill>
              <a:srgbClr val="1C9C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321891D-772A-1C44-A65B-D7574E1C58D8}"/>
              </a:ext>
            </a:extLst>
          </p:cNvPr>
          <p:cNvGrpSpPr/>
          <p:nvPr/>
        </p:nvGrpSpPr>
        <p:grpSpPr>
          <a:xfrm>
            <a:off x="82040" y="591548"/>
            <a:ext cx="793402" cy="924903"/>
            <a:chOff x="129971" y="591548"/>
            <a:chExt cx="793402" cy="92490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C58B110-12EB-4C49-96E0-6D63E5B6621A}"/>
                </a:ext>
              </a:extLst>
            </p:cNvPr>
            <p:cNvGrpSpPr/>
            <p:nvPr/>
          </p:nvGrpSpPr>
          <p:grpSpPr>
            <a:xfrm>
              <a:off x="129971" y="591548"/>
              <a:ext cx="687078" cy="459839"/>
              <a:chOff x="164076" y="947023"/>
              <a:chExt cx="687078" cy="459839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3B08835B-AA84-9648-96A3-EA047531C0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1000">
                            <a14:foregroundMark x1="30000" y1="55882" x2="30000" y2="55882"/>
                            <a14:foregroundMark x1="41333" y1="90000" x2="41333" y2="90000"/>
                            <a14:foregroundMark x1="46000" y1="90588" x2="46000" y2="90588"/>
                            <a14:foregroundMark x1="85667" y1="55882" x2="85667" y2="55882"/>
                            <a14:foregroundMark x1="91000" y1="54118" x2="91000" y2="5411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4076" y="947023"/>
                <a:ext cx="630151" cy="357086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A0883B-E355-B545-9E65-4D71D8CE622E}"/>
                  </a:ext>
                </a:extLst>
              </p:cNvPr>
              <p:cNvSpPr txBox="1"/>
              <p:nvPr/>
            </p:nvSpPr>
            <p:spPr>
              <a:xfrm>
                <a:off x="221003" y="1252974"/>
                <a:ext cx="630151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Simple Vocal Tics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F4E0435-9DBB-FE45-B24F-932581D2A37E}"/>
                </a:ext>
              </a:extLst>
            </p:cNvPr>
            <p:cNvSpPr txBox="1"/>
            <p:nvPr/>
          </p:nvSpPr>
          <p:spPr>
            <a:xfrm>
              <a:off x="186898" y="993231"/>
              <a:ext cx="7364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i="1" dirty="0">
                  <a:latin typeface="Arial" panose="020B0604020202020204" pitchFamily="34" charset="0"/>
                  <a:cs typeface="Arial" panose="020B0604020202020204" pitchFamily="34" charset="0"/>
                </a:rPr>
                <a:t>Sudden, meaningless sounds or noises</a:t>
              </a:r>
            </a:p>
            <a:p>
              <a:endParaRPr lang="en-US" sz="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400" i="1" dirty="0">
                  <a:latin typeface="Arial" panose="020B0604020202020204" pitchFamily="34" charset="0"/>
                  <a:cs typeface="Arial" panose="020B0604020202020204" pitchFamily="34" charset="0"/>
                </a:rPr>
                <a:t>Throat clearing</a:t>
              </a:r>
            </a:p>
            <a:p>
              <a:r>
                <a:rPr lang="en-US" sz="400" i="1" dirty="0">
                  <a:latin typeface="Arial" panose="020B0604020202020204" pitchFamily="34" charset="0"/>
                  <a:cs typeface="Arial" panose="020B0604020202020204" pitchFamily="34" charset="0"/>
                </a:rPr>
                <a:t>Coughing</a:t>
              </a:r>
            </a:p>
            <a:p>
              <a:r>
                <a:rPr lang="en-US" sz="400" i="1" dirty="0">
                  <a:latin typeface="Arial" panose="020B0604020202020204" pitchFamily="34" charset="0"/>
                  <a:cs typeface="Arial" panose="020B0604020202020204" pitchFamily="34" charset="0"/>
                </a:rPr>
                <a:t>Spitting</a:t>
              </a:r>
            </a:p>
            <a:p>
              <a:r>
                <a:rPr lang="en-US" sz="400" i="1" dirty="0">
                  <a:latin typeface="Arial" panose="020B0604020202020204" pitchFamily="34" charset="0"/>
                  <a:cs typeface="Arial" panose="020B0604020202020204" pitchFamily="34" charset="0"/>
                </a:rPr>
                <a:t>Barking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3A4F196-8354-4048-B094-4DAFCECE72DF}"/>
              </a:ext>
            </a:extLst>
          </p:cNvPr>
          <p:cNvGrpSpPr/>
          <p:nvPr/>
        </p:nvGrpSpPr>
        <p:grpSpPr>
          <a:xfrm>
            <a:off x="809076" y="548766"/>
            <a:ext cx="862005" cy="1277787"/>
            <a:chOff x="923373" y="548766"/>
            <a:chExt cx="862005" cy="127778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686E0CA-9C3E-4747-9B6C-F6E69D42C287}"/>
                </a:ext>
              </a:extLst>
            </p:cNvPr>
            <p:cNvGrpSpPr/>
            <p:nvPr/>
          </p:nvGrpSpPr>
          <p:grpSpPr>
            <a:xfrm>
              <a:off x="923373" y="548766"/>
              <a:ext cx="698754" cy="502621"/>
              <a:chOff x="927313" y="674125"/>
              <a:chExt cx="698754" cy="502621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FFC16FD7-B201-7142-A653-1C601D4575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412" b="92353" l="2721" r="94558">
                            <a14:foregroundMark x1="29252" y1="9412" x2="29252" y2="9412"/>
                            <a14:foregroundMark x1="3741" y1="36471" x2="3741" y2="36471"/>
                            <a14:foregroundMark x1="5102" y1="80588" x2="5102" y2="80588"/>
                            <a14:foregroundMark x1="5102" y1="93529" x2="5102" y2="93529"/>
                            <a14:foregroundMark x1="10884" y1="78824" x2="10884" y2="78824"/>
                            <a14:foregroundMark x1="25850" y1="81765" x2="25850" y2="81765"/>
                            <a14:foregroundMark x1="31633" y1="78235" x2="31633" y2="78235"/>
                            <a14:foregroundMark x1="37755" y1="81176" x2="37755" y2="81176"/>
                            <a14:foregroundMark x1="37415" y1="90588" x2="37415" y2="90588"/>
                            <a14:foregroundMark x1="90476" y1="55294" x2="90476" y2="55294"/>
                            <a14:foregroundMark x1="94558" y1="53529" x2="94558" y2="53529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665810">
                <a:off x="939321" y="674125"/>
                <a:ext cx="674738" cy="390155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835810-1194-3148-BAEE-BAA248B9CBAF}"/>
                  </a:ext>
                </a:extLst>
              </p:cNvPr>
              <p:cNvSpPr txBox="1"/>
              <p:nvPr/>
            </p:nvSpPr>
            <p:spPr>
              <a:xfrm>
                <a:off x="927313" y="1022858"/>
                <a:ext cx="698754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Complex Vocal Tics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96218E4-52C9-1845-8C73-4DDFE7BAD394}"/>
                </a:ext>
              </a:extLst>
            </p:cNvPr>
            <p:cNvSpPr txBox="1"/>
            <p:nvPr/>
          </p:nvSpPr>
          <p:spPr>
            <a:xfrm>
              <a:off x="924587" y="995556"/>
              <a:ext cx="8607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i="1" dirty="0">
                  <a:latin typeface="Arial" panose="020B0604020202020204" pitchFamily="34" charset="0"/>
                  <a:cs typeface="Arial" panose="020B0604020202020204" pitchFamily="34" charset="0"/>
                </a:rPr>
                <a:t>Sudden, more meaningful utterances</a:t>
              </a:r>
            </a:p>
            <a:p>
              <a:endParaRPr lang="en-US" sz="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400" i="1" dirty="0">
                  <a:latin typeface="Arial" panose="020B0604020202020204" pitchFamily="34" charset="0"/>
                  <a:cs typeface="Arial" panose="020B0604020202020204" pitchFamily="34" charset="0"/>
                </a:rPr>
                <a:t>Repetitive words or phrases : </a:t>
              </a:r>
              <a:r>
                <a:rPr lang="en-US" sz="4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“shut up”</a:t>
              </a:r>
              <a:r>
                <a:rPr lang="en-US" sz="400" i="1" dirty="0">
                  <a:latin typeface="Arial" panose="020B0604020202020204" pitchFamily="34" charset="0"/>
                  <a:cs typeface="Arial" panose="020B0604020202020204" pitchFamily="34" charset="0"/>
                </a:rPr>
                <a:t> or </a:t>
              </a:r>
              <a:r>
                <a:rPr lang="en-US" sz="4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“stop that”</a:t>
              </a:r>
            </a:p>
            <a:p>
              <a:endParaRPr lang="en-US" sz="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400" i="1" dirty="0">
                  <a:latin typeface="Arial" panose="020B0604020202020204" pitchFamily="34" charset="0"/>
                  <a:cs typeface="Arial" panose="020B0604020202020204" pitchFamily="34" charset="0"/>
                </a:rPr>
                <a:t>Echoing one’s own or another’s words/phrases</a:t>
              </a:r>
            </a:p>
            <a:p>
              <a:endParaRPr lang="en-US" sz="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400" i="1" dirty="0">
                  <a:latin typeface="Arial" panose="020B0604020202020204" pitchFamily="34" charset="0"/>
                  <a:cs typeface="Arial" panose="020B0604020202020204" pitchFamily="34" charset="0"/>
                </a:rPr>
                <a:t>“Coprolalia” – uttering obscene or socially unacceptable phrases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DA5C0CA-9EB8-8E40-BE98-56642EC966AB}"/>
              </a:ext>
            </a:extLst>
          </p:cNvPr>
          <p:cNvGrpSpPr/>
          <p:nvPr/>
        </p:nvGrpSpPr>
        <p:grpSpPr>
          <a:xfrm>
            <a:off x="1619964" y="536160"/>
            <a:ext cx="800177" cy="987267"/>
            <a:chOff x="1741636" y="536160"/>
            <a:chExt cx="800177" cy="98726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8AB1B68-0650-6743-9196-3198C527E11E}"/>
                </a:ext>
              </a:extLst>
            </p:cNvPr>
            <p:cNvGrpSpPr/>
            <p:nvPr/>
          </p:nvGrpSpPr>
          <p:grpSpPr>
            <a:xfrm>
              <a:off x="1745842" y="536160"/>
              <a:ext cx="630151" cy="515227"/>
              <a:chOff x="1789248" y="942770"/>
              <a:chExt cx="630151" cy="515227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CC974DD1-9E80-9B4A-8EBE-4C7A5EB64A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>
                            <a14:foregroundMark x1="23832" y1="27976" x2="23832" y2="27976"/>
                            <a14:foregroundMark x1="30374" y1="55357" x2="30374" y2="55357"/>
                            <a14:foregroundMark x1="39720" y1="42857" x2="39720" y2="42857"/>
                            <a14:foregroundMark x1="40654" y1="36310" x2="40654" y2="36310"/>
                            <a14:foregroundMark x1="42523" y1="30357" x2="42523" y2="30357"/>
                            <a14:foregroundMark x1="65888" y1="38095" x2="65888" y2="38095"/>
                            <a14:foregroundMark x1="80841" y1="17262" x2="80841" y2="17262"/>
                            <a14:foregroundMark x1="87383" y1="23214" x2="87383" y2="23214"/>
                            <a14:foregroundMark x1="14486" y1="76786" x2="14486" y2="76786"/>
                            <a14:foregroundMark x1="27103" y1="79762" x2="27103" y2="79762"/>
                            <a14:foregroundMark x1="89720" y1="58929" x2="89720" y2="58929"/>
                            <a14:backgroundMark x1="24299" y1="72619" x2="24299" y2="72619"/>
                            <a14:backgroundMark x1="26168" y1="70833" x2="26168" y2="70833"/>
                            <a14:backgroundMark x1="26168" y1="70833" x2="26168" y2="70833"/>
                            <a14:backgroundMark x1="25701" y1="70238" x2="25701" y2="70238"/>
                            <a14:backgroundMark x1="26168" y1="70238" x2="27570" y2="7023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822122" y="942770"/>
                <a:ext cx="509664" cy="400110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9B464D1-B931-7443-8245-9EE3F0636A05}"/>
                  </a:ext>
                </a:extLst>
              </p:cNvPr>
              <p:cNvSpPr txBox="1"/>
              <p:nvPr/>
            </p:nvSpPr>
            <p:spPr>
              <a:xfrm>
                <a:off x="1789248" y="1304109"/>
                <a:ext cx="630151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Simple Motor Tics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991EA0-7799-AB4E-8A22-FB08EDBC0620}"/>
                </a:ext>
              </a:extLst>
            </p:cNvPr>
            <p:cNvSpPr txBox="1"/>
            <p:nvPr/>
          </p:nvSpPr>
          <p:spPr>
            <a:xfrm>
              <a:off x="1741636" y="1000207"/>
              <a:ext cx="8001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i="1" dirty="0">
                  <a:latin typeface="Arial" panose="020B0604020202020204" pitchFamily="34" charset="0"/>
                  <a:cs typeface="Arial" panose="020B0604020202020204" pitchFamily="34" charset="0"/>
                </a:rPr>
                <a:t>Sudden, brief movements</a:t>
              </a:r>
            </a:p>
            <a:p>
              <a:endParaRPr lang="en-US" sz="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400" i="1" dirty="0">
                  <a:latin typeface="Arial" panose="020B0604020202020204" pitchFamily="34" charset="0"/>
                  <a:cs typeface="Arial" panose="020B0604020202020204" pitchFamily="34" charset="0"/>
                </a:rPr>
                <a:t>Eye blinking</a:t>
              </a:r>
            </a:p>
            <a:p>
              <a:r>
                <a:rPr lang="en-US" sz="400" i="1" dirty="0">
                  <a:latin typeface="Arial" panose="020B0604020202020204" pitchFamily="34" charset="0"/>
                  <a:cs typeface="Arial" panose="020B0604020202020204" pitchFamily="34" charset="0"/>
                </a:rPr>
                <a:t>Jerking</a:t>
              </a:r>
            </a:p>
            <a:p>
              <a:r>
                <a:rPr lang="en-US" sz="400" i="1" dirty="0">
                  <a:latin typeface="Arial" panose="020B0604020202020204" pitchFamily="34" charset="0"/>
                  <a:cs typeface="Arial" panose="020B0604020202020204" pitchFamily="34" charset="0"/>
                </a:rPr>
                <a:t>Lip pouting</a:t>
              </a:r>
            </a:p>
            <a:p>
              <a:r>
                <a:rPr lang="en-US" sz="400" i="1" dirty="0">
                  <a:latin typeface="Arial" panose="020B0604020202020204" pitchFamily="34" charset="0"/>
                  <a:cs typeface="Arial" panose="020B0604020202020204" pitchFamily="34" charset="0"/>
                </a:rPr>
                <a:t>Tooth clicking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FFDD3AD-F880-E448-848C-ACEA56DEB38F}"/>
              </a:ext>
            </a:extLst>
          </p:cNvPr>
          <p:cNvGrpSpPr/>
          <p:nvPr/>
        </p:nvGrpSpPr>
        <p:grpSpPr>
          <a:xfrm>
            <a:off x="2328062" y="522261"/>
            <a:ext cx="802536" cy="1062721"/>
            <a:chOff x="2375993" y="522261"/>
            <a:chExt cx="802536" cy="106272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6EE19C0-09A9-E947-9D8B-5DEBC92653FF}"/>
                </a:ext>
              </a:extLst>
            </p:cNvPr>
            <p:cNvGrpSpPr/>
            <p:nvPr/>
          </p:nvGrpSpPr>
          <p:grpSpPr>
            <a:xfrm>
              <a:off x="2375993" y="522261"/>
              <a:ext cx="736475" cy="529126"/>
              <a:chOff x="2331786" y="647619"/>
              <a:chExt cx="736475" cy="529126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AED31955-DC62-BB4E-A7FF-DDD2FA0645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9091" b="92208" l="2101" r="96218">
                            <a14:foregroundMark x1="46639" y1="9740" x2="46639" y2="9740"/>
                            <a14:foregroundMark x1="8403" y1="88312" x2="8403" y2="88312"/>
                            <a14:foregroundMark x1="3361" y1="92857" x2="3361" y2="92857"/>
                            <a14:foregroundMark x1="57143" y1="93506" x2="57143" y2="93506"/>
                            <a14:foregroundMark x1="52101" y1="46753" x2="52101" y2="46753"/>
                            <a14:foregroundMark x1="52101" y1="60390" x2="52101" y2="60390"/>
                            <a14:foregroundMark x1="59664" y1="42208" x2="59664" y2="42208"/>
                            <a14:foregroundMark x1="77311" y1="46104" x2="77311" y2="46104"/>
                            <a14:foregroundMark x1="88235" y1="41558" x2="88235" y2="41558"/>
                            <a14:foregroundMark x1="93697" y1="42857" x2="93697" y2="42857"/>
                            <a14:foregroundMark x1="86975" y1="59740" x2="86975" y2="59740"/>
                            <a14:foregroundMark x1="88235" y1="57143" x2="88235" y2="57143"/>
                            <a14:foregroundMark x1="88655" y1="55844" x2="88655" y2="55844"/>
                            <a14:foregroundMark x1="89496" y1="53896" x2="89496" y2="53896"/>
                            <a14:foregroundMark x1="88655" y1="54545" x2="88655" y2="54545"/>
                            <a14:foregroundMark x1="88655" y1="55844" x2="88655" y2="55844"/>
                            <a14:foregroundMark x1="91750" y1="48701" x2="92017" y2="48052"/>
                            <a14:foregroundMark x1="90680" y1="51299" x2="91750" y2="48701"/>
                            <a14:foregroundMark x1="90146" y1="52597" x2="90680" y2="51299"/>
                            <a14:foregroundMark x1="89611" y1="53896" x2="90146" y2="52597"/>
                            <a14:foregroundMark x1="89344" y1="54545" x2="89611" y2="53896"/>
                            <a14:foregroundMark x1="89076" y1="55195" x2="89344" y2="54545"/>
                            <a14:foregroundMark x1="91416" y1="48701" x2="91176" y2="49351"/>
                            <a14:foregroundMark x1="92137" y1="46753" x2="91416" y2="48701"/>
                            <a14:foregroundMark x1="92377" y1="46104" x2="92137" y2="46753"/>
                            <a14:foregroundMark x1="92857" y1="44805" x2="92377" y2="46104"/>
                            <a14:foregroundMark x1="89580" y1="54545" x2="89076" y2="55844"/>
                            <a14:foregroundMark x1="89832" y1="53896" x2="89580" y2="54545"/>
                            <a14:foregroundMark x1="90336" y1="52597" x2="89832" y2="53896"/>
                            <a14:foregroundMark x1="89916" y1="53896" x2="90336" y2="52597"/>
                            <a14:foregroundMark x1="89328" y1="54545" x2="89076" y2="55195"/>
                            <a14:foregroundMark x1="89580" y1="53896" x2="89328" y2="54545"/>
                            <a14:foregroundMark x1="90084" y1="52597" x2="89580" y2="53896"/>
                            <a14:foregroundMark x1="90336" y1="51948" x2="90084" y2="52597"/>
                            <a14:foregroundMark x1="89316" y1="44805" x2="89496" y2="46753"/>
                            <a14:foregroundMark x1="89196" y1="43506" x2="89316" y2="44805"/>
                            <a14:foregroundMark x1="89136" y1="42857" x2="89196" y2="43506"/>
                            <a14:foregroundMark x1="89076" y1="42208" x2="89136" y2="42857"/>
                            <a14:foregroundMark x1="88655" y1="49351" x2="88655" y2="49351"/>
                            <a14:foregroundMark x1="88655" y1="48701" x2="88655" y2="48701"/>
                            <a14:foregroundMark x1="89076" y1="48701" x2="89076" y2="48701"/>
                            <a14:foregroundMark x1="89076" y1="48052" x2="87815" y2="50000"/>
                            <a14:foregroundMark x1="92017" y1="56494" x2="92017" y2="57792"/>
                            <a14:foregroundMark x1="92017" y1="55844" x2="92017" y2="56494"/>
                            <a14:foregroundMark x1="92017" y1="54545" x2="92017" y2="55844"/>
                            <a14:foregroundMark x1="92017" y1="53896" x2="92017" y2="54545"/>
                            <a14:foregroundMark x1="92017" y1="53247" x2="92017" y2="53896"/>
                            <a14:backgroundMark x1="91597" y1="60390" x2="91597" y2="60390"/>
                            <a14:backgroundMark x1="91597" y1="61039" x2="91597" y2="61039"/>
                            <a14:backgroundMark x1="91597" y1="59740" x2="91597" y2="59740"/>
                            <a14:backgroundMark x1="92017" y1="39610" x2="92017" y2="41558"/>
                            <a14:backgroundMark x1="87395" y1="52597" x2="87395" y2="52597"/>
                            <a14:backgroundMark x1="90336" y1="48701" x2="90336" y2="48701"/>
                            <a14:backgroundMark x1="87395" y1="44805" x2="87395" y2="44805"/>
                            <a14:backgroundMark x1="87395" y1="42857" x2="87395" y2="42857"/>
                            <a14:backgroundMark x1="88235" y1="43506" x2="88235" y2="43506"/>
                            <a14:backgroundMark x1="88235" y1="44805" x2="88235" y2="44805"/>
                            <a14:backgroundMark x1="88655" y1="44805" x2="88655" y2="44805"/>
                            <a14:backgroundMark x1="88235" y1="43506" x2="88235" y2="43506"/>
                            <a14:backgroundMark x1="88235" y1="42857" x2="88235" y2="42857"/>
                            <a14:backgroundMark x1="88235" y1="43506" x2="88235" y2="43506"/>
                            <a14:backgroundMark x1="91176" y1="44805" x2="91176" y2="44805"/>
                            <a14:backgroundMark x1="90756" y1="46753" x2="90756" y2="46753"/>
                            <a14:backgroundMark x1="88655" y1="51299" x2="88655" y2="51299"/>
                            <a14:backgroundMark x1="86975" y1="51299" x2="86975" y2="51299"/>
                            <a14:backgroundMark x1="87395" y1="54545" x2="87395" y2="54545"/>
                            <a14:backgroundMark x1="88235" y1="53896" x2="88235" y2="53896"/>
                            <a14:backgroundMark x1="91176" y1="54545" x2="91176" y2="54545"/>
                            <a14:backgroundMark x1="91597" y1="52597" x2="91597" y2="52597"/>
                            <a14:backgroundMark x1="91597" y1="54545" x2="91597" y2="54545"/>
                            <a14:backgroundMark x1="91597" y1="56494" x2="91597" y2="56494"/>
                            <a14:backgroundMark x1="91597" y1="55844" x2="91597" y2="55844"/>
                            <a14:backgroundMark x1="91597" y1="58442" x2="91597" y2="5844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419399" y="647619"/>
                <a:ext cx="616925" cy="399188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BFF2FE2-7766-F046-9727-42B85DA3FD45}"/>
                  </a:ext>
                </a:extLst>
              </p:cNvPr>
              <p:cNvSpPr txBox="1"/>
              <p:nvPr/>
            </p:nvSpPr>
            <p:spPr>
              <a:xfrm>
                <a:off x="2331786" y="1022857"/>
                <a:ext cx="736475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Complex Motor Tics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7DCFCB-F025-F649-997A-BB7C97D142BE}"/>
                </a:ext>
              </a:extLst>
            </p:cNvPr>
            <p:cNvSpPr txBox="1"/>
            <p:nvPr/>
          </p:nvSpPr>
          <p:spPr>
            <a:xfrm>
              <a:off x="2378352" y="1000207"/>
              <a:ext cx="8001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i="1" dirty="0">
                  <a:latin typeface="Arial" panose="020B0604020202020204" pitchFamily="34" charset="0"/>
                  <a:cs typeface="Arial" panose="020B0604020202020204" pitchFamily="34" charset="0"/>
                </a:rPr>
                <a:t>Slower, longer movements</a:t>
              </a:r>
            </a:p>
            <a:p>
              <a:endParaRPr lang="en-US" sz="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400" i="1" dirty="0">
                  <a:latin typeface="Arial" panose="020B0604020202020204" pitchFamily="34" charset="0"/>
                  <a:cs typeface="Arial" panose="020B0604020202020204" pitchFamily="34" charset="0"/>
                </a:rPr>
                <a:t>Throwing</a:t>
              </a:r>
            </a:p>
            <a:p>
              <a:r>
                <a:rPr lang="en-US" sz="400" i="1" dirty="0">
                  <a:latin typeface="Arial" panose="020B0604020202020204" pitchFamily="34" charset="0"/>
                  <a:cs typeface="Arial" panose="020B0604020202020204" pitchFamily="34" charset="0"/>
                </a:rPr>
                <a:t>“Copropraxia” - Obscene Gestures </a:t>
              </a:r>
            </a:p>
            <a:p>
              <a:r>
                <a:rPr lang="en-US" sz="400" i="1" dirty="0">
                  <a:latin typeface="Arial" panose="020B0604020202020204" pitchFamily="34" charset="0"/>
                  <a:cs typeface="Arial" panose="020B0604020202020204" pitchFamily="34" charset="0"/>
                </a:rPr>
                <a:t>Biting</a:t>
              </a:r>
            </a:p>
            <a:p>
              <a:r>
                <a:rPr lang="en-US" sz="400" i="1" dirty="0">
                  <a:latin typeface="Arial" panose="020B0604020202020204" pitchFamily="34" charset="0"/>
                  <a:cs typeface="Arial" panose="020B0604020202020204" pitchFamily="34" charset="0"/>
                </a:rPr>
                <a:t>Banging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FFB00B66-C73E-454F-893C-6FBE20AA842E}"/>
              </a:ext>
            </a:extLst>
          </p:cNvPr>
          <p:cNvSpPr txBox="1"/>
          <p:nvPr/>
        </p:nvSpPr>
        <p:spPr>
          <a:xfrm>
            <a:off x="1832487" y="1704218"/>
            <a:ext cx="1449029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https://ticcare.wordpress.com/about-tourette-syndrome-care-group-singapore/</a:t>
            </a:r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4169104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207</Words>
  <Application>Microsoft Macintosh PowerPoint</Application>
  <PresentationFormat>Custom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 Feng SOH</dc:creator>
  <cp:lastModifiedBy>Hao Feng SOH</cp:lastModifiedBy>
  <cp:revision>24</cp:revision>
  <cp:lastPrinted>2019-01-02T09:27:54Z</cp:lastPrinted>
  <dcterms:created xsi:type="dcterms:W3CDTF">2019-01-02T06:33:49Z</dcterms:created>
  <dcterms:modified xsi:type="dcterms:W3CDTF">2019-01-02T09:30:41Z</dcterms:modified>
</cp:coreProperties>
</file>