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5F63587-1A4A-4192-94C6-C85E925C350E}" type="slidenum"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F2C4105-918D-40F7-81A0-746B5F49CC2B}" type="slidenum">
              <a:rPr b="0" lang="en-US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hackerearth.com/practice/math/number-theory/totient-function/practice-problems/algorithm/phi-phi-phi/" TargetMode="External"/><Relationship Id="rId2" Type="http://schemas.openxmlformats.org/officeDocument/2006/relationships/hyperlink" Target="https://toph.co/p/life-of-phi" TargetMode="External"/><Relationship Id="rId3" Type="http://schemas.openxmlformats.org/officeDocument/2006/relationships/hyperlink" Target="https://www.hackerearth.com/practice/math/number-theory/totient-function/practice-problems/algorithm/nanachi-and-euler-totient-4-1f3f29ca/description/" TargetMode="External"/><Relationship Id="rId4" Type="http://schemas.openxmlformats.org/officeDocument/2006/relationships/hyperlink" Target="https://algo.codemarshal.org/contests/DRP2015/problems/D" TargetMode="External"/><Relationship Id="rId5" Type="http://schemas.openxmlformats.org/officeDocument/2006/relationships/hyperlink" Target="https://algo.codemarshal.org/contests/icpc-dhaka-19-preli/problems/G" TargetMode="External"/><Relationship Id="rId6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700560"/>
            <a:ext cx="8520120" cy="2096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roxima Nova"/>
                <a:ea typeface="Proxima Nova"/>
              </a:rPr>
              <a:t>DevSkill - Competitive Programming - Beginner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10480" y="3182400"/>
            <a:ext cx="8122680" cy="62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Proxima Nova"/>
              </a:rPr>
              <a:t>Euler Totient Function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6367680" y="4633200"/>
            <a:ext cx="261324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Instructor : Md Sadman Sakib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3" name="Google Shape;62;p13" descr=""/>
          <p:cNvPicPr/>
          <p:nvPr/>
        </p:nvPicPr>
        <p:blipFill>
          <a:blip r:embed="rId1"/>
          <a:stretch/>
        </p:blipFill>
        <p:spPr>
          <a:xfrm>
            <a:off x="6071040" y="156240"/>
            <a:ext cx="2909880" cy="73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What is Euler Totient Function?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1240" y="1356840"/>
            <a:ext cx="8450640" cy="33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1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থেকে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এর মধ্যে কতগুলো সংখ্যা আছে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যারা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এর সাথে সহ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মৌলিক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সেটার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count-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ই হচ্ছে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এর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Euler Totient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এর মান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!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এটাকে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φ(N)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হিসেবে লিখা হয়।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φ(3) = 2 [ 1,2 ]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φ(10) = 4 [ 1,3,7,9 ]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φ(12) = 4 [ 1,5,7,11 ]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φ(13) = 12 [ 1,2,3,4,5,6,7,8,9,10,11,12 ]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Calculation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86840" y="1212840"/>
            <a:ext cx="8450640" cy="33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একটা সংখ্যা যদি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হয়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তাহলে এর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φ(N)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মান হবেঃ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8" name="Google Shape;75;p15" descr=""/>
          <p:cNvPicPr/>
          <p:nvPr/>
        </p:nvPicPr>
        <p:blipFill>
          <a:blip r:embed="rId1"/>
          <a:stretch/>
        </p:blipFill>
        <p:spPr>
          <a:xfrm>
            <a:off x="2923200" y="1326600"/>
            <a:ext cx="1816200" cy="429480"/>
          </a:xfrm>
          <a:prstGeom prst="rect">
            <a:avLst/>
          </a:prstGeom>
          <a:ln>
            <a:noFill/>
          </a:ln>
        </p:spPr>
      </p:pic>
      <p:pic>
        <p:nvPicPr>
          <p:cNvPr id="89" name="Google Shape;76;p15" descr=""/>
          <p:cNvPicPr/>
          <p:nvPr/>
        </p:nvPicPr>
        <p:blipFill>
          <a:blip r:embed="rId2"/>
          <a:stretch/>
        </p:blipFill>
        <p:spPr>
          <a:xfrm>
            <a:off x="2433600" y="2837880"/>
            <a:ext cx="4276440" cy="8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Calculation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86840" y="1212840"/>
            <a:ext cx="8450640" cy="33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শুধুমাত্র সংখ্যাটির প্রাইম ফ্যাক্টরগুলোই যথেষ্ট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long long int range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এ থাকা কোনো একটা সংখ্যার সর্বোচ্চ ১৬টি প্রাইম ফ্যাক্টর থাকতে পারে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!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Formulas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86840" y="1212840"/>
            <a:ext cx="8450640" cy="33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1.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4" name="Google Shape;89;p17" descr=""/>
          <p:cNvPicPr/>
          <p:nvPr/>
        </p:nvPicPr>
        <p:blipFill>
          <a:blip r:embed="rId1"/>
          <a:stretch/>
        </p:blipFill>
        <p:spPr>
          <a:xfrm>
            <a:off x="721800" y="1253160"/>
            <a:ext cx="6755040" cy="520200"/>
          </a:xfrm>
          <a:prstGeom prst="rect">
            <a:avLst/>
          </a:prstGeom>
          <a:ln>
            <a:noFill/>
          </a:ln>
        </p:spPr>
      </p:pic>
      <p:pic>
        <p:nvPicPr>
          <p:cNvPr id="95" name="Google Shape;90;p17" descr=""/>
          <p:cNvPicPr/>
          <p:nvPr/>
        </p:nvPicPr>
        <p:blipFill>
          <a:blip r:embed="rId2"/>
          <a:stretch/>
        </p:blipFill>
        <p:spPr>
          <a:xfrm>
            <a:off x="721800" y="1679400"/>
            <a:ext cx="1649520" cy="520200"/>
          </a:xfrm>
          <a:prstGeom prst="rect">
            <a:avLst/>
          </a:prstGeom>
          <a:ln>
            <a:noFill/>
          </a:ln>
        </p:spPr>
      </p:pic>
      <p:pic>
        <p:nvPicPr>
          <p:cNvPr id="96" name="Google Shape;91;p17" descr=""/>
          <p:cNvPicPr/>
          <p:nvPr/>
        </p:nvPicPr>
        <p:blipFill>
          <a:blip r:embed="rId3"/>
          <a:stretch/>
        </p:blipFill>
        <p:spPr>
          <a:xfrm>
            <a:off x="721800" y="2129400"/>
            <a:ext cx="4626720" cy="52020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2011680" y="384048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Application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70800" y="1164600"/>
            <a:ext cx="835812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70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US" sz="2500" spc="-1" strike="noStrike">
                <a:solidFill>
                  <a:srgbClr val="000000"/>
                </a:solidFill>
                <a:latin typeface="Proxima Nova"/>
                <a:ea typeface="Proxima Nova"/>
              </a:rPr>
              <a:t>Euler Theorem for modular exponentiation optimization:</a:t>
            </a:r>
            <a:endParaRPr b="0" lang="en-US" sz="2500" spc="-1" strike="noStrike">
              <a:latin typeface="Arial"/>
            </a:endParaRPr>
          </a:p>
          <a:p>
            <a:pPr lvl="1" marL="914400" indent="-387000">
              <a:lnSpc>
                <a:spcPct val="100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5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 mod m = a</a:t>
            </a:r>
            <a:r>
              <a:rPr b="0" lang="en-US" sz="25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φ(m)+ (b mod φ(m))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mod m</a:t>
            </a:r>
            <a:endParaRPr b="0" lang="en-US" sz="2500" spc="-1" strike="noStrike">
              <a:latin typeface="Arial"/>
            </a:endParaRPr>
          </a:p>
          <a:p>
            <a:pPr lvl="1" marL="914400" indent="-38700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b="0" lang="en-US" sz="25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φ(m)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mod m = 1, when gcd(a,m) = 1</a:t>
            </a:r>
            <a:endParaRPr b="0" lang="en-US" sz="2500" spc="-1" strike="noStrike">
              <a:latin typeface="Arial"/>
            </a:endParaRPr>
          </a:p>
          <a:p>
            <a:pPr lvl="1" marL="914400" indent="-38700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5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 mod m = a</a:t>
            </a:r>
            <a:r>
              <a:rPr b="0" lang="en-US" sz="25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b mod φ(m)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mod m, when gcd(a,m) = 1</a:t>
            </a:r>
            <a:endParaRPr b="0" lang="en-US" sz="2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Practice Problems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70800" y="1164600"/>
            <a:ext cx="835812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 u="sng">
                <a:solidFill>
                  <a:srgbClr val="ff5252"/>
                </a:solidFill>
                <a:uFillTx/>
                <a:latin typeface="Arial"/>
                <a:ea typeface="Arial"/>
                <a:hlinkClick r:id="rId1"/>
              </a:rPr>
              <a:t>phi-phi-phi - Hacker Earth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 u="sng">
                <a:solidFill>
                  <a:srgbClr val="ff5252"/>
                </a:solidFill>
                <a:uFillTx/>
                <a:latin typeface="Arial"/>
                <a:ea typeface="Arial"/>
                <a:hlinkClick r:id="rId2"/>
              </a:rPr>
              <a:t>life-of-phi - toph.co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 u="sng">
                <a:solidFill>
                  <a:srgbClr val="ff5252"/>
                </a:solidFill>
                <a:uFillTx/>
                <a:latin typeface="Arial"/>
                <a:ea typeface="Arial"/>
                <a:hlinkClick r:id="rId3"/>
              </a:rPr>
              <a:t>nanachi and euler - Hacker Earth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 u="sng">
                <a:solidFill>
                  <a:srgbClr val="ff5252"/>
                </a:solidFill>
                <a:uFillTx/>
                <a:latin typeface="Arial"/>
                <a:ea typeface="Arial"/>
                <a:hlinkClick r:id="rId4"/>
              </a:rPr>
              <a:t>XOR Subset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 u="sng">
                <a:solidFill>
                  <a:srgbClr val="ff5252"/>
                </a:solidFill>
                <a:uFillTx/>
                <a:latin typeface="Arial"/>
                <a:ea typeface="Arial"/>
                <a:hlinkClick r:id="rId5"/>
              </a:rPr>
              <a:t>Pair Forming GCD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2019-10-08T21:17:10Z</dcterms:modified>
  <cp:revision>1</cp:revision>
  <dc:subject/>
  <dc:title/>
</cp:coreProperties>
</file>