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6858000" cx="12192000"/>
  <p:notesSz cx="6858000" cy="9144000"/>
  <p:embeddedFontLst>
    <p:embeddedFont>
      <p:font typeface="Libre Franklin"/>
      <p:regular r:id="rId52"/>
      <p:bold r:id="rId53"/>
      <p:italic r:id="rId54"/>
      <p:boldItalic r:id="rId55"/>
    </p:embeddedFont>
    <p:embeddedFont>
      <p:font typeface="Garamond"/>
      <p:regular r:id="rId56"/>
      <p:bold r:id="rId57"/>
      <p:italic r:id="rId58"/>
      <p:boldItalic r:id="rId59"/>
    </p:embeddedFont>
    <p:embeddedFont>
      <p:font typeface="Source Serif Pro"/>
      <p:regular r:id="rId60"/>
      <p:bold r:id="rId61"/>
      <p:italic r:id="rId62"/>
      <p:boldItalic r:id="rId63"/>
    </p:embeddedFont>
    <p:embeddedFont>
      <p:font typeface="PT Serif"/>
      <p:regular r:id="rId64"/>
      <p:bold r:id="rId65"/>
      <p:italic r:id="rId66"/>
      <p:boldItalic r:id="rId67"/>
    </p:embeddedFont>
    <p:embeddedFont>
      <p:font typeface="Arial Black"/>
      <p:regular r:id="rId68"/>
    </p:embeddedFont>
    <p:embeddedFont>
      <p:font typeface="Merriweather"/>
      <p:regular r:id="rId69"/>
      <p:bold r:id="rId70"/>
      <p:italic r:id="rId71"/>
      <p:boldItalic r:id="rId72"/>
    </p:embeddedFont>
    <p:embeddedFont>
      <p:font typeface="Century Gothic"/>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7" roundtripDataSignature="AMtx7mhLDHr4CGdCUs2A6aOrEfjc8T5q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CenturyGothic-regular.fntdata"/><Relationship Id="rId72" Type="http://schemas.openxmlformats.org/officeDocument/2006/relationships/font" Target="fonts/Merriweather-boldItalic.fntdata"/><Relationship Id="rId31" Type="http://schemas.openxmlformats.org/officeDocument/2006/relationships/slide" Target="slides/slide27.xml"/><Relationship Id="rId75" Type="http://schemas.openxmlformats.org/officeDocument/2006/relationships/font" Target="fonts/CenturyGothic-italic.fntdata"/><Relationship Id="rId30" Type="http://schemas.openxmlformats.org/officeDocument/2006/relationships/slide" Target="slides/slide26.xml"/><Relationship Id="rId74" Type="http://schemas.openxmlformats.org/officeDocument/2006/relationships/font" Target="fonts/CenturyGothic-bold.fntdata"/><Relationship Id="rId33" Type="http://schemas.openxmlformats.org/officeDocument/2006/relationships/slide" Target="slides/slide29.xml"/><Relationship Id="rId77" Type="http://customschemas.google.com/relationships/presentationmetadata" Target="metadata"/><Relationship Id="rId32" Type="http://schemas.openxmlformats.org/officeDocument/2006/relationships/slide" Target="slides/slide28.xml"/><Relationship Id="rId76" Type="http://schemas.openxmlformats.org/officeDocument/2006/relationships/font" Target="fonts/CenturyGothic-boldItalic.fntdata"/><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font" Target="fonts/Merriweather-italic.fntdata"/><Relationship Id="rId70" Type="http://schemas.openxmlformats.org/officeDocument/2006/relationships/font" Target="fonts/Merriweather-bold.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SourceSerifPro-italic.fntdata"/><Relationship Id="rId61" Type="http://schemas.openxmlformats.org/officeDocument/2006/relationships/font" Target="fonts/SourceSerifPro-bold.fntdata"/><Relationship Id="rId20" Type="http://schemas.openxmlformats.org/officeDocument/2006/relationships/slide" Target="slides/slide16.xml"/><Relationship Id="rId64" Type="http://schemas.openxmlformats.org/officeDocument/2006/relationships/font" Target="fonts/PTSerif-regular.fntdata"/><Relationship Id="rId63" Type="http://schemas.openxmlformats.org/officeDocument/2006/relationships/font" Target="fonts/SourceSerifPro-boldItalic.fntdata"/><Relationship Id="rId22" Type="http://schemas.openxmlformats.org/officeDocument/2006/relationships/slide" Target="slides/slide18.xml"/><Relationship Id="rId66" Type="http://schemas.openxmlformats.org/officeDocument/2006/relationships/font" Target="fonts/PTSerif-italic.fntdata"/><Relationship Id="rId21" Type="http://schemas.openxmlformats.org/officeDocument/2006/relationships/slide" Target="slides/slide17.xml"/><Relationship Id="rId65" Type="http://schemas.openxmlformats.org/officeDocument/2006/relationships/font" Target="fonts/PTSerif-bold.fntdata"/><Relationship Id="rId24" Type="http://schemas.openxmlformats.org/officeDocument/2006/relationships/slide" Target="slides/slide20.xml"/><Relationship Id="rId68" Type="http://schemas.openxmlformats.org/officeDocument/2006/relationships/font" Target="fonts/ArialBlack-regular.fntdata"/><Relationship Id="rId23" Type="http://schemas.openxmlformats.org/officeDocument/2006/relationships/slide" Target="slides/slide19.xml"/><Relationship Id="rId67" Type="http://schemas.openxmlformats.org/officeDocument/2006/relationships/font" Target="fonts/PTSerif-boldItalic.fntdata"/><Relationship Id="rId60" Type="http://schemas.openxmlformats.org/officeDocument/2006/relationships/font" Target="fonts/SourceSerifPro-regular.fntdata"/><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Merriweather-regular.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font" Target="fonts/LibreFranklin-bold.fntdata"/><Relationship Id="rId52" Type="http://schemas.openxmlformats.org/officeDocument/2006/relationships/font" Target="fonts/LibreFranklin-regular.fntdata"/><Relationship Id="rId11" Type="http://schemas.openxmlformats.org/officeDocument/2006/relationships/slide" Target="slides/slide7.xml"/><Relationship Id="rId55" Type="http://schemas.openxmlformats.org/officeDocument/2006/relationships/font" Target="fonts/LibreFranklin-boldItalic.fntdata"/><Relationship Id="rId10" Type="http://schemas.openxmlformats.org/officeDocument/2006/relationships/slide" Target="slides/slide6.xml"/><Relationship Id="rId54" Type="http://schemas.openxmlformats.org/officeDocument/2006/relationships/font" Target="fonts/LibreFranklin-italic.fntdata"/><Relationship Id="rId13" Type="http://schemas.openxmlformats.org/officeDocument/2006/relationships/slide" Target="slides/slide9.xml"/><Relationship Id="rId57" Type="http://schemas.openxmlformats.org/officeDocument/2006/relationships/font" Target="fonts/Garamond-bold.fntdata"/><Relationship Id="rId12" Type="http://schemas.openxmlformats.org/officeDocument/2006/relationships/slide" Target="slides/slide8.xml"/><Relationship Id="rId56" Type="http://schemas.openxmlformats.org/officeDocument/2006/relationships/font" Target="fonts/Garamond-regular.fntdata"/><Relationship Id="rId15" Type="http://schemas.openxmlformats.org/officeDocument/2006/relationships/slide" Target="slides/slide11.xml"/><Relationship Id="rId59" Type="http://schemas.openxmlformats.org/officeDocument/2006/relationships/font" Target="fonts/Garamond-boldItalic.fntdata"/><Relationship Id="rId14" Type="http://schemas.openxmlformats.org/officeDocument/2006/relationships/slide" Target="slides/slide10.xml"/><Relationship Id="rId58" Type="http://schemas.openxmlformats.org/officeDocument/2006/relationships/font" Target="fonts/Garamon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 name="Google Shape;7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755847baa9_2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g1755847baa9_2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6d927f8f98_0_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g16d927f8f98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755847baa9_2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g1755847baa9_2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6f7a4ac3bf_0_16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g16f7a4ac3bf_0_16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6f7a4ac3bf_0_16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g16f7a4ac3bf_0_16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6f7a4ac3bf_0_16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g16f7a4ac3bf_0_16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6f7a4ac3bf_0_17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16f7a4ac3bf_0_17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6f7a4ac3bf_0_17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g16f7a4ac3bf_0_17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6f7a4ac3bf_0_17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g16f7a4ac3bf_0_17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6f7a4ac3bf_0_17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g16f7a4ac3bf_0_17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84" name="Google Shape;8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755847baa9_2_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g1755847baa9_2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755847baa9_2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g1755847baa9_2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755847baa9_2_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g1755847baa9_2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6f7a4ac3bf_0_17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g16f7a4ac3bf_0_17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6f7a4ac3bf_0_17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g16f7a4ac3bf_0_17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755847baa9_2_1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g1755847baa9_2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755847baa9_2_1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g1755847baa9_2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755847baa9_2_1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g1755847baa9_2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6f7a4ac3bf_0_17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g16f7a4ac3bf_0_17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6f7a4ac3bf_0_18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0" name="Google Shape;340;g16f7a4ac3bf_0_18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755847baa9_2_1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g1755847baa9_2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714108dc2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2" name="Google Shape;362;g1714108dc2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714108dc21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8" name="Google Shape;368;g1714108dc21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714108dc21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4" name="Google Shape;374;g1714108dc21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714108dc21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1" name="Google Shape;381;g1714108dc21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714108dc21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9" name="Google Shape;389;g1714108dc21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714108dc21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6" name="Google Shape;396;g1714108dc21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714108dc21_0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2" name="Google Shape;402;g1714108dc21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714108dc21_0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0" name="Google Shape;410;g1714108dc21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714108dc21_0_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6" name="Google Shape;416;g1714108dc21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6d927f8f98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g16d927f8f98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714108dc21_0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6" name="Google Shape;426;g1714108dc21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714108dc21_0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2" name="Google Shape;432;g1714108dc21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714108dc21_0_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9" name="Google Shape;439;g1714108dc21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755847baa9_2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755847baa9_2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g1755847baa9_2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714108dc21_0_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5" name="Google Shape;455;g1714108dc21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714108dc21_0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1" name="Google Shape;461;g1714108dc21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70dda54361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8" name="Google Shape;468;g170dda54361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6f7a4ac3bf_0_18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7" name="Google Shape;477;g16f7a4ac3bf_0_18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6d927f8f98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g16d927f8f98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6d927f8f98_0_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g16d927f8f98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6f2d080c34_1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g16f2d080c34_1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g16f2d080c34_1_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6d927f8f98_0_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g16d927f8f98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16f7a4ac3bf_0_1550"/>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g16f7a4ac3bf_0_1550"/>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g16f7a4ac3bf_0_155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16f7a4ac3bf_0_1585"/>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g16f7a4ac3bf_0_1585"/>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1" name="Google Shape;51;g16f7a4ac3bf_0_158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16f7a4ac3bf_0_158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g16f7a4ac3bf_0_1591"/>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rgbClr val="262626"/>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g16f7a4ac3bf_0_1591"/>
          <p:cNvSpPr txBox="1"/>
          <p:nvPr>
            <p:ph idx="1" type="body"/>
          </p:nvPr>
        </p:nvSpPr>
        <p:spPr>
          <a:xfrm>
            <a:off x="208450" y="0"/>
            <a:ext cx="11396400" cy="6332100"/>
          </a:xfrm>
          <a:prstGeom prst="rect">
            <a:avLst/>
          </a:prstGeom>
          <a:noFill/>
          <a:ln>
            <a:noFill/>
          </a:ln>
        </p:spPr>
        <p:txBody>
          <a:bodyPr anchorCtr="0" anchor="t" bIns="45700" lIns="91425" spcFirstLastPara="1" rIns="91425" wrap="square" tIns="45700">
            <a:normAutofit/>
          </a:bodyPr>
          <a:lstStyle>
            <a:lvl1pPr indent="-342900" lvl="0" marL="457200" rtl="0">
              <a:spcBef>
                <a:spcPts val="1000"/>
              </a:spcBef>
              <a:spcAft>
                <a:spcPts val="0"/>
              </a:spcAft>
              <a:buSzPts val="1800"/>
              <a:buChar char="●"/>
              <a:defRPr/>
            </a:lvl1pPr>
            <a:lvl2pPr indent="-342900" lvl="1" marL="914400" rtl="0" algn="l">
              <a:lnSpc>
                <a:spcPct val="100000"/>
              </a:lnSpc>
              <a:spcBef>
                <a:spcPts val="1000"/>
              </a:spcBef>
              <a:spcAft>
                <a:spcPts val="0"/>
              </a:spcAft>
              <a:buSzPts val="1800"/>
              <a:buChar char="?"/>
              <a:defRPr/>
            </a:lvl2pPr>
            <a:lvl3pPr indent="-342900" lvl="2" marL="1371600" rtl="0" algn="l">
              <a:lnSpc>
                <a:spcPct val="100000"/>
              </a:lnSpc>
              <a:spcBef>
                <a:spcPts val="1000"/>
              </a:spcBef>
              <a:spcAft>
                <a:spcPts val="0"/>
              </a:spcAft>
              <a:buSzPts val="1800"/>
              <a:buChar char="?"/>
              <a:defRPr/>
            </a:lvl3pPr>
            <a:lvl4pPr indent="-342900" lvl="3" marL="1828800" rtl="0" algn="l">
              <a:lnSpc>
                <a:spcPct val="100000"/>
              </a:lnSpc>
              <a:spcBef>
                <a:spcPts val="1000"/>
              </a:spcBef>
              <a:spcAft>
                <a:spcPts val="0"/>
              </a:spcAft>
              <a:buSzPts val="1800"/>
              <a:buChar char="?"/>
              <a:defRPr/>
            </a:lvl4pPr>
            <a:lvl5pPr indent="-342900" lvl="4" marL="2286000" rtl="0" algn="l">
              <a:lnSpc>
                <a:spcPct val="100000"/>
              </a:lnSpc>
              <a:spcBef>
                <a:spcPts val="1000"/>
              </a:spcBef>
              <a:spcAft>
                <a:spcPts val="0"/>
              </a:spcAft>
              <a:buSzPts val="1800"/>
              <a:buChar char="?"/>
              <a:defRPr/>
            </a:lvl5pPr>
            <a:lvl6pPr indent="-342900" lvl="5" marL="2743200" rtl="0" algn="l">
              <a:lnSpc>
                <a:spcPct val="100000"/>
              </a:lnSpc>
              <a:spcBef>
                <a:spcPts val="1000"/>
              </a:spcBef>
              <a:spcAft>
                <a:spcPts val="0"/>
              </a:spcAft>
              <a:buSzPts val="1800"/>
              <a:buChar char="?"/>
              <a:defRPr/>
            </a:lvl6pPr>
            <a:lvl7pPr indent="-342900" lvl="6" marL="3200400" rtl="0" algn="l">
              <a:lnSpc>
                <a:spcPct val="100000"/>
              </a:lnSpc>
              <a:spcBef>
                <a:spcPts val="1000"/>
              </a:spcBef>
              <a:spcAft>
                <a:spcPts val="0"/>
              </a:spcAft>
              <a:buSzPts val="1800"/>
              <a:buChar char="?"/>
              <a:defRPr/>
            </a:lvl7pPr>
            <a:lvl8pPr indent="-342900" lvl="7" marL="3657600" rtl="0" algn="l">
              <a:lnSpc>
                <a:spcPct val="100000"/>
              </a:lnSpc>
              <a:spcBef>
                <a:spcPts val="1000"/>
              </a:spcBef>
              <a:spcAft>
                <a:spcPts val="0"/>
              </a:spcAft>
              <a:buSzPts val="1800"/>
              <a:buChar char="?"/>
              <a:defRPr/>
            </a:lvl8pPr>
            <a:lvl9pPr indent="-342900" lvl="8" marL="4114800" rtl="0" algn="l">
              <a:lnSpc>
                <a:spcPct val="100000"/>
              </a:lnSpc>
              <a:spcBef>
                <a:spcPts val="1000"/>
              </a:spcBef>
              <a:spcAft>
                <a:spcPts val="0"/>
              </a:spcAft>
              <a:buSzPts val="1800"/>
              <a:buChar char="?"/>
              <a:defRPr/>
            </a:lvl9pPr>
          </a:lstStyle>
          <a:p/>
        </p:txBody>
      </p:sp>
      <p:sp>
        <p:nvSpPr>
          <p:cNvPr id="57" name="Google Shape;57;g16f7a4ac3bf_0_1591"/>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8" name="Google Shape;58;g16f7a4ac3bf_0_1591"/>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g16f7a4ac3bf_0_1591"/>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g16f7a4ac3bf_0_1591"/>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1" name="Shape 61"/>
        <p:cNvGrpSpPr/>
        <p:nvPr/>
      </p:nvGrpSpPr>
      <p:grpSpPr>
        <a:xfrm>
          <a:off x="0" y="0"/>
          <a:ext cx="0" cy="0"/>
          <a:chOff x="0" y="0"/>
          <a:chExt cx="0" cy="0"/>
        </a:xfrm>
      </p:grpSpPr>
      <p:sp>
        <p:nvSpPr>
          <p:cNvPr id="62" name="Google Shape;62;g16f7a4ac3bf_0_1598"/>
          <p:cNvSpPr txBox="1"/>
          <p:nvPr>
            <p:ph type="title"/>
          </p:nvPr>
        </p:nvSpPr>
        <p:spPr>
          <a:xfrm>
            <a:off x="2592924" y="624110"/>
            <a:ext cx="8911800" cy="1281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rgbClr val="262626"/>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3" name="Google Shape;63;g16f7a4ac3bf_0_1598"/>
          <p:cNvSpPr txBox="1"/>
          <p:nvPr>
            <p:ph idx="1" type="body"/>
          </p:nvPr>
        </p:nvSpPr>
        <p:spPr>
          <a:xfrm>
            <a:off x="2589212" y="2133600"/>
            <a:ext cx="4314000" cy="3777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1000"/>
              </a:spcBef>
              <a:spcAft>
                <a:spcPts val="0"/>
              </a:spcAft>
              <a:buSzPts val="1800"/>
              <a:buChar char="?"/>
              <a:defRPr/>
            </a:lvl1pPr>
            <a:lvl2pPr indent="-342900" lvl="1" marL="914400" rtl="0" algn="l">
              <a:lnSpc>
                <a:spcPct val="100000"/>
              </a:lnSpc>
              <a:spcBef>
                <a:spcPts val="1000"/>
              </a:spcBef>
              <a:spcAft>
                <a:spcPts val="0"/>
              </a:spcAft>
              <a:buSzPts val="1800"/>
              <a:buChar char="?"/>
              <a:defRPr/>
            </a:lvl2pPr>
            <a:lvl3pPr indent="-342900" lvl="2" marL="1371600" rtl="0" algn="l">
              <a:lnSpc>
                <a:spcPct val="100000"/>
              </a:lnSpc>
              <a:spcBef>
                <a:spcPts val="1000"/>
              </a:spcBef>
              <a:spcAft>
                <a:spcPts val="0"/>
              </a:spcAft>
              <a:buSzPts val="1800"/>
              <a:buChar char="?"/>
              <a:defRPr/>
            </a:lvl3pPr>
            <a:lvl4pPr indent="-342900" lvl="3" marL="1828800" rtl="0" algn="l">
              <a:lnSpc>
                <a:spcPct val="100000"/>
              </a:lnSpc>
              <a:spcBef>
                <a:spcPts val="1000"/>
              </a:spcBef>
              <a:spcAft>
                <a:spcPts val="0"/>
              </a:spcAft>
              <a:buSzPts val="1800"/>
              <a:buChar char="?"/>
              <a:defRPr/>
            </a:lvl4pPr>
            <a:lvl5pPr indent="-342900" lvl="4" marL="2286000" rtl="0" algn="l">
              <a:lnSpc>
                <a:spcPct val="100000"/>
              </a:lnSpc>
              <a:spcBef>
                <a:spcPts val="1000"/>
              </a:spcBef>
              <a:spcAft>
                <a:spcPts val="0"/>
              </a:spcAft>
              <a:buSzPts val="1800"/>
              <a:buChar char="?"/>
              <a:defRPr/>
            </a:lvl5pPr>
            <a:lvl6pPr indent="-342900" lvl="5" marL="2743200" rtl="0" algn="l">
              <a:lnSpc>
                <a:spcPct val="100000"/>
              </a:lnSpc>
              <a:spcBef>
                <a:spcPts val="1000"/>
              </a:spcBef>
              <a:spcAft>
                <a:spcPts val="0"/>
              </a:spcAft>
              <a:buSzPts val="1800"/>
              <a:buChar char="?"/>
              <a:defRPr/>
            </a:lvl6pPr>
            <a:lvl7pPr indent="-342900" lvl="6" marL="3200400" rtl="0" algn="l">
              <a:lnSpc>
                <a:spcPct val="100000"/>
              </a:lnSpc>
              <a:spcBef>
                <a:spcPts val="1000"/>
              </a:spcBef>
              <a:spcAft>
                <a:spcPts val="0"/>
              </a:spcAft>
              <a:buSzPts val="1800"/>
              <a:buChar char="?"/>
              <a:defRPr/>
            </a:lvl7pPr>
            <a:lvl8pPr indent="-342900" lvl="7" marL="3657600" rtl="0" algn="l">
              <a:lnSpc>
                <a:spcPct val="100000"/>
              </a:lnSpc>
              <a:spcBef>
                <a:spcPts val="1000"/>
              </a:spcBef>
              <a:spcAft>
                <a:spcPts val="0"/>
              </a:spcAft>
              <a:buSzPts val="1800"/>
              <a:buChar char="?"/>
              <a:defRPr/>
            </a:lvl8pPr>
            <a:lvl9pPr indent="-342900" lvl="8" marL="4114800" rtl="0" algn="l">
              <a:lnSpc>
                <a:spcPct val="100000"/>
              </a:lnSpc>
              <a:spcBef>
                <a:spcPts val="1000"/>
              </a:spcBef>
              <a:spcAft>
                <a:spcPts val="0"/>
              </a:spcAft>
              <a:buSzPts val="1800"/>
              <a:buChar char="?"/>
              <a:defRPr/>
            </a:lvl9pPr>
          </a:lstStyle>
          <a:p/>
        </p:txBody>
      </p:sp>
      <p:sp>
        <p:nvSpPr>
          <p:cNvPr id="64" name="Google Shape;64;g16f7a4ac3bf_0_1598"/>
          <p:cNvSpPr txBox="1"/>
          <p:nvPr>
            <p:ph idx="2" type="body"/>
          </p:nvPr>
        </p:nvSpPr>
        <p:spPr>
          <a:xfrm>
            <a:off x="7190747" y="2126222"/>
            <a:ext cx="4314000" cy="3777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1000"/>
              </a:spcBef>
              <a:spcAft>
                <a:spcPts val="0"/>
              </a:spcAft>
              <a:buSzPts val="1800"/>
              <a:buChar char="?"/>
              <a:defRPr/>
            </a:lvl1pPr>
            <a:lvl2pPr indent="-342900" lvl="1" marL="914400" rtl="0" algn="l">
              <a:lnSpc>
                <a:spcPct val="100000"/>
              </a:lnSpc>
              <a:spcBef>
                <a:spcPts val="1000"/>
              </a:spcBef>
              <a:spcAft>
                <a:spcPts val="0"/>
              </a:spcAft>
              <a:buSzPts val="1800"/>
              <a:buChar char="?"/>
              <a:defRPr/>
            </a:lvl2pPr>
            <a:lvl3pPr indent="-342900" lvl="2" marL="1371600" rtl="0" algn="l">
              <a:lnSpc>
                <a:spcPct val="100000"/>
              </a:lnSpc>
              <a:spcBef>
                <a:spcPts val="1000"/>
              </a:spcBef>
              <a:spcAft>
                <a:spcPts val="0"/>
              </a:spcAft>
              <a:buSzPts val="1800"/>
              <a:buChar char="?"/>
              <a:defRPr/>
            </a:lvl3pPr>
            <a:lvl4pPr indent="-342900" lvl="3" marL="1828800" rtl="0" algn="l">
              <a:lnSpc>
                <a:spcPct val="100000"/>
              </a:lnSpc>
              <a:spcBef>
                <a:spcPts val="1000"/>
              </a:spcBef>
              <a:spcAft>
                <a:spcPts val="0"/>
              </a:spcAft>
              <a:buSzPts val="1800"/>
              <a:buChar char="?"/>
              <a:defRPr/>
            </a:lvl4pPr>
            <a:lvl5pPr indent="-342900" lvl="4" marL="2286000" rtl="0" algn="l">
              <a:lnSpc>
                <a:spcPct val="100000"/>
              </a:lnSpc>
              <a:spcBef>
                <a:spcPts val="1000"/>
              </a:spcBef>
              <a:spcAft>
                <a:spcPts val="0"/>
              </a:spcAft>
              <a:buSzPts val="1800"/>
              <a:buChar char="?"/>
              <a:defRPr/>
            </a:lvl5pPr>
            <a:lvl6pPr indent="-342900" lvl="5" marL="2743200" rtl="0" algn="l">
              <a:lnSpc>
                <a:spcPct val="100000"/>
              </a:lnSpc>
              <a:spcBef>
                <a:spcPts val="1000"/>
              </a:spcBef>
              <a:spcAft>
                <a:spcPts val="0"/>
              </a:spcAft>
              <a:buSzPts val="1800"/>
              <a:buChar char="?"/>
              <a:defRPr/>
            </a:lvl6pPr>
            <a:lvl7pPr indent="-342900" lvl="6" marL="3200400" rtl="0" algn="l">
              <a:lnSpc>
                <a:spcPct val="100000"/>
              </a:lnSpc>
              <a:spcBef>
                <a:spcPts val="1000"/>
              </a:spcBef>
              <a:spcAft>
                <a:spcPts val="0"/>
              </a:spcAft>
              <a:buSzPts val="1800"/>
              <a:buChar char="?"/>
              <a:defRPr/>
            </a:lvl7pPr>
            <a:lvl8pPr indent="-342900" lvl="7" marL="3657600" rtl="0" algn="l">
              <a:lnSpc>
                <a:spcPct val="100000"/>
              </a:lnSpc>
              <a:spcBef>
                <a:spcPts val="1000"/>
              </a:spcBef>
              <a:spcAft>
                <a:spcPts val="0"/>
              </a:spcAft>
              <a:buSzPts val="1800"/>
              <a:buChar char="?"/>
              <a:defRPr/>
            </a:lvl8pPr>
            <a:lvl9pPr indent="-342900" lvl="8" marL="4114800" rtl="0" algn="l">
              <a:lnSpc>
                <a:spcPct val="100000"/>
              </a:lnSpc>
              <a:spcBef>
                <a:spcPts val="1000"/>
              </a:spcBef>
              <a:spcAft>
                <a:spcPts val="0"/>
              </a:spcAft>
              <a:buSzPts val="1800"/>
              <a:buChar char="?"/>
              <a:defRPr/>
            </a:lvl9pPr>
          </a:lstStyle>
          <a:p/>
        </p:txBody>
      </p:sp>
      <p:sp>
        <p:nvSpPr>
          <p:cNvPr id="65" name="Google Shape;65;g16f7a4ac3bf_0_1598"/>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6" name="Google Shape;66;g16f7a4ac3bf_0_1598"/>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g16f7a4ac3bf_0_1598"/>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g16f7a4ac3bf_0_1598"/>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16f7a4ac3bf_0_1554"/>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g16f7a4ac3bf_0_155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16f7a4ac3bf_0_1557"/>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16f7a4ac3bf_0_1557"/>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g16f7a4ac3bf_0_155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16f7a4ac3bf_0_1561"/>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g16f7a4ac3bf_0_1561"/>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g16f7a4ac3bf_0_1561"/>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g16f7a4ac3bf_0_156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16f7a4ac3bf_0_156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g16f7a4ac3bf_0_156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16f7a4ac3bf_0_1569"/>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g16f7a4ac3bf_0_1569"/>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g16f7a4ac3bf_0_156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16f7a4ac3bf_0_1573"/>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g16f7a4ac3bf_0_157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16f7a4ac3bf_0_1576"/>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16f7a4ac3bf_0_1576"/>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g16f7a4ac3bf_0_1576"/>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g16f7a4ac3bf_0_1576"/>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4" name="Google Shape;44;g16f7a4ac3bf_0_157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16f7a4ac3bf_0_1582"/>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7" name="Google Shape;47;g16f7a4ac3bf_0_158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CFE2F3"/>
        </a:solidFill>
      </p:bgPr>
    </p:bg>
    <p:spTree>
      <p:nvGrpSpPr>
        <p:cNvPr id="9" name="Shape 9"/>
        <p:cNvGrpSpPr/>
        <p:nvPr/>
      </p:nvGrpSpPr>
      <p:grpSpPr>
        <a:xfrm>
          <a:off x="0" y="0"/>
          <a:ext cx="0" cy="0"/>
          <a:chOff x="0" y="0"/>
          <a:chExt cx="0" cy="0"/>
        </a:xfrm>
      </p:grpSpPr>
      <p:sp>
        <p:nvSpPr>
          <p:cNvPr id="10" name="Google Shape;10;g16f7a4ac3bf_0_154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g16f7a4ac3bf_0_1546"/>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12" name="Google Shape;12;g16f7a4ac3bf_0_154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9.png"/><Relationship Id="rId5" Type="http://schemas.openxmlformats.org/officeDocument/2006/relationships/image" Target="../media/image6.png"/><Relationship Id="rId6"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4.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4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4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38.png"/><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4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
          <p:cNvSpPr/>
          <p:nvPr/>
        </p:nvSpPr>
        <p:spPr>
          <a:xfrm>
            <a:off x="1" y="0"/>
            <a:ext cx="12188726" cy="68589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74" name="Google Shape;74;p1"/>
          <p:cNvSpPr/>
          <p:nvPr/>
        </p:nvSpPr>
        <p:spPr>
          <a:xfrm>
            <a:off x="7912607" y="1238444"/>
            <a:ext cx="3635926" cy="4355751"/>
          </a:xfrm>
          <a:prstGeom prst="rect">
            <a:avLst/>
          </a:prstGeom>
          <a:solidFill>
            <a:schemeClr val="dk1">
              <a:alpha val="8431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75" name="Google Shape;75;p1"/>
          <p:cNvSpPr/>
          <p:nvPr/>
        </p:nvSpPr>
        <p:spPr>
          <a:xfrm>
            <a:off x="1" y="6400800"/>
            <a:ext cx="12192000" cy="457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6" name="Google Shape;76;p1"/>
          <p:cNvPicPr preferRelativeResize="0"/>
          <p:nvPr/>
        </p:nvPicPr>
        <p:blipFill>
          <a:blip r:embed="rId3">
            <a:alphaModFix/>
          </a:blip>
          <a:stretch>
            <a:fillRect/>
          </a:stretch>
        </p:blipFill>
        <p:spPr>
          <a:xfrm>
            <a:off x="126325" y="83150"/>
            <a:ext cx="11978849" cy="6666350"/>
          </a:xfrm>
          <a:prstGeom prst="rect">
            <a:avLst/>
          </a:prstGeom>
          <a:noFill/>
          <a:ln>
            <a:noFill/>
          </a:ln>
        </p:spPr>
      </p:pic>
      <p:sp>
        <p:nvSpPr>
          <p:cNvPr id="77" name="Google Shape;77;p1"/>
          <p:cNvSpPr txBox="1"/>
          <p:nvPr/>
        </p:nvSpPr>
        <p:spPr>
          <a:xfrm>
            <a:off x="3071375" y="1767100"/>
            <a:ext cx="6058500" cy="4894800"/>
          </a:xfrm>
          <a:prstGeom prst="rect">
            <a:avLst/>
          </a:prstGeom>
          <a:solidFill>
            <a:srgbClr val="B7B7B7"/>
          </a:solidFill>
          <a:ln>
            <a:noFill/>
          </a:ln>
        </p:spPr>
        <p:txBody>
          <a:bodyPr anchorCtr="0" anchor="b" bIns="91425" lIns="91425" spcFirstLastPara="1" rIns="91425" wrap="square" tIns="91425">
            <a:spAutoFit/>
          </a:bodyPr>
          <a:lstStyle/>
          <a:p>
            <a:pPr indent="0" lvl="0" marL="0" rtl="0" algn="ctr">
              <a:spcBef>
                <a:spcPts val="0"/>
              </a:spcBef>
              <a:spcAft>
                <a:spcPts val="0"/>
              </a:spcAft>
              <a:buClr>
                <a:srgbClr val="FFFF00"/>
              </a:buClr>
              <a:buSzPts val="4400"/>
              <a:buFont typeface="Century Gothic"/>
              <a:buNone/>
            </a:pPr>
            <a:r>
              <a:rPr b="1" lang="en-US" sz="5300">
                <a:solidFill>
                  <a:srgbClr val="980000"/>
                </a:solidFill>
                <a:latin typeface="Garamond"/>
                <a:ea typeface="Garamond"/>
                <a:cs typeface="Garamond"/>
                <a:sym typeface="Garamond"/>
              </a:rPr>
              <a:t>Quora Question Pair Similarity</a:t>
            </a:r>
            <a:endParaRPr b="1" sz="5300">
              <a:solidFill>
                <a:srgbClr val="980000"/>
              </a:solidFill>
              <a:latin typeface="Garamond"/>
              <a:ea typeface="Garamond"/>
              <a:cs typeface="Garamond"/>
              <a:sym typeface="Garamond"/>
            </a:endParaRPr>
          </a:p>
          <a:p>
            <a:pPr indent="0" lvl="0" marL="0" rtl="0" algn="ctr">
              <a:spcBef>
                <a:spcPts val="0"/>
              </a:spcBef>
              <a:spcAft>
                <a:spcPts val="0"/>
              </a:spcAft>
              <a:buClr>
                <a:srgbClr val="FFFF00"/>
              </a:buClr>
              <a:buSzPts val="4400"/>
              <a:buFont typeface="Century Gothic"/>
              <a:buNone/>
            </a:pPr>
            <a:r>
              <a:t/>
            </a:r>
            <a:endParaRPr b="1" sz="3200">
              <a:solidFill>
                <a:srgbClr val="980000"/>
              </a:solidFill>
              <a:latin typeface="Merriweather"/>
              <a:ea typeface="Merriweather"/>
              <a:cs typeface="Merriweather"/>
              <a:sym typeface="Merriweather"/>
            </a:endParaRPr>
          </a:p>
          <a:p>
            <a:pPr indent="0" lvl="0" marL="0" rtl="0" algn="ctr">
              <a:spcBef>
                <a:spcPts val="0"/>
              </a:spcBef>
              <a:spcAft>
                <a:spcPts val="0"/>
              </a:spcAft>
              <a:buNone/>
            </a:pPr>
            <a:r>
              <a:rPr b="1" lang="en-US" sz="3200">
                <a:solidFill>
                  <a:schemeClr val="dk1"/>
                </a:solidFill>
                <a:latin typeface="Merriweather"/>
                <a:ea typeface="Merriweather"/>
                <a:cs typeface="Merriweather"/>
                <a:sym typeface="Merriweather"/>
              </a:rPr>
              <a:t>Mid Project Submission</a:t>
            </a:r>
            <a:endParaRPr b="1" sz="3200">
              <a:solidFill>
                <a:schemeClr val="dk1"/>
              </a:solidFill>
              <a:latin typeface="Merriweather"/>
              <a:ea typeface="Merriweather"/>
              <a:cs typeface="Merriweather"/>
              <a:sym typeface="Merriweather"/>
            </a:endParaRPr>
          </a:p>
          <a:p>
            <a:pPr indent="0" lvl="0" marL="0" rtl="0" algn="ctr">
              <a:spcBef>
                <a:spcPts val="0"/>
              </a:spcBef>
              <a:spcAft>
                <a:spcPts val="0"/>
              </a:spcAft>
              <a:buNone/>
            </a:pPr>
            <a:r>
              <a:t/>
            </a:r>
            <a:endParaRPr b="1" sz="3200">
              <a:solidFill>
                <a:schemeClr val="lt1"/>
              </a:solidFill>
              <a:latin typeface="Merriweather"/>
              <a:ea typeface="Merriweather"/>
              <a:cs typeface="Merriweather"/>
              <a:sym typeface="Merriweather"/>
            </a:endParaRPr>
          </a:p>
          <a:p>
            <a:pPr indent="0" lvl="0" marL="0" rtl="0" algn="ctr">
              <a:spcBef>
                <a:spcPts val="0"/>
              </a:spcBef>
              <a:spcAft>
                <a:spcPts val="0"/>
              </a:spcAft>
              <a:buNone/>
            </a:pPr>
            <a:r>
              <a:t/>
            </a:r>
            <a:endParaRPr b="1" sz="3200">
              <a:solidFill>
                <a:schemeClr val="lt1"/>
              </a:solidFill>
              <a:latin typeface="Merriweather"/>
              <a:ea typeface="Merriweather"/>
              <a:cs typeface="Merriweather"/>
              <a:sym typeface="Merriweather"/>
            </a:endParaRPr>
          </a:p>
          <a:p>
            <a:pPr indent="0" lvl="0" marL="0" rtl="0" algn="ctr">
              <a:spcBef>
                <a:spcPts val="0"/>
              </a:spcBef>
              <a:spcAft>
                <a:spcPts val="0"/>
              </a:spcAft>
              <a:buNone/>
            </a:pPr>
            <a:r>
              <a:t/>
            </a:r>
            <a:endParaRPr b="1" sz="32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b="1" sz="2000">
              <a:solidFill>
                <a:schemeClr val="lt1"/>
              </a:solidFill>
              <a:latin typeface="Merriweather"/>
              <a:ea typeface="Merriweather"/>
              <a:cs typeface="Merriweather"/>
              <a:sym typeface="Merriweather"/>
            </a:endParaRPr>
          </a:p>
          <a:p>
            <a:pPr indent="0" lvl="0" marL="0" rtl="0" algn="l">
              <a:spcBef>
                <a:spcPts val="0"/>
              </a:spcBef>
              <a:spcAft>
                <a:spcPts val="0"/>
              </a:spcAft>
              <a:buClr>
                <a:srgbClr val="FFFF00"/>
              </a:buClr>
              <a:buSzPts val="4400"/>
              <a:buFont typeface="Century Gothic"/>
              <a:buNone/>
            </a:pPr>
            <a:r>
              <a:t/>
            </a:r>
            <a:endParaRPr b="1" sz="2000">
              <a:solidFill>
                <a:schemeClr val="lt1"/>
              </a:solidFill>
              <a:latin typeface="Merriweather"/>
              <a:ea typeface="Merriweather"/>
              <a:cs typeface="Merriweather"/>
              <a:sym typeface="Merriweather"/>
            </a:endParaRPr>
          </a:p>
        </p:txBody>
      </p:sp>
      <p:sp>
        <p:nvSpPr>
          <p:cNvPr id="78" name="Google Shape;78;p1"/>
          <p:cNvSpPr txBox="1"/>
          <p:nvPr/>
        </p:nvSpPr>
        <p:spPr>
          <a:xfrm>
            <a:off x="3260700" y="4522925"/>
            <a:ext cx="2861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100"/>
              <a:buFont typeface="Arial"/>
              <a:buNone/>
            </a:pPr>
            <a:r>
              <a:rPr b="1" lang="en-US" sz="2400" u="sng">
                <a:solidFill>
                  <a:schemeClr val="lt1"/>
                </a:solidFill>
              </a:rPr>
              <a:t>Mentors:</a:t>
            </a:r>
            <a:endParaRPr b="1" sz="2400" u="sng">
              <a:solidFill>
                <a:schemeClr val="lt1"/>
              </a:solidFill>
            </a:endParaRPr>
          </a:p>
          <a:p>
            <a:pPr indent="-381000" lvl="0" marL="628650" rtl="0" algn="l">
              <a:spcBef>
                <a:spcPts val="0"/>
              </a:spcBef>
              <a:spcAft>
                <a:spcPts val="0"/>
              </a:spcAft>
              <a:buClr>
                <a:schemeClr val="lt1"/>
              </a:buClr>
              <a:buSzPts val="2400"/>
              <a:buChar char="●"/>
            </a:pPr>
            <a:r>
              <a:rPr b="1" lang="en-US" sz="2400">
                <a:solidFill>
                  <a:schemeClr val="lt1"/>
                </a:solidFill>
              </a:rPr>
              <a:t>Sandhya </a:t>
            </a:r>
            <a:endParaRPr b="1" sz="2400">
              <a:solidFill>
                <a:schemeClr val="lt1"/>
              </a:solidFill>
            </a:endParaRPr>
          </a:p>
          <a:p>
            <a:pPr indent="-381000" lvl="0" marL="628650" rtl="0" algn="l">
              <a:spcBef>
                <a:spcPts val="0"/>
              </a:spcBef>
              <a:spcAft>
                <a:spcPts val="0"/>
              </a:spcAft>
              <a:buClr>
                <a:schemeClr val="lt1"/>
              </a:buClr>
              <a:buSzPts val="2400"/>
              <a:buChar char="●"/>
            </a:pPr>
            <a:r>
              <a:rPr b="1" lang="en-US" sz="2400">
                <a:solidFill>
                  <a:schemeClr val="lt1"/>
                </a:solidFill>
              </a:rPr>
              <a:t>Abhilash</a:t>
            </a:r>
            <a:endParaRPr b="1" sz="2400">
              <a:solidFill>
                <a:schemeClr val="lt1"/>
              </a:solidFill>
            </a:endParaRPr>
          </a:p>
        </p:txBody>
      </p:sp>
      <p:sp>
        <p:nvSpPr>
          <p:cNvPr id="79" name="Google Shape;79;p1"/>
          <p:cNvSpPr txBox="1"/>
          <p:nvPr/>
        </p:nvSpPr>
        <p:spPr>
          <a:xfrm>
            <a:off x="6030300" y="4522925"/>
            <a:ext cx="30996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u="sng">
                <a:solidFill>
                  <a:schemeClr val="lt1"/>
                </a:solidFill>
              </a:rPr>
              <a:t>Team Members:</a:t>
            </a:r>
            <a:endParaRPr b="1" sz="2400" u="sng">
              <a:solidFill>
                <a:schemeClr val="lt1"/>
              </a:solidFill>
            </a:endParaRPr>
          </a:p>
          <a:p>
            <a:pPr indent="-381000" lvl="0" marL="628650" rtl="0" algn="l">
              <a:spcBef>
                <a:spcPts val="0"/>
              </a:spcBef>
              <a:spcAft>
                <a:spcPts val="0"/>
              </a:spcAft>
              <a:buClr>
                <a:schemeClr val="lt1"/>
              </a:buClr>
              <a:buSzPts val="2400"/>
              <a:buFont typeface="Arial"/>
              <a:buChar char="●"/>
            </a:pPr>
            <a:r>
              <a:rPr b="1" lang="en-US" sz="2400">
                <a:solidFill>
                  <a:schemeClr val="lt1"/>
                </a:solidFill>
              </a:rPr>
              <a:t>Sowjanya Bojja</a:t>
            </a:r>
            <a:endParaRPr b="1" sz="2400">
              <a:solidFill>
                <a:schemeClr val="lt1"/>
              </a:solidFill>
            </a:endParaRPr>
          </a:p>
          <a:p>
            <a:pPr indent="-381000" lvl="0" marL="628650" rtl="0" algn="l">
              <a:spcBef>
                <a:spcPts val="0"/>
              </a:spcBef>
              <a:spcAft>
                <a:spcPts val="0"/>
              </a:spcAft>
              <a:buClr>
                <a:schemeClr val="lt1"/>
              </a:buClr>
              <a:buSzPts val="2400"/>
              <a:buFont typeface="Arial"/>
              <a:buChar char="●"/>
            </a:pPr>
            <a:r>
              <a:rPr b="1" lang="en-US" sz="2400">
                <a:solidFill>
                  <a:schemeClr val="lt1"/>
                </a:solidFill>
              </a:rPr>
              <a:t>Rinku Soni</a:t>
            </a:r>
            <a:endParaRPr b="1" sz="2400">
              <a:solidFill>
                <a:schemeClr val="lt1"/>
              </a:solidFill>
            </a:endParaRPr>
          </a:p>
          <a:p>
            <a:pPr indent="-381000" lvl="0" marL="628650" rtl="0" algn="l">
              <a:spcBef>
                <a:spcPts val="0"/>
              </a:spcBef>
              <a:spcAft>
                <a:spcPts val="0"/>
              </a:spcAft>
              <a:buClr>
                <a:schemeClr val="lt1"/>
              </a:buClr>
              <a:buSzPts val="2400"/>
              <a:buFont typeface="Arial"/>
              <a:buChar char="●"/>
            </a:pPr>
            <a:r>
              <a:rPr b="1" lang="en-US" sz="2400">
                <a:solidFill>
                  <a:schemeClr val="lt1"/>
                </a:solidFill>
              </a:rPr>
              <a:t>Almas Banu</a:t>
            </a:r>
            <a:endParaRPr b="1" sz="2400">
              <a:solidFill>
                <a:schemeClr val="lt1"/>
              </a:solidFill>
            </a:endParaRPr>
          </a:p>
          <a:p>
            <a:pPr indent="-381000" lvl="0" marL="628650" rtl="0" algn="l">
              <a:spcBef>
                <a:spcPts val="0"/>
              </a:spcBef>
              <a:spcAft>
                <a:spcPts val="0"/>
              </a:spcAft>
              <a:buClr>
                <a:schemeClr val="lt1"/>
              </a:buClr>
              <a:buSzPts val="2400"/>
              <a:buFont typeface="Noto Sans"/>
              <a:buChar char="●"/>
            </a:pPr>
            <a:r>
              <a:rPr b="1" lang="en-US" sz="2400">
                <a:solidFill>
                  <a:schemeClr val="lt1"/>
                </a:solidFill>
              </a:rPr>
              <a:t>Sohil Sharma</a:t>
            </a:r>
            <a:endParaRPr b="1" sz="2400">
              <a:solidFill>
                <a:schemeClr val="lt1"/>
              </a:solidFill>
            </a:endParaRPr>
          </a:p>
          <a:p>
            <a:pPr indent="0" lvl="0" marL="0" rtl="0" algn="l">
              <a:spcBef>
                <a:spcPts val="0"/>
              </a:spcBef>
              <a:spcAft>
                <a:spcPts val="0"/>
              </a:spcAft>
              <a:buNone/>
            </a:pPr>
            <a:r>
              <a:t/>
            </a:r>
            <a:endParaRPr sz="2100">
              <a:solidFill>
                <a:schemeClr val="lt1"/>
              </a:solidFill>
            </a:endParaRPr>
          </a:p>
          <a:p>
            <a:pPr indent="0" lvl="0" marL="0" rtl="0" algn="l">
              <a:spcBef>
                <a:spcPts val="0"/>
              </a:spcBef>
              <a:spcAft>
                <a:spcPts val="0"/>
              </a:spcAft>
              <a:buNone/>
            </a:pPr>
            <a:r>
              <a:t/>
            </a:r>
            <a:endParaRPr sz="2100">
              <a:solidFill>
                <a:schemeClr val="lt1"/>
              </a:solidFill>
            </a:endParaRPr>
          </a:p>
        </p:txBody>
      </p:sp>
      <p:pic>
        <p:nvPicPr>
          <p:cNvPr id="80" name="Google Shape;80;p1"/>
          <p:cNvPicPr preferRelativeResize="0"/>
          <p:nvPr/>
        </p:nvPicPr>
        <p:blipFill rotWithShape="1">
          <a:blip r:embed="rId4">
            <a:alphaModFix/>
          </a:blip>
          <a:srcRect b="0" l="0" r="0" t="0"/>
          <a:stretch/>
        </p:blipFill>
        <p:spPr>
          <a:xfrm>
            <a:off x="9129873" y="210349"/>
            <a:ext cx="2743200" cy="571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755847baa9_2_39"/>
          <p:cNvSpPr txBox="1"/>
          <p:nvPr>
            <p:ph idx="1" type="body"/>
          </p:nvPr>
        </p:nvSpPr>
        <p:spPr>
          <a:xfrm>
            <a:off x="3197602" y="7089400"/>
            <a:ext cx="7612800" cy="1872300"/>
          </a:xfrm>
          <a:prstGeom prst="rect">
            <a:avLst/>
          </a:prstGeom>
          <a:noFill/>
          <a:ln>
            <a:noFill/>
          </a:ln>
        </p:spPr>
        <p:txBody>
          <a:bodyPr anchorCtr="0" anchor="t" bIns="45700" lIns="91425" spcFirstLastPara="1" rIns="91425" wrap="square" tIns="45700">
            <a:normAutofit fontScale="92500" lnSpcReduction="20000"/>
          </a:bodyPr>
          <a:lstStyle/>
          <a:p>
            <a:pPr indent="-215900" lvl="0" marL="342900" rtl="0" algn="l">
              <a:lnSpc>
                <a:spcPct val="100000"/>
              </a:lnSpc>
              <a:spcBef>
                <a:spcPts val="0"/>
              </a:spcBef>
              <a:spcAft>
                <a:spcPts val="0"/>
              </a:spcAft>
              <a:buSzPct val="100000"/>
              <a:buFont typeface="Noto Sans"/>
              <a:buNone/>
            </a:pPr>
            <a:r>
              <a:t/>
            </a:r>
            <a:endParaRPr sz="2000">
              <a:solidFill>
                <a:schemeClr val="dk1"/>
              </a:solidFill>
              <a:latin typeface="Century Gothic"/>
              <a:ea typeface="Century Gothic"/>
              <a:cs typeface="Century Gothic"/>
              <a:sym typeface="Century Gothic"/>
            </a:endParaRPr>
          </a:p>
          <a:p>
            <a:pPr indent="0" lvl="0" marL="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215900" lvl="0" marL="34290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190500" lvl="0" marL="342900" rtl="0" algn="l">
              <a:lnSpc>
                <a:spcPct val="100000"/>
              </a:lnSpc>
              <a:spcBef>
                <a:spcPts val="1000"/>
              </a:spcBef>
              <a:spcAft>
                <a:spcPts val="0"/>
              </a:spcAft>
              <a:buSzPct val="100000"/>
              <a:buNone/>
            </a:pPr>
            <a:r>
              <a:t/>
            </a:r>
            <a:endParaRPr sz="2400">
              <a:solidFill>
                <a:schemeClr val="dk1"/>
              </a:solidFill>
              <a:latin typeface="Century Gothic"/>
              <a:ea typeface="Century Gothic"/>
              <a:cs typeface="Century Gothic"/>
              <a:sym typeface="Century Gothic"/>
            </a:endParaRPr>
          </a:p>
          <a:p>
            <a:pPr indent="-228600" lvl="0" marL="342900" rtl="0" algn="l">
              <a:lnSpc>
                <a:spcPct val="100000"/>
              </a:lnSpc>
              <a:spcBef>
                <a:spcPts val="1000"/>
              </a:spcBef>
              <a:spcAft>
                <a:spcPts val="0"/>
              </a:spcAft>
              <a:buSzPct val="75000"/>
              <a:buNone/>
            </a:pPr>
            <a:r>
              <a:t/>
            </a:r>
            <a:endParaRPr/>
          </a:p>
        </p:txBody>
      </p:sp>
      <p:sp>
        <p:nvSpPr>
          <p:cNvPr id="152" name="Google Shape;152;g1755847baa9_2_39"/>
          <p:cNvSpPr txBox="1"/>
          <p:nvPr/>
        </p:nvSpPr>
        <p:spPr>
          <a:xfrm>
            <a:off x="-125" y="0"/>
            <a:ext cx="12192000" cy="6864900"/>
          </a:xfrm>
          <a:prstGeom prst="rect">
            <a:avLst/>
          </a:prstGeom>
          <a:solidFill>
            <a:srgbClr val="CFE2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3" name="Google Shape;153;g1755847baa9_2_39"/>
          <p:cNvSpPr txBox="1"/>
          <p:nvPr>
            <p:ph type="title"/>
          </p:nvPr>
        </p:nvSpPr>
        <p:spPr>
          <a:xfrm>
            <a:off x="-1285750" y="722963"/>
            <a:ext cx="1490400" cy="536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b="1" lang="en-US" sz="100">
                <a:solidFill>
                  <a:srgbClr val="C00000"/>
                </a:solidFill>
                <a:latin typeface="Arial"/>
                <a:ea typeface="Arial"/>
                <a:cs typeface="Arial"/>
                <a:sym typeface="Arial"/>
              </a:rPr>
              <a:t>,</a:t>
            </a:r>
            <a:endParaRPr b="1" sz="100">
              <a:solidFill>
                <a:srgbClr val="C00000"/>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b="1" sz="100">
              <a:solidFill>
                <a:srgbClr val="C00000"/>
              </a:solidFill>
              <a:latin typeface="Arial"/>
              <a:ea typeface="Arial"/>
              <a:cs typeface="Arial"/>
              <a:sym typeface="Arial"/>
            </a:endParaRPr>
          </a:p>
        </p:txBody>
      </p:sp>
      <p:sp>
        <p:nvSpPr>
          <p:cNvPr id="154" name="Google Shape;154;g1755847baa9_2_39"/>
          <p:cNvSpPr txBox="1"/>
          <p:nvPr/>
        </p:nvSpPr>
        <p:spPr>
          <a:xfrm>
            <a:off x="42025" y="0"/>
            <a:ext cx="12107700" cy="1600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0" lang="en-US" sz="2300" u="none" cap="none" strike="noStrike">
                <a:solidFill>
                  <a:schemeClr val="dk1"/>
                </a:solidFill>
              </a:rPr>
              <a:t>2.   Basic Information :</a:t>
            </a:r>
            <a:endParaRPr b="1" i="0" sz="2300" u="none" cap="none" strike="noStrike">
              <a:solidFill>
                <a:schemeClr val="dk1"/>
              </a:solidFill>
            </a:endParaRPr>
          </a:p>
          <a:p>
            <a:pPr indent="0" lvl="0" marL="0" marR="0" rtl="0" algn="l">
              <a:lnSpc>
                <a:spcPct val="100000"/>
              </a:lnSpc>
              <a:spcBef>
                <a:spcPts val="0"/>
              </a:spcBef>
              <a:spcAft>
                <a:spcPts val="0"/>
              </a:spcAft>
              <a:buClr>
                <a:srgbClr val="000000"/>
              </a:buClr>
              <a:buSzPts val="2100"/>
              <a:buFont typeface="Arial"/>
              <a:buNone/>
            </a:pPr>
            <a:r>
              <a:rPr lang="en-US" sz="2300">
                <a:solidFill>
                  <a:schemeClr val="dk1"/>
                </a:solidFill>
              </a:rPr>
              <a:t>The information contains the number of columns, column labels, column data types, memory usage, range index, and the number of cells in each column </a:t>
            </a:r>
            <a:endParaRPr sz="2300">
              <a:solidFill>
                <a:schemeClr val="dk1"/>
              </a:solidFill>
            </a:endParaRPr>
          </a:p>
          <a:p>
            <a:pPr indent="0" lvl="0" marL="0" marR="0" rtl="0" algn="l">
              <a:lnSpc>
                <a:spcPct val="100000"/>
              </a:lnSpc>
              <a:spcBef>
                <a:spcPts val="0"/>
              </a:spcBef>
              <a:spcAft>
                <a:spcPts val="0"/>
              </a:spcAft>
              <a:buClr>
                <a:srgbClr val="000000"/>
              </a:buClr>
              <a:buSzPts val="2100"/>
              <a:buFont typeface="Arial"/>
              <a:buNone/>
            </a:pPr>
            <a:r>
              <a:rPr lang="en-US" sz="2300">
                <a:solidFill>
                  <a:schemeClr val="dk1"/>
                </a:solidFill>
              </a:rPr>
              <a:t>(non-null values).</a:t>
            </a:r>
            <a:endParaRPr b="1" i="0" sz="2300" u="none" cap="none" strike="noStrike">
              <a:solidFill>
                <a:schemeClr val="dk1"/>
              </a:solidFill>
            </a:endParaRPr>
          </a:p>
        </p:txBody>
      </p:sp>
      <p:pic>
        <p:nvPicPr>
          <p:cNvPr id="155" name="Google Shape;155;g1755847baa9_2_39"/>
          <p:cNvPicPr preferRelativeResize="0"/>
          <p:nvPr/>
        </p:nvPicPr>
        <p:blipFill>
          <a:blip r:embed="rId3">
            <a:alphaModFix/>
          </a:blip>
          <a:stretch>
            <a:fillRect/>
          </a:stretch>
        </p:blipFill>
        <p:spPr>
          <a:xfrm>
            <a:off x="2274074" y="1468450"/>
            <a:ext cx="6901027" cy="5389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16d927f8f98_0_93"/>
          <p:cNvSpPr txBox="1"/>
          <p:nvPr>
            <p:ph idx="4294967295" type="body"/>
          </p:nvPr>
        </p:nvSpPr>
        <p:spPr>
          <a:xfrm>
            <a:off x="3197602" y="7089400"/>
            <a:ext cx="7612800" cy="1872300"/>
          </a:xfrm>
          <a:prstGeom prst="rect">
            <a:avLst/>
          </a:prstGeom>
          <a:noFill/>
          <a:ln>
            <a:noFill/>
          </a:ln>
        </p:spPr>
        <p:txBody>
          <a:bodyPr anchorCtr="0" anchor="t" bIns="45700" lIns="91425" spcFirstLastPara="1" rIns="91425" wrap="square" tIns="45700">
            <a:normAutofit fontScale="92500" lnSpcReduction="20000"/>
          </a:bodyPr>
          <a:lstStyle/>
          <a:p>
            <a:pPr indent="-215900" lvl="0" marL="342900" rtl="0" algn="l">
              <a:lnSpc>
                <a:spcPct val="100000"/>
              </a:lnSpc>
              <a:spcBef>
                <a:spcPts val="0"/>
              </a:spcBef>
              <a:spcAft>
                <a:spcPts val="0"/>
              </a:spcAft>
              <a:buSzPct val="100000"/>
              <a:buFont typeface="Noto Sans"/>
              <a:buNone/>
            </a:pPr>
            <a:r>
              <a:t/>
            </a:r>
            <a:endParaRPr sz="2000">
              <a:solidFill>
                <a:schemeClr val="dk1"/>
              </a:solidFill>
              <a:latin typeface="Century Gothic"/>
              <a:ea typeface="Century Gothic"/>
              <a:cs typeface="Century Gothic"/>
              <a:sym typeface="Century Gothic"/>
            </a:endParaRPr>
          </a:p>
          <a:p>
            <a:pPr indent="0" lvl="0" marL="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215900" lvl="0" marL="34290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190500" lvl="0" marL="342900" rtl="0" algn="l">
              <a:lnSpc>
                <a:spcPct val="100000"/>
              </a:lnSpc>
              <a:spcBef>
                <a:spcPts val="1000"/>
              </a:spcBef>
              <a:spcAft>
                <a:spcPts val="0"/>
              </a:spcAft>
              <a:buSzPct val="100000"/>
              <a:buNone/>
            </a:pPr>
            <a:r>
              <a:t/>
            </a:r>
            <a:endParaRPr sz="2400">
              <a:solidFill>
                <a:schemeClr val="dk1"/>
              </a:solidFill>
              <a:latin typeface="Century Gothic"/>
              <a:ea typeface="Century Gothic"/>
              <a:cs typeface="Century Gothic"/>
              <a:sym typeface="Century Gothic"/>
            </a:endParaRPr>
          </a:p>
          <a:p>
            <a:pPr indent="-228600" lvl="0" marL="342900" rtl="0" algn="l">
              <a:lnSpc>
                <a:spcPct val="100000"/>
              </a:lnSpc>
              <a:spcBef>
                <a:spcPts val="1000"/>
              </a:spcBef>
              <a:spcAft>
                <a:spcPts val="0"/>
              </a:spcAft>
              <a:buSzPct val="75000"/>
              <a:buNone/>
            </a:pPr>
            <a:r>
              <a:t/>
            </a:r>
            <a:endParaRPr/>
          </a:p>
        </p:txBody>
      </p:sp>
      <p:sp>
        <p:nvSpPr>
          <p:cNvPr id="161" name="Google Shape;161;g16d927f8f98_0_93"/>
          <p:cNvSpPr txBox="1"/>
          <p:nvPr/>
        </p:nvSpPr>
        <p:spPr>
          <a:xfrm>
            <a:off x="42075" y="42075"/>
            <a:ext cx="12054000" cy="6864900"/>
          </a:xfrm>
          <a:prstGeom prst="rect">
            <a:avLst/>
          </a:prstGeom>
          <a:solidFill>
            <a:srgbClr val="CFE2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2" name="Google Shape;162;g16d927f8f98_0_93"/>
          <p:cNvSpPr txBox="1"/>
          <p:nvPr>
            <p:ph idx="4294967295" type="title"/>
          </p:nvPr>
        </p:nvSpPr>
        <p:spPr>
          <a:xfrm>
            <a:off x="-128725" y="743950"/>
            <a:ext cx="1490400" cy="536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b="1" lang="en-US" sz="100">
                <a:solidFill>
                  <a:srgbClr val="C00000"/>
                </a:solidFill>
                <a:latin typeface="Arial"/>
                <a:ea typeface="Arial"/>
                <a:cs typeface="Arial"/>
                <a:sym typeface="Arial"/>
              </a:rPr>
              <a:t>,</a:t>
            </a:r>
            <a:endParaRPr b="1" sz="100">
              <a:solidFill>
                <a:srgbClr val="C00000"/>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b="1" sz="100">
              <a:solidFill>
                <a:srgbClr val="C00000"/>
              </a:solidFill>
              <a:latin typeface="Arial"/>
              <a:ea typeface="Arial"/>
              <a:cs typeface="Arial"/>
              <a:sym typeface="Arial"/>
            </a:endParaRPr>
          </a:p>
        </p:txBody>
      </p:sp>
      <p:sp>
        <p:nvSpPr>
          <p:cNvPr id="163" name="Google Shape;163;g16d927f8f98_0_93"/>
          <p:cNvSpPr txBox="1"/>
          <p:nvPr>
            <p:ph idx="4294967295" type="body"/>
          </p:nvPr>
        </p:nvSpPr>
        <p:spPr>
          <a:xfrm>
            <a:off x="138000" y="42075"/>
            <a:ext cx="12054000" cy="4060200"/>
          </a:xfrm>
          <a:prstGeom prst="rect">
            <a:avLst/>
          </a:prstGeom>
          <a:noFill/>
          <a:ln>
            <a:noFill/>
          </a:ln>
        </p:spPr>
        <p:txBody>
          <a:bodyPr anchorCtr="0" anchor="t" bIns="45700" lIns="91425" spcFirstLastPara="1" rIns="91425" wrap="square" tIns="45700">
            <a:normAutofit fontScale="55000"/>
          </a:bodyPr>
          <a:lstStyle/>
          <a:p>
            <a:pPr indent="0" lvl="0" marL="57150" rtl="0" algn="l">
              <a:lnSpc>
                <a:spcPct val="115000"/>
              </a:lnSpc>
              <a:spcBef>
                <a:spcPts val="600"/>
              </a:spcBef>
              <a:spcAft>
                <a:spcPts val="0"/>
              </a:spcAft>
              <a:buSzPct val="32578"/>
              <a:buNone/>
            </a:pPr>
            <a:r>
              <a:rPr b="1" lang="en-US" sz="5973">
                <a:solidFill>
                  <a:schemeClr val="dk1"/>
                </a:solidFill>
                <a:latin typeface="Arial"/>
                <a:ea typeface="Arial"/>
                <a:cs typeface="Arial"/>
                <a:sym typeface="Arial"/>
              </a:rPr>
              <a:t>3.  Distribution of data points among output classes</a:t>
            </a:r>
            <a:r>
              <a:rPr b="1" lang="en-US" sz="5973">
                <a:solidFill>
                  <a:schemeClr val="dk1"/>
                </a:solidFill>
              </a:rPr>
              <a:t> :</a:t>
            </a:r>
            <a:endParaRPr b="1" sz="5973">
              <a:solidFill>
                <a:schemeClr val="dk1"/>
              </a:solidFill>
            </a:endParaRPr>
          </a:p>
          <a:p>
            <a:pPr indent="-384602" lvl="0" marL="457200" rtl="0" algn="l">
              <a:lnSpc>
                <a:spcPct val="115000"/>
              </a:lnSpc>
              <a:spcBef>
                <a:spcPts val="600"/>
              </a:spcBef>
              <a:spcAft>
                <a:spcPts val="0"/>
              </a:spcAft>
              <a:buClr>
                <a:schemeClr val="dk1"/>
              </a:buClr>
              <a:buSzPct val="100000"/>
              <a:buChar char="●"/>
            </a:pPr>
            <a:r>
              <a:rPr lang="en-US" sz="4466">
                <a:solidFill>
                  <a:schemeClr val="dk1"/>
                </a:solidFill>
              </a:rPr>
              <a:t>No. of non-duplicate data points(0) are </a:t>
            </a:r>
            <a:r>
              <a:rPr b="1" lang="en-US" sz="4466">
                <a:solidFill>
                  <a:schemeClr val="dk1"/>
                </a:solidFill>
              </a:rPr>
              <a:t>255027 </a:t>
            </a:r>
            <a:r>
              <a:rPr lang="en-US" sz="4466">
                <a:solidFill>
                  <a:schemeClr val="dk1"/>
                </a:solidFill>
              </a:rPr>
              <a:t>and No. o</a:t>
            </a:r>
            <a:r>
              <a:rPr lang="en-US" sz="4466">
                <a:solidFill>
                  <a:schemeClr val="dk1"/>
                </a:solidFill>
              </a:rPr>
              <a:t>f </a:t>
            </a:r>
            <a:r>
              <a:rPr lang="en-US" sz="4466">
                <a:solidFill>
                  <a:schemeClr val="dk1"/>
                </a:solidFill>
              </a:rPr>
              <a:t>duplicate data points(1) are </a:t>
            </a:r>
            <a:r>
              <a:rPr b="1" lang="en-US" sz="4466">
                <a:solidFill>
                  <a:schemeClr val="dk1"/>
                </a:solidFill>
              </a:rPr>
              <a:t>149263.</a:t>
            </a:r>
            <a:endParaRPr b="1" sz="4466">
              <a:solidFill>
                <a:schemeClr val="dk1"/>
              </a:solidFill>
            </a:endParaRPr>
          </a:p>
          <a:p>
            <a:pPr indent="-384602" lvl="0" marL="457200" rtl="0" algn="l">
              <a:lnSpc>
                <a:spcPct val="115000"/>
              </a:lnSpc>
              <a:spcBef>
                <a:spcPts val="0"/>
              </a:spcBef>
              <a:spcAft>
                <a:spcPts val="0"/>
              </a:spcAft>
              <a:buClr>
                <a:schemeClr val="dk1"/>
              </a:buClr>
              <a:buSzPct val="100000"/>
              <a:buChar char="●"/>
            </a:pPr>
            <a:r>
              <a:rPr lang="en-US" sz="4466">
                <a:solidFill>
                  <a:schemeClr val="dk1"/>
                </a:solidFill>
              </a:rPr>
              <a:t>Figure shows </a:t>
            </a:r>
            <a:r>
              <a:rPr lang="en-US" sz="4466">
                <a:solidFill>
                  <a:schemeClr val="dk1"/>
                </a:solidFill>
                <a:latin typeface="Arial"/>
                <a:ea typeface="Arial"/>
                <a:cs typeface="Arial"/>
                <a:sym typeface="Arial"/>
              </a:rPr>
              <a:t>Barplot of Number of duplicate(similar) and non-duplicate(non similar) questions.</a:t>
            </a:r>
            <a:endParaRPr sz="4466">
              <a:solidFill>
                <a:schemeClr val="dk1"/>
              </a:solidFill>
              <a:latin typeface="Arial"/>
              <a:ea typeface="Arial"/>
              <a:cs typeface="Arial"/>
              <a:sym typeface="Arial"/>
            </a:endParaRPr>
          </a:p>
          <a:p>
            <a:pPr indent="-384602" lvl="0" marL="457200" rtl="0" algn="l">
              <a:lnSpc>
                <a:spcPct val="135714"/>
              </a:lnSpc>
              <a:spcBef>
                <a:spcPts val="0"/>
              </a:spcBef>
              <a:spcAft>
                <a:spcPts val="0"/>
              </a:spcAft>
              <a:buClr>
                <a:schemeClr val="dk1"/>
              </a:buClr>
              <a:buSzPct val="100000"/>
              <a:buFont typeface="Arial"/>
              <a:buChar char="●"/>
            </a:pPr>
            <a:r>
              <a:rPr lang="en-US" sz="4466">
                <a:solidFill>
                  <a:schemeClr val="dk1"/>
                </a:solidFill>
                <a:latin typeface="Arial"/>
                <a:ea typeface="Arial"/>
                <a:cs typeface="Arial"/>
                <a:sym typeface="Arial"/>
              </a:rPr>
              <a:t>We have 404290 training data points. And only 36.92% are positive. That means it is an imbalanced dataset.</a:t>
            </a:r>
            <a:endParaRPr sz="4466">
              <a:solidFill>
                <a:schemeClr val="dk1"/>
              </a:solidFill>
              <a:latin typeface="Arial"/>
              <a:ea typeface="Arial"/>
              <a:cs typeface="Arial"/>
              <a:sym typeface="Arial"/>
            </a:endParaRPr>
          </a:p>
          <a:p>
            <a:pPr indent="0" lvl="0" marL="0" rtl="0" algn="l">
              <a:lnSpc>
                <a:spcPct val="115000"/>
              </a:lnSpc>
              <a:spcBef>
                <a:spcPts val="600"/>
              </a:spcBef>
              <a:spcAft>
                <a:spcPts val="500"/>
              </a:spcAft>
              <a:buSzPct val="51209"/>
              <a:buNone/>
            </a:pPr>
            <a:r>
              <a:t/>
            </a:r>
            <a:endParaRPr b="1" sz="3800">
              <a:solidFill>
                <a:schemeClr val="lt1"/>
              </a:solidFill>
              <a:latin typeface="Arial"/>
              <a:ea typeface="Arial"/>
              <a:cs typeface="Arial"/>
              <a:sym typeface="Arial"/>
            </a:endParaRPr>
          </a:p>
        </p:txBody>
      </p:sp>
      <p:pic>
        <p:nvPicPr>
          <p:cNvPr id="164" name="Google Shape;164;g16d927f8f98_0_93"/>
          <p:cNvPicPr preferRelativeResize="0"/>
          <p:nvPr/>
        </p:nvPicPr>
        <p:blipFill rotWithShape="1">
          <a:blip r:embed="rId3">
            <a:alphaModFix/>
          </a:blip>
          <a:srcRect b="0" l="0" r="0" t="0"/>
          <a:stretch/>
        </p:blipFill>
        <p:spPr>
          <a:xfrm>
            <a:off x="6987800" y="3187275"/>
            <a:ext cx="5204200" cy="3670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755847baa9_2_27"/>
          <p:cNvSpPr txBox="1"/>
          <p:nvPr>
            <p:ph idx="4294967295" type="body"/>
          </p:nvPr>
        </p:nvSpPr>
        <p:spPr>
          <a:xfrm>
            <a:off x="3197602" y="7089400"/>
            <a:ext cx="7612800" cy="1872300"/>
          </a:xfrm>
          <a:prstGeom prst="rect">
            <a:avLst/>
          </a:prstGeom>
          <a:noFill/>
          <a:ln>
            <a:noFill/>
          </a:ln>
        </p:spPr>
        <p:txBody>
          <a:bodyPr anchorCtr="0" anchor="t" bIns="45700" lIns="91425" spcFirstLastPara="1" rIns="91425" wrap="square" tIns="45700">
            <a:normAutofit fontScale="92500" lnSpcReduction="20000"/>
          </a:bodyPr>
          <a:lstStyle/>
          <a:p>
            <a:pPr indent="-215900" lvl="0" marL="342900" rtl="0" algn="l">
              <a:lnSpc>
                <a:spcPct val="100000"/>
              </a:lnSpc>
              <a:spcBef>
                <a:spcPts val="0"/>
              </a:spcBef>
              <a:spcAft>
                <a:spcPts val="0"/>
              </a:spcAft>
              <a:buSzPct val="100000"/>
              <a:buFont typeface="Noto Sans"/>
              <a:buNone/>
            </a:pPr>
            <a:r>
              <a:t/>
            </a:r>
            <a:endParaRPr sz="2000">
              <a:solidFill>
                <a:schemeClr val="dk1"/>
              </a:solidFill>
              <a:latin typeface="Century Gothic"/>
              <a:ea typeface="Century Gothic"/>
              <a:cs typeface="Century Gothic"/>
              <a:sym typeface="Century Gothic"/>
            </a:endParaRPr>
          </a:p>
          <a:p>
            <a:pPr indent="0" lvl="0" marL="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215900" lvl="0" marL="34290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190500" lvl="0" marL="342900" rtl="0" algn="l">
              <a:lnSpc>
                <a:spcPct val="100000"/>
              </a:lnSpc>
              <a:spcBef>
                <a:spcPts val="1000"/>
              </a:spcBef>
              <a:spcAft>
                <a:spcPts val="0"/>
              </a:spcAft>
              <a:buSzPct val="100000"/>
              <a:buNone/>
            </a:pPr>
            <a:r>
              <a:t/>
            </a:r>
            <a:endParaRPr sz="2400">
              <a:solidFill>
                <a:schemeClr val="dk1"/>
              </a:solidFill>
              <a:latin typeface="Century Gothic"/>
              <a:ea typeface="Century Gothic"/>
              <a:cs typeface="Century Gothic"/>
              <a:sym typeface="Century Gothic"/>
            </a:endParaRPr>
          </a:p>
          <a:p>
            <a:pPr indent="-228600" lvl="0" marL="342900" rtl="0" algn="l">
              <a:lnSpc>
                <a:spcPct val="100000"/>
              </a:lnSpc>
              <a:spcBef>
                <a:spcPts val="1000"/>
              </a:spcBef>
              <a:spcAft>
                <a:spcPts val="0"/>
              </a:spcAft>
              <a:buSzPct val="75000"/>
              <a:buNone/>
            </a:pPr>
            <a:r>
              <a:t/>
            </a:r>
            <a:endParaRPr/>
          </a:p>
        </p:txBody>
      </p:sp>
      <p:sp>
        <p:nvSpPr>
          <p:cNvPr id="170" name="Google Shape;170;g1755847baa9_2_27"/>
          <p:cNvSpPr txBox="1"/>
          <p:nvPr/>
        </p:nvSpPr>
        <p:spPr>
          <a:xfrm>
            <a:off x="42075" y="42075"/>
            <a:ext cx="12054000" cy="6864900"/>
          </a:xfrm>
          <a:prstGeom prst="rect">
            <a:avLst/>
          </a:prstGeom>
          <a:solidFill>
            <a:srgbClr val="CFE2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1" name="Google Shape;171;g1755847baa9_2_27"/>
          <p:cNvSpPr txBox="1"/>
          <p:nvPr>
            <p:ph idx="4294967295" type="title"/>
          </p:nvPr>
        </p:nvSpPr>
        <p:spPr>
          <a:xfrm>
            <a:off x="-128725" y="743950"/>
            <a:ext cx="1490400" cy="536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b="1" lang="en-US" sz="100">
                <a:solidFill>
                  <a:srgbClr val="C00000"/>
                </a:solidFill>
                <a:latin typeface="Arial"/>
                <a:ea typeface="Arial"/>
                <a:cs typeface="Arial"/>
                <a:sym typeface="Arial"/>
              </a:rPr>
              <a:t>,</a:t>
            </a:r>
            <a:endParaRPr b="1" sz="100">
              <a:solidFill>
                <a:srgbClr val="C00000"/>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b="1" sz="100">
              <a:solidFill>
                <a:srgbClr val="C00000"/>
              </a:solidFill>
              <a:latin typeface="Arial"/>
              <a:ea typeface="Arial"/>
              <a:cs typeface="Arial"/>
              <a:sym typeface="Arial"/>
            </a:endParaRPr>
          </a:p>
        </p:txBody>
      </p:sp>
      <p:sp>
        <p:nvSpPr>
          <p:cNvPr id="172" name="Google Shape;172;g1755847baa9_2_27"/>
          <p:cNvSpPr txBox="1"/>
          <p:nvPr/>
        </p:nvSpPr>
        <p:spPr>
          <a:xfrm>
            <a:off x="42075" y="42075"/>
            <a:ext cx="120540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0" lang="en-US" sz="2500" u="none" cap="none" strike="noStrike">
                <a:solidFill>
                  <a:schemeClr val="dk1"/>
                </a:solidFill>
                <a:latin typeface="Arial"/>
                <a:ea typeface="Arial"/>
                <a:cs typeface="Arial"/>
                <a:sym typeface="Arial"/>
              </a:rPr>
              <a:t>4.  Analysis of qid columns :</a:t>
            </a:r>
            <a:endParaRPr b="1" sz="2500">
              <a:solidFill>
                <a:schemeClr val="dk1"/>
              </a:solidFill>
            </a:endParaRPr>
          </a:p>
          <a:p>
            <a:pPr indent="-381000" lvl="0" marL="457200" rtl="0" algn="l">
              <a:lnSpc>
                <a:spcPct val="115000"/>
              </a:lnSpc>
              <a:spcBef>
                <a:spcPts val="600"/>
              </a:spcBef>
              <a:spcAft>
                <a:spcPts val="0"/>
              </a:spcAft>
              <a:buClr>
                <a:schemeClr val="dk1"/>
              </a:buClr>
              <a:buSzPts val="2400"/>
              <a:buChar char="●"/>
            </a:pPr>
            <a:r>
              <a:rPr lang="en-US" sz="2400">
                <a:solidFill>
                  <a:schemeClr val="dk1"/>
                </a:solidFill>
              </a:rPr>
              <a:t>Total no. unique and repeated qids are 537933 and 111780 respectively.</a:t>
            </a:r>
            <a:endParaRPr sz="2400">
              <a:solidFill>
                <a:schemeClr val="dk1"/>
              </a:solidFill>
            </a:endParaRPr>
          </a:p>
        </p:txBody>
      </p:sp>
      <p:pic>
        <p:nvPicPr>
          <p:cNvPr id="173" name="Google Shape;173;g1755847baa9_2_27"/>
          <p:cNvPicPr preferRelativeResize="0"/>
          <p:nvPr/>
        </p:nvPicPr>
        <p:blipFill>
          <a:blip r:embed="rId3">
            <a:alphaModFix/>
          </a:blip>
          <a:stretch>
            <a:fillRect/>
          </a:stretch>
        </p:blipFill>
        <p:spPr>
          <a:xfrm>
            <a:off x="1469924" y="1263595"/>
            <a:ext cx="9198314" cy="5620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16f7a4ac3bf_0_1655"/>
          <p:cNvSpPr txBox="1"/>
          <p:nvPr>
            <p:ph idx="1" type="body"/>
          </p:nvPr>
        </p:nvSpPr>
        <p:spPr>
          <a:xfrm>
            <a:off x="3197602" y="7089400"/>
            <a:ext cx="7612800" cy="1872300"/>
          </a:xfrm>
          <a:prstGeom prst="rect">
            <a:avLst/>
          </a:prstGeom>
          <a:noFill/>
          <a:ln>
            <a:noFill/>
          </a:ln>
        </p:spPr>
        <p:txBody>
          <a:bodyPr anchorCtr="0" anchor="t" bIns="45700" lIns="91425" spcFirstLastPara="1" rIns="91425" wrap="square" tIns="45700">
            <a:normAutofit fontScale="92500" lnSpcReduction="20000"/>
          </a:bodyPr>
          <a:lstStyle/>
          <a:p>
            <a:pPr indent="-215900" lvl="0" marL="342900" rtl="0" algn="l">
              <a:lnSpc>
                <a:spcPct val="100000"/>
              </a:lnSpc>
              <a:spcBef>
                <a:spcPts val="0"/>
              </a:spcBef>
              <a:spcAft>
                <a:spcPts val="0"/>
              </a:spcAft>
              <a:buSzPct val="100000"/>
              <a:buFont typeface="Noto Sans"/>
              <a:buNone/>
            </a:pPr>
            <a:r>
              <a:t/>
            </a:r>
            <a:endParaRPr sz="2000">
              <a:solidFill>
                <a:schemeClr val="dk1"/>
              </a:solidFill>
              <a:latin typeface="Century Gothic"/>
              <a:ea typeface="Century Gothic"/>
              <a:cs typeface="Century Gothic"/>
              <a:sym typeface="Century Gothic"/>
            </a:endParaRPr>
          </a:p>
          <a:p>
            <a:pPr indent="0" lvl="0" marL="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215900" lvl="0" marL="34290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190500" lvl="0" marL="342900" rtl="0" algn="l">
              <a:lnSpc>
                <a:spcPct val="100000"/>
              </a:lnSpc>
              <a:spcBef>
                <a:spcPts val="1000"/>
              </a:spcBef>
              <a:spcAft>
                <a:spcPts val="0"/>
              </a:spcAft>
              <a:buSzPct val="100000"/>
              <a:buNone/>
            </a:pPr>
            <a:r>
              <a:t/>
            </a:r>
            <a:endParaRPr sz="2400">
              <a:solidFill>
                <a:schemeClr val="dk1"/>
              </a:solidFill>
              <a:latin typeface="Century Gothic"/>
              <a:ea typeface="Century Gothic"/>
              <a:cs typeface="Century Gothic"/>
              <a:sym typeface="Century Gothic"/>
            </a:endParaRPr>
          </a:p>
          <a:p>
            <a:pPr indent="-228600" lvl="0" marL="342900" rtl="0" algn="l">
              <a:lnSpc>
                <a:spcPct val="100000"/>
              </a:lnSpc>
              <a:spcBef>
                <a:spcPts val="1000"/>
              </a:spcBef>
              <a:spcAft>
                <a:spcPts val="0"/>
              </a:spcAft>
              <a:buSzPct val="75000"/>
              <a:buNone/>
            </a:pPr>
            <a:r>
              <a:t/>
            </a:r>
            <a:endParaRPr/>
          </a:p>
        </p:txBody>
      </p:sp>
      <p:sp>
        <p:nvSpPr>
          <p:cNvPr id="179" name="Google Shape;179;g16f7a4ac3bf_0_1655"/>
          <p:cNvSpPr txBox="1"/>
          <p:nvPr/>
        </p:nvSpPr>
        <p:spPr>
          <a:xfrm>
            <a:off x="-125" y="0"/>
            <a:ext cx="12192000" cy="6864900"/>
          </a:xfrm>
          <a:prstGeom prst="rect">
            <a:avLst/>
          </a:prstGeom>
          <a:solidFill>
            <a:srgbClr val="CFE2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0" name="Google Shape;180;g16f7a4ac3bf_0_1655"/>
          <p:cNvSpPr txBox="1"/>
          <p:nvPr>
            <p:ph type="title"/>
          </p:nvPr>
        </p:nvSpPr>
        <p:spPr>
          <a:xfrm>
            <a:off x="-1285750" y="722963"/>
            <a:ext cx="1490400" cy="536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b="1" lang="en-US" sz="100">
                <a:solidFill>
                  <a:srgbClr val="C00000"/>
                </a:solidFill>
                <a:latin typeface="Arial"/>
                <a:ea typeface="Arial"/>
                <a:cs typeface="Arial"/>
                <a:sym typeface="Arial"/>
              </a:rPr>
              <a:t>,</a:t>
            </a:r>
            <a:endParaRPr b="1" sz="100">
              <a:solidFill>
                <a:srgbClr val="C00000"/>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b="1" sz="100">
              <a:solidFill>
                <a:srgbClr val="C00000"/>
              </a:solidFill>
              <a:latin typeface="Arial"/>
              <a:ea typeface="Arial"/>
              <a:cs typeface="Arial"/>
              <a:sym typeface="Arial"/>
            </a:endParaRPr>
          </a:p>
        </p:txBody>
      </p:sp>
      <p:sp>
        <p:nvSpPr>
          <p:cNvPr id="181" name="Google Shape;181;g16f7a4ac3bf_0_1655"/>
          <p:cNvSpPr txBox="1"/>
          <p:nvPr>
            <p:ph idx="1" type="body"/>
          </p:nvPr>
        </p:nvSpPr>
        <p:spPr>
          <a:xfrm>
            <a:off x="-50675" y="31650"/>
            <a:ext cx="12192000" cy="6794700"/>
          </a:xfrm>
          <a:prstGeom prst="rect">
            <a:avLst/>
          </a:prstGeom>
          <a:solidFill>
            <a:srgbClr val="CFE2F3"/>
          </a:solidFill>
          <a:ln>
            <a:noFill/>
          </a:ln>
        </p:spPr>
        <p:txBody>
          <a:bodyPr anchorCtr="0" anchor="t" bIns="45700" lIns="91425" spcFirstLastPara="1" rIns="91425" wrap="square" tIns="45700">
            <a:normAutofit/>
          </a:bodyPr>
          <a:lstStyle/>
          <a:p>
            <a:pPr indent="0" lvl="0" marL="57150" rtl="0" algn="l">
              <a:lnSpc>
                <a:spcPct val="115000"/>
              </a:lnSpc>
              <a:spcBef>
                <a:spcPts val="600"/>
              </a:spcBef>
              <a:spcAft>
                <a:spcPts val="0"/>
              </a:spcAft>
              <a:buNone/>
            </a:pPr>
            <a:r>
              <a:rPr b="1" lang="en-US" sz="2100">
                <a:solidFill>
                  <a:schemeClr val="dk1"/>
                </a:solidFill>
              </a:rPr>
              <a:t>5</a:t>
            </a:r>
            <a:r>
              <a:rPr b="1" lang="en-US" sz="2100">
                <a:solidFill>
                  <a:schemeClr val="dk1"/>
                </a:solidFill>
              </a:rPr>
              <a:t>.    Checking NULL values</a:t>
            </a:r>
            <a:r>
              <a:rPr b="1" lang="en-US" sz="2100">
                <a:solidFill>
                  <a:schemeClr val="dk1"/>
                </a:solidFill>
              </a:rPr>
              <a:t>: </a:t>
            </a:r>
            <a:endParaRPr b="1" sz="2100">
              <a:solidFill>
                <a:schemeClr val="dk1"/>
              </a:solidFill>
            </a:endParaRPr>
          </a:p>
          <a:p>
            <a:pPr indent="-361950" lvl="0" marL="457200" rtl="0" algn="l">
              <a:lnSpc>
                <a:spcPct val="115000"/>
              </a:lnSpc>
              <a:spcBef>
                <a:spcPts val="600"/>
              </a:spcBef>
              <a:spcAft>
                <a:spcPts val="0"/>
              </a:spcAft>
              <a:buClr>
                <a:schemeClr val="dk1"/>
              </a:buClr>
              <a:buSzPts val="2100"/>
              <a:buChar char="●"/>
            </a:pPr>
            <a:r>
              <a:rPr lang="en-US" sz="2100">
                <a:solidFill>
                  <a:schemeClr val="dk1"/>
                </a:solidFill>
              </a:rPr>
              <a:t>There are three null values in our dataset of which one is in question1 and rest two are in question2. </a:t>
            </a:r>
            <a:endParaRPr sz="2100">
              <a:solidFill>
                <a:schemeClr val="dk1"/>
              </a:solidFill>
            </a:endParaRPr>
          </a:p>
        </p:txBody>
      </p:sp>
      <p:sp>
        <p:nvSpPr>
          <p:cNvPr id="182" name="Google Shape;182;g16f7a4ac3bf_0_1655"/>
          <p:cNvSpPr txBox="1"/>
          <p:nvPr/>
        </p:nvSpPr>
        <p:spPr>
          <a:xfrm>
            <a:off x="50431" y="3230300"/>
            <a:ext cx="12090900" cy="831300"/>
          </a:xfrm>
          <a:prstGeom prst="rect">
            <a:avLst/>
          </a:prstGeom>
          <a:noFill/>
          <a:ln>
            <a:noFill/>
          </a:ln>
        </p:spPr>
        <p:txBody>
          <a:bodyPr anchorCtr="0" anchor="t" bIns="91425" lIns="91425" spcFirstLastPara="1" rIns="91425" wrap="square" tIns="91425">
            <a:spAutoFit/>
          </a:bodyPr>
          <a:lstStyle/>
          <a:p>
            <a:pPr indent="0" lvl="0" marL="57150" rtl="0" algn="l">
              <a:spcBef>
                <a:spcPts val="0"/>
              </a:spcBef>
              <a:spcAft>
                <a:spcPts val="0"/>
              </a:spcAft>
              <a:buClr>
                <a:schemeClr val="dk1"/>
              </a:buClr>
              <a:buSzPts val="1100"/>
              <a:buFont typeface="Arial"/>
              <a:buNone/>
            </a:pPr>
            <a:r>
              <a:rPr b="1" lang="en-US" sz="2100">
                <a:solidFill>
                  <a:schemeClr val="dk1"/>
                </a:solidFill>
              </a:rPr>
              <a:t>6. F</a:t>
            </a:r>
            <a:r>
              <a:rPr b="1" lang="en-US" sz="2100">
                <a:solidFill>
                  <a:schemeClr val="dk1"/>
                </a:solidFill>
              </a:rPr>
              <a:t>illing null values:</a:t>
            </a:r>
            <a:endParaRPr b="1" sz="2100">
              <a:solidFill>
                <a:schemeClr val="dk1"/>
              </a:solidFill>
            </a:endParaRPr>
          </a:p>
          <a:p>
            <a:pPr indent="0" lvl="0" marL="57150" rtl="0" algn="l">
              <a:spcBef>
                <a:spcPts val="0"/>
              </a:spcBef>
              <a:spcAft>
                <a:spcPts val="0"/>
              </a:spcAft>
              <a:buNone/>
            </a:pPr>
            <a:r>
              <a:rPr lang="en-US" sz="2100">
                <a:solidFill>
                  <a:schemeClr val="dk1"/>
                </a:solidFill>
              </a:rPr>
              <a:t>To deal with null values we have filled them using df.fillna('')</a:t>
            </a:r>
            <a:endParaRPr b="1" sz="2100">
              <a:solidFill>
                <a:schemeClr val="dk1"/>
              </a:solidFill>
            </a:endParaRPr>
          </a:p>
        </p:txBody>
      </p:sp>
      <p:sp>
        <p:nvSpPr>
          <p:cNvPr id="183" name="Google Shape;183;g16f7a4ac3bf_0_1655"/>
          <p:cNvSpPr txBox="1"/>
          <p:nvPr/>
        </p:nvSpPr>
        <p:spPr>
          <a:xfrm>
            <a:off x="5401550" y="1927325"/>
            <a:ext cx="4945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100">
              <a:solidFill>
                <a:schemeClr val="dk1"/>
              </a:solidFill>
            </a:endParaRPr>
          </a:p>
        </p:txBody>
      </p:sp>
      <p:pic>
        <p:nvPicPr>
          <p:cNvPr id="184" name="Google Shape;184;g16f7a4ac3bf_0_1655"/>
          <p:cNvPicPr preferRelativeResize="0"/>
          <p:nvPr/>
        </p:nvPicPr>
        <p:blipFill>
          <a:blip r:embed="rId3">
            <a:alphaModFix/>
          </a:blip>
          <a:stretch>
            <a:fillRect/>
          </a:stretch>
        </p:blipFill>
        <p:spPr>
          <a:xfrm>
            <a:off x="4601850" y="1078503"/>
            <a:ext cx="2273825" cy="2477275"/>
          </a:xfrm>
          <a:prstGeom prst="rect">
            <a:avLst/>
          </a:prstGeom>
          <a:noFill/>
          <a:ln>
            <a:noFill/>
          </a:ln>
        </p:spPr>
      </p:pic>
      <p:pic>
        <p:nvPicPr>
          <p:cNvPr id="185" name="Google Shape;185;g16f7a4ac3bf_0_1655"/>
          <p:cNvPicPr preferRelativeResize="0"/>
          <p:nvPr/>
        </p:nvPicPr>
        <p:blipFill>
          <a:blip r:embed="rId4">
            <a:alphaModFix/>
          </a:blip>
          <a:stretch>
            <a:fillRect/>
          </a:stretch>
        </p:blipFill>
        <p:spPr>
          <a:xfrm>
            <a:off x="4601850" y="4384593"/>
            <a:ext cx="2273825" cy="25199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6f7a4ac3bf_0_1670"/>
          <p:cNvSpPr txBox="1"/>
          <p:nvPr>
            <p:ph idx="1" type="body"/>
          </p:nvPr>
        </p:nvSpPr>
        <p:spPr>
          <a:xfrm>
            <a:off x="3197602" y="7089400"/>
            <a:ext cx="7612800" cy="1872300"/>
          </a:xfrm>
          <a:prstGeom prst="rect">
            <a:avLst/>
          </a:prstGeom>
          <a:noFill/>
          <a:ln>
            <a:noFill/>
          </a:ln>
        </p:spPr>
        <p:txBody>
          <a:bodyPr anchorCtr="0" anchor="t" bIns="45700" lIns="91425" spcFirstLastPara="1" rIns="91425" wrap="square" tIns="45700">
            <a:normAutofit fontScale="92500" lnSpcReduction="20000"/>
          </a:bodyPr>
          <a:lstStyle/>
          <a:p>
            <a:pPr indent="-215900" lvl="0" marL="342900" rtl="0" algn="l">
              <a:lnSpc>
                <a:spcPct val="100000"/>
              </a:lnSpc>
              <a:spcBef>
                <a:spcPts val="0"/>
              </a:spcBef>
              <a:spcAft>
                <a:spcPts val="0"/>
              </a:spcAft>
              <a:buSzPct val="100000"/>
              <a:buFont typeface="Noto Sans"/>
              <a:buNone/>
            </a:pPr>
            <a:r>
              <a:t/>
            </a:r>
            <a:endParaRPr sz="2000">
              <a:solidFill>
                <a:schemeClr val="dk1"/>
              </a:solidFill>
              <a:latin typeface="Century Gothic"/>
              <a:ea typeface="Century Gothic"/>
              <a:cs typeface="Century Gothic"/>
              <a:sym typeface="Century Gothic"/>
            </a:endParaRPr>
          </a:p>
          <a:p>
            <a:pPr indent="0" lvl="0" marL="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215900" lvl="0" marL="34290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190500" lvl="0" marL="342900" rtl="0" algn="l">
              <a:lnSpc>
                <a:spcPct val="100000"/>
              </a:lnSpc>
              <a:spcBef>
                <a:spcPts val="1000"/>
              </a:spcBef>
              <a:spcAft>
                <a:spcPts val="0"/>
              </a:spcAft>
              <a:buSzPct val="100000"/>
              <a:buNone/>
            </a:pPr>
            <a:r>
              <a:t/>
            </a:r>
            <a:endParaRPr sz="2400">
              <a:solidFill>
                <a:schemeClr val="dk1"/>
              </a:solidFill>
              <a:latin typeface="Century Gothic"/>
              <a:ea typeface="Century Gothic"/>
              <a:cs typeface="Century Gothic"/>
              <a:sym typeface="Century Gothic"/>
            </a:endParaRPr>
          </a:p>
          <a:p>
            <a:pPr indent="-228600" lvl="0" marL="342900" rtl="0" algn="l">
              <a:lnSpc>
                <a:spcPct val="100000"/>
              </a:lnSpc>
              <a:spcBef>
                <a:spcPts val="1000"/>
              </a:spcBef>
              <a:spcAft>
                <a:spcPts val="0"/>
              </a:spcAft>
              <a:buSzPct val="75000"/>
              <a:buNone/>
            </a:pPr>
            <a:r>
              <a:t/>
            </a:r>
            <a:endParaRPr/>
          </a:p>
        </p:txBody>
      </p:sp>
      <p:sp>
        <p:nvSpPr>
          <p:cNvPr id="191" name="Google Shape;191;g16f7a4ac3bf_0_1670"/>
          <p:cNvSpPr txBox="1"/>
          <p:nvPr/>
        </p:nvSpPr>
        <p:spPr>
          <a:xfrm>
            <a:off x="42075" y="42075"/>
            <a:ext cx="12054000" cy="6864900"/>
          </a:xfrm>
          <a:prstGeom prst="rect">
            <a:avLst/>
          </a:prstGeom>
          <a:solidFill>
            <a:srgbClr val="CFE2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2" name="Google Shape;192;g16f7a4ac3bf_0_1670"/>
          <p:cNvSpPr txBox="1"/>
          <p:nvPr>
            <p:ph type="title"/>
          </p:nvPr>
        </p:nvSpPr>
        <p:spPr>
          <a:xfrm>
            <a:off x="-128725" y="743950"/>
            <a:ext cx="1490400" cy="536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b="1" lang="en-US" sz="100">
                <a:solidFill>
                  <a:srgbClr val="C00000"/>
                </a:solidFill>
                <a:latin typeface="Arial"/>
                <a:ea typeface="Arial"/>
                <a:cs typeface="Arial"/>
                <a:sym typeface="Arial"/>
              </a:rPr>
              <a:t>,</a:t>
            </a:r>
            <a:endParaRPr b="1" sz="100">
              <a:solidFill>
                <a:srgbClr val="C00000"/>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b="1" sz="100">
              <a:solidFill>
                <a:srgbClr val="C00000"/>
              </a:solidFill>
              <a:latin typeface="Arial"/>
              <a:ea typeface="Arial"/>
              <a:cs typeface="Arial"/>
              <a:sym typeface="Arial"/>
            </a:endParaRPr>
          </a:p>
        </p:txBody>
      </p:sp>
      <p:sp>
        <p:nvSpPr>
          <p:cNvPr id="193" name="Google Shape;193;g16f7a4ac3bf_0_1670"/>
          <p:cNvSpPr txBox="1"/>
          <p:nvPr>
            <p:ph idx="1" type="body"/>
          </p:nvPr>
        </p:nvSpPr>
        <p:spPr>
          <a:xfrm>
            <a:off x="168300" y="84150"/>
            <a:ext cx="11790900" cy="68580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rPr b="1" lang="en-US" sz="3200">
                <a:solidFill>
                  <a:schemeClr val="dk1"/>
                </a:solidFill>
              </a:rPr>
              <a:t>Data Preprocessing</a:t>
            </a:r>
            <a:endParaRPr b="1" sz="3200">
              <a:solidFill>
                <a:schemeClr val="dk1"/>
              </a:solidFill>
            </a:endParaRPr>
          </a:p>
          <a:p>
            <a:pPr indent="0" lvl="0" marL="0" rtl="0" algn="l">
              <a:lnSpc>
                <a:spcPct val="115000"/>
              </a:lnSpc>
              <a:spcBef>
                <a:spcPts val="1200"/>
              </a:spcBef>
              <a:spcAft>
                <a:spcPts val="0"/>
              </a:spcAft>
              <a:buNone/>
            </a:pPr>
            <a:r>
              <a:rPr lang="en-US" sz="2150">
                <a:solidFill>
                  <a:srgbClr val="000000"/>
                </a:solidFill>
              </a:rPr>
              <a:t>We have performed the below steps on question1 and question2 columns of the dataset:</a:t>
            </a:r>
            <a:endParaRPr sz="2150">
              <a:solidFill>
                <a:srgbClr val="000000"/>
              </a:solidFill>
            </a:endParaRPr>
          </a:p>
          <a:p>
            <a:pPr indent="-361950" lvl="0" marL="457200" rtl="0" algn="l">
              <a:lnSpc>
                <a:spcPct val="115000"/>
              </a:lnSpc>
              <a:spcBef>
                <a:spcPts val="600"/>
              </a:spcBef>
              <a:spcAft>
                <a:spcPts val="0"/>
              </a:spcAft>
              <a:buClr>
                <a:srgbClr val="000000"/>
              </a:buClr>
              <a:buSzPts val="2100"/>
              <a:buFont typeface="Arial"/>
              <a:buChar char="●"/>
            </a:pPr>
            <a:r>
              <a:rPr lang="en-US" sz="2100">
                <a:solidFill>
                  <a:srgbClr val="000000"/>
                </a:solidFill>
              </a:rPr>
              <a:t>Convert entire text to lowercase using “lower() function”.</a:t>
            </a:r>
            <a:endParaRPr sz="2100">
              <a:solidFill>
                <a:srgbClr val="000000"/>
              </a:solidFill>
            </a:endParaRPr>
          </a:p>
          <a:p>
            <a:pPr indent="-361950" lvl="0" marL="457200" rtl="0" algn="l">
              <a:lnSpc>
                <a:spcPct val="115000"/>
              </a:lnSpc>
              <a:spcBef>
                <a:spcPts val="0"/>
              </a:spcBef>
              <a:spcAft>
                <a:spcPts val="0"/>
              </a:spcAft>
              <a:buClr>
                <a:srgbClr val="000000"/>
              </a:buClr>
              <a:buSzPts val="2100"/>
              <a:buFont typeface="Roboto"/>
              <a:buChar char="●"/>
            </a:pPr>
            <a:r>
              <a:rPr lang="en-US" sz="2100">
                <a:solidFill>
                  <a:srgbClr val="000000"/>
                </a:solidFill>
              </a:rPr>
              <a:t>Replace Special Characters and some numbers with their respective string equivalents using “replace() function”.</a:t>
            </a:r>
            <a:endParaRPr sz="2100">
              <a:solidFill>
                <a:srgbClr val="000000"/>
              </a:solidFill>
            </a:endParaRPr>
          </a:p>
          <a:p>
            <a:pPr indent="-361950" lvl="0" marL="457200" rtl="0" algn="l">
              <a:lnSpc>
                <a:spcPct val="115000"/>
              </a:lnSpc>
              <a:spcBef>
                <a:spcPts val="0"/>
              </a:spcBef>
              <a:spcAft>
                <a:spcPts val="0"/>
              </a:spcAft>
              <a:buClr>
                <a:srgbClr val="000000"/>
              </a:buClr>
              <a:buSzPts val="2100"/>
              <a:buFont typeface="Arial"/>
              <a:buChar char="●"/>
            </a:pPr>
            <a:r>
              <a:rPr lang="en-US" sz="2150">
                <a:solidFill>
                  <a:srgbClr val="000000"/>
                </a:solidFill>
              </a:rPr>
              <a:t>Remove Special Characters using “regex”.</a:t>
            </a:r>
            <a:endParaRPr sz="2100">
              <a:solidFill>
                <a:srgbClr val="000000"/>
              </a:solidFill>
            </a:endParaRPr>
          </a:p>
          <a:p>
            <a:pPr indent="-361950" lvl="0" marL="457200" rtl="0" algn="l">
              <a:lnSpc>
                <a:spcPct val="115000"/>
              </a:lnSpc>
              <a:spcBef>
                <a:spcPts val="0"/>
              </a:spcBef>
              <a:spcAft>
                <a:spcPts val="0"/>
              </a:spcAft>
              <a:buClr>
                <a:srgbClr val="000000"/>
              </a:buClr>
              <a:buSzPts val="2100"/>
              <a:buFont typeface="Arial"/>
              <a:buChar char="●"/>
            </a:pPr>
            <a:r>
              <a:rPr lang="en-US" sz="2100">
                <a:solidFill>
                  <a:srgbClr val="000000"/>
                </a:solidFill>
              </a:rPr>
              <a:t>Expanding Contractions by first defining them and then replacing it.</a:t>
            </a:r>
            <a:endParaRPr b="1" sz="2100">
              <a:solidFill>
                <a:srgbClr val="000000"/>
              </a:solidFill>
            </a:endParaRPr>
          </a:p>
          <a:p>
            <a:pPr indent="-361950" lvl="0" marL="457200" rtl="0" algn="l">
              <a:lnSpc>
                <a:spcPct val="115000"/>
              </a:lnSpc>
              <a:spcBef>
                <a:spcPts val="0"/>
              </a:spcBef>
              <a:spcAft>
                <a:spcPts val="0"/>
              </a:spcAft>
              <a:buClr>
                <a:srgbClr val="000000"/>
              </a:buClr>
              <a:buSzPts val="2100"/>
              <a:buFont typeface="Arial"/>
              <a:buChar char="●"/>
            </a:pPr>
            <a:r>
              <a:rPr lang="en-US" sz="2100">
                <a:solidFill>
                  <a:srgbClr val="000000"/>
                </a:solidFill>
              </a:rPr>
              <a:t>Remove html tags using “beautifulsoup”.</a:t>
            </a:r>
            <a:endParaRPr sz="2100">
              <a:solidFill>
                <a:srgbClr val="000000"/>
              </a:solidFill>
            </a:endParaRPr>
          </a:p>
          <a:p>
            <a:pPr indent="-361950" lvl="0" marL="457200" rtl="0" algn="l">
              <a:lnSpc>
                <a:spcPct val="115000"/>
              </a:lnSpc>
              <a:spcBef>
                <a:spcPts val="0"/>
              </a:spcBef>
              <a:spcAft>
                <a:spcPts val="0"/>
              </a:spcAft>
              <a:buClr>
                <a:srgbClr val="000000"/>
              </a:buClr>
              <a:buSzPts val="2100"/>
              <a:buFont typeface="Arial"/>
              <a:buChar char="●"/>
            </a:pPr>
            <a:r>
              <a:rPr lang="en-US" sz="2100">
                <a:solidFill>
                  <a:srgbClr val="000000"/>
                </a:solidFill>
              </a:rPr>
              <a:t>Remove Punctuations </a:t>
            </a:r>
            <a:r>
              <a:rPr lang="en-US" sz="2150">
                <a:solidFill>
                  <a:srgbClr val="000000"/>
                </a:solidFill>
              </a:rPr>
              <a:t>using “regex”</a:t>
            </a:r>
            <a:endParaRPr sz="2100">
              <a:solidFill>
                <a:srgbClr val="000000"/>
              </a:solidFill>
            </a:endParaRPr>
          </a:p>
          <a:p>
            <a:pPr indent="-361950" lvl="0" marL="457200" rtl="0" algn="l">
              <a:lnSpc>
                <a:spcPct val="115000"/>
              </a:lnSpc>
              <a:spcBef>
                <a:spcPts val="0"/>
              </a:spcBef>
              <a:spcAft>
                <a:spcPts val="0"/>
              </a:spcAft>
              <a:buClr>
                <a:srgbClr val="000000"/>
              </a:buClr>
              <a:buSzPts val="2100"/>
              <a:buFont typeface="Arial"/>
              <a:buChar char="●"/>
            </a:pPr>
            <a:r>
              <a:rPr lang="en-US" sz="2100">
                <a:solidFill>
                  <a:srgbClr val="000000"/>
                </a:solidFill>
              </a:rPr>
              <a:t>Remove Stopwords using “nltk-stopwords”.</a:t>
            </a:r>
            <a:endParaRPr sz="2150">
              <a:solidFill>
                <a:srgbClr val="000000"/>
              </a:solidFill>
            </a:endParaRPr>
          </a:p>
          <a:p>
            <a:pPr indent="-365125" lvl="0" marL="457200" rtl="0" algn="l">
              <a:lnSpc>
                <a:spcPct val="115000"/>
              </a:lnSpc>
              <a:spcBef>
                <a:spcPts val="0"/>
              </a:spcBef>
              <a:spcAft>
                <a:spcPts val="0"/>
              </a:spcAft>
              <a:buClr>
                <a:srgbClr val="000000"/>
              </a:buClr>
              <a:buSzPts val="2150"/>
              <a:buFont typeface="Arial"/>
              <a:buChar char="●"/>
            </a:pPr>
            <a:r>
              <a:rPr lang="en-US" sz="2150">
                <a:solidFill>
                  <a:srgbClr val="000000"/>
                </a:solidFill>
              </a:rPr>
              <a:t>Apply Tokenization using “split() function”.</a:t>
            </a:r>
            <a:endParaRPr sz="2150">
              <a:solidFill>
                <a:srgbClr val="000000"/>
              </a:solidFill>
            </a:endParaRPr>
          </a:p>
          <a:p>
            <a:pPr indent="-365125" lvl="0" marL="457200" rtl="0" algn="l">
              <a:lnSpc>
                <a:spcPct val="115000"/>
              </a:lnSpc>
              <a:spcBef>
                <a:spcPts val="0"/>
              </a:spcBef>
              <a:spcAft>
                <a:spcPts val="0"/>
              </a:spcAft>
              <a:buClr>
                <a:srgbClr val="000000"/>
              </a:buClr>
              <a:buSzPts val="2150"/>
              <a:buFont typeface="Arial"/>
              <a:buChar char="●"/>
            </a:pPr>
            <a:r>
              <a:rPr lang="en-US" sz="2150">
                <a:solidFill>
                  <a:srgbClr val="000000"/>
                </a:solidFill>
              </a:rPr>
              <a:t>Apply Stemming using “nltk-PorterStemmer”.</a:t>
            </a:r>
            <a:endParaRPr sz="2150">
              <a:solidFill>
                <a:srgbClr val="000000"/>
              </a:solidFill>
            </a:endParaRPr>
          </a:p>
          <a:p>
            <a:pPr indent="-365125" lvl="0" marL="457200" rtl="0" algn="l">
              <a:lnSpc>
                <a:spcPct val="115000"/>
              </a:lnSpc>
              <a:spcBef>
                <a:spcPts val="0"/>
              </a:spcBef>
              <a:spcAft>
                <a:spcPts val="0"/>
              </a:spcAft>
              <a:buClr>
                <a:srgbClr val="000000"/>
              </a:buClr>
              <a:buSzPts val="2150"/>
              <a:buFont typeface="Arial"/>
              <a:buChar char="●"/>
            </a:pPr>
            <a:r>
              <a:rPr lang="en-US" sz="2150">
                <a:solidFill>
                  <a:srgbClr val="000000"/>
                </a:solidFill>
              </a:rPr>
              <a:t>Apply Lemmatization using “nltk-wordnetLemmatizer”.</a:t>
            </a:r>
            <a:endParaRPr sz="2100">
              <a:solidFill>
                <a:srgbClr val="000000"/>
              </a:solidFill>
            </a:endParaRPr>
          </a:p>
          <a:p>
            <a:pPr indent="0" lvl="0" marL="0" rtl="0" algn="l">
              <a:lnSpc>
                <a:spcPct val="135714"/>
              </a:lnSpc>
              <a:spcBef>
                <a:spcPts val="500"/>
              </a:spcBef>
              <a:spcAft>
                <a:spcPts val="0"/>
              </a:spcAft>
              <a:buNone/>
            </a:pPr>
            <a:r>
              <a:rPr lang="en-US" sz="2150">
                <a:solidFill>
                  <a:srgbClr val="000000"/>
                </a:solidFill>
              </a:rPr>
              <a:t>After applying all the above steps data frame looks like:</a:t>
            </a:r>
            <a:endParaRPr sz="2150">
              <a:solidFill>
                <a:srgbClr val="000000"/>
              </a:solidFill>
            </a:endParaRPr>
          </a:p>
        </p:txBody>
      </p:sp>
      <p:pic>
        <p:nvPicPr>
          <p:cNvPr id="194" name="Google Shape;194;g16f7a4ac3bf_0_1670"/>
          <p:cNvPicPr preferRelativeResize="0"/>
          <p:nvPr/>
        </p:nvPicPr>
        <p:blipFill>
          <a:blip r:embed="rId3">
            <a:alphaModFix/>
          </a:blip>
          <a:stretch>
            <a:fillRect/>
          </a:stretch>
        </p:blipFill>
        <p:spPr>
          <a:xfrm>
            <a:off x="337825" y="5770575"/>
            <a:ext cx="11621374" cy="1087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6f7a4ac3bf_0_1685"/>
          <p:cNvSpPr txBox="1"/>
          <p:nvPr>
            <p:ph idx="1" type="body"/>
          </p:nvPr>
        </p:nvSpPr>
        <p:spPr>
          <a:xfrm>
            <a:off x="3197602" y="7089400"/>
            <a:ext cx="7612800" cy="1872300"/>
          </a:xfrm>
          <a:prstGeom prst="rect">
            <a:avLst/>
          </a:prstGeom>
          <a:noFill/>
          <a:ln>
            <a:noFill/>
          </a:ln>
        </p:spPr>
        <p:txBody>
          <a:bodyPr anchorCtr="0" anchor="t" bIns="45700" lIns="91425" spcFirstLastPara="1" rIns="91425" wrap="square" tIns="45700">
            <a:normAutofit fontScale="92500" lnSpcReduction="20000"/>
          </a:bodyPr>
          <a:lstStyle/>
          <a:p>
            <a:pPr indent="-215900" lvl="0" marL="342900" rtl="0" algn="l">
              <a:lnSpc>
                <a:spcPct val="100000"/>
              </a:lnSpc>
              <a:spcBef>
                <a:spcPts val="0"/>
              </a:spcBef>
              <a:spcAft>
                <a:spcPts val="0"/>
              </a:spcAft>
              <a:buSzPct val="100000"/>
              <a:buFont typeface="Noto Sans"/>
              <a:buNone/>
            </a:pPr>
            <a:r>
              <a:t/>
            </a:r>
            <a:endParaRPr sz="2000">
              <a:solidFill>
                <a:schemeClr val="dk1"/>
              </a:solidFill>
              <a:latin typeface="Century Gothic"/>
              <a:ea typeface="Century Gothic"/>
              <a:cs typeface="Century Gothic"/>
              <a:sym typeface="Century Gothic"/>
            </a:endParaRPr>
          </a:p>
          <a:p>
            <a:pPr indent="0" lvl="0" marL="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215900" lvl="0" marL="34290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190500" lvl="0" marL="342900" rtl="0" algn="l">
              <a:lnSpc>
                <a:spcPct val="100000"/>
              </a:lnSpc>
              <a:spcBef>
                <a:spcPts val="1000"/>
              </a:spcBef>
              <a:spcAft>
                <a:spcPts val="0"/>
              </a:spcAft>
              <a:buSzPct val="100000"/>
              <a:buNone/>
            </a:pPr>
            <a:r>
              <a:t/>
            </a:r>
            <a:endParaRPr sz="2400">
              <a:solidFill>
                <a:schemeClr val="dk1"/>
              </a:solidFill>
              <a:latin typeface="Century Gothic"/>
              <a:ea typeface="Century Gothic"/>
              <a:cs typeface="Century Gothic"/>
              <a:sym typeface="Century Gothic"/>
            </a:endParaRPr>
          </a:p>
          <a:p>
            <a:pPr indent="-228600" lvl="0" marL="342900" rtl="0" algn="l">
              <a:lnSpc>
                <a:spcPct val="100000"/>
              </a:lnSpc>
              <a:spcBef>
                <a:spcPts val="1000"/>
              </a:spcBef>
              <a:spcAft>
                <a:spcPts val="0"/>
              </a:spcAft>
              <a:buSzPct val="75000"/>
              <a:buNone/>
            </a:pPr>
            <a:r>
              <a:t/>
            </a:r>
            <a:endParaRPr/>
          </a:p>
        </p:txBody>
      </p:sp>
      <p:sp>
        <p:nvSpPr>
          <p:cNvPr id="200" name="Google Shape;200;g16f7a4ac3bf_0_1685"/>
          <p:cNvSpPr txBox="1"/>
          <p:nvPr/>
        </p:nvSpPr>
        <p:spPr>
          <a:xfrm>
            <a:off x="-125" y="0"/>
            <a:ext cx="12192000" cy="6864900"/>
          </a:xfrm>
          <a:prstGeom prst="rect">
            <a:avLst/>
          </a:prstGeom>
          <a:solidFill>
            <a:srgbClr val="CFE2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1" name="Google Shape;201;g16f7a4ac3bf_0_1685"/>
          <p:cNvSpPr txBox="1"/>
          <p:nvPr>
            <p:ph type="title"/>
          </p:nvPr>
        </p:nvSpPr>
        <p:spPr>
          <a:xfrm>
            <a:off x="-1285750" y="722963"/>
            <a:ext cx="1490400" cy="536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b="1" lang="en-US" sz="100">
                <a:solidFill>
                  <a:srgbClr val="C00000"/>
                </a:solidFill>
                <a:latin typeface="Arial"/>
                <a:ea typeface="Arial"/>
                <a:cs typeface="Arial"/>
                <a:sym typeface="Arial"/>
              </a:rPr>
              <a:t>,</a:t>
            </a:r>
            <a:endParaRPr b="1" sz="100">
              <a:solidFill>
                <a:srgbClr val="C00000"/>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b="1" sz="100">
              <a:solidFill>
                <a:srgbClr val="C00000"/>
              </a:solidFill>
              <a:latin typeface="Arial"/>
              <a:ea typeface="Arial"/>
              <a:cs typeface="Arial"/>
              <a:sym typeface="Arial"/>
            </a:endParaRPr>
          </a:p>
        </p:txBody>
      </p:sp>
      <p:sp>
        <p:nvSpPr>
          <p:cNvPr id="202" name="Google Shape;202;g16f7a4ac3bf_0_1685"/>
          <p:cNvSpPr txBox="1"/>
          <p:nvPr>
            <p:ph idx="1" type="body"/>
          </p:nvPr>
        </p:nvSpPr>
        <p:spPr>
          <a:xfrm>
            <a:off x="-153550" y="9225"/>
            <a:ext cx="6520200" cy="654600"/>
          </a:xfrm>
          <a:prstGeom prst="rect">
            <a:avLst/>
          </a:prstGeom>
          <a:noFill/>
          <a:ln>
            <a:noFill/>
          </a:ln>
        </p:spPr>
        <p:txBody>
          <a:bodyPr anchorCtr="0" anchor="t" bIns="45700" lIns="91425" spcFirstLastPara="1" rIns="91425" wrap="square" tIns="45700">
            <a:normAutofit/>
          </a:bodyPr>
          <a:lstStyle/>
          <a:p>
            <a:pPr indent="0" lvl="0" marL="457200" rtl="0" algn="l">
              <a:lnSpc>
                <a:spcPct val="115000"/>
              </a:lnSpc>
              <a:spcBef>
                <a:spcPts val="1200"/>
              </a:spcBef>
              <a:spcAft>
                <a:spcPts val="1200"/>
              </a:spcAft>
              <a:buNone/>
            </a:pPr>
            <a:r>
              <a:rPr b="1" lang="en-US" sz="2100">
                <a:solidFill>
                  <a:schemeClr val="accent2"/>
                </a:solidFill>
                <a:highlight>
                  <a:srgbClr val="FFFFFF"/>
                </a:highlight>
              </a:rPr>
              <a:t>Word Cloud for Preprocessed question1  </a:t>
            </a:r>
            <a:r>
              <a:rPr b="1" lang="en-US" sz="2100">
                <a:solidFill>
                  <a:schemeClr val="accent2"/>
                </a:solidFill>
                <a:highlight>
                  <a:srgbClr val="FFFFFF"/>
                </a:highlight>
              </a:rPr>
              <a:t>      </a:t>
            </a:r>
            <a:endParaRPr sz="2100">
              <a:solidFill>
                <a:schemeClr val="dk1"/>
              </a:solidFill>
            </a:endParaRPr>
          </a:p>
        </p:txBody>
      </p:sp>
      <p:sp>
        <p:nvSpPr>
          <p:cNvPr id="203" name="Google Shape;203;g16f7a4ac3bf_0_1685"/>
          <p:cNvSpPr txBox="1"/>
          <p:nvPr/>
        </p:nvSpPr>
        <p:spPr>
          <a:xfrm>
            <a:off x="6013300" y="0"/>
            <a:ext cx="5793900" cy="507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1200"/>
              </a:spcAft>
              <a:buClr>
                <a:schemeClr val="dk1"/>
              </a:buClr>
              <a:buSzPts val="1100"/>
              <a:buFont typeface="Arial"/>
              <a:buNone/>
            </a:pPr>
            <a:r>
              <a:rPr b="1" lang="en-US" sz="2100">
                <a:solidFill>
                  <a:schemeClr val="accent2"/>
                </a:solidFill>
                <a:highlight>
                  <a:srgbClr val="FFFFFF"/>
                </a:highlight>
              </a:rPr>
              <a:t>Word Cloud for Preprocessed question1  </a:t>
            </a:r>
            <a:endParaRPr/>
          </a:p>
        </p:txBody>
      </p:sp>
      <p:pic>
        <p:nvPicPr>
          <p:cNvPr id="204" name="Google Shape;204;g16f7a4ac3bf_0_1685"/>
          <p:cNvPicPr preferRelativeResize="0"/>
          <p:nvPr/>
        </p:nvPicPr>
        <p:blipFill>
          <a:blip r:embed="rId3">
            <a:alphaModFix/>
          </a:blip>
          <a:stretch>
            <a:fillRect/>
          </a:stretch>
        </p:blipFill>
        <p:spPr>
          <a:xfrm>
            <a:off x="552425" y="506013"/>
            <a:ext cx="4533900" cy="2657475"/>
          </a:xfrm>
          <a:prstGeom prst="rect">
            <a:avLst/>
          </a:prstGeom>
          <a:noFill/>
          <a:ln>
            <a:noFill/>
          </a:ln>
        </p:spPr>
      </p:pic>
      <p:pic>
        <p:nvPicPr>
          <p:cNvPr id="205" name="Google Shape;205;g16f7a4ac3bf_0_1685"/>
          <p:cNvPicPr preferRelativeResize="0"/>
          <p:nvPr/>
        </p:nvPicPr>
        <p:blipFill>
          <a:blip r:embed="rId4">
            <a:alphaModFix/>
          </a:blip>
          <a:stretch>
            <a:fillRect/>
          </a:stretch>
        </p:blipFill>
        <p:spPr>
          <a:xfrm>
            <a:off x="6821313" y="506013"/>
            <a:ext cx="4429125" cy="2657475"/>
          </a:xfrm>
          <a:prstGeom prst="rect">
            <a:avLst/>
          </a:prstGeom>
          <a:noFill/>
          <a:ln>
            <a:noFill/>
          </a:ln>
        </p:spPr>
      </p:pic>
      <p:sp>
        <p:nvSpPr>
          <p:cNvPr id="206" name="Google Shape;206;g16f7a4ac3bf_0_1685"/>
          <p:cNvSpPr txBox="1"/>
          <p:nvPr/>
        </p:nvSpPr>
        <p:spPr>
          <a:xfrm>
            <a:off x="-339375" y="3450950"/>
            <a:ext cx="9729600" cy="507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1200"/>
              </a:spcAft>
              <a:buClr>
                <a:schemeClr val="dk1"/>
              </a:buClr>
              <a:buSzPts val="1100"/>
              <a:buFont typeface="Arial"/>
              <a:buNone/>
            </a:pPr>
            <a:r>
              <a:rPr b="1" lang="en-US" sz="2100">
                <a:solidFill>
                  <a:schemeClr val="accent2"/>
                </a:solidFill>
                <a:highlight>
                  <a:srgbClr val="FFFFFF"/>
                </a:highlight>
              </a:rPr>
              <a:t>Word Cloud for duplicate question pairs</a:t>
            </a:r>
            <a:endParaRPr/>
          </a:p>
        </p:txBody>
      </p:sp>
      <p:sp>
        <p:nvSpPr>
          <p:cNvPr id="207" name="Google Shape;207;g16f7a4ac3bf_0_1685"/>
          <p:cNvSpPr txBox="1"/>
          <p:nvPr/>
        </p:nvSpPr>
        <p:spPr>
          <a:xfrm>
            <a:off x="5793825" y="3450950"/>
            <a:ext cx="9729600" cy="507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1200"/>
              </a:spcAft>
              <a:buClr>
                <a:schemeClr val="dk1"/>
              </a:buClr>
              <a:buSzPts val="1100"/>
              <a:buFont typeface="Arial"/>
              <a:buNone/>
            </a:pPr>
            <a:r>
              <a:rPr b="1" lang="en-US" sz="2100">
                <a:solidFill>
                  <a:schemeClr val="accent2"/>
                </a:solidFill>
                <a:highlight>
                  <a:srgbClr val="FFFFFF"/>
                </a:highlight>
              </a:rPr>
              <a:t>Word Cloud for non duplicate question pairs</a:t>
            </a:r>
            <a:endParaRPr/>
          </a:p>
        </p:txBody>
      </p:sp>
      <p:pic>
        <p:nvPicPr>
          <p:cNvPr id="208" name="Google Shape;208;g16f7a4ac3bf_0_1685"/>
          <p:cNvPicPr preferRelativeResize="0"/>
          <p:nvPr/>
        </p:nvPicPr>
        <p:blipFill>
          <a:blip r:embed="rId5">
            <a:alphaModFix/>
          </a:blip>
          <a:stretch>
            <a:fillRect/>
          </a:stretch>
        </p:blipFill>
        <p:spPr>
          <a:xfrm>
            <a:off x="6854663" y="4043163"/>
            <a:ext cx="4362450" cy="2657475"/>
          </a:xfrm>
          <a:prstGeom prst="rect">
            <a:avLst/>
          </a:prstGeom>
          <a:noFill/>
          <a:ln>
            <a:noFill/>
          </a:ln>
        </p:spPr>
      </p:pic>
      <p:pic>
        <p:nvPicPr>
          <p:cNvPr id="209" name="Google Shape;209;g16f7a4ac3bf_0_1685"/>
          <p:cNvPicPr preferRelativeResize="0"/>
          <p:nvPr/>
        </p:nvPicPr>
        <p:blipFill>
          <a:blip r:embed="rId6">
            <a:alphaModFix/>
          </a:blip>
          <a:stretch>
            <a:fillRect/>
          </a:stretch>
        </p:blipFill>
        <p:spPr>
          <a:xfrm>
            <a:off x="581000" y="3995538"/>
            <a:ext cx="4476750" cy="2752725"/>
          </a:xfrm>
          <a:prstGeom prst="rect">
            <a:avLst/>
          </a:prstGeom>
          <a:noFill/>
          <a:ln>
            <a:noFill/>
          </a:ln>
        </p:spPr>
      </p:pic>
      <p:sp>
        <p:nvSpPr>
          <p:cNvPr id="210" name="Google Shape;210;g16f7a4ac3bf_0_1685"/>
          <p:cNvSpPr txBox="1"/>
          <p:nvPr/>
        </p:nvSpPr>
        <p:spPr>
          <a:xfrm>
            <a:off x="5086325" y="2415500"/>
            <a:ext cx="1768500" cy="11697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200">
                <a:solidFill>
                  <a:schemeClr val="accent1"/>
                </a:solidFill>
              </a:rPr>
              <a:t>Word Clouds</a:t>
            </a:r>
            <a:endParaRPr b="1" sz="3200">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6f7a4ac3bf_0_1718"/>
          <p:cNvSpPr txBox="1"/>
          <p:nvPr>
            <p:ph idx="1" type="body"/>
          </p:nvPr>
        </p:nvSpPr>
        <p:spPr>
          <a:xfrm>
            <a:off x="3197602" y="7089400"/>
            <a:ext cx="7612800" cy="1872300"/>
          </a:xfrm>
          <a:prstGeom prst="rect">
            <a:avLst/>
          </a:prstGeom>
          <a:noFill/>
          <a:ln>
            <a:noFill/>
          </a:ln>
        </p:spPr>
        <p:txBody>
          <a:bodyPr anchorCtr="0" anchor="t" bIns="45700" lIns="91425" spcFirstLastPara="1" rIns="91425" wrap="square" tIns="45700">
            <a:normAutofit fontScale="92500" lnSpcReduction="20000"/>
          </a:bodyPr>
          <a:lstStyle/>
          <a:p>
            <a:pPr indent="-215900" lvl="0" marL="342900" rtl="0" algn="l">
              <a:lnSpc>
                <a:spcPct val="100000"/>
              </a:lnSpc>
              <a:spcBef>
                <a:spcPts val="0"/>
              </a:spcBef>
              <a:spcAft>
                <a:spcPts val="0"/>
              </a:spcAft>
              <a:buSzPct val="100000"/>
              <a:buFont typeface="Noto Sans"/>
              <a:buNone/>
            </a:pPr>
            <a:r>
              <a:t/>
            </a:r>
            <a:endParaRPr sz="2000">
              <a:solidFill>
                <a:schemeClr val="dk1"/>
              </a:solidFill>
              <a:latin typeface="Century Gothic"/>
              <a:ea typeface="Century Gothic"/>
              <a:cs typeface="Century Gothic"/>
              <a:sym typeface="Century Gothic"/>
            </a:endParaRPr>
          </a:p>
          <a:p>
            <a:pPr indent="0" lvl="0" marL="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215900" lvl="0" marL="34290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190500" lvl="0" marL="342900" rtl="0" algn="l">
              <a:lnSpc>
                <a:spcPct val="100000"/>
              </a:lnSpc>
              <a:spcBef>
                <a:spcPts val="1000"/>
              </a:spcBef>
              <a:spcAft>
                <a:spcPts val="0"/>
              </a:spcAft>
              <a:buSzPct val="100000"/>
              <a:buNone/>
            </a:pPr>
            <a:r>
              <a:t/>
            </a:r>
            <a:endParaRPr sz="2400">
              <a:solidFill>
                <a:schemeClr val="dk1"/>
              </a:solidFill>
              <a:latin typeface="Century Gothic"/>
              <a:ea typeface="Century Gothic"/>
              <a:cs typeface="Century Gothic"/>
              <a:sym typeface="Century Gothic"/>
            </a:endParaRPr>
          </a:p>
          <a:p>
            <a:pPr indent="-228600" lvl="0" marL="342900" rtl="0" algn="l">
              <a:lnSpc>
                <a:spcPct val="100000"/>
              </a:lnSpc>
              <a:spcBef>
                <a:spcPts val="1000"/>
              </a:spcBef>
              <a:spcAft>
                <a:spcPts val="0"/>
              </a:spcAft>
              <a:buSzPct val="75000"/>
              <a:buNone/>
            </a:pPr>
            <a:r>
              <a:t/>
            </a:r>
            <a:endParaRPr/>
          </a:p>
        </p:txBody>
      </p:sp>
      <p:sp>
        <p:nvSpPr>
          <p:cNvPr id="216" name="Google Shape;216;g16f7a4ac3bf_0_1718"/>
          <p:cNvSpPr txBox="1"/>
          <p:nvPr/>
        </p:nvSpPr>
        <p:spPr>
          <a:xfrm>
            <a:off x="42075" y="42075"/>
            <a:ext cx="12054000" cy="6864900"/>
          </a:xfrm>
          <a:prstGeom prst="rect">
            <a:avLst/>
          </a:prstGeom>
          <a:solidFill>
            <a:srgbClr val="CFE2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7" name="Google Shape;217;g16f7a4ac3bf_0_1718"/>
          <p:cNvSpPr txBox="1"/>
          <p:nvPr>
            <p:ph idx="1" type="body"/>
          </p:nvPr>
        </p:nvSpPr>
        <p:spPr>
          <a:xfrm>
            <a:off x="168300" y="84150"/>
            <a:ext cx="11790900" cy="6858000"/>
          </a:xfrm>
          <a:prstGeom prst="rect">
            <a:avLst/>
          </a:prstGeom>
          <a:solidFill>
            <a:srgbClr val="CFE2F3"/>
          </a:solid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rPr b="1" lang="en-US" sz="2700">
                <a:solidFill>
                  <a:schemeClr val="dk1"/>
                </a:solidFill>
              </a:rPr>
              <a:t>C</a:t>
            </a:r>
            <a:r>
              <a:rPr b="1" lang="en-US" sz="2700">
                <a:solidFill>
                  <a:schemeClr val="dk1"/>
                </a:solidFill>
              </a:rPr>
              <a:t>ount </a:t>
            </a:r>
            <a:r>
              <a:rPr b="1" lang="en-US" sz="2700">
                <a:solidFill>
                  <a:schemeClr val="dk1"/>
                </a:solidFill>
              </a:rPr>
              <a:t>Plot of length of words in Clean_q1_lem and Clean_q2_lem</a:t>
            </a:r>
            <a:endParaRPr b="1" sz="2700">
              <a:solidFill>
                <a:schemeClr val="dk1"/>
              </a:solidFill>
            </a:endParaRPr>
          </a:p>
          <a:p>
            <a:pPr indent="0" lvl="0" marL="279400" marR="660400" rtl="0" algn="l">
              <a:lnSpc>
                <a:spcPct val="115000"/>
              </a:lnSpc>
              <a:spcBef>
                <a:spcPts val="1200"/>
              </a:spcBef>
              <a:spcAft>
                <a:spcPts val="0"/>
              </a:spcAft>
              <a:buNone/>
            </a:pPr>
            <a:r>
              <a:rPr lang="en-US" sz="2200">
                <a:solidFill>
                  <a:srgbClr val="212121"/>
                </a:solidFill>
              </a:rPr>
              <a:t>We can notice that almost 99% of words are in range 0 to 15 for both Question1 and Question2.</a:t>
            </a:r>
            <a:endParaRPr sz="2200">
              <a:solidFill>
                <a:srgbClr val="212121"/>
              </a:solidFill>
            </a:endParaRPr>
          </a:p>
          <a:p>
            <a:pPr indent="0" lvl="0" marL="279400" marR="660400" rtl="0" algn="l">
              <a:lnSpc>
                <a:spcPct val="115000"/>
              </a:lnSpc>
              <a:spcBef>
                <a:spcPts val="600"/>
              </a:spcBef>
              <a:spcAft>
                <a:spcPts val="0"/>
              </a:spcAft>
              <a:buNone/>
            </a:pPr>
            <a:r>
              <a:rPr lang="en-US" sz="2200">
                <a:solidFill>
                  <a:srgbClr val="212121"/>
                </a:solidFill>
              </a:rPr>
              <a:t>And they are very few questions in both Question1 and Question2 that have count of words greater than 15.</a:t>
            </a:r>
            <a:endParaRPr sz="2200">
              <a:solidFill>
                <a:srgbClr val="212121"/>
              </a:solidFill>
            </a:endParaRPr>
          </a:p>
          <a:p>
            <a:pPr indent="0" lvl="0" marL="457200" rtl="0" algn="l">
              <a:lnSpc>
                <a:spcPct val="115000"/>
              </a:lnSpc>
              <a:spcBef>
                <a:spcPts val="1200"/>
              </a:spcBef>
              <a:spcAft>
                <a:spcPts val="0"/>
              </a:spcAft>
              <a:buNone/>
            </a:pPr>
            <a:r>
              <a:t/>
            </a:r>
            <a:endParaRPr b="1" sz="2700">
              <a:solidFill>
                <a:schemeClr val="lt1"/>
              </a:solidFill>
            </a:endParaRPr>
          </a:p>
          <a:p>
            <a:pPr indent="0" lvl="0" marL="0" rtl="0" algn="l">
              <a:lnSpc>
                <a:spcPct val="135714"/>
              </a:lnSpc>
              <a:spcBef>
                <a:spcPts val="1200"/>
              </a:spcBef>
              <a:spcAft>
                <a:spcPts val="0"/>
              </a:spcAft>
              <a:buNone/>
            </a:pPr>
            <a:r>
              <a:t/>
            </a:r>
            <a:endParaRPr b="1" sz="3800">
              <a:solidFill>
                <a:schemeClr val="lt1"/>
              </a:solidFill>
            </a:endParaRPr>
          </a:p>
        </p:txBody>
      </p:sp>
      <p:pic>
        <p:nvPicPr>
          <p:cNvPr id="218" name="Google Shape;218;g16f7a4ac3bf_0_1718"/>
          <p:cNvPicPr preferRelativeResize="0"/>
          <p:nvPr/>
        </p:nvPicPr>
        <p:blipFill>
          <a:blip r:embed="rId3">
            <a:alphaModFix/>
          </a:blip>
          <a:stretch>
            <a:fillRect/>
          </a:stretch>
        </p:blipFill>
        <p:spPr>
          <a:xfrm>
            <a:off x="805750" y="2401125"/>
            <a:ext cx="10741600" cy="4350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6f7a4ac3bf_0_1734"/>
          <p:cNvSpPr txBox="1"/>
          <p:nvPr>
            <p:ph idx="1" type="body"/>
          </p:nvPr>
        </p:nvSpPr>
        <p:spPr>
          <a:xfrm>
            <a:off x="3197602" y="7089400"/>
            <a:ext cx="7612800" cy="1872300"/>
          </a:xfrm>
          <a:prstGeom prst="rect">
            <a:avLst/>
          </a:prstGeom>
          <a:noFill/>
          <a:ln>
            <a:noFill/>
          </a:ln>
        </p:spPr>
        <p:txBody>
          <a:bodyPr anchorCtr="0" anchor="t" bIns="45700" lIns="91425" spcFirstLastPara="1" rIns="91425" wrap="square" tIns="45700">
            <a:normAutofit fontScale="92500" lnSpcReduction="20000"/>
          </a:bodyPr>
          <a:lstStyle/>
          <a:p>
            <a:pPr indent="-215900" lvl="0" marL="342900" rtl="0" algn="l">
              <a:lnSpc>
                <a:spcPct val="100000"/>
              </a:lnSpc>
              <a:spcBef>
                <a:spcPts val="0"/>
              </a:spcBef>
              <a:spcAft>
                <a:spcPts val="0"/>
              </a:spcAft>
              <a:buSzPct val="100000"/>
              <a:buFont typeface="Noto Sans"/>
              <a:buNone/>
            </a:pPr>
            <a:r>
              <a:t/>
            </a:r>
            <a:endParaRPr sz="2000">
              <a:solidFill>
                <a:schemeClr val="dk1"/>
              </a:solidFill>
              <a:latin typeface="Century Gothic"/>
              <a:ea typeface="Century Gothic"/>
              <a:cs typeface="Century Gothic"/>
              <a:sym typeface="Century Gothic"/>
            </a:endParaRPr>
          </a:p>
          <a:p>
            <a:pPr indent="0" lvl="0" marL="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215900" lvl="0" marL="34290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190500" lvl="0" marL="342900" rtl="0" algn="l">
              <a:lnSpc>
                <a:spcPct val="100000"/>
              </a:lnSpc>
              <a:spcBef>
                <a:spcPts val="1000"/>
              </a:spcBef>
              <a:spcAft>
                <a:spcPts val="0"/>
              </a:spcAft>
              <a:buSzPct val="100000"/>
              <a:buNone/>
            </a:pPr>
            <a:r>
              <a:t/>
            </a:r>
            <a:endParaRPr sz="2400">
              <a:solidFill>
                <a:schemeClr val="dk1"/>
              </a:solidFill>
              <a:latin typeface="Century Gothic"/>
              <a:ea typeface="Century Gothic"/>
              <a:cs typeface="Century Gothic"/>
              <a:sym typeface="Century Gothic"/>
            </a:endParaRPr>
          </a:p>
          <a:p>
            <a:pPr indent="-228600" lvl="0" marL="342900" rtl="0" algn="l">
              <a:lnSpc>
                <a:spcPct val="100000"/>
              </a:lnSpc>
              <a:spcBef>
                <a:spcPts val="1000"/>
              </a:spcBef>
              <a:spcAft>
                <a:spcPts val="0"/>
              </a:spcAft>
              <a:buSzPct val="75000"/>
              <a:buNone/>
            </a:pPr>
            <a:r>
              <a:t/>
            </a:r>
            <a:endParaRPr/>
          </a:p>
        </p:txBody>
      </p:sp>
      <p:sp>
        <p:nvSpPr>
          <p:cNvPr id="224" name="Google Shape;224;g16f7a4ac3bf_0_1734"/>
          <p:cNvSpPr txBox="1"/>
          <p:nvPr/>
        </p:nvSpPr>
        <p:spPr>
          <a:xfrm>
            <a:off x="-125" y="0"/>
            <a:ext cx="12192000" cy="6864900"/>
          </a:xfrm>
          <a:prstGeom prst="rect">
            <a:avLst/>
          </a:prstGeom>
          <a:solidFill>
            <a:srgbClr val="CFE2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5" name="Google Shape;225;g16f7a4ac3bf_0_1734"/>
          <p:cNvSpPr txBox="1"/>
          <p:nvPr>
            <p:ph type="title"/>
          </p:nvPr>
        </p:nvSpPr>
        <p:spPr>
          <a:xfrm>
            <a:off x="-1285750" y="722963"/>
            <a:ext cx="1490400" cy="536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b="1" lang="en-US" sz="100">
                <a:solidFill>
                  <a:srgbClr val="C00000"/>
                </a:solidFill>
                <a:latin typeface="Arial"/>
                <a:ea typeface="Arial"/>
                <a:cs typeface="Arial"/>
                <a:sym typeface="Arial"/>
              </a:rPr>
              <a:t>,</a:t>
            </a:r>
            <a:endParaRPr b="1" sz="100">
              <a:solidFill>
                <a:srgbClr val="C00000"/>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b="1" sz="100">
              <a:solidFill>
                <a:srgbClr val="C00000"/>
              </a:solidFill>
              <a:latin typeface="Arial"/>
              <a:ea typeface="Arial"/>
              <a:cs typeface="Arial"/>
              <a:sym typeface="Arial"/>
            </a:endParaRPr>
          </a:p>
        </p:txBody>
      </p:sp>
      <p:sp>
        <p:nvSpPr>
          <p:cNvPr id="226" name="Google Shape;226;g16f7a4ac3bf_0_1734"/>
          <p:cNvSpPr txBox="1"/>
          <p:nvPr>
            <p:ph idx="1" type="body"/>
          </p:nvPr>
        </p:nvSpPr>
        <p:spPr>
          <a:xfrm>
            <a:off x="-125" y="3450"/>
            <a:ext cx="12192000" cy="6858000"/>
          </a:xfrm>
          <a:prstGeom prst="rect">
            <a:avLst/>
          </a:prstGeom>
          <a:solidFill>
            <a:srgbClr val="CFE2F3"/>
          </a:solidFill>
          <a:ln>
            <a:noFill/>
          </a:ln>
        </p:spPr>
        <p:txBody>
          <a:bodyPr anchorCtr="0" anchor="t" bIns="45700" lIns="91425" spcFirstLastPara="1" rIns="91425" wrap="square" tIns="45700">
            <a:normAutofit/>
          </a:bodyPr>
          <a:lstStyle/>
          <a:p>
            <a:pPr indent="0" lvl="0" marL="57150" rtl="0" algn="l">
              <a:lnSpc>
                <a:spcPct val="115000"/>
              </a:lnSpc>
              <a:spcBef>
                <a:spcPts val="600"/>
              </a:spcBef>
              <a:spcAft>
                <a:spcPts val="0"/>
              </a:spcAft>
              <a:buNone/>
            </a:pPr>
            <a:r>
              <a:rPr b="1" lang="en-US" sz="3200">
                <a:solidFill>
                  <a:schemeClr val="dk1"/>
                </a:solidFill>
              </a:rPr>
              <a:t>Feature Extraction:</a:t>
            </a:r>
            <a:endParaRPr b="1" sz="2450">
              <a:solidFill>
                <a:schemeClr val="dk1"/>
              </a:solidFill>
            </a:endParaRPr>
          </a:p>
          <a:p>
            <a:pPr indent="0" lvl="0" marL="57150" rtl="0" algn="l">
              <a:lnSpc>
                <a:spcPct val="115000"/>
              </a:lnSpc>
              <a:spcBef>
                <a:spcPts val="600"/>
              </a:spcBef>
              <a:spcAft>
                <a:spcPts val="0"/>
              </a:spcAft>
              <a:buNone/>
            </a:pPr>
            <a:r>
              <a:rPr lang="en-US" sz="2150">
                <a:solidFill>
                  <a:schemeClr val="dk1"/>
                </a:solidFill>
              </a:rPr>
              <a:t>Feature extraction refers to the process of transforming raw data into numerical features that can be processed while preserving the information in the original data set. It yields better results than applying machine learning directly to the raw data.</a:t>
            </a:r>
            <a:endParaRPr sz="2150">
              <a:solidFill>
                <a:schemeClr val="dk1"/>
              </a:solidFill>
            </a:endParaRPr>
          </a:p>
          <a:p>
            <a:pPr indent="0" lvl="0" marL="57150" rtl="0" algn="l">
              <a:lnSpc>
                <a:spcPct val="115000"/>
              </a:lnSpc>
              <a:spcBef>
                <a:spcPts val="600"/>
              </a:spcBef>
              <a:spcAft>
                <a:spcPts val="0"/>
              </a:spcAft>
              <a:buNone/>
            </a:pPr>
            <a:r>
              <a:t/>
            </a:r>
            <a:endParaRPr sz="2150">
              <a:solidFill>
                <a:schemeClr val="dk1"/>
              </a:solidFill>
            </a:endParaRPr>
          </a:p>
          <a:p>
            <a:pPr indent="0" lvl="0" marL="0" rtl="0" algn="l">
              <a:lnSpc>
                <a:spcPct val="115000"/>
              </a:lnSpc>
              <a:spcBef>
                <a:spcPts val="600"/>
              </a:spcBef>
              <a:spcAft>
                <a:spcPts val="0"/>
              </a:spcAft>
              <a:buClr>
                <a:schemeClr val="dk1"/>
              </a:buClr>
              <a:buSzPts val="1100"/>
              <a:buFont typeface="Arial"/>
              <a:buNone/>
            </a:pPr>
            <a:r>
              <a:rPr lang="en-US" sz="2150">
                <a:solidFill>
                  <a:schemeClr val="dk1"/>
                </a:solidFill>
              </a:rPr>
              <a:t>We have divided this step in three parts :</a:t>
            </a:r>
            <a:endParaRPr sz="2150">
              <a:solidFill>
                <a:schemeClr val="dk1"/>
              </a:solidFill>
            </a:endParaRPr>
          </a:p>
          <a:p>
            <a:pPr indent="-365125" lvl="0" marL="457200" rtl="0" algn="l">
              <a:lnSpc>
                <a:spcPct val="115000"/>
              </a:lnSpc>
              <a:spcBef>
                <a:spcPts val="600"/>
              </a:spcBef>
              <a:spcAft>
                <a:spcPts val="0"/>
              </a:spcAft>
              <a:buClr>
                <a:schemeClr val="dk1"/>
              </a:buClr>
              <a:buSzPts val="2150"/>
              <a:buFont typeface="Roboto"/>
              <a:buAutoNum type="arabicPeriod"/>
            </a:pPr>
            <a:r>
              <a:rPr b="1" lang="en-US" sz="2150">
                <a:solidFill>
                  <a:schemeClr val="dk1"/>
                </a:solidFill>
              </a:rPr>
              <a:t>Basic Features</a:t>
            </a:r>
            <a:r>
              <a:rPr lang="en-US" sz="2150">
                <a:solidFill>
                  <a:schemeClr val="dk1"/>
                </a:solidFill>
              </a:rPr>
              <a:t> : These features are extracted from preprocessed question1 and question2.</a:t>
            </a:r>
            <a:endParaRPr b="1" sz="2150">
              <a:solidFill>
                <a:schemeClr val="dk1"/>
              </a:solidFill>
            </a:endParaRPr>
          </a:p>
          <a:p>
            <a:pPr indent="-365125" lvl="0" marL="457200" rtl="0" algn="l">
              <a:lnSpc>
                <a:spcPct val="115000"/>
              </a:lnSpc>
              <a:spcBef>
                <a:spcPts val="0"/>
              </a:spcBef>
              <a:spcAft>
                <a:spcPts val="0"/>
              </a:spcAft>
              <a:buClr>
                <a:schemeClr val="dk1"/>
              </a:buClr>
              <a:buSzPts val="2150"/>
              <a:buFont typeface="Roboto"/>
              <a:buAutoNum type="arabicPeriod"/>
            </a:pPr>
            <a:r>
              <a:rPr b="1" lang="en-US" sz="2150">
                <a:solidFill>
                  <a:schemeClr val="dk1"/>
                </a:solidFill>
              </a:rPr>
              <a:t>StopWords and Token Features</a:t>
            </a:r>
            <a:r>
              <a:rPr lang="en-US" sz="2150">
                <a:solidFill>
                  <a:schemeClr val="dk1"/>
                </a:solidFill>
              </a:rPr>
              <a:t> : These features are extracted based on stopwords and tokens from original question1 and question2.</a:t>
            </a:r>
            <a:endParaRPr b="1" sz="2150">
              <a:solidFill>
                <a:schemeClr val="dk1"/>
              </a:solidFill>
            </a:endParaRPr>
          </a:p>
          <a:p>
            <a:pPr indent="-365125" lvl="0" marL="457200" rtl="0" algn="l">
              <a:lnSpc>
                <a:spcPct val="115000"/>
              </a:lnSpc>
              <a:spcBef>
                <a:spcPts val="0"/>
              </a:spcBef>
              <a:spcAft>
                <a:spcPts val="0"/>
              </a:spcAft>
              <a:buClr>
                <a:schemeClr val="dk1"/>
              </a:buClr>
              <a:buSzPts val="2150"/>
              <a:buFont typeface="Roboto"/>
              <a:buAutoNum type="arabicPeriod"/>
            </a:pPr>
            <a:r>
              <a:rPr b="1" lang="en-US" sz="2150">
                <a:solidFill>
                  <a:schemeClr val="dk1"/>
                </a:solidFill>
              </a:rPr>
              <a:t>Fuzzy Features</a:t>
            </a:r>
            <a:r>
              <a:rPr lang="en-US" sz="2150">
                <a:solidFill>
                  <a:schemeClr val="dk1"/>
                </a:solidFill>
              </a:rPr>
              <a:t> : These features are extracted from fuzzywords of preprocessed question1 and question2.</a:t>
            </a:r>
            <a:endParaRPr sz="2150">
              <a:solidFill>
                <a:schemeClr val="dk1"/>
              </a:solidFill>
            </a:endParaRPr>
          </a:p>
          <a:p>
            <a:pPr indent="0" lvl="0" marL="0" rtl="0" algn="l">
              <a:lnSpc>
                <a:spcPct val="115000"/>
              </a:lnSpc>
              <a:spcBef>
                <a:spcPts val="1200"/>
              </a:spcBef>
              <a:spcAft>
                <a:spcPts val="1200"/>
              </a:spcAft>
              <a:buNone/>
            </a:pPr>
            <a:r>
              <a:t/>
            </a:r>
            <a:endParaRPr sz="2150">
              <a:solidFill>
                <a:schemeClr val="dk1"/>
              </a:solidFill>
            </a:endParaRPr>
          </a:p>
        </p:txBody>
      </p:sp>
      <p:sp>
        <p:nvSpPr>
          <p:cNvPr id="227" name="Google Shape;227;g16f7a4ac3bf_0_1734"/>
          <p:cNvSpPr txBox="1"/>
          <p:nvPr/>
        </p:nvSpPr>
        <p:spPr>
          <a:xfrm>
            <a:off x="5401550" y="1927325"/>
            <a:ext cx="4945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1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16f7a4ac3bf_0_1787"/>
          <p:cNvSpPr txBox="1"/>
          <p:nvPr>
            <p:ph idx="1" type="body"/>
          </p:nvPr>
        </p:nvSpPr>
        <p:spPr>
          <a:xfrm>
            <a:off x="3197602" y="7089400"/>
            <a:ext cx="7612800" cy="1872300"/>
          </a:xfrm>
          <a:prstGeom prst="rect">
            <a:avLst/>
          </a:prstGeom>
          <a:noFill/>
          <a:ln>
            <a:noFill/>
          </a:ln>
        </p:spPr>
        <p:txBody>
          <a:bodyPr anchorCtr="0" anchor="t" bIns="45700" lIns="91425" spcFirstLastPara="1" rIns="91425" wrap="square" tIns="45700">
            <a:normAutofit fontScale="92500" lnSpcReduction="20000"/>
          </a:bodyPr>
          <a:lstStyle/>
          <a:p>
            <a:pPr indent="-215900" lvl="0" marL="342900" rtl="0" algn="l">
              <a:lnSpc>
                <a:spcPct val="100000"/>
              </a:lnSpc>
              <a:spcBef>
                <a:spcPts val="0"/>
              </a:spcBef>
              <a:spcAft>
                <a:spcPts val="0"/>
              </a:spcAft>
              <a:buSzPct val="100000"/>
              <a:buFont typeface="Noto Sans"/>
              <a:buNone/>
            </a:pPr>
            <a:r>
              <a:t/>
            </a:r>
            <a:endParaRPr sz="2000">
              <a:solidFill>
                <a:schemeClr val="dk1"/>
              </a:solidFill>
              <a:latin typeface="Century Gothic"/>
              <a:ea typeface="Century Gothic"/>
              <a:cs typeface="Century Gothic"/>
              <a:sym typeface="Century Gothic"/>
            </a:endParaRPr>
          </a:p>
          <a:p>
            <a:pPr indent="0" lvl="0" marL="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215900" lvl="0" marL="34290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190500" lvl="0" marL="342900" rtl="0" algn="l">
              <a:lnSpc>
                <a:spcPct val="100000"/>
              </a:lnSpc>
              <a:spcBef>
                <a:spcPts val="1000"/>
              </a:spcBef>
              <a:spcAft>
                <a:spcPts val="0"/>
              </a:spcAft>
              <a:buSzPct val="100000"/>
              <a:buNone/>
            </a:pPr>
            <a:r>
              <a:t/>
            </a:r>
            <a:endParaRPr sz="2400">
              <a:solidFill>
                <a:schemeClr val="dk1"/>
              </a:solidFill>
              <a:latin typeface="Century Gothic"/>
              <a:ea typeface="Century Gothic"/>
              <a:cs typeface="Century Gothic"/>
              <a:sym typeface="Century Gothic"/>
            </a:endParaRPr>
          </a:p>
          <a:p>
            <a:pPr indent="-228600" lvl="0" marL="342900" rtl="0" algn="l">
              <a:lnSpc>
                <a:spcPct val="100000"/>
              </a:lnSpc>
              <a:spcBef>
                <a:spcPts val="1000"/>
              </a:spcBef>
              <a:spcAft>
                <a:spcPts val="0"/>
              </a:spcAft>
              <a:buSzPct val="75000"/>
              <a:buNone/>
            </a:pPr>
            <a:r>
              <a:t/>
            </a:r>
            <a:endParaRPr/>
          </a:p>
        </p:txBody>
      </p:sp>
      <p:sp>
        <p:nvSpPr>
          <p:cNvPr id="233" name="Google Shape;233;g16f7a4ac3bf_0_1787"/>
          <p:cNvSpPr txBox="1"/>
          <p:nvPr/>
        </p:nvSpPr>
        <p:spPr>
          <a:xfrm>
            <a:off x="-125" y="0"/>
            <a:ext cx="12192000" cy="6864900"/>
          </a:xfrm>
          <a:prstGeom prst="rect">
            <a:avLst/>
          </a:prstGeom>
          <a:solidFill>
            <a:srgbClr val="CFE2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4" name="Google Shape;234;g16f7a4ac3bf_0_1787"/>
          <p:cNvSpPr txBox="1"/>
          <p:nvPr>
            <p:ph type="title"/>
          </p:nvPr>
        </p:nvSpPr>
        <p:spPr>
          <a:xfrm>
            <a:off x="-1285750" y="722963"/>
            <a:ext cx="1490400" cy="536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b="1" lang="en-US" sz="100">
                <a:solidFill>
                  <a:srgbClr val="C00000"/>
                </a:solidFill>
                <a:latin typeface="Arial"/>
                <a:ea typeface="Arial"/>
                <a:cs typeface="Arial"/>
                <a:sym typeface="Arial"/>
              </a:rPr>
              <a:t>,</a:t>
            </a:r>
            <a:endParaRPr b="1" sz="100">
              <a:solidFill>
                <a:srgbClr val="C00000"/>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b="1" sz="100">
              <a:solidFill>
                <a:srgbClr val="C00000"/>
              </a:solidFill>
              <a:latin typeface="Arial"/>
              <a:ea typeface="Arial"/>
              <a:cs typeface="Arial"/>
              <a:sym typeface="Arial"/>
            </a:endParaRPr>
          </a:p>
        </p:txBody>
      </p:sp>
      <p:sp>
        <p:nvSpPr>
          <p:cNvPr id="235" name="Google Shape;235;g16f7a4ac3bf_0_1787"/>
          <p:cNvSpPr txBox="1"/>
          <p:nvPr/>
        </p:nvSpPr>
        <p:spPr>
          <a:xfrm>
            <a:off x="5401550" y="1927325"/>
            <a:ext cx="4945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100">
              <a:solidFill>
                <a:schemeClr val="dk1"/>
              </a:solidFill>
            </a:endParaRPr>
          </a:p>
        </p:txBody>
      </p:sp>
      <p:sp>
        <p:nvSpPr>
          <p:cNvPr id="236" name="Google Shape;236;g16f7a4ac3bf_0_1787"/>
          <p:cNvSpPr txBox="1"/>
          <p:nvPr>
            <p:ph idx="1" type="body"/>
          </p:nvPr>
        </p:nvSpPr>
        <p:spPr>
          <a:xfrm>
            <a:off x="0" y="25"/>
            <a:ext cx="12192000" cy="6858000"/>
          </a:xfrm>
          <a:prstGeom prst="rect">
            <a:avLst/>
          </a:prstGeom>
          <a:noFill/>
          <a:ln>
            <a:noFill/>
          </a:ln>
        </p:spPr>
        <p:txBody>
          <a:bodyPr anchorCtr="0" anchor="t" bIns="45700" lIns="91425" spcFirstLastPara="1" rIns="91425" wrap="square" tIns="45700">
            <a:normAutofit fontScale="40000" lnSpcReduction="20000"/>
          </a:bodyPr>
          <a:lstStyle/>
          <a:p>
            <a:pPr indent="-482333" lvl="0" marL="742950" rtl="0" algn="l">
              <a:lnSpc>
                <a:spcPct val="115000"/>
              </a:lnSpc>
              <a:spcBef>
                <a:spcPts val="1200"/>
              </a:spcBef>
              <a:spcAft>
                <a:spcPts val="0"/>
              </a:spcAft>
              <a:buClr>
                <a:schemeClr val="dk1"/>
              </a:buClr>
              <a:buSzPct val="100000"/>
              <a:buAutoNum type="arabicPeriod"/>
            </a:pPr>
            <a:r>
              <a:rPr b="1" lang="en-US" sz="9989">
                <a:solidFill>
                  <a:schemeClr val="dk1"/>
                </a:solidFill>
              </a:rPr>
              <a:t>Basic Features</a:t>
            </a:r>
            <a:endParaRPr sz="5873">
              <a:solidFill>
                <a:srgbClr val="212121"/>
              </a:solidFill>
            </a:endParaRPr>
          </a:p>
          <a:p>
            <a:pPr indent="-377776" lvl="0" marL="457200" rtl="0" algn="l">
              <a:lnSpc>
                <a:spcPct val="115000"/>
              </a:lnSpc>
              <a:spcBef>
                <a:spcPts val="0"/>
              </a:spcBef>
              <a:spcAft>
                <a:spcPts val="0"/>
              </a:spcAft>
              <a:buClr>
                <a:srgbClr val="212121"/>
              </a:buClr>
              <a:buSzPct val="100000"/>
              <a:buFont typeface="Roboto"/>
              <a:buChar char="●"/>
            </a:pPr>
            <a:r>
              <a:rPr b="1" lang="en-US" sz="5873">
                <a:solidFill>
                  <a:srgbClr val="212121"/>
                </a:solidFill>
              </a:rPr>
              <a:t>Q1_char</a:t>
            </a:r>
            <a:r>
              <a:rPr lang="en-US" sz="5873">
                <a:solidFill>
                  <a:srgbClr val="212121"/>
                </a:solidFill>
              </a:rPr>
              <a:t> : count of characters of Question1</a:t>
            </a:r>
            <a:endParaRPr sz="5873">
              <a:solidFill>
                <a:srgbClr val="212121"/>
              </a:solidFill>
            </a:endParaRPr>
          </a:p>
          <a:p>
            <a:pPr indent="-377776" lvl="0" marL="457200" rtl="0" algn="l">
              <a:lnSpc>
                <a:spcPct val="115000"/>
              </a:lnSpc>
              <a:spcBef>
                <a:spcPts val="0"/>
              </a:spcBef>
              <a:spcAft>
                <a:spcPts val="0"/>
              </a:spcAft>
              <a:buClr>
                <a:srgbClr val="212121"/>
              </a:buClr>
              <a:buSzPct val="100000"/>
              <a:buFont typeface="Roboto"/>
              <a:buChar char="●"/>
            </a:pPr>
            <a:r>
              <a:rPr b="1" lang="en-US" sz="5873">
                <a:solidFill>
                  <a:srgbClr val="212121"/>
                </a:solidFill>
              </a:rPr>
              <a:t>Q2_char</a:t>
            </a:r>
            <a:r>
              <a:rPr lang="en-US" sz="5873">
                <a:solidFill>
                  <a:srgbClr val="212121"/>
                </a:solidFill>
              </a:rPr>
              <a:t> : count of characters of Question2</a:t>
            </a:r>
            <a:endParaRPr sz="5873">
              <a:solidFill>
                <a:srgbClr val="212121"/>
              </a:solidFill>
            </a:endParaRPr>
          </a:p>
          <a:p>
            <a:pPr indent="-377776" lvl="0" marL="457200" rtl="0" algn="l">
              <a:lnSpc>
                <a:spcPct val="115000"/>
              </a:lnSpc>
              <a:spcBef>
                <a:spcPts val="0"/>
              </a:spcBef>
              <a:spcAft>
                <a:spcPts val="0"/>
              </a:spcAft>
              <a:buClr>
                <a:srgbClr val="212121"/>
              </a:buClr>
              <a:buSzPct val="100000"/>
              <a:buFont typeface="Roboto"/>
              <a:buChar char="●"/>
            </a:pPr>
            <a:r>
              <a:rPr b="1" lang="en-US" sz="5873">
                <a:solidFill>
                  <a:srgbClr val="212121"/>
                </a:solidFill>
              </a:rPr>
              <a:t>Q1_n_words</a:t>
            </a:r>
            <a:r>
              <a:rPr lang="en-US" sz="5873">
                <a:solidFill>
                  <a:srgbClr val="212121"/>
                </a:solidFill>
              </a:rPr>
              <a:t> : Count of words in Question 1</a:t>
            </a:r>
            <a:endParaRPr sz="5873">
              <a:solidFill>
                <a:srgbClr val="212121"/>
              </a:solidFill>
            </a:endParaRPr>
          </a:p>
          <a:p>
            <a:pPr indent="-377776" lvl="0" marL="457200" rtl="0" algn="l">
              <a:lnSpc>
                <a:spcPct val="115000"/>
              </a:lnSpc>
              <a:spcBef>
                <a:spcPts val="0"/>
              </a:spcBef>
              <a:spcAft>
                <a:spcPts val="0"/>
              </a:spcAft>
              <a:buClr>
                <a:srgbClr val="212121"/>
              </a:buClr>
              <a:buSzPct val="100000"/>
              <a:buFont typeface="Roboto"/>
              <a:buChar char="●"/>
            </a:pPr>
            <a:r>
              <a:rPr b="1" lang="en-US" sz="5873">
                <a:solidFill>
                  <a:srgbClr val="212121"/>
                </a:solidFill>
              </a:rPr>
              <a:t>Q2_n_words</a:t>
            </a:r>
            <a:r>
              <a:rPr lang="en-US" sz="5873">
                <a:solidFill>
                  <a:srgbClr val="212121"/>
                </a:solidFill>
              </a:rPr>
              <a:t> : Count of words in Question 2</a:t>
            </a:r>
            <a:endParaRPr sz="5873">
              <a:solidFill>
                <a:srgbClr val="212121"/>
              </a:solidFill>
            </a:endParaRPr>
          </a:p>
          <a:p>
            <a:pPr indent="-377776" lvl="0" marL="457200" rtl="0" algn="l">
              <a:lnSpc>
                <a:spcPct val="115000"/>
              </a:lnSpc>
              <a:spcBef>
                <a:spcPts val="0"/>
              </a:spcBef>
              <a:spcAft>
                <a:spcPts val="0"/>
              </a:spcAft>
              <a:buClr>
                <a:srgbClr val="212121"/>
              </a:buClr>
              <a:buSzPct val="100000"/>
              <a:buFont typeface="Roboto"/>
              <a:buChar char="●"/>
            </a:pPr>
            <a:r>
              <a:rPr b="1" lang="en-US" sz="5873">
                <a:solidFill>
                  <a:srgbClr val="212121"/>
                </a:solidFill>
              </a:rPr>
              <a:t>total_word_num</a:t>
            </a:r>
            <a:r>
              <a:rPr lang="en-US" sz="5873">
                <a:solidFill>
                  <a:srgbClr val="212121"/>
                </a:solidFill>
              </a:rPr>
              <a:t> : Sum of Q1_n_words and Q2_n_words</a:t>
            </a:r>
            <a:endParaRPr sz="5873">
              <a:solidFill>
                <a:srgbClr val="212121"/>
              </a:solidFill>
            </a:endParaRPr>
          </a:p>
          <a:p>
            <a:pPr indent="-377776" lvl="0" marL="457200" rtl="0" algn="l">
              <a:lnSpc>
                <a:spcPct val="115000"/>
              </a:lnSpc>
              <a:spcBef>
                <a:spcPts val="0"/>
              </a:spcBef>
              <a:spcAft>
                <a:spcPts val="0"/>
              </a:spcAft>
              <a:buClr>
                <a:srgbClr val="212121"/>
              </a:buClr>
              <a:buSzPct val="100000"/>
              <a:buFont typeface="Roboto"/>
              <a:buChar char="●"/>
            </a:pPr>
            <a:r>
              <a:rPr b="1" lang="en-US" sz="5873">
                <a:solidFill>
                  <a:srgbClr val="212121"/>
                </a:solidFill>
              </a:rPr>
              <a:t>diff_word_num</a:t>
            </a:r>
            <a:r>
              <a:rPr lang="en-US" sz="5873">
                <a:solidFill>
                  <a:srgbClr val="212121"/>
                </a:solidFill>
              </a:rPr>
              <a:t> : absolute difference of Q1_n_words and Q2_n_words</a:t>
            </a:r>
            <a:endParaRPr sz="5873">
              <a:solidFill>
                <a:srgbClr val="212121"/>
              </a:solidFill>
            </a:endParaRPr>
          </a:p>
          <a:p>
            <a:pPr indent="-377776" lvl="0" marL="457200" rtl="0" algn="l">
              <a:lnSpc>
                <a:spcPct val="115000"/>
              </a:lnSpc>
              <a:spcBef>
                <a:spcPts val="0"/>
              </a:spcBef>
              <a:spcAft>
                <a:spcPts val="0"/>
              </a:spcAft>
              <a:buClr>
                <a:srgbClr val="212121"/>
              </a:buClr>
              <a:buSzPct val="100000"/>
              <a:buFont typeface="Roboto"/>
              <a:buChar char="●"/>
            </a:pPr>
            <a:r>
              <a:rPr b="1" lang="en-US" sz="5873">
                <a:solidFill>
                  <a:srgbClr val="212121"/>
                </a:solidFill>
              </a:rPr>
              <a:t>same_first_word</a:t>
            </a:r>
            <a:r>
              <a:rPr lang="en-US" sz="5873">
                <a:solidFill>
                  <a:srgbClr val="212121"/>
                </a:solidFill>
              </a:rPr>
              <a:t> : This feature is 1 if both questions have same first word otherwise 0.</a:t>
            </a:r>
            <a:endParaRPr sz="5873">
              <a:solidFill>
                <a:srgbClr val="212121"/>
              </a:solidFill>
            </a:endParaRPr>
          </a:p>
          <a:p>
            <a:pPr indent="-377776" lvl="0" marL="457200" rtl="0" algn="l">
              <a:lnSpc>
                <a:spcPct val="115000"/>
              </a:lnSpc>
              <a:spcBef>
                <a:spcPts val="0"/>
              </a:spcBef>
              <a:spcAft>
                <a:spcPts val="0"/>
              </a:spcAft>
              <a:buClr>
                <a:srgbClr val="212121"/>
              </a:buClr>
              <a:buSzPct val="100000"/>
              <a:buFont typeface="Roboto"/>
              <a:buChar char="●"/>
            </a:pPr>
            <a:r>
              <a:rPr b="1" lang="en-US" sz="5873">
                <a:solidFill>
                  <a:srgbClr val="212121"/>
                </a:solidFill>
              </a:rPr>
              <a:t>same_last_word</a:t>
            </a:r>
            <a:r>
              <a:rPr lang="en-US" sz="5873">
                <a:solidFill>
                  <a:srgbClr val="212121"/>
                </a:solidFill>
              </a:rPr>
              <a:t> : This feature is 1 if both questions have same last word otherwise 0.</a:t>
            </a:r>
            <a:endParaRPr sz="5873">
              <a:solidFill>
                <a:srgbClr val="212121"/>
              </a:solidFill>
            </a:endParaRPr>
          </a:p>
          <a:p>
            <a:pPr indent="-377776" lvl="0" marL="457200" rtl="0" algn="l">
              <a:lnSpc>
                <a:spcPct val="115000"/>
              </a:lnSpc>
              <a:spcBef>
                <a:spcPts val="0"/>
              </a:spcBef>
              <a:spcAft>
                <a:spcPts val="0"/>
              </a:spcAft>
              <a:buClr>
                <a:srgbClr val="212121"/>
              </a:buClr>
              <a:buSzPct val="100000"/>
              <a:buFont typeface="Roboto"/>
              <a:buChar char="●"/>
            </a:pPr>
            <a:r>
              <a:rPr b="1" lang="en-US" sz="5873">
                <a:solidFill>
                  <a:srgbClr val="212121"/>
                </a:solidFill>
              </a:rPr>
              <a:t>unique_common_words</a:t>
            </a:r>
            <a:r>
              <a:rPr lang="en-US" sz="5873">
                <a:solidFill>
                  <a:srgbClr val="212121"/>
                </a:solidFill>
              </a:rPr>
              <a:t> : Count of unique words which are common for both Question 1 and Question 2</a:t>
            </a:r>
            <a:endParaRPr sz="5873">
              <a:solidFill>
                <a:srgbClr val="212121"/>
              </a:solidFill>
            </a:endParaRPr>
          </a:p>
          <a:p>
            <a:pPr indent="-377776" lvl="0" marL="457200" rtl="0" algn="l">
              <a:lnSpc>
                <a:spcPct val="115000"/>
              </a:lnSpc>
              <a:spcBef>
                <a:spcPts val="0"/>
              </a:spcBef>
              <a:spcAft>
                <a:spcPts val="0"/>
              </a:spcAft>
              <a:buClr>
                <a:srgbClr val="212121"/>
              </a:buClr>
              <a:buSzPct val="100000"/>
              <a:buFont typeface="Roboto"/>
              <a:buChar char="●"/>
            </a:pPr>
            <a:r>
              <a:rPr b="1" lang="en-US" sz="5873">
                <a:solidFill>
                  <a:srgbClr val="212121"/>
                </a:solidFill>
              </a:rPr>
              <a:t>same_common_words</a:t>
            </a:r>
            <a:r>
              <a:rPr lang="en-US" sz="5873">
                <a:solidFill>
                  <a:srgbClr val="212121"/>
                </a:solidFill>
              </a:rPr>
              <a:t> : Count of words which are same and common for both Question 1 and Question2</a:t>
            </a:r>
            <a:endParaRPr sz="5873">
              <a:solidFill>
                <a:srgbClr val="212121"/>
              </a:solidFill>
            </a:endParaRPr>
          </a:p>
          <a:p>
            <a:pPr indent="-377776" lvl="0" marL="457200" rtl="0" algn="l">
              <a:lnSpc>
                <a:spcPct val="115000"/>
              </a:lnSpc>
              <a:spcBef>
                <a:spcPts val="0"/>
              </a:spcBef>
              <a:spcAft>
                <a:spcPts val="0"/>
              </a:spcAft>
              <a:buClr>
                <a:srgbClr val="212121"/>
              </a:buClr>
              <a:buSzPct val="100000"/>
              <a:buFont typeface="Roboto"/>
              <a:buChar char="●"/>
            </a:pPr>
            <a:r>
              <a:rPr b="1" lang="en-US" sz="5873">
                <a:solidFill>
                  <a:srgbClr val="212121"/>
                </a:solidFill>
              </a:rPr>
              <a:t>total_unique_word_share</a:t>
            </a:r>
            <a:r>
              <a:rPr lang="en-US" sz="5873">
                <a:solidFill>
                  <a:srgbClr val="212121"/>
                </a:solidFill>
              </a:rPr>
              <a:t> : (unique_common_words)/(total_word_num)</a:t>
            </a:r>
            <a:endParaRPr sz="5873">
              <a:solidFill>
                <a:srgbClr val="212121"/>
              </a:solidFill>
            </a:endParaRPr>
          </a:p>
          <a:p>
            <a:pPr indent="-377776" lvl="0" marL="457200" rtl="0" algn="l">
              <a:lnSpc>
                <a:spcPct val="115000"/>
              </a:lnSpc>
              <a:spcBef>
                <a:spcPts val="0"/>
              </a:spcBef>
              <a:spcAft>
                <a:spcPts val="0"/>
              </a:spcAft>
              <a:buClr>
                <a:srgbClr val="212121"/>
              </a:buClr>
              <a:buSzPct val="100000"/>
              <a:buFont typeface="Roboto"/>
              <a:buChar char="●"/>
            </a:pPr>
            <a:r>
              <a:rPr b="1" lang="en-US" sz="5873">
                <a:solidFill>
                  <a:srgbClr val="212121"/>
                </a:solidFill>
              </a:rPr>
              <a:t>total_same_word_share</a:t>
            </a:r>
            <a:r>
              <a:rPr lang="en-US" sz="5873">
                <a:solidFill>
                  <a:srgbClr val="212121"/>
                </a:solidFill>
              </a:rPr>
              <a:t> : (same_common_words)/(unique_common_words)</a:t>
            </a:r>
            <a:endParaRPr sz="5873">
              <a:solidFill>
                <a:srgbClr val="212121"/>
              </a:solidFill>
            </a:endParaRPr>
          </a:p>
          <a:p>
            <a:pPr indent="-377776" lvl="0" marL="457200" rtl="0" algn="l">
              <a:lnSpc>
                <a:spcPct val="115000"/>
              </a:lnSpc>
              <a:spcBef>
                <a:spcPts val="0"/>
              </a:spcBef>
              <a:spcAft>
                <a:spcPts val="0"/>
              </a:spcAft>
              <a:buClr>
                <a:srgbClr val="212121"/>
              </a:buClr>
              <a:buSzPct val="100000"/>
              <a:buFont typeface="Roboto"/>
              <a:buChar char="●"/>
            </a:pPr>
            <a:r>
              <a:rPr b="1" lang="en-US" sz="5873">
                <a:solidFill>
                  <a:srgbClr val="212121"/>
                </a:solidFill>
              </a:rPr>
              <a:t>min_common_word_ratio</a:t>
            </a:r>
            <a:r>
              <a:rPr lang="en-US" sz="5873">
                <a:solidFill>
                  <a:srgbClr val="212121"/>
                </a:solidFill>
              </a:rPr>
              <a:t> : Same_common_words divided by minimum number of words between question 1 and question 2.</a:t>
            </a:r>
            <a:endParaRPr sz="5873">
              <a:solidFill>
                <a:srgbClr val="212121"/>
              </a:solidFill>
            </a:endParaRPr>
          </a:p>
          <a:p>
            <a:pPr indent="-377776" lvl="0" marL="457200" rtl="0" algn="l">
              <a:lnSpc>
                <a:spcPct val="115000"/>
              </a:lnSpc>
              <a:spcBef>
                <a:spcPts val="0"/>
              </a:spcBef>
              <a:spcAft>
                <a:spcPts val="0"/>
              </a:spcAft>
              <a:buClr>
                <a:srgbClr val="212121"/>
              </a:buClr>
              <a:buSzPct val="100000"/>
              <a:buFont typeface="Roboto"/>
              <a:buChar char="●"/>
            </a:pPr>
            <a:r>
              <a:rPr b="1" lang="en-US" sz="5873">
                <a:solidFill>
                  <a:srgbClr val="212121"/>
                </a:solidFill>
              </a:rPr>
              <a:t>max_common_word_ratio</a:t>
            </a:r>
            <a:r>
              <a:rPr lang="en-US" sz="5873">
                <a:solidFill>
                  <a:srgbClr val="212121"/>
                </a:solidFill>
              </a:rPr>
              <a:t> : Same_common_words divided by maximum number of words between question 1 and question 2.</a:t>
            </a:r>
            <a:endParaRPr sz="3686">
              <a:solidFill>
                <a:srgbClr val="21212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16f7a4ac3bf_0_1756"/>
          <p:cNvSpPr txBox="1"/>
          <p:nvPr>
            <p:ph idx="1" type="body"/>
          </p:nvPr>
        </p:nvSpPr>
        <p:spPr>
          <a:xfrm>
            <a:off x="3197602" y="7089400"/>
            <a:ext cx="7612800" cy="1872300"/>
          </a:xfrm>
          <a:prstGeom prst="rect">
            <a:avLst/>
          </a:prstGeom>
          <a:noFill/>
          <a:ln>
            <a:noFill/>
          </a:ln>
        </p:spPr>
        <p:txBody>
          <a:bodyPr anchorCtr="0" anchor="t" bIns="45700" lIns="91425" spcFirstLastPara="1" rIns="91425" wrap="square" tIns="45700">
            <a:normAutofit fontScale="92500" lnSpcReduction="20000"/>
          </a:bodyPr>
          <a:lstStyle/>
          <a:p>
            <a:pPr indent="-215900" lvl="0" marL="342900" rtl="0" algn="l">
              <a:lnSpc>
                <a:spcPct val="100000"/>
              </a:lnSpc>
              <a:spcBef>
                <a:spcPts val="0"/>
              </a:spcBef>
              <a:spcAft>
                <a:spcPts val="0"/>
              </a:spcAft>
              <a:buSzPct val="100000"/>
              <a:buFont typeface="Noto Sans"/>
              <a:buNone/>
            </a:pPr>
            <a:r>
              <a:t/>
            </a:r>
            <a:endParaRPr sz="2000">
              <a:solidFill>
                <a:schemeClr val="dk1"/>
              </a:solidFill>
              <a:latin typeface="Century Gothic"/>
              <a:ea typeface="Century Gothic"/>
              <a:cs typeface="Century Gothic"/>
              <a:sym typeface="Century Gothic"/>
            </a:endParaRPr>
          </a:p>
          <a:p>
            <a:pPr indent="0" lvl="0" marL="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215900" lvl="0" marL="34290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190500" lvl="0" marL="342900" rtl="0" algn="l">
              <a:lnSpc>
                <a:spcPct val="100000"/>
              </a:lnSpc>
              <a:spcBef>
                <a:spcPts val="1000"/>
              </a:spcBef>
              <a:spcAft>
                <a:spcPts val="0"/>
              </a:spcAft>
              <a:buSzPct val="100000"/>
              <a:buNone/>
            </a:pPr>
            <a:r>
              <a:t/>
            </a:r>
            <a:endParaRPr sz="2400">
              <a:solidFill>
                <a:schemeClr val="dk1"/>
              </a:solidFill>
              <a:latin typeface="Century Gothic"/>
              <a:ea typeface="Century Gothic"/>
              <a:cs typeface="Century Gothic"/>
              <a:sym typeface="Century Gothic"/>
            </a:endParaRPr>
          </a:p>
          <a:p>
            <a:pPr indent="-228600" lvl="0" marL="342900" rtl="0" algn="l">
              <a:lnSpc>
                <a:spcPct val="100000"/>
              </a:lnSpc>
              <a:spcBef>
                <a:spcPts val="1000"/>
              </a:spcBef>
              <a:spcAft>
                <a:spcPts val="0"/>
              </a:spcAft>
              <a:buSzPct val="75000"/>
              <a:buNone/>
            </a:pPr>
            <a:r>
              <a:t/>
            </a:r>
            <a:endParaRPr/>
          </a:p>
        </p:txBody>
      </p:sp>
      <p:sp>
        <p:nvSpPr>
          <p:cNvPr id="242" name="Google Shape;242;g16f7a4ac3bf_0_1756"/>
          <p:cNvSpPr txBox="1"/>
          <p:nvPr/>
        </p:nvSpPr>
        <p:spPr>
          <a:xfrm>
            <a:off x="-125" y="0"/>
            <a:ext cx="12192000" cy="6864900"/>
          </a:xfrm>
          <a:prstGeom prst="rect">
            <a:avLst/>
          </a:prstGeom>
          <a:solidFill>
            <a:srgbClr val="CFE2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3" name="Google Shape;243;g16f7a4ac3bf_0_1756"/>
          <p:cNvSpPr txBox="1"/>
          <p:nvPr>
            <p:ph type="title"/>
          </p:nvPr>
        </p:nvSpPr>
        <p:spPr>
          <a:xfrm>
            <a:off x="-1285750" y="722963"/>
            <a:ext cx="1490400" cy="536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b="1" lang="en-US" sz="100">
                <a:solidFill>
                  <a:srgbClr val="C00000"/>
                </a:solidFill>
                <a:latin typeface="Arial"/>
                <a:ea typeface="Arial"/>
                <a:cs typeface="Arial"/>
                <a:sym typeface="Arial"/>
              </a:rPr>
              <a:t>,</a:t>
            </a:r>
            <a:endParaRPr b="1" sz="100">
              <a:solidFill>
                <a:srgbClr val="C00000"/>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b="1" sz="100">
              <a:solidFill>
                <a:srgbClr val="C00000"/>
              </a:solidFill>
              <a:latin typeface="Arial"/>
              <a:ea typeface="Arial"/>
              <a:cs typeface="Arial"/>
              <a:sym typeface="Arial"/>
            </a:endParaRPr>
          </a:p>
        </p:txBody>
      </p:sp>
      <p:sp>
        <p:nvSpPr>
          <p:cNvPr id="244" name="Google Shape;244;g16f7a4ac3bf_0_1756"/>
          <p:cNvSpPr txBox="1"/>
          <p:nvPr/>
        </p:nvSpPr>
        <p:spPr>
          <a:xfrm>
            <a:off x="5401550" y="1927325"/>
            <a:ext cx="4945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100">
              <a:solidFill>
                <a:schemeClr val="dk1"/>
              </a:solidFill>
            </a:endParaRPr>
          </a:p>
        </p:txBody>
      </p:sp>
      <p:pic>
        <p:nvPicPr>
          <p:cNvPr id="245" name="Google Shape;245;g16f7a4ac3bf_0_1756"/>
          <p:cNvPicPr preferRelativeResize="0"/>
          <p:nvPr/>
        </p:nvPicPr>
        <p:blipFill>
          <a:blip r:embed="rId3">
            <a:alphaModFix/>
          </a:blip>
          <a:stretch>
            <a:fillRect/>
          </a:stretch>
        </p:blipFill>
        <p:spPr>
          <a:xfrm>
            <a:off x="32038" y="722987"/>
            <a:ext cx="12127674" cy="4716300"/>
          </a:xfrm>
          <a:prstGeom prst="rect">
            <a:avLst/>
          </a:prstGeom>
          <a:noFill/>
          <a:ln>
            <a:noFill/>
          </a:ln>
        </p:spPr>
      </p:pic>
      <p:sp>
        <p:nvSpPr>
          <p:cNvPr id="246" name="Google Shape;246;g16f7a4ac3bf_0_1756"/>
          <p:cNvSpPr txBox="1"/>
          <p:nvPr/>
        </p:nvSpPr>
        <p:spPr>
          <a:xfrm>
            <a:off x="2895138" y="45875"/>
            <a:ext cx="6401700" cy="67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US" sz="3200">
                <a:solidFill>
                  <a:schemeClr val="dk1"/>
                </a:solidFill>
              </a:rPr>
              <a:t>Visualization of Basic Features</a:t>
            </a:r>
            <a:endParaRPr>
              <a:solidFill>
                <a:schemeClr val="dk1"/>
              </a:solidFill>
            </a:endParaRPr>
          </a:p>
        </p:txBody>
      </p:sp>
      <p:sp>
        <p:nvSpPr>
          <p:cNvPr id="247" name="Google Shape;247;g16f7a4ac3bf_0_1756"/>
          <p:cNvSpPr txBox="1"/>
          <p:nvPr/>
        </p:nvSpPr>
        <p:spPr>
          <a:xfrm>
            <a:off x="32050" y="5597325"/>
            <a:ext cx="121278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800">
                <a:solidFill>
                  <a:schemeClr val="dk1"/>
                </a:solidFill>
                <a:highlight>
                  <a:srgbClr val="FFFFFF"/>
                </a:highlight>
              </a:rPr>
              <a:t>Number of words in question1 for duplicate &amp; non-duplicate question pairs have an overlapping distribution and </a:t>
            </a:r>
            <a:r>
              <a:rPr i="1" lang="en-US" sz="1800">
                <a:solidFill>
                  <a:schemeClr val="dk1"/>
                </a:solidFill>
                <a:highlight>
                  <a:srgbClr val="FFFFFF"/>
                </a:highlight>
              </a:rPr>
              <a:t>Sample dataframe doesn’t contains different number of words </a:t>
            </a:r>
            <a:r>
              <a:rPr i="1" lang="en-US" sz="1800">
                <a:solidFill>
                  <a:schemeClr val="dk1"/>
                </a:solidFill>
                <a:highlight>
                  <a:srgbClr val="FFFFFF"/>
                </a:highlight>
              </a:rPr>
              <a:t>which suggests that both the features might not be useful for classifying the question pairs to be either duplicate or non-duplicate.</a:t>
            </a:r>
            <a:endParaRPr i="1" sz="1800">
              <a:solidFill>
                <a:schemeClr val="dk1"/>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
          <p:cNvSpPr txBox="1"/>
          <p:nvPr/>
        </p:nvSpPr>
        <p:spPr>
          <a:xfrm>
            <a:off x="-1561747" y="6251400"/>
            <a:ext cx="10439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87" name="Google Shape;87;p2"/>
          <p:cNvSpPr txBox="1"/>
          <p:nvPr/>
        </p:nvSpPr>
        <p:spPr>
          <a:xfrm>
            <a:off x="0" y="22800"/>
            <a:ext cx="12192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400"/>
              <a:buFont typeface="Arial"/>
              <a:buNone/>
            </a:pPr>
            <a:r>
              <a:rPr b="1" i="0" lang="en-US" sz="3600" u="none" cap="none" strike="noStrike">
                <a:solidFill>
                  <a:schemeClr val="dk1"/>
                </a:solidFill>
                <a:latin typeface="Arial"/>
                <a:ea typeface="Arial"/>
                <a:cs typeface="Arial"/>
                <a:sym typeface="Arial"/>
              </a:rPr>
              <a:t>TABLE OF CONTENTS</a:t>
            </a:r>
            <a:endParaRPr b="1" i="0" sz="3600" u="none" cap="none" strike="noStrike">
              <a:solidFill>
                <a:schemeClr val="dk1"/>
              </a:solidFill>
              <a:latin typeface="Arial"/>
              <a:ea typeface="Arial"/>
              <a:cs typeface="Arial"/>
              <a:sym typeface="Arial"/>
            </a:endParaRPr>
          </a:p>
        </p:txBody>
      </p:sp>
      <p:sp>
        <p:nvSpPr>
          <p:cNvPr id="88" name="Google Shape;88;p2"/>
          <p:cNvSpPr txBox="1"/>
          <p:nvPr/>
        </p:nvSpPr>
        <p:spPr>
          <a:xfrm>
            <a:off x="670025" y="1053925"/>
            <a:ext cx="6311700" cy="6535200"/>
          </a:xfrm>
          <a:prstGeom prst="rect">
            <a:avLst/>
          </a:prstGeom>
          <a:noFill/>
          <a:ln>
            <a:noFill/>
          </a:ln>
        </p:spPr>
        <p:txBody>
          <a:bodyPr anchorCtr="0" anchor="t" bIns="45700" lIns="91425" spcFirstLastPara="1" rIns="91425" wrap="square" tIns="45700">
            <a:spAutoFit/>
          </a:bodyPr>
          <a:lstStyle/>
          <a:p>
            <a:pPr indent="-368300" lvl="0" marL="457200" rtl="0" algn="l">
              <a:spcBef>
                <a:spcPts val="0"/>
              </a:spcBef>
              <a:spcAft>
                <a:spcPts val="0"/>
              </a:spcAft>
              <a:buClr>
                <a:schemeClr val="dk1"/>
              </a:buClr>
              <a:buSzPts val="2200"/>
              <a:buChar char="❑"/>
            </a:pPr>
            <a:r>
              <a:rPr b="1" lang="en-US" sz="2200">
                <a:solidFill>
                  <a:schemeClr val="dk1"/>
                </a:solidFill>
              </a:rPr>
              <a:t>Problem Statement and Objective</a:t>
            </a:r>
            <a:endParaRPr b="1" sz="2200">
              <a:solidFill>
                <a:schemeClr val="dk1"/>
              </a:solidFill>
            </a:endParaRPr>
          </a:p>
          <a:p>
            <a:pPr indent="-368300" lvl="0" marL="457200" rtl="0" algn="l">
              <a:spcBef>
                <a:spcPts val="0"/>
              </a:spcBef>
              <a:spcAft>
                <a:spcPts val="0"/>
              </a:spcAft>
              <a:buClr>
                <a:schemeClr val="dk1"/>
              </a:buClr>
              <a:buSzPts val="2200"/>
              <a:buChar char="❑"/>
            </a:pPr>
            <a:r>
              <a:rPr b="1" lang="en-US" sz="2200">
                <a:solidFill>
                  <a:schemeClr val="dk1"/>
                </a:solidFill>
              </a:rPr>
              <a:t>Type of ML Problem</a:t>
            </a:r>
            <a:endParaRPr b="1" sz="2200">
              <a:solidFill>
                <a:schemeClr val="dk1"/>
              </a:solidFill>
            </a:endParaRPr>
          </a:p>
          <a:p>
            <a:pPr indent="-368300" lvl="0" marL="457200" rtl="0" algn="l">
              <a:spcBef>
                <a:spcPts val="0"/>
              </a:spcBef>
              <a:spcAft>
                <a:spcPts val="0"/>
              </a:spcAft>
              <a:buClr>
                <a:schemeClr val="dk1"/>
              </a:buClr>
              <a:buSzPts val="2200"/>
              <a:buChar char="❑"/>
            </a:pPr>
            <a:r>
              <a:rPr b="1" lang="en-US" sz="2200">
                <a:solidFill>
                  <a:schemeClr val="dk1"/>
                </a:solidFill>
              </a:rPr>
              <a:t>Brief Introduction</a:t>
            </a:r>
            <a:endParaRPr b="1" sz="2200">
              <a:solidFill>
                <a:schemeClr val="dk1"/>
              </a:solidFill>
            </a:endParaRPr>
          </a:p>
          <a:p>
            <a:pPr indent="-368300" lvl="0" marL="457200" rtl="0" algn="l">
              <a:spcBef>
                <a:spcPts val="0"/>
              </a:spcBef>
              <a:spcAft>
                <a:spcPts val="0"/>
              </a:spcAft>
              <a:buClr>
                <a:schemeClr val="dk1"/>
              </a:buClr>
              <a:buSzPts val="2200"/>
              <a:buChar char="❑"/>
            </a:pPr>
            <a:r>
              <a:rPr b="1" lang="en-US" sz="2200">
                <a:solidFill>
                  <a:schemeClr val="dk1"/>
                </a:solidFill>
              </a:rPr>
              <a:t>Modules Used</a:t>
            </a:r>
            <a:endParaRPr b="1" sz="2200">
              <a:solidFill>
                <a:schemeClr val="dk1"/>
              </a:solidFill>
            </a:endParaRPr>
          </a:p>
          <a:p>
            <a:pPr indent="-241300" lvl="0" marL="457200" rtl="0" algn="just">
              <a:spcBef>
                <a:spcPts val="0"/>
              </a:spcBef>
              <a:spcAft>
                <a:spcPts val="0"/>
              </a:spcAft>
              <a:buClr>
                <a:schemeClr val="dk1"/>
              </a:buClr>
              <a:buSzPts val="200"/>
              <a:buChar char="❑"/>
            </a:pPr>
            <a:r>
              <a:t/>
            </a:r>
            <a:endParaRPr b="1" sz="200">
              <a:solidFill>
                <a:schemeClr val="dk1"/>
              </a:solidFill>
            </a:endParaRPr>
          </a:p>
          <a:p>
            <a:pPr indent="-368300" lvl="0" marL="457200" rtl="0" algn="l">
              <a:spcBef>
                <a:spcPts val="0"/>
              </a:spcBef>
              <a:spcAft>
                <a:spcPts val="0"/>
              </a:spcAft>
              <a:buClr>
                <a:schemeClr val="dk1"/>
              </a:buClr>
              <a:buSzPts val="2200"/>
              <a:buChar char="❑"/>
            </a:pPr>
            <a:r>
              <a:rPr b="1" lang="en-US" sz="2200">
                <a:solidFill>
                  <a:schemeClr val="dk1"/>
                </a:solidFill>
              </a:rPr>
              <a:t>About Dataset</a:t>
            </a:r>
            <a:endParaRPr b="1" sz="2200">
              <a:solidFill>
                <a:schemeClr val="dk1"/>
              </a:solidFill>
            </a:endParaRPr>
          </a:p>
          <a:p>
            <a:pPr indent="-368300" lvl="0" marL="457200" rtl="0" algn="l">
              <a:spcBef>
                <a:spcPts val="0"/>
              </a:spcBef>
              <a:spcAft>
                <a:spcPts val="0"/>
              </a:spcAft>
              <a:buClr>
                <a:schemeClr val="dk1"/>
              </a:buClr>
              <a:buSzPts val="2200"/>
              <a:buChar char="❑"/>
            </a:pPr>
            <a:r>
              <a:rPr b="1" lang="en-US" sz="2200">
                <a:solidFill>
                  <a:schemeClr val="dk1"/>
                </a:solidFill>
              </a:rPr>
              <a:t>Exploratory Data Analysis</a:t>
            </a:r>
            <a:endParaRPr b="1" sz="2200">
              <a:solidFill>
                <a:schemeClr val="dk1"/>
              </a:solidFill>
            </a:endParaRPr>
          </a:p>
          <a:p>
            <a:pPr indent="-368300" lvl="0" marL="457200" rtl="0" algn="l">
              <a:spcBef>
                <a:spcPts val="0"/>
              </a:spcBef>
              <a:spcAft>
                <a:spcPts val="0"/>
              </a:spcAft>
              <a:buClr>
                <a:schemeClr val="dk1"/>
              </a:buClr>
              <a:buSzPts val="2200"/>
              <a:buChar char="❑"/>
            </a:pPr>
            <a:r>
              <a:rPr b="1" lang="en-US" sz="2200">
                <a:solidFill>
                  <a:schemeClr val="dk1"/>
                </a:solidFill>
              </a:rPr>
              <a:t>Data Pre-Processing </a:t>
            </a:r>
            <a:endParaRPr b="1" sz="2200">
              <a:solidFill>
                <a:schemeClr val="dk1"/>
              </a:solidFill>
            </a:endParaRPr>
          </a:p>
          <a:p>
            <a:pPr indent="-368300" lvl="0" marL="457200" rtl="0" algn="l">
              <a:spcBef>
                <a:spcPts val="0"/>
              </a:spcBef>
              <a:spcAft>
                <a:spcPts val="0"/>
              </a:spcAft>
              <a:buClr>
                <a:schemeClr val="dk1"/>
              </a:buClr>
              <a:buSzPts val="2200"/>
              <a:buChar char="❑"/>
            </a:pPr>
            <a:r>
              <a:rPr b="1" lang="en-US" sz="2200">
                <a:solidFill>
                  <a:schemeClr val="dk1"/>
                </a:solidFill>
              </a:rPr>
              <a:t>Feature Extraction</a:t>
            </a:r>
            <a:endParaRPr b="1" sz="2200">
              <a:solidFill>
                <a:schemeClr val="dk1"/>
              </a:solidFill>
            </a:endParaRPr>
          </a:p>
          <a:p>
            <a:pPr indent="-368300" lvl="0" marL="457200" rtl="0" algn="l">
              <a:spcBef>
                <a:spcPts val="0"/>
              </a:spcBef>
              <a:spcAft>
                <a:spcPts val="0"/>
              </a:spcAft>
              <a:buClr>
                <a:schemeClr val="dk1"/>
              </a:buClr>
              <a:buSzPts val="2200"/>
              <a:buChar char="❑"/>
            </a:pPr>
            <a:r>
              <a:rPr b="1" lang="en-US" sz="2200">
                <a:solidFill>
                  <a:schemeClr val="dk1"/>
                </a:solidFill>
              </a:rPr>
              <a:t>Text to Numerical Vector Conversion</a:t>
            </a:r>
            <a:endParaRPr b="1" sz="2200">
              <a:solidFill>
                <a:schemeClr val="dk1"/>
              </a:solidFill>
            </a:endParaRPr>
          </a:p>
          <a:p>
            <a:pPr indent="-368300" lvl="0" marL="457200" rtl="0" algn="l">
              <a:spcBef>
                <a:spcPts val="0"/>
              </a:spcBef>
              <a:spcAft>
                <a:spcPts val="0"/>
              </a:spcAft>
              <a:buClr>
                <a:schemeClr val="dk1"/>
              </a:buClr>
              <a:buSzPts val="2200"/>
              <a:buChar char="❏"/>
            </a:pPr>
            <a:r>
              <a:rPr b="1" lang="en-US" sz="2200">
                <a:solidFill>
                  <a:schemeClr val="dk1"/>
                </a:solidFill>
              </a:rPr>
              <a:t>Model Building</a:t>
            </a:r>
            <a:endParaRPr b="1" sz="2200">
              <a:solidFill>
                <a:schemeClr val="dk1"/>
              </a:solidFill>
            </a:endParaRPr>
          </a:p>
          <a:p>
            <a:pPr indent="-368300" lvl="0" marL="457200" rtl="0" algn="l">
              <a:spcBef>
                <a:spcPts val="0"/>
              </a:spcBef>
              <a:spcAft>
                <a:spcPts val="0"/>
              </a:spcAft>
              <a:buClr>
                <a:schemeClr val="dk1"/>
              </a:buClr>
              <a:buSzPts val="2200"/>
              <a:buChar char="❏"/>
            </a:pPr>
            <a:r>
              <a:rPr b="1" lang="en-US" sz="2200">
                <a:solidFill>
                  <a:schemeClr val="dk1"/>
                </a:solidFill>
              </a:rPr>
              <a:t>Model Evaluation</a:t>
            </a:r>
            <a:endParaRPr b="1" sz="2200">
              <a:solidFill>
                <a:schemeClr val="dk1"/>
              </a:solidFill>
            </a:endParaRPr>
          </a:p>
          <a:p>
            <a:pPr indent="-368300" lvl="0" marL="457200" rtl="0" algn="l">
              <a:spcBef>
                <a:spcPts val="0"/>
              </a:spcBef>
              <a:spcAft>
                <a:spcPts val="0"/>
              </a:spcAft>
              <a:buClr>
                <a:schemeClr val="dk1"/>
              </a:buClr>
              <a:buSzPts val="2200"/>
              <a:buChar char="❏"/>
            </a:pPr>
            <a:r>
              <a:rPr b="1" lang="en-US" sz="2200">
                <a:solidFill>
                  <a:schemeClr val="dk1"/>
                </a:solidFill>
              </a:rPr>
              <a:t>Experiment Tracking using MLFlow</a:t>
            </a:r>
            <a:endParaRPr b="1" sz="2200">
              <a:solidFill>
                <a:schemeClr val="dk1"/>
              </a:solidFill>
            </a:endParaRPr>
          </a:p>
          <a:p>
            <a:pPr indent="-368300" lvl="0" marL="457200" rtl="0" algn="l">
              <a:spcBef>
                <a:spcPts val="0"/>
              </a:spcBef>
              <a:spcAft>
                <a:spcPts val="0"/>
              </a:spcAft>
              <a:buClr>
                <a:schemeClr val="dk1"/>
              </a:buClr>
              <a:buSzPts val="2200"/>
              <a:buChar char="❏"/>
            </a:pPr>
            <a:r>
              <a:rPr b="1" lang="en-US" sz="2200">
                <a:solidFill>
                  <a:schemeClr val="dk1"/>
                </a:solidFill>
              </a:rPr>
              <a:t>Code conversion to Production Ready Script</a:t>
            </a:r>
            <a:endParaRPr b="1" sz="2200">
              <a:solidFill>
                <a:schemeClr val="dk1"/>
              </a:solidFill>
            </a:endParaRPr>
          </a:p>
          <a:p>
            <a:pPr indent="-368300" lvl="0" marL="457200" rtl="0" algn="l">
              <a:spcBef>
                <a:spcPts val="0"/>
              </a:spcBef>
              <a:spcAft>
                <a:spcPts val="0"/>
              </a:spcAft>
              <a:buClr>
                <a:schemeClr val="dk1"/>
              </a:buClr>
              <a:buSzPts val="2200"/>
              <a:buChar char="❏"/>
            </a:pPr>
            <a:r>
              <a:rPr b="1" lang="en-US" sz="2200">
                <a:solidFill>
                  <a:schemeClr val="dk1"/>
                </a:solidFill>
              </a:rPr>
              <a:t>Streamlit</a:t>
            </a:r>
            <a:endParaRPr b="1" sz="2200">
              <a:solidFill>
                <a:schemeClr val="dk1"/>
              </a:solidFill>
            </a:endParaRPr>
          </a:p>
          <a:p>
            <a:pPr indent="-368300" lvl="0" marL="457200" rtl="0" algn="l">
              <a:spcBef>
                <a:spcPts val="0"/>
              </a:spcBef>
              <a:spcAft>
                <a:spcPts val="0"/>
              </a:spcAft>
              <a:buClr>
                <a:schemeClr val="dk1"/>
              </a:buClr>
              <a:buSzPts val="2200"/>
              <a:buChar char="❏"/>
            </a:pPr>
            <a:r>
              <a:rPr b="1" lang="en-US" sz="2200">
                <a:solidFill>
                  <a:schemeClr val="dk1"/>
                </a:solidFill>
              </a:rPr>
              <a:t>Workflow Orchestration using Prefect 2.4</a:t>
            </a:r>
            <a:endParaRPr b="1" sz="2200">
              <a:solidFill>
                <a:schemeClr val="dk1"/>
              </a:solidFill>
            </a:endParaRPr>
          </a:p>
          <a:p>
            <a:pPr indent="-368300" lvl="0" marL="457200" rtl="0" algn="l">
              <a:spcBef>
                <a:spcPts val="0"/>
              </a:spcBef>
              <a:spcAft>
                <a:spcPts val="0"/>
              </a:spcAft>
              <a:buClr>
                <a:schemeClr val="dk1"/>
              </a:buClr>
              <a:buSzPts val="2200"/>
              <a:buChar char="❏"/>
            </a:pPr>
            <a:r>
              <a:rPr b="1" lang="en-US" sz="2200">
                <a:solidFill>
                  <a:schemeClr val="dk1"/>
                </a:solidFill>
              </a:rPr>
              <a:t>Future Scope</a:t>
            </a:r>
            <a:endParaRPr b="1" sz="2200">
              <a:solidFill>
                <a:schemeClr val="dk1"/>
              </a:solidFill>
            </a:endParaRPr>
          </a:p>
          <a:p>
            <a:pPr indent="-228600" lvl="0" marL="457200" marR="0" rtl="0" algn="l">
              <a:lnSpc>
                <a:spcPct val="100000"/>
              </a:lnSpc>
              <a:spcBef>
                <a:spcPts val="0"/>
              </a:spcBef>
              <a:spcAft>
                <a:spcPts val="0"/>
              </a:spcAft>
              <a:buClr>
                <a:srgbClr val="24292F"/>
              </a:buClr>
              <a:buSzPts val="1800"/>
              <a:buFont typeface="Noto Sans"/>
              <a:buNone/>
            </a:pPr>
            <a:r>
              <a:t/>
            </a:r>
            <a:endParaRPr b="1" i="0" sz="1600" u="none" cap="none" strike="noStrike">
              <a:solidFill>
                <a:schemeClr val="dk1"/>
              </a:solidFill>
              <a:latin typeface="Century Gothic"/>
              <a:ea typeface="Century Gothic"/>
              <a:cs typeface="Century Gothic"/>
              <a:sym typeface="Century Gothic"/>
            </a:endParaRPr>
          </a:p>
          <a:p>
            <a:pPr indent="0" lvl="0" marL="0" marR="0" rtl="0" algn="l">
              <a:lnSpc>
                <a:spcPct val="150000"/>
              </a:lnSpc>
              <a:spcBef>
                <a:spcPts val="100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1755847baa9_2_85"/>
          <p:cNvSpPr txBox="1"/>
          <p:nvPr>
            <p:ph idx="1" type="body"/>
          </p:nvPr>
        </p:nvSpPr>
        <p:spPr>
          <a:xfrm>
            <a:off x="3197602" y="7089400"/>
            <a:ext cx="7612800" cy="1872300"/>
          </a:xfrm>
          <a:prstGeom prst="rect">
            <a:avLst/>
          </a:prstGeom>
          <a:noFill/>
          <a:ln>
            <a:noFill/>
          </a:ln>
        </p:spPr>
        <p:txBody>
          <a:bodyPr anchorCtr="0" anchor="t" bIns="45700" lIns="91425" spcFirstLastPara="1" rIns="91425" wrap="square" tIns="45700">
            <a:normAutofit fontScale="92500" lnSpcReduction="20000"/>
          </a:bodyPr>
          <a:lstStyle/>
          <a:p>
            <a:pPr indent="-215900" lvl="0" marL="342900" rtl="0" algn="l">
              <a:lnSpc>
                <a:spcPct val="100000"/>
              </a:lnSpc>
              <a:spcBef>
                <a:spcPts val="0"/>
              </a:spcBef>
              <a:spcAft>
                <a:spcPts val="0"/>
              </a:spcAft>
              <a:buSzPct val="100000"/>
              <a:buFont typeface="Noto Sans"/>
              <a:buNone/>
            </a:pPr>
            <a:r>
              <a:t/>
            </a:r>
            <a:endParaRPr sz="2000">
              <a:solidFill>
                <a:schemeClr val="dk1"/>
              </a:solidFill>
              <a:latin typeface="Century Gothic"/>
              <a:ea typeface="Century Gothic"/>
              <a:cs typeface="Century Gothic"/>
              <a:sym typeface="Century Gothic"/>
            </a:endParaRPr>
          </a:p>
          <a:p>
            <a:pPr indent="0" lvl="0" marL="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215900" lvl="0" marL="34290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190500" lvl="0" marL="342900" rtl="0" algn="l">
              <a:lnSpc>
                <a:spcPct val="100000"/>
              </a:lnSpc>
              <a:spcBef>
                <a:spcPts val="1000"/>
              </a:spcBef>
              <a:spcAft>
                <a:spcPts val="0"/>
              </a:spcAft>
              <a:buSzPct val="100000"/>
              <a:buNone/>
            </a:pPr>
            <a:r>
              <a:t/>
            </a:r>
            <a:endParaRPr sz="2400">
              <a:solidFill>
                <a:schemeClr val="dk1"/>
              </a:solidFill>
              <a:latin typeface="Century Gothic"/>
              <a:ea typeface="Century Gothic"/>
              <a:cs typeface="Century Gothic"/>
              <a:sym typeface="Century Gothic"/>
            </a:endParaRPr>
          </a:p>
          <a:p>
            <a:pPr indent="-228600" lvl="0" marL="342900" rtl="0" algn="l">
              <a:lnSpc>
                <a:spcPct val="100000"/>
              </a:lnSpc>
              <a:spcBef>
                <a:spcPts val="1000"/>
              </a:spcBef>
              <a:spcAft>
                <a:spcPts val="0"/>
              </a:spcAft>
              <a:buSzPct val="75000"/>
              <a:buNone/>
            </a:pPr>
            <a:r>
              <a:t/>
            </a:r>
            <a:endParaRPr/>
          </a:p>
        </p:txBody>
      </p:sp>
      <p:sp>
        <p:nvSpPr>
          <p:cNvPr id="253" name="Google Shape;253;g1755847baa9_2_85"/>
          <p:cNvSpPr txBox="1"/>
          <p:nvPr/>
        </p:nvSpPr>
        <p:spPr>
          <a:xfrm>
            <a:off x="-125" y="0"/>
            <a:ext cx="12192000" cy="6864900"/>
          </a:xfrm>
          <a:prstGeom prst="rect">
            <a:avLst/>
          </a:prstGeom>
          <a:solidFill>
            <a:srgbClr val="CFE2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4" name="Google Shape;254;g1755847baa9_2_85"/>
          <p:cNvSpPr txBox="1"/>
          <p:nvPr>
            <p:ph type="title"/>
          </p:nvPr>
        </p:nvSpPr>
        <p:spPr>
          <a:xfrm>
            <a:off x="-1285750" y="722963"/>
            <a:ext cx="1490400" cy="536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b="1" lang="en-US" sz="100">
                <a:solidFill>
                  <a:srgbClr val="C00000"/>
                </a:solidFill>
                <a:latin typeface="Arial"/>
                <a:ea typeface="Arial"/>
                <a:cs typeface="Arial"/>
                <a:sym typeface="Arial"/>
              </a:rPr>
              <a:t>,</a:t>
            </a:r>
            <a:endParaRPr b="1" sz="100">
              <a:solidFill>
                <a:srgbClr val="C00000"/>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b="1" sz="100">
              <a:solidFill>
                <a:srgbClr val="C00000"/>
              </a:solidFill>
              <a:latin typeface="Arial"/>
              <a:ea typeface="Arial"/>
              <a:cs typeface="Arial"/>
              <a:sym typeface="Arial"/>
            </a:endParaRPr>
          </a:p>
        </p:txBody>
      </p:sp>
      <p:sp>
        <p:nvSpPr>
          <p:cNvPr id="255" name="Google Shape;255;g1755847baa9_2_85"/>
          <p:cNvSpPr txBox="1"/>
          <p:nvPr/>
        </p:nvSpPr>
        <p:spPr>
          <a:xfrm>
            <a:off x="5401550" y="1927325"/>
            <a:ext cx="4945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100">
              <a:solidFill>
                <a:schemeClr val="dk1"/>
              </a:solidFill>
            </a:endParaRPr>
          </a:p>
        </p:txBody>
      </p:sp>
      <p:pic>
        <p:nvPicPr>
          <p:cNvPr id="256" name="Google Shape;256;g1755847baa9_2_85"/>
          <p:cNvPicPr preferRelativeResize="0"/>
          <p:nvPr/>
        </p:nvPicPr>
        <p:blipFill>
          <a:blip r:embed="rId3">
            <a:alphaModFix/>
          </a:blip>
          <a:stretch>
            <a:fillRect/>
          </a:stretch>
        </p:blipFill>
        <p:spPr>
          <a:xfrm>
            <a:off x="137050" y="230500"/>
            <a:ext cx="12054825" cy="4869463"/>
          </a:xfrm>
          <a:prstGeom prst="rect">
            <a:avLst/>
          </a:prstGeom>
          <a:noFill/>
          <a:ln>
            <a:noFill/>
          </a:ln>
        </p:spPr>
      </p:pic>
      <p:sp>
        <p:nvSpPr>
          <p:cNvPr id="257" name="Google Shape;257;g1755847baa9_2_85"/>
          <p:cNvSpPr txBox="1"/>
          <p:nvPr/>
        </p:nvSpPr>
        <p:spPr>
          <a:xfrm>
            <a:off x="204650" y="5454450"/>
            <a:ext cx="11804400" cy="831300"/>
          </a:xfrm>
          <a:prstGeom prst="rect">
            <a:avLst/>
          </a:prstGeom>
          <a:noFill/>
          <a:ln>
            <a:noFill/>
          </a:ln>
        </p:spPr>
        <p:txBody>
          <a:bodyPr anchorCtr="0" anchor="t" bIns="91425" lIns="91425" spcFirstLastPara="1" rIns="91425" wrap="square" tIns="91425">
            <a:spAutoFit/>
          </a:bodyPr>
          <a:lstStyle/>
          <a:p>
            <a:pPr indent="0" lvl="0" marL="57150" marR="162927" rtl="0" algn="l">
              <a:lnSpc>
                <a:spcPct val="100000"/>
              </a:lnSpc>
              <a:spcBef>
                <a:spcPts val="0"/>
              </a:spcBef>
              <a:spcAft>
                <a:spcPts val="0"/>
              </a:spcAft>
              <a:buNone/>
            </a:pPr>
            <a:r>
              <a:rPr lang="en-US" sz="2100">
                <a:solidFill>
                  <a:srgbClr val="292929"/>
                </a:solidFill>
                <a:highlight>
                  <a:srgbClr val="FFFFFF"/>
                </a:highlight>
              </a:rPr>
              <a:t>If First word or Last word is the same then there is a high chance that the question pairs are duplicates.</a:t>
            </a:r>
            <a:endParaRPr sz="2000">
              <a:solidFill>
                <a:schemeClr val="accent5"/>
              </a:solidFill>
              <a:highlight>
                <a:schemeClr val="accent4"/>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1755847baa9_2_69"/>
          <p:cNvSpPr txBox="1"/>
          <p:nvPr>
            <p:ph idx="1" type="body"/>
          </p:nvPr>
        </p:nvSpPr>
        <p:spPr>
          <a:xfrm>
            <a:off x="3197602" y="7089400"/>
            <a:ext cx="7612800" cy="1872300"/>
          </a:xfrm>
          <a:prstGeom prst="rect">
            <a:avLst/>
          </a:prstGeom>
          <a:noFill/>
          <a:ln>
            <a:noFill/>
          </a:ln>
        </p:spPr>
        <p:txBody>
          <a:bodyPr anchorCtr="0" anchor="t" bIns="45700" lIns="91425" spcFirstLastPara="1" rIns="91425" wrap="square" tIns="45700">
            <a:normAutofit fontScale="92500" lnSpcReduction="20000"/>
          </a:bodyPr>
          <a:lstStyle/>
          <a:p>
            <a:pPr indent="-215900" lvl="0" marL="342900" rtl="0" algn="l">
              <a:lnSpc>
                <a:spcPct val="100000"/>
              </a:lnSpc>
              <a:spcBef>
                <a:spcPts val="0"/>
              </a:spcBef>
              <a:spcAft>
                <a:spcPts val="0"/>
              </a:spcAft>
              <a:buSzPct val="100000"/>
              <a:buFont typeface="Noto Sans"/>
              <a:buNone/>
            </a:pPr>
            <a:r>
              <a:t/>
            </a:r>
            <a:endParaRPr sz="2000">
              <a:solidFill>
                <a:schemeClr val="dk1"/>
              </a:solidFill>
              <a:latin typeface="Century Gothic"/>
              <a:ea typeface="Century Gothic"/>
              <a:cs typeface="Century Gothic"/>
              <a:sym typeface="Century Gothic"/>
            </a:endParaRPr>
          </a:p>
          <a:p>
            <a:pPr indent="0" lvl="0" marL="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215900" lvl="0" marL="34290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190500" lvl="0" marL="342900" rtl="0" algn="l">
              <a:lnSpc>
                <a:spcPct val="100000"/>
              </a:lnSpc>
              <a:spcBef>
                <a:spcPts val="1000"/>
              </a:spcBef>
              <a:spcAft>
                <a:spcPts val="0"/>
              </a:spcAft>
              <a:buSzPct val="100000"/>
              <a:buNone/>
            </a:pPr>
            <a:r>
              <a:t/>
            </a:r>
            <a:endParaRPr sz="2400">
              <a:solidFill>
                <a:schemeClr val="dk1"/>
              </a:solidFill>
              <a:latin typeface="Century Gothic"/>
              <a:ea typeface="Century Gothic"/>
              <a:cs typeface="Century Gothic"/>
              <a:sym typeface="Century Gothic"/>
            </a:endParaRPr>
          </a:p>
          <a:p>
            <a:pPr indent="-228600" lvl="0" marL="342900" rtl="0" algn="l">
              <a:lnSpc>
                <a:spcPct val="100000"/>
              </a:lnSpc>
              <a:spcBef>
                <a:spcPts val="1000"/>
              </a:spcBef>
              <a:spcAft>
                <a:spcPts val="0"/>
              </a:spcAft>
              <a:buSzPct val="75000"/>
              <a:buNone/>
            </a:pPr>
            <a:r>
              <a:t/>
            </a:r>
            <a:endParaRPr/>
          </a:p>
        </p:txBody>
      </p:sp>
      <p:sp>
        <p:nvSpPr>
          <p:cNvPr id="263" name="Google Shape;263;g1755847baa9_2_69"/>
          <p:cNvSpPr txBox="1"/>
          <p:nvPr/>
        </p:nvSpPr>
        <p:spPr>
          <a:xfrm>
            <a:off x="-125" y="0"/>
            <a:ext cx="12192000" cy="6864900"/>
          </a:xfrm>
          <a:prstGeom prst="rect">
            <a:avLst/>
          </a:prstGeom>
          <a:solidFill>
            <a:srgbClr val="CFE2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4" name="Google Shape;264;g1755847baa9_2_69"/>
          <p:cNvSpPr txBox="1"/>
          <p:nvPr>
            <p:ph type="title"/>
          </p:nvPr>
        </p:nvSpPr>
        <p:spPr>
          <a:xfrm>
            <a:off x="-1285750" y="722963"/>
            <a:ext cx="1490400" cy="536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b="1" lang="en-US" sz="100">
                <a:solidFill>
                  <a:srgbClr val="C00000"/>
                </a:solidFill>
                <a:latin typeface="Arial"/>
                <a:ea typeface="Arial"/>
                <a:cs typeface="Arial"/>
                <a:sym typeface="Arial"/>
              </a:rPr>
              <a:t>,</a:t>
            </a:r>
            <a:endParaRPr b="1" sz="100">
              <a:solidFill>
                <a:srgbClr val="C00000"/>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b="1" sz="100">
              <a:solidFill>
                <a:srgbClr val="C00000"/>
              </a:solidFill>
              <a:latin typeface="Arial"/>
              <a:ea typeface="Arial"/>
              <a:cs typeface="Arial"/>
              <a:sym typeface="Arial"/>
            </a:endParaRPr>
          </a:p>
        </p:txBody>
      </p:sp>
      <p:sp>
        <p:nvSpPr>
          <p:cNvPr id="265" name="Google Shape;265;g1755847baa9_2_69"/>
          <p:cNvSpPr txBox="1"/>
          <p:nvPr/>
        </p:nvSpPr>
        <p:spPr>
          <a:xfrm>
            <a:off x="5401550" y="1927325"/>
            <a:ext cx="4945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100">
              <a:solidFill>
                <a:schemeClr val="dk1"/>
              </a:solidFill>
            </a:endParaRPr>
          </a:p>
        </p:txBody>
      </p:sp>
      <p:pic>
        <p:nvPicPr>
          <p:cNvPr id="266" name="Google Shape;266;g1755847baa9_2_69"/>
          <p:cNvPicPr preferRelativeResize="0"/>
          <p:nvPr/>
        </p:nvPicPr>
        <p:blipFill rotWithShape="1">
          <a:blip r:embed="rId3">
            <a:alphaModFix/>
          </a:blip>
          <a:srcRect b="0" l="0" r="-502" t="0"/>
          <a:stretch/>
        </p:blipFill>
        <p:spPr>
          <a:xfrm>
            <a:off x="73338" y="0"/>
            <a:ext cx="12054350" cy="5047025"/>
          </a:xfrm>
          <a:prstGeom prst="rect">
            <a:avLst/>
          </a:prstGeom>
          <a:noFill/>
          <a:ln>
            <a:noFill/>
          </a:ln>
        </p:spPr>
      </p:pic>
      <p:sp>
        <p:nvSpPr>
          <p:cNvPr id="267" name="Google Shape;267;g1755847baa9_2_69"/>
          <p:cNvSpPr txBox="1"/>
          <p:nvPr/>
        </p:nvSpPr>
        <p:spPr>
          <a:xfrm>
            <a:off x="73350" y="5389800"/>
            <a:ext cx="12767100" cy="492600"/>
          </a:xfrm>
          <a:prstGeom prst="rect">
            <a:avLst/>
          </a:prstGeom>
          <a:noFill/>
          <a:ln>
            <a:noFill/>
          </a:ln>
        </p:spPr>
        <p:txBody>
          <a:bodyPr anchorCtr="0" anchor="t" bIns="91425" lIns="91425" spcFirstLastPara="1" rIns="91425" wrap="square" tIns="91425">
            <a:spAutoFit/>
          </a:bodyPr>
          <a:lstStyle/>
          <a:p>
            <a:pPr indent="0" lvl="0" marL="0" marR="0" rtl="0" algn="l">
              <a:spcBef>
                <a:spcPts val="3200"/>
              </a:spcBef>
              <a:spcAft>
                <a:spcPts val="0"/>
              </a:spcAft>
              <a:buNone/>
            </a:pPr>
            <a:r>
              <a:rPr lang="en-US" sz="2000">
                <a:solidFill>
                  <a:srgbClr val="292929"/>
                </a:solidFill>
                <a:highlight>
                  <a:srgbClr val="FFFFFF"/>
                </a:highlight>
                <a:latin typeface="Georgia"/>
                <a:ea typeface="Georgia"/>
                <a:cs typeface="Georgia"/>
                <a:sym typeface="Georgia"/>
              </a:rPr>
              <a:t>For duplicate question pairs, the total unique words to total words ratio is generally smaller.</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1755847baa9_2_53"/>
          <p:cNvSpPr txBox="1"/>
          <p:nvPr>
            <p:ph idx="1" type="body"/>
          </p:nvPr>
        </p:nvSpPr>
        <p:spPr>
          <a:xfrm>
            <a:off x="3197602" y="7089400"/>
            <a:ext cx="7612800" cy="1872300"/>
          </a:xfrm>
          <a:prstGeom prst="rect">
            <a:avLst/>
          </a:prstGeom>
          <a:noFill/>
          <a:ln>
            <a:noFill/>
          </a:ln>
        </p:spPr>
        <p:txBody>
          <a:bodyPr anchorCtr="0" anchor="t" bIns="45700" lIns="91425" spcFirstLastPara="1" rIns="91425" wrap="square" tIns="45700">
            <a:normAutofit fontScale="92500" lnSpcReduction="20000"/>
          </a:bodyPr>
          <a:lstStyle/>
          <a:p>
            <a:pPr indent="-215900" lvl="0" marL="342900" rtl="0" algn="l">
              <a:lnSpc>
                <a:spcPct val="100000"/>
              </a:lnSpc>
              <a:spcBef>
                <a:spcPts val="0"/>
              </a:spcBef>
              <a:spcAft>
                <a:spcPts val="0"/>
              </a:spcAft>
              <a:buSzPct val="100000"/>
              <a:buFont typeface="Noto Sans"/>
              <a:buNone/>
            </a:pPr>
            <a:r>
              <a:t/>
            </a:r>
            <a:endParaRPr sz="2000">
              <a:solidFill>
                <a:schemeClr val="dk1"/>
              </a:solidFill>
              <a:latin typeface="Century Gothic"/>
              <a:ea typeface="Century Gothic"/>
              <a:cs typeface="Century Gothic"/>
              <a:sym typeface="Century Gothic"/>
            </a:endParaRPr>
          </a:p>
          <a:p>
            <a:pPr indent="0" lvl="0" marL="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215900" lvl="0" marL="34290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190500" lvl="0" marL="342900" rtl="0" algn="l">
              <a:lnSpc>
                <a:spcPct val="100000"/>
              </a:lnSpc>
              <a:spcBef>
                <a:spcPts val="1000"/>
              </a:spcBef>
              <a:spcAft>
                <a:spcPts val="0"/>
              </a:spcAft>
              <a:buSzPct val="100000"/>
              <a:buNone/>
            </a:pPr>
            <a:r>
              <a:t/>
            </a:r>
            <a:endParaRPr sz="2400">
              <a:solidFill>
                <a:schemeClr val="dk1"/>
              </a:solidFill>
              <a:latin typeface="Century Gothic"/>
              <a:ea typeface="Century Gothic"/>
              <a:cs typeface="Century Gothic"/>
              <a:sym typeface="Century Gothic"/>
            </a:endParaRPr>
          </a:p>
          <a:p>
            <a:pPr indent="-228600" lvl="0" marL="342900" rtl="0" algn="l">
              <a:lnSpc>
                <a:spcPct val="100000"/>
              </a:lnSpc>
              <a:spcBef>
                <a:spcPts val="1000"/>
              </a:spcBef>
              <a:spcAft>
                <a:spcPts val="0"/>
              </a:spcAft>
              <a:buSzPct val="75000"/>
              <a:buNone/>
            </a:pPr>
            <a:r>
              <a:t/>
            </a:r>
            <a:endParaRPr/>
          </a:p>
        </p:txBody>
      </p:sp>
      <p:sp>
        <p:nvSpPr>
          <p:cNvPr id="273" name="Google Shape;273;g1755847baa9_2_53"/>
          <p:cNvSpPr txBox="1"/>
          <p:nvPr/>
        </p:nvSpPr>
        <p:spPr>
          <a:xfrm>
            <a:off x="-125" y="0"/>
            <a:ext cx="12192000" cy="6864900"/>
          </a:xfrm>
          <a:prstGeom prst="rect">
            <a:avLst/>
          </a:prstGeom>
          <a:solidFill>
            <a:srgbClr val="CFE2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4" name="Google Shape;274;g1755847baa9_2_53"/>
          <p:cNvSpPr txBox="1"/>
          <p:nvPr>
            <p:ph type="title"/>
          </p:nvPr>
        </p:nvSpPr>
        <p:spPr>
          <a:xfrm>
            <a:off x="-1285750" y="722963"/>
            <a:ext cx="1490400" cy="536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b="1" lang="en-US" sz="100">
                <a:solidFill>
                  <a:srgbClr val="C00000"/>
                </a:solidFill>
                <a:latin typeface="Arial"/>
                <a:ea typeface="Arial"/>
                <a:cs typeface="Arial"/>
                <a:sym typeface="Arial"/>
              </a:rPr>
              <a:t>,</a:t>
            </a:r>
            <a:endParaRPr b="1" sz="100">
              <a:solidFill>
                <a:srgbClr val="C00000"/>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b="1" sz="100">
              <a:solidFill>
                <a:srgbClr val="C00000"/>
              </a:solidFill>
              <a:latin typeface="Arial"/>
              <a:ea typeface="Arial"/>
              <a:cs typeface="Arial"/>
              <a:sym typeface="Arial"/>
            </a:endParaRPr>
          </a:p>
        </p:txBody>
      </p:sp>
      <p:sp>
        <p:nvSpPr>
          <p:cNvPr id="275" name="Google Shape;275;g1755847baa9_2_53"/>
          <p:cNvSpPr txBox="1"/>
          <p:nvPr/>
        </p:nvSpPr>
        <p:spPr>
          <a:xfrm>
            <a:off x="5401550" y="1927325"/>
            <a:ext cx="4945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100">
              <a:solidFill>
                <a:schemeClr val="dk1"/>
              </a:solidFill>
            </a:endParaRPr>
          </a:p>
        </p:txBody>
      </p:sp>
      <p:pic>
        <p:nvPicPr>
          <p:cNvPr id="276" name="Google Shape;276;g1755847baa9_2_53"/>
          <p:cNvPicPr preferRelativeResize="0"/>
          <p:nvPr/>
        </p:nvPicPr>
        <p:blipFill>
          <a:blip r:embed="rId3">
            <a:alphaModFix/>
          </a:blip>
          <a:stretch>
            <a:fillRect/>
          </a:stretch>
        </p:blipFill>
        <p:spPr>
          <a:xfrm>
            <a:off x="0" y="85250"/>
            <a:ext cx="12131075" cy="4605500"/>
          </a:xfrm>
          <a:prstGeom prst="rect">
            <a:avLst/>
          </a:prstGeom>
          <a:noFill/>
          <a:ln>
            <a:noFill/>
          </a:ln>
        </p:spPr>
      </p:pic>
      <p:sp>
        <p:nvSpPr>
          <p:cNvPr id="277" name="Google Shape;277;g1755847baa9_2_53"/>
          <p:cNvSpPr txBox="1"/>
          <p:nvPr/>
        </p:nvSpPr>
        <p:spPr>
          <a:xfrm>
            <a:off x="204650" y="5167125"/>
            <a:ext cx="11926500" cy="492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3200"/>
              </a:spcBef>
              <a:spcAft>
                <a:spcPts val="0"/>
              </a:spcAft>
              <a:buNone/>
            </a:pPr>
            <a:r>
              <a:rPr lang="en-US" sz="2000">
                <a:solidFill>
                  <a:srgbClr val="292929"/>
                </a:solidFill>
                <a:highlight>
                  <a:srgbClr val="FFFFFF"/>
                </a:highlight>
                <a:latin typeface="Georgia"/>
                <a:ea typeface="Georgia"/>
                <a:cs typeface="Georgia"/>
                <a:sym typeface="Georgia"/>
              </a:rPr>
              <a:t>The number of total unique words (q1 and q2 both combined)  is less if question pairs are duplicate. </a:t>
            </a:r>
            <a:endParaRPr sz="1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16f7a4ac3bf_0_1748"/>
          <p:cNvSpPr txBox="1"/>
          <p:nvPr>
            <p:ph idx="1" type="body"/>
          </p:nvPr>
        </p:nvSpPr>
        <p:spPr>
          <a:xfrm>
            <a:off x="3197602" y="7089400"/>
            <a:ext cx="7612800" cy="1872300"/>
          </a:xfrm>
          <a:prstGeom prst="rect">
            <a:avLst/>
          </a:prstGeom>
          <a:noFill/>
          <a:ln>
            <a:noFill/>
          </a:ln>
        </p:spPr>
        <p:txBody>
          <a:bodyPr anchorCtr="0" anchor="t" bIns="45700" lIns="91425" spcFirstLastPara="1" rIns="91425" wrap="square" tIns="45700">
            <a:normAutofit fontScale="92500" lnSpcReduction="20000"/>
          </a:bodyPr>
          <a:lstStyle/>
          <a:p>
            <a:pPr indent="-215900" lvl="0" marL="342900" rtl="0" algn="l">
              <a:lnSpc>
                <a:spcPct val="100000"/>
              </a:lnSpc>
              <a:spcBef>
                <a:spcPts val="0"/>
              </a:spcBef>
              <a:spcAft>
                <a:spcPts val="0"/>
              </a:spcAft>
              <a:buSzPct val="100000"/>
              <a:buFont typeface="Noto Sans"/>
              <a:buNone/>
            </a:pPr>
            <a:r>
              <a:t/>
            </a:r>
            <a:endParaRPr sz="2000">
              <a:solidFill>
                <a:schemeClr val="dk1"/>
              </a:solidFill>
              <a:latin typeface="Century Gothic"/>
              <a:ea typeface="Century Gothic"/>
              <a:cs typeface="Century Gothic"/>
              <a:sym typeface="Century Gothic"/>
            </a:endParaRPr>
          </a:p>
          <a:p>
            <a:pPr indent="0" lvl="0" marL="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215900" lvl="0" marL="34290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190500" lvl="0" marL="342900" rtl="0" algn="l">
              <a:lnSpc>
                <a:spcPct val="100000"/>
              </a:lnSpc>
              <a:spcBef>
                <a:spcPts val="1000"/>
              </a:spcBef>
              <a:spcAft>
                <a:spcPts val="0"/>
              </a:spcAft>
              <a:buSzPct val="100000"/>
              <a:buNone/>
            </a:pPr>
            <a:r>
              <a:t/>
            </a:r>
            <a:endParaRPr sz="2400">
              <a:solidFill>
                <a:schemeClr val="dk1"/>
              </a:solidFill>
              <a:latin typeface="Century Gothic"/>
              <a:ea typeface="Century Gothic"/>
              <a:cs typeface="Century Gothic"/>
              <a:sym typeface="Century Gothic"/>
            </a:endParaRPr>
          </a:p>
          <a:p>
            <a:pPr indent="-228600" lvl="0" marL="342900" rtl="0" algn="l">
              <a:lnSpc>
                <a:spcPct val="100000"/>
              </a:lnSpc>
              <a:spcBef>
                <a:spcPts val="1000"/>
              </a:spcBef>
              <a:spcAft>
                <a:spcPts val="0"/>
              </a:spcAft>
              <a:buSzPct val="75000"/>
              <a:buNone/>
            </a:pPr>
            <a:r>
              <a:t/>
            </a:r>
            <a:endParaRPr/>
          </a:p>
        </p:txBody>
      </p:sp>
      <p:sp>
        <p:nvSpPr>
          <p:cNvPr id="283" name="Google Shape;283;g16f7a4ac3bf_0_1748"/>
          <p:cNvSpPr txBox="1"/>
          <p:nvPr/>
        </p:nvSpPr>
        <p:spPr>
          <a:xfrm>
            <a:off x="-125" y="0"/>
            <a:ext cx="12192000" cy="6864900"/>
          </a:xfrm>
          <a:prstGeom prst="rect">
            <a:avLst/>
          </a:prstGeom>
          <a:solidFill>
            <a:srgbClr val="CFE2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4" name="Google Shape;284;g16f7a4ac3bf_0_1748"/>
          <p:cNvSpPr txBox="1"/>
          <p:nvPr>
            <p:ph type="title"/>
          </p:nvPr>
        </p:nvSpPr>
        <p:spPr>
          <a:xfrm>
            <a:off x="-1285750" y="722963"/>
            <a:ext cx="1490400" cy="536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b="1" lang="en-US" sz="100">
                <a:solidFill>
                  <a:srgbClr val="C00000"/>
                </a:solidFill>
                <a:latin typeface="Arial"/>
                <a:ea typeface="Arial"/>
                <a:cs typeface="Arial"/>
                <a:sym typeface="Arial"/>
              </a:rPr>
              <a:t>,</a:t>
            </a:r>
            <a:endParaRPr b="1" sz="100">
              <a:solidFill>
                <a:srgbClr val="C00000"/>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b="1" sz="100">
              <a:solidFill>
                <a:srgbClr val="C00000"/>
              </a:solidFill>
              <a:latin typeface="Arial"/>
              <a:ea typeface="Arial"/>
              <a:cs typeface="Arial"/>
              <a:sym typeface="Arial"/>
            </a:endParaRPr>
          </a:p>
        </p:txBody>
      </p:sp>
      <p:sp>
        <p:nvSpPr>
          <p:cNvPr id="285" name="Google Shape;285;g16f7a4ac3bf_0_1748"/>
          <p:cNvSpPr txBox="1"/>
          <p:nvPr>
            <p:ph idx="1" type="body"/>
          </p:nvPr>
        </p:nvSpPr>
        <p:spPr>
          <a:xfrm>
            <a:off x="0" y="0"/>
            <a:ext cx="12192000" cy="4746300"/>
          </a:xfrm>
          <a:prstGeom prst="rect">
            <a:avLst/>
          </a:prstGeom>
          <a:noFill/>
          <a:ln>
            <a:noFill/>
          </a:ln>
        </p:spPr>
        <p:txBody>
          <a:bodyPr anchorCtr="0" anchor="t" bIns="45700" lIns="91425" spcFirstLastPara="1" rIns="91425" wrap="square" tIns="45700">
            <a:normAutofit fontScale="40000" lnSpcReduction="20000"/>
          </a:bodyPr>
          <a:lstStyle/>
          <a:p>
            <a:pPr indent="0" lvl="0" marL="0" rtl="0" algn="l">
              <a:lnSpc>
                <a:spcPct val="115000"/>
              </a:lnSpc>
              <a:spcBef>
                <a:spcPts val="1200"/>
              </a:spcBef>
              <a:spcAft>
                <a:spcPts val="0"/>
              </a:spcAft>
              <a:buNone/>
            </a:pPr>
            <a:r>
              <a:rPr b="1" lang="en-US" sz="6912">
                <a:solidFill>
                  <a:schemeClr val="dk1"/>
                </a:solidFill>
              </a:rPr>
              <a:t>2. </a:t>
            </a:r>
            <a:r>
              <a:rPr b="1" lang="en-US" sz="6912">
                <a:solidFill>
                  <a:schemeClr val="dk1"/>
                </a:solidFill>
              </a:rPr>
              <a:t>StopWords and Tokens Features :</a:t>
            </a:r>
            <a:endParaRPr b="1" sz="6912">
              <a:solidFill>
                <a:schemeClr val="dk1"/>
              </a:solidFill>
            </a:endParaRPr>
          </a:p>
          <a:p>
            <a:pPr indent="-351245" lvl="0" marL="457200" rtl="0" algn="l">
              <a:lnSpc>
                <a:spcPct val="115000"/>
              </a:lnSpc>
              <a:spcBef>
                <a:spcPts val="1200"/>
              </a:spcBef>
              <a:spcAft>
                <a:spcPts val="0"/>
              </a:spcAft>
              <a:buClr>
                <a:srgbClr val="212121"/>
              </a:buClr>
              <a:buSzPct val="100000"/>
              <a:buFont typeface="Roboto"/>
              <a:buChar char="●"/>
            </a:pPr>
            <a:r>
              <a:rPr b="1" lang="en-US" sz="4828">
                <a:solidFill>
                  <a:srgbClr val="212121"/>
                </a:solidFill>
              </a:rPr>
              <a:t>cwc_min</a:t>
            </a:r>
            <a:r>
              <a:rPr lang="en-US" sz="4828">
                <a:solidFill>
                  <a:srgbClr val="212121"/>
                </a:solidFill>
              </a:rPr>
              <a:t> : Ratio of common_word_count to min length of word count of Q1 and Q2</a:t>
            </a:r>
            <a:endParaRPr sz="4828">
              <a:solidFill>
                <a:srgbClr val="212121"/>
              </a:solidFill>
            </a:endParaRPr>
          </a:p>
          <a:p>
            <a:pPr indent="-351245" lvl="0" marL="457200" rtl="0" algn="l">
              <a:lnSpc>
                <a:spcPct val="115000"/>
              </a:lnSpc>
              <a:spcBef>
                <a:spcPts val="0"/>
              </a:spcBef>
              <a:spcAft>
                <a:spcPts val="0"/>
              </a:spcAft>
              <a:buClr>
                <a:srgbClr val="212121"/>
              </a:buClr>
              <a:buSzPct val="100000"/>
              <a:buFont typeface="Roboto"/>
              <a:buChar char="●"/>
            </a:pPr>
            <a:r>
              <a:rPr b="1" lang="en-US" sz="4828">
                <a:solidFill>
                  <a:srgbClr val="212121"/>
                </a:solidFill>
              </a:rPr>
              <a:t>cwc_max</a:t>
            </a:r>
            <a:r>
              <a:rPr lang="en-US" sz="4828">
                <a:solidFill>
                  <a:srgbClr val="212121"/>
                </a:solidFill>
              </a:rPr>
              <a:t> : Ratio of common_word_count to max length of word count of Q1 and Q2</a:t>
            </a:r>
            <a:endParaRPr sz="4828">
              <a:solidFill>
                <a:srgbClr val="212121"/>
              </a:solidFill>
            </a:endParaRPr>
          </a:p>
          <a:p>
            <a:pPr indent="-351245" lvl="0" marL="457200" rtl="0" algn="l">
              <a:lnSpc>
                <a:spcPct val="115000"/>
              </a:lnSpc>
              <a:spcBef>
                <a:spcPts val="0"/>
              </a:spcBef>
              <a:spcAft>
                <a:spcPts val="0"/>
              </a:spcAft>
              <a:buClr>
                <a:srgbClr val="212121"/>
              </a:buClr>
              <a:buSzPct val="100000"/>
              <a:buFont typeface="Roboto"/>
              <a:buChar char="●"/>
            </a:pPr>
            <a:r>
              <a:rPr b="1" lang="en-US" sz="4828">
                <a:solidFill>
                  <a:srgbClr val="212121"/>
                </a:solidFill>
              </a:rPr>
              <a:t>csc_min</a:t>
            </a:r>
            <a:r>
              <a:rPr lang="en-US" sz="4828">
                <a:solidFill>
                  <a:srgbClr val="212121"/>
                </a:solidFill>
              </a:rPr>
              <a:t> : Ratio of common_stop_count to min length of stop count of Q1 and Q2</a:t>
            </a:r>
            <a:endParaRPr sz="4828">
              <a:solidFill>
                <a:srgbClr val="212121"/>
              </a:solidFill>
            </a:endParaRPr>
          </a:p>
          <a:p>
            <a:pPr indent="-351245" lvl="0" marL="457200" rtl="0" algn="l">
              <a:lnSpc>
                <a:spcPct val="115000"/>
              </a:lnSpc>
              <a:spcBef>
                <a:spcPts val="0"/>
              </a:spcBef>
              <a:spcAft>
                <a:spcPts val="0"/>
              </a:spcAft>
              <a:buClr>
                <a:srgbClr val="212121"/>
              </a:buClr>
              <a:buSzPct val="100000"/>
              <a:buFont typeface="Roboto"/>
              <a:buChar char="●"/>
            </a:pPr>
            <a:r>
              <a:rPr b="1" lang="en-US" sz="4828">
                <a:solidFill>
                  <a:srgbClr val="212121"/>
                </a:solidFill>
              </a:rPr>
              <a:t>csc_max</a:t>
            </a:r>
            <a:r>
              <a:rPr lang="en-US" sz="4828">
                <a:solidFill>
                  <a:srgbClr val="212121"/>
                </a:solidFill>
              </a:rPr>
              <a:t> : Ratio of common_stop_count to max length of stop count of Q1 and Q2</a:t>
            </a:r>
            <a:endParaRPr sz="4828">
              <a:solidFill>
                <a:srgbClr val="212121"/>
              </a:solidFill>
            </a:endParaRPr>
          </a:p>
          <a:p>
            <a:pPr indent="-351245" lvl="0" marL="457200" rtl="0" algn="l">
              <a:lnSpc>
                <a:spcPct val="115000"/>
              </a:lnSpc>
              <a:spcBef>
                <a:spcPts val="0"/>
              </a:spcBef>
              <a:spcAft>
                <a:spcPts val="0"/>
              </a:spcAft>
              <a:buClr>
                <a:srgbClr val="212121"/>
              </a:buClr>
              <a:buSzPct val="100000"/>
              <a:buFont typeface="Roboto"/>
              <a:buChar char="●"/>
            </a:pPr>
            <a:r>
              <a:rPr b="1" lang="en-US" sz="4828">
                <a:solidFill>
                  <a:srgbClr val="212121"/>
                </a:solidFill>
              </a:rPr>
              <a:t>ctc_min</a:t>
            </a:r>
            <a:r>
              <a:rPr lang="en-US" sz="4828">
                <a:solidFill>
                  <a:srgbClr val="212121"/>
                </a:solidFill>
              </a:rPr>
              <a:t> : Ratio of common_token_count to min length of token count of Q1 and Q2</a:t>
            </a:r>
            <a:endParaRPr sz="4828">
              <a:solidFill>
                <a:srgbClr val="212121"/>
              </a:solidFill>
            </a:endParaRPr>
          </a:p>
          <a:p>
            <a:pPr indent="-351245" lvl="0" marL="457200" rtl="0" algn="l">
              <a:lnSpc>
                <a:spcPct val="115000"/>
              </a:lnSpc>
              <a:spcBef>
                <a:spcPts val="0"/>
              </a:spcBef>
              <a:spcAft>
                <a:spcPts val="0"/>
              </a:spcAft>
              <a:buClr>
                <a:srgbClr val="212121"/>
              </a:buClr>
              <a:buSzPct val="100000"/>
              <a:buFont typeface="Roboto"/>
              <a:buChar char="●"/>
            </a:pPr>
            <a:r>
              <a:rPr b="1" lang="en-US" sz="4828">
                <a:solidFill>
                  <a:srgbClr val="212121"/>
                </a:solidFill>
              </a:rPr>
              <a:t>ctc_max</a:t>
            </a:r>
            <a:r>
              <a:rPr lang="en-US" sz="4828">
                <a:solidFill>
                  <a:srgbClr val="212121"/>
                </a:solidFill>
              </a:rPr>
              <a:t> : Ratio of common_token_count to max length of token count of Q1 and Q2</a:t>
            </a:r>
            <a:endParaRPr b="1" sz="4928">
              <a:solidFill>
                <a:srgbClr val="212121"/>
              </a:solidFill>
            </a:endParaRPr>
          </a:p>
          <a:p>
            <a:pPr indent="-353785" lvl="0" marL="457200" rtl="0" algn="l">
              <a:lnSpc>
                <a:spcPct val="115000"/>
              </a:lnSpc>
              <a:spcBef>
                <a:spcPts val="0"/>
              </a:spcBef>
              <a:spcAft>
                <a:spcPts val="0"/>
              </a:spcAft>
              <a:buClr>
                <a:srgbClr val="212121"/>
              </a:buClr>
              <a:buSzPct val="100000"/>
              <a:buChar char="●"/>
            </a:pPr>
            <a:r>
              <a:rPr b="1" lang="en-US" sz="4928">
                <a:solidFill>
                  <a:srgbClr val="212121"/>
                </a:solidFill>
              </a:rPr>
              <a:t>last_word_eq</a:t>
            </a:r>
            <a:r>
              <a:rPr lang="en-US" sz="4928">
                <a:solidFill>
                  <a:srgbClr val="212121"/>
                </a:solidFill>
              </a:rPr>
              <a:t> : Check if Last word of both questions is equal or not</a:t>
            </a:r>
            <a:endParaRPr sz="4928">
              <a:solidFill>
                <a:srgbClr val="212121"/>
              </a:solidFill>
            </a:endParaRPr>
          </a:p>
          <a:p>
            <a:pPr indent="-353785" lvl="0" marL="457200" rtl="0" algn="l">
              <a:lnSpc>
                <a:spcPct val="115000"/>
              </a:lnSpc>
              <a:spcBef>
                <a:spcPts val="0"/>
              </a:spcBef>
              <a:spcAft>
                <a:spcPts val="0"/>
              </a:spcAft>
              <a:buClr>
                <a:srgbClr val="212121"/>
              </a:buClr>
              <a:buSzPct val="100000"/>
              <a:buChar char="●"/>
            </a:pPr>
            <a:r>
              <a:rPr b="1" lang="en-US" sz="4928">
                <a:solidFill>
                  <a:srgbClr val="212121"/>
                </a:solidFill>
              </a:rPr>
              <a:t>first_word_eq</a:t>
            </a:r>
            <a:r>
              <a:rPr lang="en-US" sz="4928">
                <a:solidFill>
                  <a:srgbClr val="212121"/>
                </a:solidFill>
              </a:rPr>
              <a:t> : Check if First word of both questions is equal or not</a:t>
            </a:r>
            <a:endParaRPr sz="4928">
              <a:solidFill>
                <a:srgbClr val="212121"/>
              </a:solidFill>
            </a:endParaRPr>
          </a:p>
          <a:p>
            <a:pPr indent="-353785" lvl="0" marL="457200" rtl="0" algn="l">
              <a:lnSpc>
                <a:spcPct val="115000"/>
              </a:lnSpc>
              <a:spcBef>
                <a:spcPts val="0"/>
              </a:spcBef>
              <a:spcAft>
                <a:spcPts val="0"/>
              </a:spcAft>
              <a:buClr>
                <a:srgbClr val="212121"/>
              </a:buClr>
              <a:buSzPct val="100000"/>
              <a:buChar char="●"/>
            </a:pPr>
            <a:r>
              <a:rPr b="1" lang="en-US" sz="4928">
                <a:solidFill>
                  <a:srgbClr val="212121"/>
                </a:solidFill>
              </a:rPr>
              <a:t>abs_len_diff</a:t>
            </a:r>
            <a:r>
              <a:rPr lang="en-US" sz="4928">
                <a:solidFill>
                  <a:srgbClr val="212121"/>
                </a:solidFill>
              </a:rPr>
              <a:t> : Abs. length difference</a:t>
            </a:r>
            <a:endParaRPr sz="4928">
              <a:solidFill>
                <a:srgbClr val="212121"/>
              </a:solidFill>
            </a:endParaRPr>
          </a:p>
          <a:p>
            <a:pPr indent="-353785" lvl="0" marL="457200" rtl="0" algn="l">
              <a:lnSpc>
                <a:spcPct val="115000"/>
              </a:lnSpc>
              <a:spcBef>
                <a:spcPts val="0"/>
              </a:spcBef>
              <a:spcAft>
                <a:spcPts val="0"/>
              </a:spcAft>
              <a:buClr>
                <a:srgbClr val="212121"/>
              </a:buClr>
              <a:buSzPct val="100000"/>
              <a:buChar char="●"/>
            </a:pPr>
            <a:r>
              <a:rPr b="1" lang="en-US" sz="4928">
                <a:solidFill>
                  <a:srgbClr val="212121"/>
                </a:solidFill>
              </a:rPr>
              <a:t>mean_len</a:t>
            </a:r>
            <a:r>
              <a:rPr lang="en-US" sz="4928">
                <a:solidFill>
                  <a:srgbClr val="212121"/>
                </a:solidFill>
              </a:rPr>
              <a:t> : Average Token Length of both Questions</a:t>
            </a:r>
            <a:endParaRPr sz="4928">
              <a:solidFill>
                <a:srgbClr val="212121"/>
              </a:solidFill>
            </a:endParaRPr>
          </a:p>
          <a:p>
            <a:pPr indent="-353785" lvl="0" marL="457200" rtl="0" algn="l">
              <a:lnSpc>
                <a:spcPct val="115000"/>
              </a:lnSpc>
              <a:spcBef>
                <a:spcPts val="0"/>
              </a:spcBef>
              <a:spcAft>
                <a:spcPts val="0"/>
              </a:spcAft>
              <a:buClr>
                <a:srgbClr val="212121"/>
              </a:buClr>
              <a:buSzPct val="100000"/>
              <a:buChar char="●"/>
            </a:pPr>
            <a:r>
              <a:rPr b="1" lang="en-US" sz="4928">
                <a:solidFill>
                  <a:srgbClr val="212121"/>
                </a:solidFill>
              </a:rPr>
              <a:t>longest_substr_ratio</a:t>
            </a:r>
            <a:r>
              <a:rPr lang="en-US" sz="4928">
                <a:solidFill>
                  <a:srgbClr val="212121"/>
                </a:solidFill>
              </a:rPr>
              <a:t> : Ratio of length longest common substring to min length of token count of Q1 and Q2</a:t>
            </a:r>
            <a:endParaRPr sz="4928">
              <a:solidFill>
                <a:srgbClr val="212121"/>
              </a:solidFill>
            </a:endParaRPr>
          </a:p>
          <a:p>
            <a:pPr indent="0" lvl="0" marL="0" rtl="0" algn="l">
              <a:lnSpc>
                <a:spcPct val="115000"/>
              </a:lnSpc>
              <a:spcBef>
                <a:spcPts val="600"/>
              </a:spcBef>
              <a:spcAft>
                <a:spcPts val="0"/>
              </a:spcAft>
              <a:buClr>
                <a:schemeClr val="dk1"/>
              </a:buClr>
              <a:buSzPct val="33198"/>
              <a:buFont typeface="Arial"/>
              <a:buNone/>
            </a:pPr>
            <a:r>
              <a:t/>
            </a:r>
            <a:endParaRPr sz="3313">
              <a:solidFill>
                <a:schemeClr val="dk1"/>
              </a:solidFill>
            </a:endParaRPr>
          </a:p>
          <a:p>
            <a:pPr indent="0" lvl="0" marL="57150" rtl="0" algn="l">
              <a:lnSpc>
                <a:spcPct val="115000"/>
              </a:lnSpc>
              <a:spcBef>
                <a:spcPts val="1200"/>
              </a:spcBef>
              <a:spcAft>
                <a:spcPts val="0"/>
              </a:spcAft>
              <a:buNone/>
            </a:pPr>
            <a:r>
              <a:t/>
            </a:r>
            <a:endParaRPr sz="2271">
              <a:solidFill>
                <a:schemeClr val="dk1"/>
              </a:solidFill>
            </a:endParaRPr>
          </a:p>
        </p:txBody>
      </p:sp>
      <p:sp>
        <p:nvSpPr>
          <p:cNvPr id="286" name="Google Shape;286;g16f7a4ac3bf_0_1748"/>
          <p:cNvSpPr txBox="1"/>
          <p:nvPr/>
        </p:nvSpPr>
        <p:spPr>
          <a:xfrm>
            <a:off x="5401550" y="1927325"/>
            <a:ext cx="4945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100">
              <a:solidFill>
                <a:schemeClr val="dk1"/>
              </a:solidFill>
            </a:endParaRPr>
          </a:p>
        </p:txBody>
      </p:sp>
      <p:pic>
        <p:nvPicPr>
          <p:cNvPr id="287" name="Google Shape;287;g16f7a4ac3bf_0_1748"/>
          <p:cNvPicPr preferRelativeResize="0"/>
          <p:nvPr/>
        </p:nvPicPr>
        <p:blipFill>
          <a:blip r:embed="rId3">
            <a:alphaModFix/>
          </a:blip>
          <a:stretch>
            <a:fillRect/>
          </a:stretch>
        </p:blipFill>
        <p:spPr>
          <a:xfrm>
            <a:off x="82450" y="4261623"/>
            <a:ext cx="12026825" cy="2527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16f7a4ac3bf_0_1764"/>
          <p:cNvSpPr txBox="1"/>
          <p:nvPr>
            <p:ph idx="1" type="body"/>
          </p:nvPr>
        </p:nvSpPr>
        <p:spPr>
          <a:xfrm>
            <a:off x="3197602" y="7089400"/>
            <a:ext cx="7612800" cy="1872300"/>
          </a:xfrm>
          <a:prstGeom prst="rect">
            <a:avLst/>
          </a:prstGeom>
          <a:noFill/>
          <a:ln>
            <a:noFill/>
          </a:ln>
        </p:spPr>
        <p:txBody>
          <a:bodyPr anchorCtr="0" anchor="t" bIns="45700" lIns="91425" spcFirstLastPara="1" rIns="91425" wrap="square" tIns="45700">
            <a:normAutofit fontScale="92500" lnSpcReduction="20000"/>
          </a:bodyPr>
          <a:lstStyle/>
          <a:p>
            <a:pPr indent="-215900" lvl="0" marL="342900" rtl="0" algn="l">
              <a:lnSpc>
                <a:spcPct val="100000"/>
              </a:lnSpc>
              <a:spcBef>
                <a:spcPts val="0"/>
              </a:spcBef>
              <a:spcAft>
                <a:spcPts val="0"/>
              </a:spcAft>
              <a:buSzPct val="100000"/>
              <a:buFont typeface="Noto Sans"/>
              <a:buNone/>
            </a:pPr>
            <a:r>
              <a:t/>
            </a:r>
            <a:endParaRPr sz="2000">
              <a:solidFill>
                <a:schemeClr val="dk1"/>
              </a:solidFill>
              <a:latin typeface="Century Gothic"/>
              <a:ea typeface="Century Gothic"/>
              <a:cs typeface="Century Gothic"/>
              <a:sym typeface="Century Gothic"/>
            </a:endParaRPr>
          </a:p>
          <a:p>
            <a:pPr indent="0" lvl="0" marL="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215900" lvl="0" marL="34290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190500" lvl="0" marL="342900" rtl="0" algn="l">
              <a:lnSpc>
                <a:spcPct val="100000"/>
              </a:lnSpc>
              <a:spcBef>
                <a:spcPts val="1000"/>
              </a:spcBef>
              <a:spcAft>
                <a:spcPts val="0"/>
              </a:spcAft>
              <a:buSzPct val="100000"/>
              <a:buNone/>
            </a:pPr>
            <a:r>
              <a:t/>
            </a:r>
            <a:endParaRPr sz="2400">
              <a:solidFill>
                <a:schemeClr val="dk1"/>
              </a:solidFill>
              <a:latin typeface="Century Gothic"/>
              <a:ea typeface="Century Gothic"/>
              <a:cs typeface="Century Gothic"/>
              <a:sym typeface="Century Gothic"/>
            </a:endParaRPr>
          </a:p>
          <a:p>
            <a:pPr indent="-228600" lvl="0" marL="342900" rtl="0" algn="l">
              <a:lnSpc>
                <a:spcPct val="100000"/>
              </a:lnSpc>
              <a:spcBef>
                <a:spcPts val="1000"/>
              </a:spcBef>
              <a:spcAft>
                <a:spcPts val="0"/>
              </a:spcAft>
              <a:buSzPct val="75000"/>
              <a:buNone/>
            </a:pPr>
            <a:r>
              <a:t/>
            </a:r>
            <a:endParaRPr/>
          </a:p>
        </p:txBody>
      </p:sp>
      <p:sp>
        <p:nvSpPr>
          <p:cNvPr id="293" name="Google Shape;293;g16f7a4ac3bf_0_1764"/>
          <p:cNvSpPr txBox="1"/>
          <p:nvPr/>
        </p:nvSpPr>
        <p:spPr>
          <a:xfrm>
            <a:off x="-125" y="0"/>
            <a:ext cx="12192000" cy="6864900"/>
          </a:xfrm>
          <a:prstGeom prst="rect">
            <a:avLst/>
          </a:prstGeom>
          <a:solidFill>
            <a:srgbClr val="CFE2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4" name="Google Shape;294;g16f7a4ac3bf_0_1764"/>
          <p:cNvSpPr txBox="1"/>
          <p:nvPr>
            <p:ph type="title"/>
          </p:nvPr>
        </p:nvSpPr>
        <p:spPr>
          <a:xfrm>
            <a:off x="-1285750" y="722963"/>
            <a:ext cx="1490400" cy="536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b="1" lang="en-US" sz="100">
                <a:solidFill>
                  <a:srgbClr val="C00000"/>
                </a:solidFill>
                <a:latin typeface="Arial"/>
                <a:ea typeface="Arial"/>
                <a:cs typeface="Arial"/>
                <a:sym typeface="Arial"/>
              </a:rPr>
              <a:t>,</a:t>
            </a:r>
            <a:endParaRPr b="1" sz="100">
              <a:solidFill>
                <a:srgbClr val="C00000"/>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b="1" sz="100">
              <a:solidFill>
                <a:srgbClr val="C00000"/>
              </a:solidFill>
              <a:latin typeface="Arial"/>
              <a:ea typeface="Arial"/>
              <a:cs typeface="Arial"/>
              <a:sym typeface="Arial"/>
            </a:endParaRPr>
          </a:p>
        </p:txBody>
      </p:sp>
      <p:sp>
        <p:nvSpPr>
          <p:cNvPr id="295" name="Google Shape;295;g16f7a4ac3bf_0_1764"/>
          <p:cNvSpPr txBox="1"/>
          <p:nvPr/>
        </p:nvSpPr>
        <p:spPr>
          <a:xfrm>
            <a:off x="5401550" y="1927325"/>
            <a:ext cx="4945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100">
              <a:solidFill>
                <a:schemeClr val="dk1"/>
              </a:solidFill>
            </a:endParaRPr>
          </a:p>
        </p:txBody>
      </p:sp>
      <p:pic>
        <p:nvPicPr>
          <p:cNvPr id="296" name="Google Shape;296;g16f7a4ac3bf_0_1764"/>
          <p:cNvPicPr preferRelativeResize="0"/>
          <p:nvPr/>
        </p:nvPicPr>
        <p:blipFill>
          <a:blip r:embed="rId3">
            <a:alphaModFix/>
          </a:blip>
          <a:stretch>
            <a:fillRect/>
          </a:stretch>
        </p:blipFill>
        <p:spPr>
          <a:xfrm>
            <a:off x="-125" y="1826621"/>
            <a:ext cx="12192000" cy="3739163"/>
          </a:xfrm>
          <a:prstGeom prst="rect">
            <a:avLst/>
          </a:prstGeom>
          <a:noFill/>
          <a:ln>
            <a:noFill/>
          </a:ln>
        </p:spPr>
      </p:pic>
      <p:sp>
        <p:nvSpPr>
          <p:cNvPr id="297" name="Google Shape;297;g16f7a4ac3bf_0_1764"/>
          <p:cNvSpPr txBox="1"/>
          <p:nvPr/>
        </p:nvSpPr>
        <p:spPr>
          <a:xfrm>
            <a:off x="1365650" y="113825"/>
            <a:ext cx="8461200" cy="638700"/>
          </a:xfrm>
          <a:prstGeom prst="rect">
            <a:avLst/>
          </a:prstGeom>
          <a:solidFill>
            <a:srgbClr val="CFE2F3"/>
          </a:solid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US" sz="2950">
                <a:solidFill>
                  <a:schemeClr val="dk1"/>
                </a:solidFill>
              </a:rPr>
              <a:t>Visualization of StopWords &amp; Token features </a:t>
            </a:r>
            <a:endParaRPr sz="21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1755847baa9_2_164"/>
          <p:cNvSpPr txBox="1"/>
          <p:nvPr>
            <p:ph idx="1" type="body"/>
          </p:nvPr>
        </p:nvSpPr>
        <p:spPr>
          <a:xfrm>
            <a:off x="3197602" y="7089400"/>
            <a:ext cx="7612800" cy="1872300"/>
          </a:xfrm>
          <a:prstGeom prst="rect">
            <a:avLst/>
          </a:prstGeom>
          <a:noFill/>
          <a:ln>
            <a:noFill/>
          </a:ln>
        </p:spPr>
        <p:txBody>
          <a:bodyPr anchorCtr="0" anchor="t" bIns="45700" lIns="91425" spcFirstLastPara="1" rIns="91425" wrap="square" tIns="45700">
            <a:normAutofit fontScale="92500" lnSpcReduction="20000"/>
          </a:bodyPr>
          <a:lstStyle/>
          <a:p>
            <a:pPr indent="-215900" lvl="0" marL="342900" rtl="0" algn="l">
              <a:lnSpc>
                <a:spcPct val="100000"/>
              </a:lnSpc>
              <a:spcBef>
                <a:spcPts val="0"/>
              </a:spcBef>
              <a:spcAft>
                <a:spcPts val="0"/>
              </a:spcAft>
              <a:buSzPct val="100000"/>
              <a:buFont typeface="Noto Sans"/>
              <a:buNone/>
            </a:pPr>
            <a:r>
              <a:t/>
            </a:r>
            <a:endParaRPr sz="2000">
              <a:solidFill>
                <a:schemeClr val="dk1"/>
              </a:solidFill>
              <a:latin typeface="Century Gothic"/>
              <a:ea typeface="Century Gothic"/>
              <a:cs typeface="Century Gothic"/>
              <a:sym typeface="Century Gothic"/>
            </a:endParaRPr>
          </a:p>
          <a:p>
            <a:pPr indent="0" lvl="0" marL="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215900" lvl="0" marL="34290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190500" lvl="0" marL="342900" rtl="0" algn="l">
              <a:lnSpc>
                <a:spcPct val="100000"/>
              </a:lnSpc>
              <a:spcBef>
                <a:spcPts val="1000"/>
              </a:spcBef>
              <a:spcAft>
                <a:spcPts val="0"/>
              </a:spcAft>
              <a:buSzPct val="100000"/>
              <a:buNone/>
            </a:pPr>
            <a:r>
              <a:t/>
            </a:r>
            <a:endParaRPr sz="2400">
              <a:solidFill>
                <a:schemeClr val="dk1"/>
              </a:solidFill>
              <a:latin typeface="Century Gothic"/>
              <a:ea typeface="Century Gothic"/>
              <a:cs typeface="Century Gothic"/>
              <a:sym typeface="Century Gothic"/>
            </a:endParaRPr>
          </a:p>
          <a:p>
            <a:pPr indent="-228600" lvl="0" marL="342900" rtl="0" algn="l">
              <a:lnSpc>
                <a:spcPct val="100000"/>
              </a:lnSpc>
              <a:spcBef>
                <a:spcPts val="1000"/>
              </a:spcBef>
              <a:spcAft>
                <a:spcPts val="0"/>
              </a:spcAft>
              <a:buSzPct val="75000"/>
              <a:buNone/>
            </a:pPr>
            <a:r>
              <a:t/>
            </a:r>
            <a:endParaRPr/>
          </a:p>
        </p:txBody>
      </p:sp>
      <p:sp>
        <p:nvSpPr>
          <p:cNvPr id="303" name="Google Shape;303;g1755847baa9_2_164"/>
          <p:cNvSpPr txBox="1"/>
          <p:nvPr/>
        </p:nvSpPr>
        <p:spPr>
          <a:xfrm>
            <a:off x="-125" y="0"/>
            <a:ext cx="12192000" cy="6864900"/>
          </a:xfrm>
          <a:prstGeom prst="rect">
            <a:avLst/>
          </a:prstGeom>
          <a:solidFill>
            <a:srgbClr val="CFE2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4" name="Google Shape;304;g1755847baa9_2_164"/>
          <p:cNvSpPr txBox="1"/>
          <p:nvPr>
            <p:ph type="title"/>
          </p:nvPr>
        </p:nvSpPr>
        <p:spPr>
          <a:xfrm>
            <a:off x="-1285750" y="722963"/>
            <a:ext cx="1490400" cy="536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b="1" lang="en-US" sz="100">
                <a:solidFill>
                  <a:srgbClr val="C00000"/>
                </a:solidFill>
                <a:latin typeface="Arial"/>
                <a:ea typeface="Arial"/>
                <a:cs typeface="Arial"/>
                <a:sym typeface="Arial"/>
              </a:rPr>
              <a:t>,</a:t>
            </a:r>
            <a:endParaRPr b="1" sz="100">
              <a:solidFill>
                <a:srgbClr val="C00000"/>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b="1" sz="100">
              <a:solidFill>
                <a:srgbClr val="C00000"/>
              </a:solidFill>
              <a:latin typeface="Arial"/>
              <a:ea typeface="Arial"/>
              <a:cs typeface="Arial"/>
              <a:sym typeface="Arial"/>
            </a:endParaRPr>
          </a:p>
        </p:txBody>
      </p:sp>
      <p:sp>
        <p:nvSpPr>
          <p:cNvPr id="305" name="Google Shape;305;g1755847baa9_2_164"/>
          <p:cNvSpPr txBox="1"/>
          <p:nvPr/>
        </p:nvSpPr>
        <p:spPr>
          <a:xfrm>
            <a:off x="5401550" y="1927325"/>
            <a:ext cx="4945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100">
              <a:solidFill>
                <a:schemeClr val="dk1"/>
              </a:solidFill>
            </a:endParaRPr>
          </a:p>
        </p:txBody>
      </p:sp>
      <p:pic>
        <p:nvPicPr>
          <p:cNvPr id="306" name="Google Shape;306;g1755847baa9_2_164"/>
          <p:cNvPicPr preferRelativeResize="0"/>
          <p:nvPr/>
        </p:nvPicPr>
        <p:blipFill>
          <a:blip r:embed="rId3">
            <a:alphaModFix/>
          </a:blip>
          <a:stretch>
            <a:fillRect/>
          </a:stretch>
        </p:blipFill>
        <p:spPr>
          <a:xfrm>
            <a:off x="1756275" y="722975"/>
            <a:ext cx="8154500" cy="6141925"/>
          </a:xfrm>
          <a:prstGeom prst="rect">
            <a:avLst/>
          </a:prstGeom>
          <a:noFill/>
          <a:ln>
            <a:noFill/>
          </a:ln>
        </p:spPr>
      </p:pic>
      <p:sp>
        <p:nvSpPr>
          <p:cNvPr id="307" name="Google Shape;307;g1755847baa9_2_164"/>
          <p:cNvSpPr txBox="1"/>
          <p:nvPr/>
        </p:nvSpPr>
        <p:spPr>
          <a:xfrm>
            <a:off x="306075" y="98275"/>
            <a:ext cx="11759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100"/>
              <a:t>Pair Plot of ctc_max, cwc</a:t>
            </a:r>
            <a:r>
              <a:rPr b="1" lang="en-US" sz="2100">
                <a:solidFill>
                  <a:schemeClr val="dk1"/>
                </a:solidFill>
              </a:rPr>
              <a:t>_max</a:t>
            </a:r>
            <a:r>
              <a:rPr b="1" lang="en-US" sz="2100"/>
              <a:t>, csc</a:t>
            </a:r>
            <a:r>
              <a:rPr b="1" lang="en-US" sz="2100">
                <a:solidFill>
                  <a:schemeClr val="dk1"/>
                </a:solidFill>
              </a:rPr>
              <a:t>_max</a:t>
            </a:r>
            <a:endParaRPr b="1" sz="2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1755847baa9_2_150"/>
          <p:cNvSpPr txBox="1"/>
          <p:nvPr>
            <p:ph idx="4294967295" type="body"/>
          </p:nvPr>
        </p:nvSpPr>
        <p:spPr>
          <a:xfrm>
            <a:off x="3197602" y="7089400"/>
            <a:ext cx="7612800" cy="1872300"/>
          </a:xfrm>
          <a:prstGeom prst="rect">
            <a:avLst/>
          </a:prstGeom>
          <a:noFill/>
          <a:ln>
            <a:noFill/>
          </a:ln>
        </p:spPr>
        <p:txBody>
          <a:bodyPr anchorCtr="0" anchor="t" bIns="45700" lIns="91425" spcFirstLastPara="1" rIns="91425" wrap="square" tIns="45700">
            <a:normAutofit fontScale="92500" lnSpcReduction="20000"/>
          </a:bodyPr>
          <a:lstStyle/>
          <a:p>
            <a:pPr indent="-215900" lvl="0" marL="342900" rtl="0" algn="l">
              <a:lnSpc>
                <a:spcPct val="100000"/>
              </a:lnSpc>
              <a:spcBef>
                <a:spcPts val="0"/>
              </a:spcBef>
              <a:spcAft>
                <a:spcPts val="0"/>
              </a:spcAft>
              <a:buSzPct val="100000"/>
              <a:buFont typeface="Noto Sans"/>
              <a:buNone/>
            </a:pPr>
            <a:r>
              <a:t/>
            </a:r>
            <a:endParaRPr sz="2000">
              <a:solidFill>
                <a:schemeClr val="dk1"/>
              </a:solidFill>
              <a:latin typeface="Century Gothic"/>
              <a:ea typeface="Century Gothic"/>
              <a:cs typeface="Century Gothic"/>
              <a:sym typeface="Century Gothic"/>
            </a:endParaRPr>
          </a:p>
          <a:p>
            <a:pPr indent="0" lvl="0" marL="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215900" lvl="0" marL="34290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190500" lvl="0" marL="342900" rtl="0" algn="l">
              <a:lnSpc>
                <a:spcPct val="100000"/>
              </a:lnSpc>
              <a:spcBef>
                <a:spcPts val="1000"/>
              </a:spcBef>
              <a:spcAft>
                <a:spcPts val="0"/>
              </a:spcAft>
              <a:buSzPct val="100000"/>
              <a:buNone/>
            </a:pPr>
            <a:r>
              <a:t/>
            </a:r>
            <a:endParaRPr sz="2400">
              <a:solidFill>
                <a:schemeClr val="dk1"/>
              </a:solidFill>
              <a:latin typeface="Century Gothic"/>
              <a:ea typeface="Century Gothic"/>
              <a:cs typeface="Century Gothic"/>
              <a:sym typeface="Century Gothic"/>
            </a:endParaRPr>
          </a:p>
          <a:p>
            <a:pPr indent="-228600" lvl="0" marL="342900" rtl="0" algn="l">
              <a:lnSpc>
                <a:spcPct val="100000"/>
              </a:lnSpc>
              <a:spcBef>
                <a:spcPts val="1000"/>
              </a:spcBef>
              <a:spcAft>
                <a:spcPts val="0"/>
              </a:spcAft>
              <a:buSzPct val="75000"/>
              <a:buNone/>
            </a:pPr>
            <a:r>
              <a:t/>
            </a:r>
            <a:endParaRPr/>
          </a:p>
        </p:txBody>
      </p:sp>
      <p:sp>
        <p:nvSpPr>
          <p:cNvPr id="313" name="Google Shape;313;g1755847baa9_2_150"/>
          <p:cNvSpPr txBox="1"/>
          <p:nvPr/>
        </p:nvSpPr>
        <p:spPr>
          <a:xfrm>
            <a:off x="-125" y="0"/>
            <a:ext cx="12192000" cy="507900"/>
          </a:xfrm>
          <a:prstGeom prst="rect">
            <a:avLst/>
          </a:prstGeom>
          <a:solidFill>
            <a:srgbClr val="CFE2F3"/>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100">
                <a:solidFill>
                  <a:schemeClr val="dk1"/>
                </a:solidFill>
              </a:rPr>
              <a:t>Pair Plot mean_len, abs_len_diff, longest_substr_ratio</a:t>
            </a:r>
            <a:endParaRPr/>
          </a:p>
        </p:txBody>
      </p:sp>
      <p:sp>
        <p:nvSpPr>
          <p:cNvPr id="314" name="Google Shape;314;g1755847baa9_2_150"/>
          <p:cNvSpPr txBox="1"/>
          <p:nvPr>
            <p:ph idx="4294967295" type="title"/>
          </p:nvPr>
        </p:nvSpPr>
        <p:spPr>
          <a:xfrm>
            <a:off x="-1285750" y="722963"/>
            <a:ext cx="1490400" cy="536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b="1" lang="en-US" sz="100">
                <a:solidFill>
                  <a:srgbClr val="C00000"/>
                </a:solidFill>
                <a:latin typeface="Arial"/>
                <a:ea typeface="Arial"/>
                <a:cs typeface="Arial"/>
                <a:sym typeface="Arial"/>
              </a:rPr>
              <a:t>,</a:t>
            </a:r>
            <a:endParaRPr b="1" sz="100">
              <a:solidFill>
                <a:srgbClr val="C00000"/>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b="1" sz="100">
              <a:solidFill>
                <a:srgbClr val="C00000"/>
              </a:solidFill>
              <a:latin typeface="Arial"/>
              <a:ea typeface="Arial"/>
              <a:cs typeface="Arial"/>
              <a:sym typeface="Arial"/>
            </a:endParaRPr>
          </a:p>
        </p:txBody>
      </p:sp>
      <p:sp>
        <p:nvSpPr>
          <p:cNvPr id="315" name="Google Shape;315;g1755847baa9_2_150"/>
          <p:cNvSpPr txBox="1"/>
          <p:nvPr/>
        </p:nvSpPr>
        <p:spPr>
          <a:xfrm>
            <a:off x="5401550" y="1927325"/>
            <a:ext cx="4945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100">
              <a:solidFill>
                <a:schemeClr val="dk1"/>
              </a:solidFill>
            </a:endParaRPr>
          </a:p>
        </p:txBody>
      </p:sp>
      <p:pic>
        <p:nvPicPr>
          <p:cNvPr id="316" name="Google Shape;316;g1755847baa9_2_150"/>
          <p:cNvPicPr preferRelativeResize="0"/>
          <p:nvPr/>
        </p:nvPicPr>
        <p:blipFill>
          <a:blip r:embed="rId3">
            <a:alphaModFix/>
          </a:blip>
          <a:stretch>
            <a:fillRect/>
          </a:stretch>
        </p:blipFill>
        <p:spPr>
          <a:xfrm>
            <a:off x="2226625" y="631100"/>
            <a:ext cx="7544100" cy="6233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1755847baa9_2_136"/>
          <p:cNvSpPr txBox="1"/>
          <p:nvPr>
            <p:ph idx="1" type="body"/>
          </p:nvPr>
        </p:nvSpPr>
        <p:spPr>
          <a:xfrm>
            <a:off x="3197602" y="7089400"/>
            <a:ext cx="7612800" cy="1872300"/>
          </a:xfrm>
          <a:prstGeom prst="rect">
            <a:avLst/>
          </a:prstGeom>
          <a:noFill/>
          <a:ln>
            <a:noFill/>
          </a:ln>
        </p:spPr>
        <p:txBody>
          <a:bodyPr anchorCtr="0" anchor="t" bIns="45700" lIns="91425" spcFirstLastPara="1" rIns="91425" wrap="square" tIns="45700">
            <a:normAutofit fontScale="92500" lnSpcReduction="20000"/>
          </a:bodyPr>
          <a:lstStyle/>
          <a:p>
            <a:pPr indent="-215900" lvl="0" marL="342900" rtl="0" algn="l">
              <a:lnSpc>
                <a:spcPct val="100000"/>
              </a:lnSpc>
              <a:spcBef>
                <a:spcPts val="0"/>
              </a:spcBef>
              <a:spcAft>
                <a:spcPts val="0"/>
              </a:spcAft>
              <a:buSzPct val="100000"/>
              <a:buFont typeface="Noto Sans"/>
              <a:buNone/>
            </a:pPr>
            <a:r>
              <a:t/>
            </a:r>
            <a:endParaRPr sz="2000">
              <a:solidFill>
                <a:schemeClr val="dk1"/>
              </a:solidFill>
              <a:latin typeface="Century Gothic"/>
              <a:ea typeface="Century Gothic"/>
              <a:cs typeface="Century Gothic"/>
              <a:sym typeface="Century Gothic"/>
            </a:endParaRPr>
          </a:p>
          <a:p>
            <a:pPr indent="0" lvl="0" marL="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215900" lvl="0" marL="34290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190500" lvl="0" marL="342900" rtl="0" algn="l">
              <a:lnSpc>
                <a:spcPct val="100000"/>
              </a:lnSpc>
              <a:spcBef>
                <a:spcPts val="1000"/>
              </a:spcBef>
              <a:spcAft>
                <a:spcPts val="0"/>
              </a:spcAft>
              <a:buSzPct val="100000"/>
              <a:buNone/>
            </a:pPr>
            <a:r>
              <a:t/>
            </a:r>
            <a:endParaRPr sz="2400">
              <a:solidFill>
                <a:schemeClr val="dk1"/>
              </a:solidFill>
              <a:latin typeface="Century Gothic"/>
              <a:ea typeface="Century Gothic"/>
              <a:cs typeface="Century Gothic"/>
              <a:sym typeface="Century Gothic"/>
            </a:endParaRPr>
          </a:p>
          <a:p>
            <a:pPr indent="-228600" lvl="0" marL="342900" rtl="0" algn="l">
              <a:lnSpc>
                <a:spcPct val="100000"/>
              </a:lnSpc>
              <a:spcBef>
                <a:spcPts val="1000"/>
              </a:spcBef>
              <a:spcAft>
                <a:spcPts val="0"/>
              </a:spcAft>
              <a:buSzPct val="75000"/>
              <a:buNone/>
            </a:pPr>
            <a:r>
              <a:t/>
            </a:r>
            <a:endParaRPr/>
          </a:p>
        </p:txBody>
      </p:sp>
      <p:sp>
        <p:nvSpPr>
          <p:cNvPr id="322" name="Google Shape;322;g1755847baa9_2_136"/>
          <p:cNvSpPr txBox="1"/>
          <p:nvPr/>
        </p:nvSpPr>
        <p:spPr>
          <a:xfrm>
            <a:off x="-125" y="0"/>
            <a:ext cx="12192000" cy="6864900"/>
          </a:xfrm>
          <a:prstGeom prst="rect">
            <a:avLst/>
          </a:prstGeom>
          <a:solidFill>
            <a:srgbClr val="CFE2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3" name="Google Shape;323;g1755847baa9_2_136"/>
          <p:cNvSpPr txBox="1"/>
          <p:nvPr>
            <p:ph type="title"/>
          </p:nvPr>
        </p:nvSpPr>
        <p:spPr>
          <a:xfrm>
            <a:off x="-1285750" y="722963"/>
            <a:ext cx="1490400" cy="536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b="1" lang="en-US" sz="100">
                <a:solidFill>
                  <a:srgbClr val="C00000"/>
                </a:solidFill>
                <a:latin typeface="Arial"/>
                <a:ea typeface="Arial"/>
                <a:cs typeface="Arial"/>
                <a:sym typeface="Arial"/>
              </a:rPr>
              <a:t>,</a:t>
            </a:r>
            <a:endParaRPr b="1" sz="100">
              <a:solidFill>
                <a:srgbClr val="C00000"/>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b="1" sz="100">
              <a:solidFill>
                <a:srgbClr val="C00000"/>
              </a:solidFill>
              <a:latin typeface="Arial"/>
              <a:ea typeface="Arial"/>
              <a:cs typeface="Arial"/>
              <a:sym typeface="Arial"/>
            </a:endParaRPr>
          </a:p>
        </p:txBody>
      </p:sp>
      <p:sp>
        <p:nvSpPr>
          <p:cNvPr id="324" name="Google Shape;324;g1755847baa9_2_136"/>
          <p:cNvSpPr txBox="1"/>
          <p:nvPr/>
        </p:nvSpPr>
        <p:spPr>
          <a:xfrm>
            <a:off x="5401550" y="1927325"/>
            <a:ext cx="4945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100">
              <a:solidFill>
                <a:schemeClr val="dk1"/>
              </a:solidFill>
            </a:endParaRPr>
          </a:p>
        </p:txBody>
      </p:sp>
      <p:pic>
        <p:nvPicPr>
          <p:cNvPr id="325" name="Google Shape;325;g1755847baa9_2_136"/>
          <p:cNvPicPr preferRelativeResize="0"/>
          <p:nvPr/>
        </p:nvPicPr>
        <p:blipFill>
          <a:blip r:embed="rId3">
            <a:alphaModFix/>
          </a:blip>
          <a:stretch>
            <a:fillRect/>
          </a:stretch>
        </p:blipFill>
        <p:spPr>
          <a:xfrm>
            <a:off x="-125" y="0"/>
            <a:ext cx="8296117" cy="6858000"/>
          </a:xfrm>
          <a:prstGeom prst="rect">
            <a:avLst/>
          </a:prstGeom>
          <a:noFill/>
          <a:ln>
            <a:noFill/>
          </a:ln>
        </p:spPr>
      </p:pic>
      <p:sp>
        <p:nvSpPr>
          <p:cNvPr id="326" name="Google Shape;326;g1755847baa9_2_136"/>
          <p:cNvSpPr txBox="1"/>
          <p:nvPr/>
        </p:nvSpPr>
        <p:spPr>
          <a:xfrm>
            <a:off x="8296000" y="1796125"/>
            <a:ext cx="38934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Observation:</a:t>
            </a:r>
            <a:r>
              <a:rPr lang="en-US" sz="1800">
                <a:solidFill>
                  <a:srgbClr val="0000FF"/>
                </a:solidFill>
              </a:rPr>
              <a:t> </a:t>
            </a:r>
            <a:r>
              <a:rPr lang="en-US" sz="1800">
                <a:solidFill>
                  <a:srgbClr val="212121"/>
                </a:solidFill>
              </a:rPr>
              <a:t>We can observe that the distribution of all these features are Overlapping for duplicate &amp; Non-duplicate Question Pairs. </a:t>
            </a:r>
            <a:endParaRPr sz="1800">
              <a:solidFill>
                <a:srgbClr val="212121"/>
              </a:solidFill>
            </a:endParaRPr>
          </a:p>
          <a:p>
            <a:pPr indent="0" lvl="0" marL="0" rtl="0" algn="l">
              <a:spcBef>
                <a:spcPts val="0"/>
              </a:spcBef>
              <a:spcAft>
                <a:spcPts val="0"/>
              </a:spcAft>
              <a:buNone/>
            </a:pPr>
            <a:r>
              <a:rPr lang="en-US" sz="1800">
                <a:solidFill>
                  <a:srgbClr val="212121"/>
                </a:solidFill>
              </a:rPr>
              <a:t>So these features may not be useful in separating the duplicate &amp; non-duplicate question pairs. Hence, we will not consider them for modelling.</a:t>
            </a:r>
            <a:endParaRPr sz="1600">
              <a:solidFill>
                <a:srgbClr val="21212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16f7a4ac3bf_0_1796"/>
          <p:cNvSpPr txBox="1"/>
          <p:nvPr>
            <p:ph idx="1" type="body"/>
          </p:nvPr>
        </p:nvSpPr>
        <p:spPr>
          <a:xfrm>
            <a:off x="3197602" y="7089400"/>
            <a:ext cx="7612800" cy="1872300"/>
          </a:xfrm>
          <a:prstGeom prst="rect">
            <a:avLst/>
          </a:prstGeom>
          <a:noFill/>
          <a:ln>
            <a:noFill/>
          </a:ln>
        </p:spPr>
        <p:txBody>
          <a:bodyPr anchorCtr="0" anchor="t" bIns="45700" lIns="91425" spcFirstLastPara="1" rIns="91425" wrap="square" tIns="45700">
            <a:normAutofit fontScale="92500" lnSpcReduction="20000"/>
          </a:bodyPr>
          <a:lstStyle/>
          <a:p>
            <a:pPr indent="-215900" lvl="0" marL="342900" rtl="0" algn="l">
              <a:lnSpc>
                <a:spcPct val="100000"/>
              </a:lnSpc>
              <a:spcBef>
                <a:spcPts val="0"/>
              </a:spcBef>
              <a:spcAft>
                <a:spcPts val="0"/>
              </a:spcAft>
              <a:buSzPct val="100000"/>
              <a:buFont typeface="Noto Sans"/>
              <a:buNone/>
            </a:pPr>
            <a:r>
              <a:t/>
            </a:r>
            <a:endParaRPr sz="2000">
              <a:solidFill>
                <a:schemeClr val="dk1"/>
              </a:solidFill>
              <a:latin typeface="Century Gothic"/>
              <a:ea typeface="Century Gothic"/>
              <a:cs typeface="Century Gothic"/>
              <a:sym typeface="Century Gothic"/>
            </a:endParaRPr>
          </a:p>
          <a:p>
            <a:pPr indent="0" lvl="0" marL="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215900" lvl="0" marL="34290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190500" lvl="0" marL="342900" rtl="0" algn="l">
              <a:lnSpc>
                <a:spcPct val="100000"/>
              </a:lnSpc>
              <a:spcBef>
                <a:spcPts val="1000"/>
              </a:spcBef>
              <a:spcAft>
                <a:spcPts val="0"/>
              </a:spcAft>
              <a:buSzPct val="100000"/>
              <a:buNone/>
            </a:pPr>
            <a:r>
              <a:t/>
            </a:r>
            <a:endParaRPr sz="2400">
              <a:solidFill>
                <a:schemeClr val="dk1"/>
              </a:solidFill>
              <a:latin typeface="Century Gothic"/>
              <a:ea typeface="Century Gothic"/>
              <a:cs typeface="Century Gothic"/>
              <a:sym typeface="Century Gothic"/>
            </a:endParaRPr>
          </a:p>
          <a:p>
            <a:pPr indent="-228600" lvl="0" marL="342900" rtl="0" algn="l">
              <a:lnSpc>
                <a:spcPct val="100000"/>
              </a:lnSpc>
              <a:spcBef>
                <a:spcPts val="1000"/>
              </a:spcBef>
              <a:spcAft>
                <a:spcPts val="0"/>
              </a:spcAft>
              <a:buSzPct val="75000"/>
              <a:buNone/>
            </a:pPr>
            <a:r>
              <a:t/>
            </a:r>
            <a:endParaRPr/>
          </a:p>
        </p:txBody>
      </p:sp>
      <p:sp>
        <p:nvSpPr>
          <p:cNvPr id="332" name="Google Shape;332;g16f7a4ac3bf_0_1796"/>
          <p:cNvSpPr txBox="1"/>
          <p:nvPr/>
        </p:nvSpPr>
        <p:spPr>
          <a:xfrm>
            <a:off x="-125" y="0"/>
            <a:ext cx="12192000" cy="6864900"/>
          </a:xfrm>
          <a:prstGeom prst="rect">
            <a:avLst/>
          </a:prstGeom>
          <a:solidFill>
            <a:srgbClr val="CFE2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33" name="Google Shape;333;g16f7a4ac3bf_0_1796"/>
          <p:cNvSpPr txBox="1"/>
          <p:nvPr>
            <p:ph type="title"/>
          </p:nvPr>
        </p:nvSpPr>
        <p:spPr>
          <a:xfrm>
            <a:off x="-1285750" y="722963"/>
            <a:ext cx="1490400" cy="536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b="1" lang="en-US" sz="100">
                <a:solidFill>
                  <a:srgbClr val="C00000"/>
                </a:solidFill>
                <a:latin typeface="Arial"/>
                <a:ea typeface="Arial"/>
                <a:cs typeface="Arial"/>
                <a:sym typeface="Arial"/>
              </a:rPr>
              <a:t>,</a:t>
            </a:r>
            <a:endParaRPr b="1" sz="100">
              <a:solidFill>
                <a:srgbClr val="C00000"/>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b="1" sz="100">
              <a:solidFill>
                <a:srgbClr val="C00000"/>
              </a:solidFill>
              <a:latin typeface="Arial"/>
              <a:ea typeface="Arial"/>
              <a:cs typeface="Arial"/>
              <a:sym typeface="Arial"/>
            </a:endParaRPr>
          </a:p>
        </p:txBody>
      </p:sp>
      <p:sp>
        <p:nvSpPr>
          <p:cNvPr id="334" name="Google Shape;334;g16f7a4ac3bf_0_1796"/>
          <p:cNvSpPr txBox="1"/>
          <p:nvPr/>
        </p:nvSpPr>
        <p:spPr>
          <a:xfrm>
            <a:off x="5401550" y="1927325"/>
            <a:ext cx="4945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100">
              <a:solidFill>
                <a:schemeClr val="dk1"/>
              </a:solidFill>
            </a:endParaRPr>
          </a:p>
        </p:txBody>
      </p:sp>
      <p:sp>
        <p:nvSpPr>
          <p:cNvPr id="335" name="Google Shape;335;g16f7a4ac3bf_0_1796"/>
          <p:cNvSpPr txBox="1"/>
          <p:nvPr/>
        </p:nvSpPr>
        <p:spPr>
          <a:xfrm>
            <a:off x="301825" y="368900"/>
            <a:ext cx="9171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200">
              <a:solidFill>
                <a:schemeClr val="lt1"/>
              </a:solidFill>
            </a:endParaRPr>
          </a:p>
        </p:txBody>
      </p:sp>
      <p:sp>
        <p:nvSpPr>
          <p:cNvPr id="336" name="Google Shape;336;g16f7a4ac3bf_0_1796"/>
          <p:cNvSpPr txBox="1"/>
          <p:nvPr>
            <p:ph idx="1" type="body"/>
          </p:nvPr>
        </p:nvSpPr>
        <p:spPr>
          <a:xfrm>
            <a:off x="0" y="0"/>
            <a:ext cx="12192000" cy="5844600"/>
          </a:xfrm>
          <a:prstGeom prst="rect">
            <a:avLst/>
          </a:prstGeom>
          <a:noFill/>
          <a:ln>
            <a:noFill/>
          </a:ln>
        </p:spPr>
        <p:txBody>
          <a:bodyPr anchorCtr="0" anchor="t" bIns="45700" lIns="91425" spcFirstLastPara="1" rIns="91425" wrap="square" tIns="45700">
            <a:normAutofit fontScale="40000" lnSpcReduction="20000"/>
          </a:bodyPr>
          <a:lstStyle/>
          <a:p>
            <a:pPr indent="0" lvl="0" marL="0" rtl="0" algn="l">
              <a:lnSpc>
                <a:spcPct val="115000"/>
              </a:lnSpc>
              <a:spcBef>
                <a:spcPts val="1200"/>
              </a:spcBef>
              <a:spcAft>
                <a:spcPts val="0"/>
              </a:spcAft>
              <a:buNone/>
            </a:pPr>
            <a:r>
              <a:rPr b="1" lang="en-US" sz="9800">
                <a:solidFill>
                  <a:schemeClr val="dk1"/>
                </a:solidFill>
              </a:rPr>
              <a:t>3</a:t>
            </a:r>
            <a:r>
              <a:rPr b="1" lang="en-US" sz="9800">
                <a:solidFill>
                  <a:schemeClr val="dk1"/>
                </a:solidFill>
              </a:rPr>
              <a:t>. Fuzzy Features :</a:t>
            </a:r>
            <a:endParaRPr b="1" sz="9800">
              <a:solidFill>
                <a:schemeClr val="dk1"/>
              </a:solidFill>
            </a:endParaRPr>
          </a:p>
          <a:p>
            <a:pPr indent="-340360" lvl="0" marL="457200" rtl="0" algn="l">
              <a:lnSpc>
                <a:spcPct val="115000"/>
              </a:lnSpc>
              <a:spcBef>
                <a:spcPts val="1200"/>
              </a:spcBef>
              <a:spcAft>
                <a:spcPts val="0"/>
              </a:spcAft>
              <a:buClr>
                <a:schemeClr val="dk1"/>
              </a:buClr>
              <a:buSzPct val="100000"/>
              <a:buChar char="●"/>
            </a:pPr>
            <a:r>
              <a:rPr lang="en-US" sz="4400">
                <a:solidFill>
                  <a:schemeClr val="dk1"/>
                </a:solidFill>
              </a:rPr>
              <a:t>We have extracted fuzz_ratio, fuzz_partial_ratio, fuzz_token_set_ratio and fuzz_token_sort_ratio features with fuzzywuzzy string matching tool.</a:t>
            </a:r>
            <a:endParaRPr sz="4400">
              <a:solidFill>
                <a:schemeClr val="dk1"/>
              </a:solidFill>
            </a:endParaRPr>
          </a:p>
          <a:p>
            <a:pPr indent="-340360" lvl="0" marL="457200" rtl="0" algn="l">
              <a:lnSpc>
                <a:spcPct val="100000"/>
              </a:lnSpc>
              <a:spcBef>
                <a:spcPts val="0"/>
              </a:spcBef>
              <a:spcAft>
                <a:spcPts val="0"/>
              </a:spcAft>
              <a:buClr>
                <a:schemeClr val="dk1"/>
              </a:buClr>
              <a:buSzPct val="100000"/>
              <a:buChar char="●"/>
            </a:pPr>
            <a:r>
              <a:rPr lang="en-US" sz="4400">
                <a:solidFill>
                  <a:schemeClr val="dk1"/>
                </a:solidFill>
              </a:rPr>
              <a:t>What is Fuzzy String Matching?</a:t>
            </a:r>
            <a:endParaRPr sz="4400">
              <a:solidFill>
                <a:schemeClr val="dk1"/>
              </a:solidFill>
            </a:endParaRPr>
          </a:p>
          <a:p>
            <a:pPr indent="0" lvl="0" marL="457200" rtl="0" algn="l">
              <a:lnSpc>
                <a:spcPct val="100000"/>
              </a:lnSpc>
              <a:spcBef>
                <a:spcPts val="400"/>
              </a:spcBef>
              <a:spcAft>
                <a:spcPts val="0"/>
              </a:spcAft>
              <a:buNone/>
            </a:pPr>
            <a:r>
              <a:rPr lang="en-US" sz="4400">
                <a:solidFill>
                  <a:schemeClr val="dk1"/>
                </a:solidFill>
              </a:rPr>
              <a:t>Fuzzy string matching is the technique of finding strings that match with a given string partially and not exactly. </a:t>
            </a:r>
            <a:endParaRPr sz="4400">
              <a:solidFill>
                <a:schemeClr val="dk1"/>
              </a:solidFill>
            </a:endParaRPr>
          </a:p>
          <a:p>
            <a:pPr indent="0" lvl="0" marL="457200" rtl="0" algn="l">
              <a:lnSpc>
                <a:spcPct val="100000"/>
              </a:lnSpc>
              <a:spcBef>
                <a:spcPts val="1200"/>
              </a:spcBef>
              <a:spcAft>
                <a:spcPts val="0"/>
              </a:spcAft>
              <a:buNone/>
            </a:pPr>
            <a:r>
              <a:rPr lang="en-US" sz="4400">
                <a:solidFill>
                  <a:schemeClr val="dk1"/>
                </a:solidFill>
              </a:rPr>
              <a:t>When a user misspells a word or enters a word partially, fuzzy string matching helps in finding the right word – as we see in search engines.</a:t>
            </a:r>
            <a:endParaRPr sz="4400">
              <a:solidFill>
                <a:schemeClr val="dk1"/>
              </a:solidFill>
            </a:endParaRPr>
          </a:p>
          <a:p>
            <a:pPr indent="-340360" lvl="0" marL="457200" rtl="0" algn="l">
              <a:lnSpc>
                <a:spcPct val="115000"/>
              </a:lnSpc>
              <a:spcBef>
                <a:spcPts val="1200"/>
              </a:spcBef>
              <a:spcAft>
                <a:spcPts val="0"/>
              </a:spcAft>
              <a:buClr>
                <a:schemeClr val="dk1"/>
              </a:buClr>
              <a:buSzPct val="100000"/>
              <a:buChar char="●"/>
            </a:pPr>
            <a:r>
              <a:rPr lang="en-US" sz="4400">
                <a:solidFill>
                  <a:schemeClr val="dk1"/>
                </a:solidFill>
              </a:rPr>
              <a:t>List of features:</a:t>
            </a:r>
            <a:endParaRPr sz="4400">
              <a:solidFill>
                <a:schemeClr val="dk1"/>
              </a:solidFill>
            </a:endParaRPr>
          </a:p>
          <a:p>
            <a:pPr indent="-340360" lvl="1" marL="914400" rtl="0" algn="l">
              <a:lnSpc>
                <a:spcPct val="115000"/>
              </a:lnSpc>
              <a:spcBef>
                <a:spcPts val="0"/>
              </a:spcBef>
              <a:spcAft>
                <a:spcPts val="0"/>
              </a:spcAft>
              <a:buClr>
                <a:schemeClr val="dk1"/>
              </a:buClr>
              <a:buSzPct val="100000"/>
              <a:buChar char="○"/>
            </a:pPr>
            <a:r>
              <a:rPr b="1" lang="en-US" sz="4400">
                <a:solidFill>
                  <a:schemeClr val="dk1"/>
                </a:solidFill>
              </a:rPr>
              <a:t>fuzz_ratio : </a:t>
            </a:r>
            <a:r>
              <a:rPr lang="en-US" sz="4400">
                <a:solidFill>
                  <a:schemeClr val="dk1"/>
                </a:solidFill>
              </a:rPr>
              <a:t>fuzzyWuzzy has a ratio function that calculates the standard Levenshtein distance similarity ratio between two sequences.</a:t>
            </a:r>
            <a:endParaRPr b="1" sz="4400">
              <a:solidFill>
                <a:schemeClr val="dk1"/>
              </a:solidFill>
            </a:endParaRPr>
          </a:p>
          <a:p>
            <a:pPr indent="-340360" lvl="1" marL="914400" rtl="0" algn="l">
              <a:lnSpc>
                <a:spcPct val="115000"/>
              </a:lnSpc>
              <a:spcBef>
                <a:spcPts val="0"/>
              </a:spcBef>
              <a:spcAft>
                <a:spcPts val="0"/>
              </a:spcAft>
              <a:buClr>
                <a:schemeClr val="dk1"/>
              </a:buClr>
              <a:buSzPct val="100000"/>
              <a:buChar char="○"/>
            </a:pPr>
            <a:r>
              <a:rPr b="1" lang="en-US" sz="4400">
                <a:solidFill>
                  <a:schemeClr val="dk1"/>
                </a:solidFill>
              </a:rPr>
              <a:t>fuzz_partial_ratio : </a:t>
            </a:r>
            <a:r>
              <a:rPr lang="en-US" sz="4400">
                <a:solidFill>
                  <a:schemeClr val="dk1"/>
                </a:solidFill>
              </a:rPr>
              <a:t>The partial ratio helps us to perform substring matching. This takes the shortest string and compares it with all the substrings of the same length.</a:t>
            </a:r>
            <a:endParaRPr b="1" sz="4400">
              <a:solidFill>
                <a:schemeClr val="dk1"/>
              </a:solidFill>
            </a:endParaRPr>
          </a:p>
          <a:p>
            <a:pPr indent="-340360" lvl="1" marL="914400" rtl="0" algn="l">
              <a:lnSpc>
                <a:spcPct val="115000"/>
              </a:lnSpc>
              <a:spcBef>
                <a:spcPts val="0"/>
              </a:spcBef>
              <a:spcAft>
                <a:spcPts val="0"/>
              </a:spcAft>
              <a:buClr>
                <a:schemeClr val="dk1"/>
              </a:buClr>
              <a:buSzPct val="100000"/>
              <a:buChar char="○"/>
            </a:pPr>
            <a:r>
              <a:rPr b="1" lang="en-US" sz="4400">
                <a:solidFill>
                  <a:schemeClr val="dk1"/>
                </a:solidFill>
              </a:rPr>
              <a:t>token_set_ratio :</a:t>
            </a:r>
            <a:r>
              <a:rPr lang="en-US" sz="4400">
                <a:solidFill>
                  <a:schemeClr val="dk1"/>
                </a:solidFill>
              </a:rPr>
              <a:t> Token set ratio performs a set operation that takes out the common tokens instead of just tokenizing the strings, sorting, and then pasting the tokens back together. Extra or same repeated words do not matter.</a:t>
            </a:r>
            <a:endParaRPr sz="4400">
              <a:solidFill>
                <a:schemeClr val="dk1"/>
              </a:solidFill>
            </a:endParaRPr>
          </a:p>
          <a:p>
            <a:pPr indent="-340360" lvl="1" marL="914400" rtl="0" algn="l">
              <a:lnSpc>
                <a:spcPct val="115000"/>
              </a:lnSpc>
              <a:spcBef>
                <a:spcPts val="0"/>
              </a:spcBef>
              <a:spcAft>
                <a:spcPts val="0"/>
              </a:spcAft>
              <a:buClr>
                <a:schemeClr val="dk1"/>
              </a:buClr>
              <a:buSzPct val="100000"/>
              <a:buChar char="○"/>
            </a:pPr>
            <a:r>
              <a:rPr b="1" lang="en-US" sz="4400">
                <a:solidFill>
                  <a:schemeClr val="dk1"/>
                </a:solidFill>
              </a:rPr>
              <a:t>token_sort_ratio : </a:t>
            </a:r>
            <a:r>
              <a:rPr lang="en-US" sz="4400">
                <a:solidFill>
                  <a:schemeClr val="dk1"/>
                </a:solidFill>
              </a:rPr>
              <a:t>In token sort ratio, the strings are tokenized and pre-processed by converting to lower case and getting rid of punctuation. The strings are then sorted alphabetically and joined together. Post this, the Levenshtein distance similarity ratio is calculated between the strings.</a:t>
            </a:r>
            <a:endParaRPr b="1" sz="4400">
              <a:solidFill>
                <a:schemeClr val="dk1"/>
              </a:solidFill>
            </a:endParaRPr>
          </a:p>
          <a:p>
            <a:pPr indent="0" lvl="0" marL="0" rtl="0" algn="l">
              <a:lnSpc>
                <a:spcPct val="115000"/>
              </a:lnSpc>
              <a:spcBef>
                <a:spcPts val="600"/>
              </a:spcBef>
              <a:spcAft>
                <a:spcPts val="500"/>
              </a:spcAft>
              <a:buNone/>
            </a:pPr>
            <a:r>
              <a:t/>
            </a:r>
            <a:endParaRPr sz="2100">
              <a:solidFill>
                <a:srgbClr val="292929"/>
              </a:solidFill>
              <a:highlight>
                <a:srgbClr val="FFFFFF"/>
              </a:highlight>
            </a:endParaRPr>
          </a:p>
        </p:txBody>
      </p:sp>
      <p:pic>
        <p:nvPicPr>
          <p:cNvPr id="337" name="Google Shape;337;g16f7a4ac3bf_0_1796"/>
          <p:cNvPicPr preferRelativeResize="0"/>
          <p:nvPr/>
        </p:nvPicPr>
        <p:blipFill>
          <a:blip r:embed="rId3">
            <a:alphaModFix/>
          </a:blip>
          <a:stretch>
            <a:fillRect/>
          </a:stretch>
        </p:blipFill>
        <p:spPr>
          <a:xfrm>
            <a:off x="82575" y="5675300"/>
            <a:ext cx="12026850" cy="1182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16f7a4ac3bf_0_1839"/>
          <p:cNvSpPr txBox="1"/>
          <p:nvPr>
            <p:ph idx="1" type="body"/>
          </p:nvPr>
        </p:nvSpPr>
        <p:spPr>
          <a:xfrm>
            <a:off x="3197602" y="7089400"/>
            <a:ext cx="7612800" cy="1872300"/>
          </a:xfrm>
          <a:prstGeom prst="rect">
            <a:avLst/>
          </a:prstGeom>
          <a:noFill/>
          <a:ln>
            <a:noFill/>
          </a:ln>
        </p:spPr>
        <p:txBody>
          <a:bodyPr anchorCtr="0" anchor="t" bIns="45700" lIns="91425" spcFirstLastPara="1" rIns="91425" wrap="square" tIns="45700">
            <a:normAutofit fontScale="92500" lnSpcReduction="20000"/>
          </a:bodyPr>
          <a:lstStyle/>
          <a:p>
            <a:pPr indent="-215900" lvl="0" marL="342900" rtl="0" algn="l">
              <a:lnSpc>
                <a:spcPct val="100000"/>
              </a:lnSpc>
              <a:spcBef>
                <a:spcPts val="0"/>
              </a:spcBef>
              <a:spcAft>
                <a:spcPts val="0"/>
              </a:spcAft>
              <a:buSzPct val="100000"/>
              <a:buFont typeface="Noto Sans"/>
              <a:buNone/>
            </a:pPr>
            <a:r>
              <a:t/>
            </a:r>
            <a:endParaRPr sz="2000">
              <a:solidFill>
                <a:schemeClr val="dk1"/>
              </a:solidFill>
              <a:latin typeface="Century Gothic"/>
              <a:ea typeface="Century Gothic"/>
              <a:cs typeface="Century Gothic"/>
              <a:sym typeface="Century Gothic"/>
            </a:endParaRPr>
          </a:p>
          <a:p>
            <a:pPr indent="0" lvl="0" marL="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215900" lvl="0" marL="34290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190500" lvl="0" marL="342900" rtl="0" algn="l">
              <a:lnSpc>
                <a:spcPct val="100000"/>
              </a:lnSpc>
              <a:spcBef>
                <a:spcPts val="1000"/>
              </a:spcBef>
              <a:spcAft>
                <a:spcPts val="0"/>
              </a:spcAft>
              <a:buSzPct val="100000"/>
              <a:buNone/>
            </a:pPr>
            <a:r>
              <a:t/>
            </a:r>
            <a:endParaRPr sz="2400">
              <a:solidFill>
                <a:schemeClr val="dk1"/>
              </a:solidFill>
              <a:latin typeface="Century Gothic"/>
              <a:ea typeface="Century Gothic"/>
              <a:cs typeface="Century Gothic"/>
              <a:sym typeface="Century Gothic"/>
            </a:endParaRPr>
          </a:p>
          <a:p>
            <a:pPr indent="-228600" lvl="0" marL="342900" rtl="0" algn="l">
              <a:lnSpc>
                <a:spcPct val="100000"/>
              </a:lnSpc>
              <a:spcBef>
                <a:spcPts val="1000"/>
              </a:spcBef>
              <a:spcAft>
                <a:spcPts val="0"/>
              </a:spcAft>
              <a:buSzPct val="75000"/>
              <a:buNone/>
            </a:pPr>
            <a:r>
              <a:t/>
            </a:r>
            <a:endParaRPr/>
          </a:p>
        </p:txBody>
      </p:sp>
      <p:sp>
        <p:nvSpPr>
          <p:cNvPr id="343" name="Google Shape;343;g16f7a4ac3bf_0_1839"/>
          <p:cNvSpPr txBox="1"/>
          <p:nvPr/>
        </p:nvSpPr>
        <p:spPr>
          <a:xfrm>
            <a:off x="-125" y="0"/>
            <a:ext cx="12192000" cy="6864900"/>
          </a:xfrm>
          <a:prstGeom prst="rect">
            <a:avLst/>
          </a:prstGeom>
          <a:gradFill>
            <a:gsLst>
              <a:gs pos="0">
                <a:srgbClr val="F2F2F2"/>
              </a:gs>
              <a:gs pos="100000">
                <a:srgbClr val="A6A6A6"/>
              </a:gs>
            </a:gsLst>
            <a:path path="circle">
              <a:fillToRect b="50%" l="50%" r="50%" t="50%"/>
            </a:path>
            <a:tileRect/>
          </a:gra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4" name="Google Shape;344;g16f7a4ac3bf_0_1839"/>
          <p:cNvSpPr txBox="1"/>
          <p:nvPr>
            <p:ph type="title"/>
          </p:nvPr>
        </p:nvSpPr>
        <p:spPr>
          <a:xfrm>
            <a:off x="-1285750" y="722963"/>
            <a:ext cx="1490400" cy="536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b="1" lang="en-US" sz="100">
                <a:solidFill>
                  <a:srgbClr val="C00000"/>
                </a:solidFill>
                <a:latin typeface="Arial"/>
                <a:ea typeface="Arial"/>
                <a:cs typeface="Arial"/>
                <a:sym typeface="Arial"/>
              </a:rPr>
              <a:t>,</a:t>
            </a:r>
            <a:endParaRPr b="1" sz="100">
              <a:solidFill>
                <a:srgbClr val="C00000"/>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b="1" sz="100">
              <a:solidFill>
                <a:srgbClr val="C00000"/>
              </a:solidFill>
              <a:latin typeface="Arial"/>
              <a:ea typeface="Arial"/>
              <a:cs typeface="Arial"/>
              <a:sym typeface="Arial"/>
            </a:endParaRPr>
          </a:p>
        </p:txBody>
      </p:sp>
      <p:sp>
        <p:nvSpPr>
          <p:cNvPr id="345" name="Google Shape;345;g16f7a4ac3bf_0_1839"/>
          <p:cNvSpPr txBox="1"/>
          <p:nvPr>
            <p:ph idx="1" type="body"/>
          </p:nvPr>
        </p:nvSpPr>
        <p:spPr>
          <a:xfrm>
            <a:off x="0" y="63175"/>
            <a:ext cx="12192000" cy="6858000"/>
          </a:xfrm>
          <a:prstGeom prst="rect">
            <a:avLst/>
          </a:prstGeom>
          <a:solidFill>
            <a:srgbClr val="CFE2F3"/>
          </a:solidFill>
          <a:ln>
            <a:noFill/>
          </a:ln>
        </p:spPr>
        <p:txBody>
          <a:bodyPr anchorCtr="0" anchor="t" bIns="45700" lIns="91425" spcFirstLastPara="1" rIns="91425" wrap="square" tIns="45700">
            <a:normAutofit/>
          </a:bodyPr>
          <a:lstStyle/>
          <a:p>
            <a:pPr indent="0" lvl="0" marL="0" rtl="0" algn="l">
              <a:lnSpc>
                <a:spcPct val="115000"/>
              </a:lnSpc>
              <a:spcBef>
                <a:spcPts val="600"/>
              </a:spcBef>
              <a:spcAft>
                <a:spcPts val="0"/>
              </a:spcAft>
              <a:buNone/>
            </a:pPr>
            <a:r>
              <a:t/>
            </a:r>
            <a:endParaRPr sz="2150">
              <a:solidFill>
                <a:schemeClr val="dk1"/>
              </a:solidFill>
            </a:endParaRPr>
          </a:p>
          <a:p>
            <a:pPr indent="0" lvl="0" marL="0" rtl="0" algn="l">
              <a:lnSpc>
                <a:spcPct val="115000"/>
              </a:lnSpc>
              <a:spcBef>
                <a:spcPts val="1200"/>
              </a:spcBef>
              <a:spcAft>
                <a:spcPts val="1200"/>
              </a:spcAft>
              <a:buNone/>
            </a:pPr>
            <a:r>
              <a:t/>
            </a:r>
            <a:endParaRPr sz="2150">
              <a:solidFill>
                <a:schemeClr val="dk1"/>
              </a:solidFill>
            </a:endParaRPr>
          </a:p>
        </p:txBody>
      </p:sp>
      <p:sp>
        <p:nvSpPr>
          <p:cNvPr id="346" name="Google Shape;346;g16f7a4ac3bf_0_1839"/>
          <p:cNvSpPr txBox="1"/>
          <p:nvPr/>
        </p:nvSpPr>
        <p:spPr>
          <a:xfrm>
            <a:off x="5401550" y="1927325"/>
            <a:ext cx="4945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100">
              <a:solidFill>
                <a:schemeClr val="dk1"/>
              </a:solidFill>
            </a:endParaRPr>
          </a:p>
        </p:txBody>
      </p:sp>
      <p:pic>
        <p:nvPicPr>
          <p:cNvPr id="347" name="Google Shape;347;g16f7a4ac3bf_0_1839"/>
          <p:cNvPicPr preferRelativeResize="0"/>
          <p:nvPr/>
        </p:nvPicPr>
        <p:blipFill>
          <a:blip r:embed="rId3">
            <a:alphaModFix/>
          </a:blip>
          <a:stretch>
            <a:fillRect/>
          </a:stretch>
        </p:blipFill>
        <p:spPr>
          <a:xfrm>
            <a:off x="6169067" y="1420404"/>
            <a:ext cx="6022809" cy="3003138"/>
          </a:xfrm>
          <a:prstGeom prst="rect">
            <a:avLst/>
          </a:prstGeom>
          <a:noFill/>
          <a:ln>
            <a:noFill/>
          </a:ln>
        </p:spPr>
      </p:pic>
      <p:pic>
        <p:nvPicPr>
          <p:cNvPr id="348" name="Google Shape;348;g16f7a4ac3bf_0_1839"/>
          <p:cNvPicPr preferRelativeResize="0"/>
          <p:nvPr/>
        </p:nvPicPr>
        <p:blipFill>
          <a:blip r:embed="rId4">
            <a:alphaModFix/>
          </a:blip>
          <a:stretch>
            <a:fillRect/>
          </a:stretch>
        </p:blipFill>
        <p:spPr>
          <a:xfrm>
            <a:off x="-125" y="1420406"/>
            <a:ext cx="6169193" cy="3003136"/>
          </a:xfrm>
          <a:prstGeom prst="rect">
            <a:avLst/>
          </a:prstGeom>
          <a:noFill/>
          <a:ln>
            <a:noFill/>
          </a:ln>
        </p:spPr>
      </p:pic>
      <p:sp>
        <p:nvSpPr>
          <p:cNvPr id="349" name="Google Shape;349;g16f7a4ac3bf_0_1839"/>
          <p:cNvSpPr txBox="1"/>
          <p:nvPr/>
        </p:nvSpPr>
        <p:spPr>
          <a:xfrm>
            <a:off x="-125" y="5226450"/>
            <a:ext cx="12192000" cy="615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3200"/>
              </a:spcBef>
              <a:spcAft>
                <a:spcPts val="0"/>
              </a:spcAft>
              <a:buNone/>
            </a:pPr>
            <a:r>
              <a:rPr b="1" i="1" lang="en-US" sz="1700">
                <a:solidFill>
                  <a:srgbClr val="292929"/>
                </a:solidFill>
              </a:rPr>
              <a:t>All of these Fuzzy Based Ratios are higher for Duplicate Question Pairs relative to Non-Duplicate Question Pairs.</a:t>
            </a:r>
            <a:endParaRPr b="1" sz="1700">
              <a:solidFill>
                <a:srgbClr val="292929"/>
              </a:solidFill>
            </a:endParaRPr>
          </a:p>
          <a:p>
            <a:pPr indent="0" lvl="0" marL="0" rtl="0" algn="l">
              <a:spcBef>
                <a:spcPts val="0"/>
              </a:spcBef>
              <a:spcAft>
                <a:spcPts val="0"/>
              </a:spcAft>
              <a:buNone/>
            </a:pPr>
            <a:r>
              <a:t/>
            </a:r>
            <a:endParaRPr b="1" sz="1100"/>
          </a:p>
        </p:txBody>
      </p:sp>
      <p:sp>
        <p:nvSpPr>
          <p:cNvPr id="350" name="Google Shape;350;g16f7a4ac3bf_0_1839"/>
          <p:cNvSpPr txBox="1"/>
          <p:nvPr/>
        </p:nvSpPr>
        <p:spPr>
          <a:xfrm>
            <a:off x="2906300" y="134700"/>
            <a:ext cx="5848200" cy="6771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b="1" lang="en-US" sz="3200">
                <a:solidFill>
                  <a:schemeClr val="dk1"/>
                </a:solidFill>
              </a:rPr>
              <a:t>Visualization of features :</a:t>
            </a:r>
            <a:endParaRPr b="1" sz="3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3"/>
          <p:cNvSpPr txBox="1"/>
          <p:nvPr>
            <p:ph type="ctrTitle"/>
          </p:nvPr>
        </p:nvSpPr>
        <p:spPr>
          <a:xfrm>
            <a:off x="636200" y="221900"/>
            <a:ext cx="11243100" cy="1577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600"/>
              </a:spcBef>
              <a:spcAft>
                <a:spcPts val="0"/>
              </a:spcAft>
              <a:buNone/>
            </a:pPr>
            <a:r>
              <a:rPr b="1" lang="en-US" sz="3200"/>
              <a:t>Problem Statement :</a:t>
            </a:r>
            <a:endParaRPr b="1" sz="3200"/>
          </a:p>
          <a:p>
            <a:pPr indent="-444500" lvl="0" marL="609600" rtl="0" algn="l">
              <a:lnSpc>
                <a:spcPct val="115000"/>
              </a:lnSpc>
              <a:spcBef>
                <a:spcPts val="600"/>
              </a:spcBef>
              <a:spcAft>
                <a:spcPts val="0"/>
              </a:spcAft>
              <a:buClr>
                <a:schemeClr val="dk1"/>
              </a:buClr>
              <a:buSzPts val="2200"/>
              <a:buFont typeface="Arial"/>
              <a:buChar char="●"/>
            </a:pPr>
            <a:r>
              <a:rPr lang="en-US" sz="2200">
                <a:solidFill>
                  <a:schemeClr val="dk1"/>
                </a:solidFill>
                <a:latin typeface="Arial"/>
                <a:ea typeface="Arial"/>
                <a:cs typeface="Arial"/>
                <a:sym typeface="Arial"/>
              </a:rPr>
              <a:t>Identify which questions asked on Quora are duplicates of questions that have already been asked.</a:t>
            </a:r>
            <a:endParaRPr sz="2200"/>
          </a:p>
          <a:p>
            <a:pPr indent="-444500" lvl="0" marL="609600" rtl="0" algn="l">
              <a:lnSpc>
                <a:spcPct val="115000"/>
              </a:lnSpc>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This can be helpful for providing instant responses to questions that have already been addressed.</a:t>
            </a:r>
            <a:endParaRPr sz="2200">
              <a:solidFill>
                <a:schemeClr val="dk1"/>
              </a:solidFill>
              <a:latin typeface="Arial"/>
              <a:ea typeface="Arial"/>
              <a:cs typeface="Arial"/>
              <a:sym typeface="Arial"/>
            </a:endParaRPr>
          </a:p>
          <a:p>
            <a:pPr indent="0" lvl="0" marL="0" rtl="0" algn="l">
              <a:lnSpc>
                <a:spcPct val="115000"/>
              </a:lnSpc>
              <a:spcBef>
                <a:spcPts val="600"/>
              </a:spcBef>
              <a:spcAft>
                <a:spcPts val="0"/>
              </a:spcAft>
              <a:buNone/>
            </a:pPr>
            <a:r>
              <a:t/>
            </a:r>
            <a:endParaRPr sz="2200"/>
          </a:p>
          <a:p>
            <a:pPr indent="0" lvl="0" marL="0" rtl="0" algn="l">
              <a:lnSpc>
                <a:spcPct val="115000"/>
              </a:lnSpc>
              <a:spcBef>
                <a:spcPts val="600"/>
              </a:spcBef>
              <a:spcAft>
                <a:spcPts val="0"/>
              </a:spcAft>
              <a:buNone/>
            </a:pPr>
            <a:r>
              <a:t/>
            </a:r>
            <a:endParaRPr sz="2200"/>
          </a:p>
          <a:p>
            <a:pPr indent="0" lvl="0" marL="0" rtl="0" algn="l">
              <a:lnSpc>
                <a:spcPct val="115000"/>
              </a:lnSpc>
              <a:spcBef>
                <a:spcPts val="600"/>
              </a:spcBef>
              <a:spcAft>
                <a:spcPts val="0"/>
              </a:spcAft>
              <a:buNone/>
            </a:pPr>
            <a:r>
              <a:t/>
            </a:r>
            <a:endParaRPr sz="2200"/>
          </a:p>
          <a:p>
            <a:pPr indent="0" lvl="0" marL="0" rtl="0" algn="l">
              <a:lnSpc>
                <a:spcPct val="115000"/>
              </a:lnSpc>
              <a:spcBef>
                <a:spcPts val="600"/>
              </a:spcBef>
              <a:spcAft>
                <a:spcPts val="0"/>
              </a:spcAft>
              <a:buNone/>
            </a:pPr>
            <a:r>
              <a:t/>
            </a:r>
            <a:endParaRPr sz="2200"/>
          </a:p>
        </p:txBody>
      </p:sp>
      <p:sp>
        <p:nvSpPr>
          <p:cNvPr id="94" name="Google Shape;94;p3"/>
          <p:cNvSpPr txBox="1"/>
          <p:nvPr>
            <p:ph idx="1" type="subTitle"/>
          </p:nvPr>
        </p:nvSpPr>
        <p:spPr>
          <a:xfrm>
            <a:off x="606500" y="3585375"/>
            <a:ext cx="11302500" cy="2618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600"/>
              </a:spcBef>
              <a:spcAft>
                <a:spcPts val="0"/>
              </a:spcAft>
              <a:buNone/>
            </a:pPr>
            <a:r>
              <a:rPr b="1" lang="en-US" sz="3200">
                <a:solidFill>
                  <a:schemeClr val="dk1"/>
                </a:solidFill>
              </a:rPr>
              <a:t>Objective </a:t>
            </a:r>
            <a:r>
              <a:rPr b="1" lang="en-US" sz="3200">
                <a:solidFill>
                  <a:schemeClr val="dk1"/>
                </a:solidFill>
              </a:rPr>
              <a:t>:</a:t>
            </a:r>
            <a:endParaRPr b="1" sz="3400">
              <a:solidFill>
                <a:schemeClr val="dk1"/>
              </a:solidFill>
            </a:endParaRPr>
          </a:p>
          <a:p>
            <a:pPr indent="-349250" lvl="0" marL="342900" rtl="0" algn="l">
              <a:lnSpc>
                <a:spcPct val="115000"/>
              </a:lnSpc>
              <a:spcBef>
                <a:spcPts val="1000"/>
              </a:spcBef>
              <a:spcAft>
                <a:spcPts val="0"/>
              </a:spcAft>
              <a:buClr>
                <a:schemeClr val="dk1"/>
              </a:buClr>
              <a:buSzPts val="2200"/>
              <a:buFont typeface="Noto Sans"/>
              <a:buChar char="●"/>
            </a:pPr>
            <a:r>
              <a:rPr lang="en-US" sz="2200">
                <a:solidFill>
                  <a:schemeClr val="dk1"/>
                </a:solidFill>
              </a:rPr>
              <a:t>The goal of this project is to predict which of the provided pairs of questions contain two questions with the same meaning.</a:t>
            </a:r>
            <a:endParaRPr sz="3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1755847baa9_2_123"/>
          <p:cNvSpPr txBox="1"/>
          <p:nvPr>
            <p:ph idx="1" type="body"/>
          </p:nvPr>
        </p:nvSpPr>
        <p:spPr>
          <a:xfrm>
            <a:off x="3197602" y="7089400"/>
            <a:ext cx="7612800" cy="1872300"/>
          </a:xfrm>
          <a:prstGeom prst="rect">
            <a:avLst/>
          </a:prstGeom>
          <a:noFill/>
          <a:ln>
            <a:noFill/>
          </a:ln>
        </p:spPr>
        <p:txBody>
          <a:bodyPr anchorCtr="0" anchor="t" bIns="45700" lIns="91425" spcFirstLastPara="1" rIns="91425" wrap="square" tIns="45700">
            <a:normAutofit fontScale="92500" lnSpcReduction="20000"/>
          </a:bodyPr>
          <a:lstStyle/>
          <a:p>
            <a:pPr indent="-215900" lvl="0" marL="342900" rtl="0" algn="l">
              <a:lnSpc>
                <a:spcPct val="100000"/>
              </a:lnSpc>
              <a:spcBef>
                <a:spcPts val="0"/>
              </a:spcBef>
              <a:spcAft>
                <a:spcPts val="0"/>
              </a:spcAft>
              <a:buSzPct val="100000"/>
              <a:buFont typeface="Noto Sans"/>
              <a:buNone/>
            </a:pPr>
            <a:r>
              <a:t/>
            </a:r>
            <a:endParaRPr sz="2000">
              <a:solidFill>
                <a:schemeClr val="dk1"/>
              </a:solidFill>
              <a:latin typeface="Century Gothic"/>
              <a:ea typeface="Century Gothic"/>
              <a:cs typeface="Century Gothic"/>
              <a:sym typeface="Century Gothic"/>
            </a:endParaRPr>
          </a:p>
          <a:p>
            <a:pPr indent="0" lvl="0" marL="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215900" lvl="0" marL="34290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190500" lvl="0" marL="342900" rtl="0" algn="l">
              <a:lnSpc>
                <a:spcPct val="100000"/>
              </a:lnSpc>
              <a:spcBef>
                <a:spcPts val="1000"/>
              </a:spcBef>
              <a:spcAft>
                <a:spcPts val="0"/>
              </a:spcAft>
              <a:buSzPct val="100000"/>
              <a:buNone/>
            </a:pPr>
            <a:r>
              <a:t/>
            </a:r>
            <a:endParaRPr sz="2400">
              <a:solidFill>
                <a:schemeClr val="dk1"/>
              </a:solidFill>
              <a:latin typeface="Century Gothic"/>
              <a:ea typeface="Century Gothic"/>
              <a:cs typeface="Century Gothic"/>
              <a:sym typeface="Century Gothic"/>
            </a:endParaRPr>
          </a:p>
          <a:p>
            <a:pPr indent="-228600" lvl="0" marL="342900" rtl="0" algn="l">
              <a:lnSpc>
                <a:spcPct val="100000"/>
              </a:lnSpc>
              <a:spcBef>
                <a:spcPts val="1000"/>
              </a:spcBef>
              <a:spcAft>
                <a:spcPts val="0"/>
              </a:spcAft>
              <a:buSzPct val="75000"/>
              <a:buNone/>
            </a:pPr>
            <a:r>
              <a:t/>
            </a:r>
            <a:endParaRPr/>
          </a:p>
        </p:txBody>
      </p:sp>
      <p:sp>
        <p:nvSpPr>
          <p:cNvPr id="356" name="Google Shape;356;g1755847baa9_2_123"/>
          <p:cNvSpPr txBox="1"/>
          <p:nvPr/>
        </p:nvSpPr>
        <p:spPr>
          <a:xfrm>
            <a:off x="-125" y="0"/>
            <a:ext cx="12192000" cy="6864900"/>
          </a:xfrm>
          <a:prstGeom prst="rect">
            <a:avLst/>
          </a:prstGeom>
          <a:solidFill>
            <a:srgbClr val="CFE2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7" name="Google Shape;357;g1755847baa9_2_123"/>
          <p:cNvSpPr txBox="1"/>
          <p:nvPr>
            <p:ph idx="1" type="body"/>
          </p:nvPr>
        </p:nvSpPr>
        <p:spPr>
          <a:xfrm>
            <a:off x="0" y="6900"/>
            <a:ext cx="12192000" cy="6858000"/>
          </a:xfrm>
          <a:prstGeom prst="rect">
            <a:avLst/>
          </a:prstGeom>
          <a:solidFill>
            <a:srgbClr val="CFE2F3"/>
          </a:solidFill>
          <a:ln>
            <a:noFill/>
          </a:ln>
        </p:spPr>
        <p:txBody>
          <a:bodyPr anchorCtr="0" anchor="t" bIns="45700" lIns="91425" spcFirstLastPara="1" rIns="91425" wrap="square" tIns="45700">
            <a:normAutofit/>
          </a:bodyPr>
          <a:lstStyle/>
          <a:p>
            <a:pPr indent="0" lvl="0" marL="0" rtl="0" algn="l">
              <a:lnSpc>
                <a:spcPct val="115000"/>
              </a:lnSpc>
              <a:spcBef>
                <a:spcPts val="600"/>
              </a:spcBef>
              <a:spcAft>
                <a:spcPts val="0"/>
              </a:spcAft>
              <a:buNone/>
            </a:pPr>
            <a:r>
              <a:t/>
            </a:r>
            <a:endParaRPr sz="2150">
              <a:solidFill>
                <a:schemeClr val="dk1"/>
              </a:solidFill>
            </a:endParaRPr>
          </a:p>
          <a:p>
            <a:pPr indent="0" lvl="0" marL="0" rtl="0" algn="l">
              <a:lnSpc>
                <a:spcPct val="115000"/>
              </a:lnSpc>
              <a:spcBef>
                <a:spcPts val="1200"/>
              </a:spcBef>
              <a:spcAft>
                <a:spcPts val="1200"/>
              </a:spcAft>
              <a:buNone/>
            </a:pPr>
            <a:r>
              <a:t/>
            </a:r>
            <a:endParaRPr sz="2150">
              <a:solidFill>
                <a:schemeClr val="dk1"/>
              </a:solidFill>
            </a:endParaRPr>
          </a:p>
        </p:txBody>
      </p:sp>
      <p:sp>
        <p:nvSpPr>
          <p:cNvPr id="358" name="Google Shape;358;g1755847baa9_2_123"/>
          <p:cNvSpPr txBox="1"/>
          <p:nvPr/>
        </p:nvSpPr>
        <p:spPr>
          <a:xfrm>
            <a:off x="5401550" y="1927325"/>
            <a:ext cx="4945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100">
              <a:solidFill>
                <a:schemeClr val="dk1"/>
              </a:solidFill>
            </a:endParaRPr>
          </a:p>
        </p:txBody>
      </p:sp>
      <p:pic>
        <p:nvPicPr>
          <p:cNvPr id="359" name="Google Shape;359;g1755847baa9_2_123"/>
          <p:cNvPicPr preferRelativeResize="0"/>
          <p:nvPr/>
        </p:nvPicPr>
        <p:blipFill>
          <a:blip r:embed="rId3">
            <a:alphaModFix/>
          </a:blip>
          <a:stretch>
            <a:fillRect/>
          </a:stretch>
        </p:blipFill>
        <p:spPr>
          <a:xfrm>
            <a:off x="2167250" y="0"/>
            <a:ext cx="7612800" cy="6858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CFE2F3"/>
        </a:solidFill>
      </p:bgPr>
    </p:bg>
    <p:spTree>
      <p:nvGrpSpPr>
        <p:cNvPr id="363" name="Shape 363"/>
        <p:cNvGrpSpPr/>
        <p:nvPr/>
      </p:nvGrpSpPr>
      <p:grpSpPr>
        <a:xfrm>
          <a:off x="0" y="0"/>
          <a:ext cx="0" cy="0"/>
          <a:chOff x="0" y="0"/>
          <a:chExt cx="0" cy="0"/>
        </a:xfrm>
      </p:grpSpPr>
      <p:sp>
        <p:nvSpPr>
          <p:cNvPr id="364" name="Google Shape;364;g1714108dc21_0_0"/>
          <p:cNvSpPr txBox="1"/>
          <p:nvPr>
            <p:ph type="title"/>
          </p:nvPr>
        </p:nvSpPr>
        <p:spPr>
          <a:xfrm>
            <a:off x="341850" y="208300"/>
            <a:ext cx="11619300" cy="769200"/>
          </a:xfrm>
          <a:prstGeom prst="rect">
            <a:avLst/>
          </a:prstGeom>
          <a:solidFill>
            <a:srgbClr val="CFE2F3"/>
          </a:solidFill>
          <a:ln>
            <a:noFill/>
          </a:ln>
        </p:spPr>
        <p:txBody>
          <a:bodyPr anchorCtr="0" anchor="b" bIns="45700" lIns="91425" spcFirstLastPara="1" rIns="91425" wrap="square" tIns="45700">
            <a:normAutofit/>
          </a:bodyPr>
          <a:lstStyle/>
          <a:p>
            <a:pPr indent="0" lvl="0" marL="114300" rtl="0" algn="ctr">
              <a:lnSpc>
                <a:spcPct val="90000"/>
              </a:lnSpc>
              <a:spcBef>
                <a:spcPts val="0"/>
              </a:spcBef>
              <a:spcAft>
                <a:spcPts val="0"/>
              </a:spcAft>
              <a:buClr>
                <a:srgbClr val="24292F"/>
              </a:buClr>
              <a:buSzPts val="1800"/>
              <a:buFont typeface="Arial"/>
              <a:buNone/>
            </a:pPr>
            <a:r>
              <a:rPr b="1" i="1" lang="en-US" sz="3900"/>
              <a:t>Natural Language Processing</a:t>
            </a:r>
            <a:endParaRPr b="1" sz="3900"/>
          </a:p>
        </p:txBody>
      </p:sp>
      <p:sp>
        <p:nvSpPr>
          <p:cNvPr id="365" name="Google Shape;365;g1714108dc21_0_0"/>
          <p:cNvSpPr txBox="1"/>
          <p:nvPr>
            <p:ph idx="1" type="body"/>
          </p:nvPr>
        </p:nvSpPr>
        <p:spPr>
          <a:xfrm>
            <a:off x="1484862" y="1259675"/>
            <a:ext cx="8915400" cy="3777600"/>
          </a:xfrm>
          <a:prstGeom prst="rect">
            <a:avLst/>
          </a:prstGeom>
          <a:noFill/>
          <a:ln>
            <a:noFill/>
          </a:ln>
        </p:spPr>
        <p:txBody>
          <a:bodyPr anchorCtr="0" anchor="t" bIns="45700" lIns="0" spcFirstLastPara="1" rIns="0" wrap="square" tIns="45700">
            <a:noAutofit/>
          </a:bodyPr>
          <a:lstStyle/>
          <a:p>
            <a:pPr indent="-139700" lvl="0" marL="91440" rtl="0" algn="l">
              <a:lnSpc>
                <a:spcPct val="90000"/>
              </a:lnSpc>
              <a:spcBef>
                <a:spcPts val="0"/>
              </a:spcBef>
              <a:spcAft>
                <a:spcPts val="0"/>
              </a:spcAft>
              <a:buClr>
                <a:schemeClr val="dk1"/>
              </a:buClr>
              <a:buSzPts val="2200"/>
              <a:buChar char=" "/>
            </a:pPr>
            <a:r>
              <a:rPr b="1" i="0" lang="en-US" sz="2200">
                <a:solidFill>
                  <a:schemeClr val="dk1"/>
                </a:solidFill>
                <a:latin typeface="Arial"/>
                <a:ea typeface="Arial"/>
                <a:cs typeface="Arial"/>
                <a:sym typeface="Arial"/>
              </a:rPr>
              <a:t>Natural Language Processing (NLP</a:t>
            </a:r>
            <a:r>
              <a:rPr b="0" i="0" lang="en-US" sz="2200">
                <a:solidFill>
                  <a:schemeClr val="dk1"/>
                </a:solidFill>
                <a:latin typeface="Arial"/>
                <a:ea typeface="Arial"/>
                <a:cs typeface="Arial"/>
                <a:sym typeface="Arial"/>
              </a:rPr>
              <a:t>) is concerned with giving Machines the ability to understand Text and Spoken words in much the same way human beings can.</a:t>
            </a:r>
            <a:endParaRPr sz="2540">
              <a:solidFill>
                <a:schemeClr val="dk1"/>
              </a:solidFill>
            </a:endParaRPr>
          </a:p>
          <a:p>
            <a:pPr indent="-139700" lvl="0" marL="91440" rtl="0" algn="l">
              <a:lnSpc>
                <a:spcPct val="90000"/>
              </a:lnSpc>
              <a:spcBef>
                <a:spcPts val="1400"/>
              </a:spcBef>
              <a:spcAft>
                <a:spcPts val="0"/>
              </a:spcAft>
              <a:buClr>
                <a:schemeClr val="dk1"/>
              </a:buClr>
              <a:buSzPts val="2200"/>
              <a:buChar char=" "/>
            </a:pPr>
            <a:r>
              <a:rPr b="0" i="0" lang="en-US" sz="2200">
                <a:solidFill>
                  <a:schemeClr val="dk1"/>
                </a:solidFill>
                <a:latin typeface="Arial"/>
                <a:ea typeface="Arial"/>
                <a:cs typeface="Arial"/>
                <a:sym typeface="Arial"/>
              </a:rPr>
              <a:t>NLP combines rule-based modeling of Human </a:t>
            </a:r>
            <a:r>
              <a:rPr lang="en-US" sz="2200">
                <a:solidFill>
                  <a:schemeClr val="dk1"/>
                </a:solidFill>
                <a:latin typeface="Arial"/>
                <a:ea typeface="Arial"/>
                <a:cs typeface="Arial"/>
                <a:sym typeface="Arial"/>
              </a:rPr>
              <a:t>L</a:t>
            </a:r>
            <a:r>
              <a:rPr b="0" i="0" lang="en-US" sz="2200">
                <a:solidFill>
                  <a:schemeClr val="dk1"/>
                </a:solidFill>
                <a:latin typeface="Arial"/>
                <a:ea typeface="Arial"/>
                <a:cs typeface="Arial"/>
                <a:sym typeface="Arial"/>
              </a:rPr>
              <a:t>anguage—with statistical, machine learning, and deep learning models. Together, these technologies enable computers to process human language in the form of text or voice data and to ‘understand’ its full meaning, complete with the speaker or writer’s intent and sentiment. Use Cases for NLP can be :</a:t>
            </a:r>
            <a:endParaRPr sz="2540">
              <a:solidFill>
                <a:schemeClr val="dk1"/>
              </a:solidFill>
            </a:endParaRPr>
          </a:p>
          <a:p>
            <a:pPr indent="-139700" lvl="0" marL="91440" rtl="0" algn="l">
              <a:lnSpc>
                <a:spcPct val="90000"/>
              </a:lnSpc>
              <a:spcBef>
                <a:spcPts val="1400"/>
              </a:spcBef>
              <a:spcAft>
                <a:spcPts val="0"/>
              </a:spcAft>
              <a:buClr>
                <a:srgbClr val="38761D"/>
              </a:buClr>
              <a:buSzPts val="2200"/>
              <a:buFont typeface="Noto Sans"/>
              <a:buChar char="⮚"/>
            </a:pPr>
            <a:r>
              <a:rPr b="1" i="0" lang="en-US" sz="2200">
                <a:solidFill>
                  <a:srgbClr val="38761D"/>
                </a:solidFill>
                <a:latin typeface="Arial"/>
                <a:ea typeface="Arial"/>
                <a:cs typeface="Arial"/>
                <a:sym typeface="Arial"/>
              </a:rPr>
              <a:t>Spam Detection</a:t>
            </a:r>
            <a:r>
              <a:rPr b="1" lang="en-US" sz="2200">
                <a:solidFill>
                  <a:srgbClr val="38761D"/>
                </a:solidFill>
                <a:latin typeface="Arial"/>
                <a:ea typeface="Arial"/>
                <a:cs typeface="Arial"/>
                <a:sym typeface="Arial"/>
              </a:rPr>
              <a:t> </a:t>
            </a:r>
            <a:endParaRPr sz="2540">
              <a:solidFill>
                <a:srgbClr val="38761D"/>
              </a:solidFill>
            </a:endParaRPr>
          </a:p>
          <a:p>
            <a:pPr indent="-139700" lvl="0" marL="91440" rtl="0" algn="l">
              <a:lnSpc>
                <a:spcPct val="90000"/>
              </a:lnSpc>
              <a:spcBef>
                <a:spcPts val="1400"/>
              </a:spcBef>
              <a:spcAft>
                <a:spcPts val="0"/>
              </a:spcAft>
              <a:buClr>
                <a:srgbClr val="38761D"/>
              </a:buClr>
              <a:buSzPts val="2200"/>
              <a:buFont typeface="Noto Sans"/>
              <a:buChar char="⮚"/>
            </a:pPr>
            <a:r>
              <a:rPr b="1" i="0" lang="en-US" sz="2200">
                <a:solidFill>
                  <a:srgbClr val="38761D"/>
                </a:solidFill>
                <a:latin typeface="Arial"/>
                <a:ea typeface="Arial"/>
                <a:cs typeface="Arial"/>
                <a:sym typeface="Arial"/>
              </a:rPr>
              <a:t>Machine Translation </a:t>
            </a:r>
            <a:endParaRPr sz="2540">
              <a:solidFill>
                <a:srgbClr val="38761D"/>
              </a:solidFill>
            </a:endParaRPr>
          </a:p>
          <a:p>
            <a:pPr indent="-139700" lvl="0" marL="91440" rtl="0" algn="l">
              <a:lnSpc>
                <a:spcPct val="90000"/>
              </a:lnSpc>
              <a:spcBef>
                <a:spcPts val="1400"/>
              </a:spcBef>
              <a:spcAft>
                <a:spcPts val="0"/>
              </a:spcAft>
              <a:buClr>
                <a:srgbClr val="38761D"/>
              </a:buClr>
              <a:buSzPts val="2200"/>
              <a:buFont typeface="Noto Sans"/>
              <a:buChar char="⮚"/>
            </a:pPr>
            <a:r>
              <a:rPr b="1" i="0" lang="en-US" sz="2200">
                <a:solidFill>
                  <a:srgbClr val="38761D"/>
                </a:solidFill>
                <a:latin typeface="Arial"/>
                <a:ea typeface="Arial"/>
                <a:cs typeface="Arial"/>
                <a:sym typeface="Arial"/>
              </a:rPr>
              <a:t>Virtual Agents and Chatbots </a:t>
            </a:r>
            <a:endParaRPr sz="2540">
              <a:solidFill>
                <a:srgbClr val="38761D"/>
              </a:solidFill>
            </a:endParaRPr>
          </a:p>
          <a:p>
            <a:pPr indent="-139700" lvl="0" marL="91440" rtl="0" algn="l">
              <a:lnSpc>
                <a:spcPct val="90000"/>
              </a:lnSpc>
              <a:spcBef>
                <a:spcPts val="1400"/>
              </a:spcBef>
              <a:spcAft>
                <a:spcPts val="0"/>
              </a:spcAft>
              <a:buClr>
                <a:srgbClr val="38761D"/>
              </a:buClr>
              <a:buSzPts val="2200"/>
              <a:buFont typeface="Noto Sans"/>
              <a:buChar char="⮚"/>
            </a:pPr>
            <a:r>
              <a:rPr b="1" i="0" lang="en-US" sz="2200">
                <a:solidFill>
                  <a:srgbClr val="38761D"/>
                </a:solidFill>
                <a:latin typeface="Arial"/>
                <a:ea typeface="Arial"/>
                <a:cs typeface="Arial"/>
                <a:sym typeface="Arial"/>
              </a:rPr>
              <a:t>Social </a:t>
            </a:r>
            <a:r>
              <a:rPr b="1" lang="en-US" sz="2200">
                <a:solidFill>
                  <a:srgbClr val="38761D"/>
                </a:solidFill>
                <a:latin typeface="Arial"/>
                <a:ea typeface="Arial"/>
                <a:cs typeface="Arial"/>
                <a:sym typeface="Arial"/>
              </a:rPr>
              <a:t>M</a:t>
            </a:r>
            <a:r>
              <a:rPr b="1" i="0" lang="en-US" sz="2200">
                <a:solidFill>
                  <a:srgbClr val="38761D"/>
                </a:solidFill>
                <a:latin typeface="Arial"/>
                <a:ea typeface="Arial"/>
                <a:cs typeface="Arial"/>
                <a:sym typeface="Arial"/>
              </a:rPr>
              <a:t>edia Sentiment Analysis and Text Summarization</a:t>
            </a:r>
            <a:endParaRPr sz="2540">
              <a:solidFill>
                <a:srgbClr val="38761D"/>
              </a:solidFill>
            </a:endParaRPr>
          </a:p>
          <a:p>
            <a:pPr indent="0" lvl="0" marL="91440" rtl="0" algn="l">
              <a:lnSpc>
                <a:spcPct val="90000"/>
              </a:lnSpc>
              <a:spcBef>
                <a:spcPts val="1400"/>
              </a:spcBef>
              <a:spcAft>
                <a:spcPts val="0"/>
              </a:spcAft>
              <a:buSzPts val="1700"/>
              <a:buFont typeface="Noto Sans"/>
              <a:buNone/>
            </a:pPr>
            <a:r>
              <a:t/>
            </a:r>
            <a:endParaRPr b="1" sz="2200">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1714108dc21_0_5"/>
          <p:cNvSpPr txBox="1"/>
          <p:nvPr>
            <p:ph idx="4294967295" type="title"/>
          </p:nvPr>
        </p:nvSpPr>
        <p:spPr>
          <a:xfrm>
            <a:off x="927950" y="772375"/>
            <a:ext cx="10058400" cy="665700"/>
          </a:xfrm>
          <a:prstGeom prst="rect">
            <a:avLst/>
          </a:prstGeom>
          <a:noFill/>
          <a:ln>
            <a:noFill/>
          </a:ln>
        </p:spPr>
        <p:txBody>
          <a:bodyPr anchorCtr="0" anchor="b" bIns="45700" lIns="91425" spcFirstLastPara="1" rIns="91425" wrap="square" tIns="45700">
            <a:normAutofit/>
          </a:bodyPr>
          <a:lstStyle/>
          <a:p>
            <a:pPr indent="0" lvl="0" marL="114300" rtl="0" algn="ctr">
              <a:lnSpc>
                <a:spcPct val="90000"/>
              </a:lnSpc>
              <a:spcBef>
                <a:spcPts val="0"/>
              </a:spcBef>
              <a:spcAft>
                <a:spcPts val="0"/>
              </a:spcAft>
              <a:buClr>
                <a:srgbClr val="24292F"/>
              </a:buClr>
              <a:buSzPts val="1800"/>
              <a:buFont typeface="Arial"/>
              <a:buNone/>
            </a:pPr>
            <a:r>
              <a:rPr b="1" i="1" lang="en-US" sz="3900"/>
              <a:t>Bag Of Words</a:t>
            </a:r>
            <a:endParaRPr b="1" sz="3900"/>
          </a:p>
        </p:txBody>
      </p:sp>
      <p:sp>
        <p:nvSpPr>
          <p:cNvPr id="371" name="Google Shape;371;g1714108dc21_0_5"/>
          <p:cNvSpPr txBox="1"/>
          <p:nvPr>
            <p:ph idx="4294967295" type="body"/>
          </p:nvPr>
        </p:nvSpPr>
        <p:spPr>
          <a:xfrm>
            <a:off x="433175" y="2089075"/>
            <a:ext cx="11559900" cy="4279200"/>
          </a:xfrm>
          <a:prstGeom prst="rect">
            <a:avLst/>
          </a:prstGeom>
          <a:noFill/>
          <a:ln>
            <a:noFill/>
          </a:ln>
        </p:spPr>
        <p:txBody>
          <a:bodyPr anchorCtr="0" anchor="t" bIns="45700" lIns="0" spcFirstLastPara="1" rIns="0" wrap="square" tIns="45700">
            <a:normAutofit/>
          </a:bodyPr>
          <a:lstStyle/>
          <a:p>
            <a:pPr indent="0" lvl="0" marL="0" rtl="0" algn="l">
              <a:lnSpc>
                <a:spcPct val="100000"/>
              </a:lnSpc>
              <a:spcBef>
                <a:spcPts val="0"/>
              </a:spcBef>
              <a:spcAft>
                <a:spcPts val="0"/>
              </a:spcAft>
              <a:buNone/>
            </a:pPr>
            <a:r>
              <a:rPr lang="en-US" sz="2100">
                <a:solidFill>
                  <a:schemeClr val="dk1"/>
                </a:solidFill>
                <a:latin typeface="Arial"/>
                <a:ea typeface="Arial"/>
                <a:cs typeface="Arial"/>
                <a:sym typeface="Arial"/>
              </a:rPr>
              <a:t>Bag-Of-Word is a way of representing Text Data when modeling text with ML Algorithms.</a:t>
            </a:r>
            <a:endParaRPr sz="2700">
              <a:solidFill>
                <a:schemeClr val="dk1"/>
              </a:solidFill>
            </a:endParaRPr>
          </a:p>
          <a:p>
            <a:pPr indent="0" lvl="0" marL="0" rtl="0" algn="l">
              <a:lnSpc>
                <a:spcPct val="100000"/>
              </a:lnSpc>
              <a:spcBef>
                <a:spcPts val="1400"/>
              </a:spcBef>
              <a:spcAft>
                <a:spcPts val="0"/>
              </a:spcAft>
              <a:buNone/>
            </a:pPr>
            <a:r>
              <a:t/>
            </a:r>
            <a:endParaRPr sz="2100">
              <a:solidFill>
                <a:schemeClr val="dk1"/>
              </a:solidFill>
            </a:endParaRPr>
          </a:p>
          <a:p>
            <a:pPr indent="0" lvl="0" marL="0" rtl="0" algn="l">
              <a:lnSpc>
                <a:spcPct val="100000"/>
              </a:lnSpc>
              <a:spcBef>
                <a:spcPts val="1400"/>
              </a:spcBef>
              <a:spcAft>
                <a:spcPts val="0"/>
              </a:spcAft>
              <a:buNone/>
            </a:pPr>
            <a:r>
              <a:rPr lang="en-US" sz="2100">
                <a:solidFill>
                  <a:schemeClr val="dk1"/>
                </a:solidFill>
                <a:latin typeface="Arial"/>
                <a:ea typeface="Arial"/>
                <a:cs typeface="Arial"/>
                <a:sym typeface="Arial"/>
              </a:rPr>
              <a:t>BOW Approach : </a:t>
            </a:r>
            <a:endParaRPr sz="2100">
              <a:solidFill>
                <a:schemeClr val="dk1"/>
              </a:solidFill>
              <a:latin typeface="Arial"/>
              <a:ea typeface="Arial"/>
              <a:cs typeface="Arial"/>
              <a:sym typeface="Arial"/>
            </a:endParaRPr>
          </a:p>
          <a:p>
            <a:pPr indent="0" lvl="0" marL="0" rtl="0" algn="l">
              <a:lnSpc>
                <a:spcPct val="100000"/>
              </a:lnSpc>
              <a:spcBef>
                <a:spcPts val="1400"/>
              </a:spcBef>
              <a:spcAft>
                <a:spcPts val="0"/>
              </a:spcAft>
              <a:buNone/>
            </a:pPr>
            <a:r>
              <a:rPr b="1" lang="en-US" sz="2100">
                <a:solidFill>
                  <a:schemeClr val="dk1"/>
                </a:solidFill>
                <a:latin typeface="Arial"/>
                <a:ea typeface="Arial"/>
                <a:cs typeface="Arial"/>
                <a:sym typeface="Arial"/>
              </a:rPr>
              <a:t>1</a:t>
            </a:r>
            <a:r>
              <a:rPr lang="en-US" sz="2100">
                <a:solidFill>
                  <a:schemeClr val="dk1"/>
                </a:solidFill>
                <a:latin typeface="Arial"/>
                <a:ea typeface="Arial"/>
                <a:cs typeface="Arial"/>
                <a:sym typeface="Arial"/>
              </a:rPr>
              <a:t>. Learn the Vocabulary 	</a:t>
            </a:r>
            <a:endParaRPr sz="2700">
              <a:solidFill>
                <a:schemeClr val="dk1"/>
              </a:solidFill>
            </a:endParaRPr>
          </a:p>
          <a:p>
            <a:pPr indent="0" lvl="0" marL="0" rtl="0" algn="l">
              <a:lnSpc>
                <a:spcPct val="100000"/>
              </a:lnSpc>
              <a:spcBef>
                <a:spcPts val="1400"/>
              </a:spcBef>
              <a:spcAft>
                <a:spcPts val="0"/>
              </a:spcAft>
              <a:buNone/>
            </a:pPr>
            <a:r>
              <a:rPr b="1" lang="en-US" sz="2100">
                <a:solidFill>
                  <a:schemeClr val="dk1"/>
                </a:solidFill>
                <a:latin typeface="Arial"/>
                <a:ea typeface="Arial"/>
                <a:cs typeface="Arial"/>
                <a:sym typeface="Arial"/>
              </a:rPr>
              <a:t>2</a:t>
            </a:r>
            <a:r>
              <a:rPr lang="en-US" sz="2100">
                <a:solidFill>
                  <a:schemeClr val="dk1"/>
                </a:solidFill>
                <a:latin typeface="Arial"/>
                <a:ea typeface="Arial"/>
                <a:cs typeface="Arial"/>
                <a:sym typeface="Arial"/>
              </a:rPr>
              <a:t>. Transform the Data</a:t>
            </a:r>
            <a:endParaRPr sz="2700">
              <a:solidFill>
                <a:schemeClr val="dk1"/>
              </a:solidFill>
            </a:endParaRPr>
          </a:p>
          <a:p>
            <a:pPr indent="0" lvl="0" marL="0" rtl="0" algn="l">
              <a:lnSpc>
                <a:spcPct val="100000"/>
              </a:lnSpc>
              <a:spcBef>
                <a:spcPts val="1400"/>
              </a:spcBef>
              <a:spcAft>
                <a:spcPts val="0"/>
              </a:spcAft>
              <a:buNone/>
            </a:pPr>
            <a:r>
              <a:rPr lang="en-US" sz="2100">
                <a:solidFill>
                  <a:schemeClr val="dk1"/>
                </a:solidFill>
                <a:latin typeface="Arial"/>
                <a:ea typeface="Arial"/>
                <a:cs typeface="Arial"/>
                <a:sym typeface="Arial"/>
              </a:rPr>
              <a:t>The Bag-Of-Words Model converts our Data into a Matrix Representation for Training our Models.</a:t>
            </a:r>
            <a:endParaRPr sz="21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1714108dc21_0_10"/>
          <p:cNvSpPr/>
          <p:nvPr/>
        </p:nvSpPr>
        <p:spPr>
          <a:xfrm>
            <a:off x="3175" y="6400800"/>
            <a:ext cx="12188700"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g1714108dc21_0_10"/>
          <p:cNvSpPr/>
          <p:nvPr/>
        </p:nvSpPr>
        <p:spPr>
          <a:xfrm>
            <a:off x="0" y="0"/>
            <a:ext cx="12192000" cy="6858000"/>
          </a:xfrm>
          <a:prstGeom prst="rect">
            <a:avLst/>
          </a:prstGeom>
          <a:solidFill>
            <a:srgbClr val="CFE2F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pic>
        <p:nvPicPr>
          <p:cNvPr descr="Table&#10;&#10;Description automatically generated with medium confidence" id="378" name="Google Shape;378;g1714108dc21_0_10"/>
          <p:cNvPicPr preferRelativeResize="0"/>
          <p:nvPr>
            <p:ph idx="1" type="body"/>
          </p:nvPr>
        </p:nvPicPr>
        <p:blipFill rotWithShape="1">
          <a:blip r:embed="rId3">
            <a:alphaModFix/>
          </a:blip>
          <a:srcRect b="0" l="0" r="0" t="0"/>
          <a:stretch/>
        </p:blipFill>
        <p:spPr>
          <a:xfrm>
            <a:off x="361325" y="945950"/>
            <a:ext cx="11193600" cy="4691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1714108dc21_0_18"/>
          <p:cNvSpPr/>
          <p:nvPr/>
        </p:nvSpPr>
        <p:spPr>
          <a:xfrm>
            <a:off x="15" y="0"/>
            <a:ext cx="12192000" cy="68580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g1714108dc21_0_18"/>
          <p:cNvSpPr txBox="1"/>
          <p:nvPr>
            <p:ph type="title"/>
          </p:nvPr>
        </p:nvSpPr>
        <p:spPr>
          <a:xfrm>
            <a:off x="37675" y="-210350"/>
            <a:ext cx="12116700" cy="946800"/>
          </a:xfrm>
          <a:prstGeom prst="rect">
            <a:avLst/>
          </a:prstGeom>
          <a:noFill/>
          <a:ln>
            <a:noFill/>
          </a:ln>
        </p:spPr>
        <p:txBody>
          <a:bodyPr anchorCtr="0" anchor="b" bIns="45700" lIns="91425" spcFirstLastPara="1" rIns="91425" wrap="square" tIns="45700">
            <a:normAutofit/>
          </a:bodyPr>
          <a:lstStyle/>
          <a:p>
            <a:pPr indent="0" lvl="0" marL="114300" rtl="0" algn="l">
              <a:lnSpc>
                <a:spcPct val="90000"/>
              </a:lnSpc>
              <a:spcBef>
                <a:spcPts val="0"/>
              </a:spcBef>
              <a:spcAft>
                <a:spcPts val="0"/>
              </a:spcAft>
              <a:buClr>
                <a:srgbClr val="24292F"/>
              </a:buClr>
              <a:buSzPts val="1800"/>
              <a:buFont typeface="Arial"/>
              <a:buNone/>
            </a:pPr>
            <a:r>
              <a:rPr b="1" i="1" lang="en-US" sz="4000">
                <a:solidFill>
                  <a:srgbClr val="FF0000"/>
                </a:solidFill>
              </a:rPr>
              <a:t>     </a:t>
            </a:r>
            <a:r>
              <a:rPr b="1" i="1" lang="en-US" sz="3900"/>
              <a:t>Term Frequency Inverse Document Frequency</a:t>
            </a:r>
            <a:endParaRPr b="1" sz="3600"/>
          </a:p>
        </p:txBody>
      </p:sp>
      <p:sp>
        <p:nvSpPr>
          <p:cNvPr id="385" name="Google Shape;385;g1714108dc21_0_18"/>
          <p:cNvSpPr txBox="1"/>
          <p:nvPr>
            <p:ph idx="1" type="body"/>
          </p:nvPr>
        </p:nvSpPr>
        <p:spPr>
          <a:xfrm>
            <a:off x="409675" y="736450"/>
            <a:ext cx="11744700" cy="4678200"/>
          </a:xfrm>
          <a:prstGeom prst="rect">
            <a:avLst/>
          </a:prstGeom>
          <a:noFill/>
          <a:ln>
            <a:noFill/>
          </a:ln>
        </p:spPr>
        <p:txBody>
          <a:bodyPr anchorCtr="0" anchor="t" bIns="45700" lIns="0" spcFirstLastPara="1" rIns="0" wrap="square" tIns="45700">
            <a:normAutofit/>
          </a:bodyPr>
          <a:lstStyle/>
          <a:p>
            <a:pPr indent="-135890" lvl="0" marL="91440" marR="215276" rtl="0" algn="l">
              <a:lnSpc>
                <a:spcPct val="110000"/>
              </a:lnSpc>
              <a:spcBef>
                <a:spcPts val="0"/>
              </a:spcBef>
              <a:spcAft>
                <a:spcPts val="0"/>
              </a:spcAft>
              <a:buClr>
                <a:schemeClr val="dk1"/>
              </a:buClr>
              <a:buSzPts val="2500"/>
              <a:buChar char=" "/>
            </a:pPr>
            <a:r>
              <a:rPr lang="en-US" sz="2500">
                <a:solidFill>
                  <a:schemeClr val="dk1"/>
                </a:solidFill>
                <a:latin typeface="Arial"/>
                <a:ea typeface="Arial"/>
                <a:cs typeface="Arial"/>
                <a:sym typeface="Arial"/>
              </a:rPr>
              <a:t>TFIDF </a:t>
            </a:r>
            <a:r>
              <a:rPr b="0" i="0" lang="en-US" sz="2500">
                <a:solidFill>
                  <a:schemeClr val="dk1"/>
                </a:solidFill>
                <a:latin typeface="Arial"/>
                <a:ea typeface="Arial"/>
                <a:cs typeface="Arial"/>
                <a:sym typeface="Arial"/>
              </a:rPr>
              <a:t>is a Numerical </a:t>
            </a:r>
            <a:r>
              <a:rPr lang="en-US" sz="2500">
                <a:solidFill>
                  <a:schemeClr val="dk1"/>
                </a:solidFill>
                <a:latin typeface="Arial"/>
                <a:ea typeface="Arial"/>
                <a:cs typeface="Arial"/>
                <a:sym typeface="Arial"/>
              </a:rPr>
              <a:t>S</a:t>
            </a:r>
            <a:r>
              <a:rPr b="0" i="0" lang="en-US" sz="2500">
                <a:solidFill>
                  <a:schemeClr val="dk1"/>
                </a:solidFill>
                <a:latin typeface="Arial"/>
                <a:ea typeface="Arial"/>
                <a:cs typeface="Arial"/>
                <a:sym typeface="Arial"/>
              </a:rPr>
              <a:t>tatistic that is intended to reflect how important a word is to a </a:t>
            </a:r>
            <a:r>
              <a:rPr lang="en-US" sz="2500">
                <a:solidFill>
                  <a:schemeClr val="dk1"/>
                </a:solidFill>
                <a:latin typeface="Arial"/>
                <a:ea typeface="Arial"/>
                <a:cs typeface="Arial"/>
                <a:sym typeface="Arial"/>
              </a:rPr>
              <a:t>document</a:t>
            </a:r>
            <a:r>
              <a:rPr b="0" i="0" lang="en-US" sz="2500">
                <a:solidFill>
                  <a:schemeClr val="dk1"/>
                </a:solidFill>
                <a:latin typeface="Arial"/>
                <a:ea typeface="Arial"/>
                <a:cs typeface="Arial"/>
                <a:sym typeface="Arial"/>
              </a:rPr>
              <a:t> in a collection or corpus It is often used as a </a:t>
            </a:r>
            <a:r>
              <a:rPr lang="en-US" sz="2500">
                <a:solidFill>
                  <a:schemeClr val="dk1"/>
                </a:solidFill>
                <a:latin typeface="Arial"/>
                <a:ea typeface="Arial"/>
                <a:cs typeface="Arial"/>
                <a:sym typeface="Arial"/>
              </a:rPr>
              <a:t>weighting factor </a:t>
            </a:r>
            <a:r>
              <a:rPr b="0" i="0" lang="en-US" sz="2500">
                <a:solidFill>
                  <a:schemeClr val="dk1"/>
                </a:solidFill>
                <a:latin typeface="Arial"/>
                <a:ea typeface="Arial"/>
                <a:cs typeface="Arial"/>
                <a:sym typeface="Arial"/>
              </a:rPr>
              <a:t>in searches of information retrieval. The </a:t>
            </a:r>
            <a:r>
              <a:rPr lang="en-US" sz="2500">
                <a:solidFill>
                  <a:schemeClr val="dk1"/>
                </a:solidFill>
                <a:latin typeface="Arial"/>
                <a:ea typeface="Arial"/>
                <a:cs typeface="Arial"/>
                <a:sym typeface="Arial"/>
              </a:rPr>
              <a:t>TF</a:t>
            </a:r>
            <a:r>
              <a:rPr b="0" i="0" lang="en-US" sz="2500">
                <a:solidFill>
                  <a:schemeClr val="dk1"/>
                </a:solidFill>
                <a:latin typeface="Arial"/>
                <a:ea typeface="Arial"/>
                <a:cs typeface="Arial"/>
                <a:sym typeface="Arial"/>
              </a:rPr>
              <a:t>–IDF value increases with the number of times a word appears in the document and is offset by the number of documents in the corpus that contain the word. TFIDF Scores are in the range of 0 to 1.</a:t>
            </a:r>
            <a:endParaRPr sz="3100">
              <a:solidFill>
                <a:schemeClr val="dk1"/>
              </a:solidFill>
            </a:endParaRPr>
          </a:p>
          <a:p>
            <a:pPr indent="-135890" lvl="0" marL="91440" rtl="0" algn="l">
              <a:lnSpc>
                <a:spcPct val="110000"/>
              </a:lnSpc>
              <a:spcBef>
                <a:spcPts val="1400"/>
              </a:spcBef>
              <a:spcAft>
                <a:spcPts val="0"/>
              </a:spcAft>
              <a:buClr>
                <a:schemeClr val="dk1"/>
              </a:buClr>
              <a:buSzPts val="2500"/>
              <a:buChar char=" "/>
            </a:pPr>
            <a:r>
              <a:rPr lang="en-US" sz="2500">
                <a:solidFill>
                  <a:schemeClr val="dk1"/>
                </a:solidFill>
                <a:latin typeface="Arial"/>
                <a:ea typeface="Arial"/>
                <a:cs typeface="Arial"/>
                <a:sym typeface="Arial"/>
              </a:rPr>
              <a:t>Output from TFIDF is a Document Term Matrix , representing the TFIDF Scores of each Vocabulary for every Document present in our Dataset.</a:t>
            </a:r>
            <a:endParaRPr sz="3100">
              <a:solidFill>
                <a:schemeClr val="dk1"/>
              </a:solidFill>
            </a:endParaRPr>
          </a:p>
          <a:p>
            <a:pPr indent="0" lvl="0" marL="91440" rtl="0" algn="l">
              <a:lnSpc>
                <a:spcPct val="110000"/>
              </a:lnSpc>
              <a:spcBef>
                <a:spcPts val="1400"/>
              </a:spcBef>
              <a:spcAft>
                <a:spcPts val="0"/>
              </a:spcAft>
              <a:buSzPts val="1800"/>
              <a:buNone/>
            </a:pPr>
            <a:r>
              <a:t/>
            </a:r>
            <a:endParaRPr sz="1800">
              <a:solidFill>
                <a:schemeClr val="lt1"/>
              </a:solidFill>
              <a:latin typeface="Source Serif Pro"/>
              <a:ea typeface="Source Serif Pro"/>
              <a:cs typeface="Source Serif Pro"/>
              <a:sym typeface="Source Serif Pro"/>
            </a:endParaRPr>
          </a:p>
          <a:p>
            <a:pPr indent="0" lvl="0" marL="91440" rtl="0" algn="l">
              <a:lnSpc>
                <a:spcPct val="110000"/>
              </a:lnSpc>
              <a:spcBef>
                <a:spcPts val="1400"/>
              </a:spcBef>
              <a:spcAft>
                <a:spcPts val="0"/>
              </a:spcAft>
              <a:buSzPts val="1800"/>
              <a:buNone/>
            </a:pPr>
            <a:r>
              <a:t/>
            </a:r>
            <a:endParaRPr sz="1800">
              <a:solidFill>
                <a:schemeClr val="lt1"/>
              </a:solidFill>
              <a:latin typeface="Source Serif Pro"/>
              <a:ea typeface="Source Serif Pro"/>
              <a:cs typeface="Source Serif Pro"/>
              <a:sym typeface="Source Serif Pro"/>
            </a:endParaRPr>
          </a:p>
        </p:txBody>
      </p:sp>
      <p:pic>
        <p:nvPicPr>
          <p:cNvPr id="386" name="Google Shape;386;g1714108dc21_0_18"/>
          <p:cNvPicPr preferRelativeResize="0"/>
          <p:nvPr/>
        </p:nvPicPr>
        <p:blipFill rotWithShape="1">
          <a:blip r:embed="rId3">
            <a:alphaModFix/>
          </a:blip>
          <a:srcRect b="0" l="0" r="0" t="0"/>
          <a:stretch/>
        </p:blipFill>
        <p:spPr>
          <a:xfrm>
            <a:off x="3537650" y="4751600"/>
            <a:ext cx="5116750" cy="18344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1714108dc21_0_27"/>
          <p:cNvSpPr/>
          <p:nvPr/>
        </p:nvSpPr>
        <p:spPr>
          <a:xfrm>
            <a:off x="3175" y="6400800"/>
            <a:ext cx="12188700"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g1714108dc21_0_27"/>
          <p:cNvSpPr/>
          <p:nvPr/>
        </p:nvSpPr>
        <p:spPr>
          <a:xfrm>
            <a:off x="0" y="0"/>
            <a:ext cx="12192000" cy="6858000"/>
          </a:xfrm>
          <a:prstGeom prst="rect">
            <a:avLst/>
          </a:prstGeom>
          <a:solidFill>
            <a:srgbClr val="CFE2F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pic>
        <p:nvPicPr>
          <p:cNvPr id="393" name="Google Shape;393;g1714108dc21_0_27"/>
          <p:cNvPicPr preferRelativeResize="0"/>
          <p:nvPr/>
        </p:nvPicPr>
        <p:blipFill rotWithShape="1">
          <a:blip r:embed="rId3">
            <a:alphaModFix/>
          </a:blip>
          <a:srcRect b="0" l="0" r="0" t="0"/>
          <a:stretch/>
        </p:blipFill>
        <p:spPr>
          <a:xfrm>
            <a:off x="524250" y="752050"/>
            <a:ext cx="11146550" cy="54613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1714108dc21_0_35"/>
          <p:cNvSpPr txBox="1"/>
          <p:nvPr>
            <p:ph idx="4294967295" type="title"/>
          </p:nvPr>
        </p:nvSpPr>
        <p:spPr>
          <a:xfrm>
            <a:off x="463100" y="459175"/>
            <a:ext cx="11265300" cy="784800"/>
          </a:xfrm>
          <a:prstGeom prst="rect">
            <a:avLst/>
          </a:prstGeom>
          <a:noFill/>
          <a:ln>
            <a:noFill/>
          </a:ln>
        </p:spPr>
        <p:txBody>
          <a:bodyPr anchorCtr="0" anchor="b" bIns="45700" lIns="91425" spcFirstLastPara="1" rIns="91425" wrap="square" tIns="45700">
            <a:normAutofit/>
          </a:bodyPr>
          <a:lstStyle/>
          <a:p>
            <a:pPr indent="0" lvl="0" marL="114300" rtl="0" algn="ctr">
              <a:lnSpc>
                <a:spcPct val="90000"/>
              </a:lnSpc>
              <a:spcBef>
                <a:spcPts val="0"/>
              </a:spcBef>
              <a:spcAft>
                <a:spcPts val="0"/>
              </a:spcAft>
              <a:buClr>
                <a:srgbClr val="24292F"/>
              </a:buClr>
              <a:buSzPts val="1800"/>
              <a:buFont typeface="Arial"/>
              <a:buNone/>
            </a:pPr>
            <a:r>
              <a:rPr b="1" i="1" lang="en-US" sz="3900"/>
              <a:t>Word2Vec </a:t>
            </a:r>
            <a:endParaRPr b="1" sz="3900"/>
          </a:p>
        </p:txBody>
      </p:sp>
      <p:sp>
        <p:nvSpPr>
          <p:cNvPr id="399" name="Google Shape;399;g1714108dc21_0_35"/>
          <p:cNvSpPr txBox="1"/>
          <p:nvPr>
            <p:ph idx="4294967295" type="body"/>
          </p:nvPr>
        </p:nvSpPr>
        <p:spPr>
          <a:xfrm>
            <a:off x="316039" y="1688664"/>
            <a:ext cx="11559900" cy="4853400"/>
          </a:xfrm>
          <a:prstGeom prst="rect">
            <a:avLst/>
          </a:prstGeom>
          <a:noFill/>
          <a:ln>
            <a:noFill/>
          </a:ln>
        </p:spPr>
        <p:txBody>
          <a:bodyPr anchorCtr="0" anchor="t" bIns="45700" lIns="0" spcFirstLastPara="1" rIns="0" wrap="square" tIns="45700">
            <a:normAutofit fontScale="62500" lnSpcReduction="20000"/>
          </a:bodyPr>
          <a:lstStyle/>
          <a:p>
            <a:pPr indent="-132722" lvl="0" marL="91440" rtl="0" algn="l">
              <a:lnSpc>
                <a:spcPct val="110000"/>
              </a:lnSpc>
              <a:spcBef>
                <a:spcPts val="0"/>
              </a:spcBef>
              <a:spcAft>
                <a:spcPts val="0"/>
              </a:spcAft>
              <a:buSzPct val="100000"/>
              <a:buFont typeface="Noto Sans"/>
              <a:buChar char="⮚"/>
            </a:pPr>
            <a:r>
              <a:rPr lang="en-US" sz="3344">
                <a:solidFill>
                  <a:srgbClr val="292929"/>
                </a:solidFill>
                <a:latin typeface="Arial"/>
                <a:ea typeface="Arial"/>
                <a:cs typeface="Arial"/>
                <a:sym typeface="Arial"/>
              </a:rPr>
              <a:t>The Word2Vec Model is used to extract the notion of relatedness across words or products such as semantic relatedness, synonym detection, concept categorization, selection preferences, and analogy. </a:t>
            </a:r>
            <a:endParaRPr sz="3944"/>
          </a:p>
          <a:p>
            <a:pPr indent="-132722" lvl="0" marL="91440" rtl="0" algn="l">
              <a:lnSpc>
                <a:spcPct val="110000"/>
              </a:lnSpc>
              <a:spcBef>
                <a:spcPts val="1400"/>
              </a:spcBef>
              <a:spcAft>
                <a:spcPts val="0"/>
              </a:spcAft>
              <a:buSzPct val="100000"/>
              <a:buFont typeface="Noto Sans"/>
              <a:buChar char="⮚"/>
            </a:pPr>
            <a:r>
              <a:rPr lang="en-US" sz="3344">
                <a:solidFill>
                  <a:srgbClr val="292929"/>
                </a:solidFill>
                <a:latin typeface="Arial"/>
                <a:ea typeface="Arial"/>
                <a:cs typeface="Arial"/>
                <a:sym typeface="Arial"/>
              </a:rPr>
              <a:t>A Word2Vec model learns meaningful relations and encodes the relatedness into vector similarity.</a:t>
            </a:r>
            <a:endParaRPr sz="3944"/>
          </a:p>
          <a:p>
            <a:pPr indent="-132722" lvl="0" marL="91440" rtl="0" algn="l">
              <a:lnSpc>
                <a:spcPct val="110000"/>
              </a:lnSpc>
              <a:spcBef>
                <a:spcPts val="1400"/>
              </a:spcBef>
              <a:spcAft>
                <a:spcPts val="0"/>
              </a:spcAft>
              <a:buSzPct val="100000"/>
              <a:buFont typeface="Noto Sans"/>
              <a:buChar char="⮚"/>
            </a:pPr>
            <a:r>
              <a:rPr lang="en-US" sz="3344">
                <a:solidFill>
                  <a:srgbClr val="292929"/>
                </a:solidFill>
                <a:latin typeface="Arial"/>
                <a:ea typeface="Arial"/>
                <a:cs typeface="Arial"/>
                <a:sym typeface="Arial"/>
              </a:rPr>
              <a:t>In Word2Vec , GLove  , Documents are converted into Word Embeddings, where Sparsity is large and Dimensions are lower. </a:t>
            </a:r>
            <a:endParaRPr sz="3944"/>
          </a:p>
          <a:p>
            <a:pPr indent="-132722" lvl="0" marL="91440" rtl="0" algn="l">
              <a:lnSpc>
                <a:spcPct val="110000"/>
              </a:lnSpc>
              <a:spcBef>
                <a:spcPts val="1400"/>
              </a:spcBef>
              <a:spcAft>
                <a:spcPts val="0"/>
              </a:spcAft>
              <a:buSzPct val="100000"/>
              <a:buFont typeface="Noto Sans"/>
              <a:buChar char="⮚"/>
            </a:pPr>
            <a:r>
              <a:rPr lang="en-US" sz="3344">
                <a:solidFill>
                  <a:srgbClr val="292929"/>
                </a:solidFill>
                <a:latin typeface="Arial"/>
                <a:ea typeface="Arial"/>
                <a:cs typeface="Arial"/>
                <a:sym typeface="Arial"/>
              </a:rPr>
              <a:t>Unlike in other Techniques , we can generate our Vector as per our Size Requirement, such that the Accuracy / Precision remains almost the Same , compared with other Techniques</a:t>
            </a:r>
            <a:r>
              <a:rPr lang="en-US" sz="3344">
                <a:solidFill>
                  <a:srgbClr val="292929"/>
                </a:solidFill>
              </a:rPr>
              <a:t>.</a:t>
            </a:r>
            <a:endParaRPr sz="3944"/>
          </a:p>
          <a:p>
            <a:pPr indent="-132722" lvl="0" marL="91440" rtl="0" algn="l">
              <a:lnSpc>
                <a:spcPct val="110000"/>
              </a:lnSpc>
              <a:spcBef>
                <a:spcPts val="1400"/>
              </a:spcBef>
              <a:spcAft>
                <a:spcPts val="0"/>
              </a:spcAft>
              <a:buSzPct val="100000"/>
              <a:buFont typeface="Noto Sans"/>
              <a:buChar char="⮚"/>
            </a:pPr>
            <a:r>
              <a:rPr lang="en-US" sz="3344">
                <a:solidFill>
                  <a:srgbClr val="292929"/>
                </a:solidFill>
                <a:latin typeface="Arial"/>
                <a:ea typeface="Arial"/>
                <a:cs typeface="Arial"/>
                <a:sym typeface="Arial"/>
              </a:rPr>
              <a:t>N – Dimensional Word Vector for a Document can be found by taking the Mean / Average of the N – Dimensional Vectors of each Word present in that Document, thus utlizing the Same Amount of Space. </a:t>
            </a:r>
            <a:endParaRPr sz="3944"/>
          </a:p>
          <a:p>
            <a:pPr indent="0" lvl="0" marL="0" rtl="0" algn="l">
              <a:lnSpc>
                <a:spcPct val="110000"/>
              </a:lnSpc>
              <a:spcBef>
                <a:spcPts val="1400"/>
              </a:spcBef>
              <a:spcAft>
                <a:spcPts val="0"/>
              </a:spcAft>
              <a:buSzPct val="100000"/>
              <a:buNone/>
            </a:pPr>
            <a:r>
              <a:t/>
            </a:r>
            <a:endParaRPr sz="1800">
              <a:solidFill>
                <a:srgbClr val="292929"/>
              </a:solidFill>
              <a:latin typeface="Source Serif Pro"/>
              <a:ea typeface="Source Serif Pro"/>
              <a:cs typeface="Source Serif Pro"/>
              <a:sym typeface="Source Serif Pr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1714108dc21_0_40"/>
          <p:cNvSpPr/>
          <p:nvPr/>
        </p:nvSpPr>
        <p:spPr>
          <a:xfrm>
            <a:off x="3175" y="6400800"/>
            <a:ext cx="12188700"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g1714108dc21_0_40"/>
          <p:cNvSpPr/>
          <p:nvPr/>
        </p:nvSpPr>
        <p:spPr>
          <a:xfrm>
            <a:off x="0" y="0"/>
            <a:ext cx="12192000" cy="6858000"/>
          </a:xfrm>
          <a:prstGeom prst="rect">
            <a:avLst/>
          </a:prstGeom>
          <a:solidFill>
            <a:srgbClr val="CFE2F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406" name="Google Shape;406;g1714108dc21_0_40"/>
          <p:cNvSpPr/>
          <p:nvPr/>
        </p:nvSpPr>
        <p:spPr>
          <a:xfrm>
            <a:off x="522757" y="521258"/>
            <a:ext cx="11146500" cy="58155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pic>
        <p:nvPicPr>
          <p:cNvPr id="407" name="Google Shape;407;g1714108dc21_0_40"/>
          <p:cNvPicPr preferRelativeResize="0"/>
          <p:nvPr/>
        </p:nvPicPr>
        <p:blipFill rotWithShape="1">
          <a:blip r:embed="rId3">
            <a:alphaModFix/>
          </a:blip>
          <a:srcRect b="0" l="0" r="0" t="0"/>
          <a:stretch/>
        </p:blipFill>
        <p:spPr>
          <a:xfrm>
            <a:off x="522750" y="1607599"/>
            <a:ext cx="11146500" cy="364281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1714108dc21_0_49"/>
          <p:cNvSpPr txBox="1"/>
          <p:nvPr>
            <p:ph idx="4294967295" type="title"/>
          </p:nvPr>
        </p:nvSpPr>
        <p:spPr>
          <a:xfrm>
            <a:off x="596426" y="577650"/>
            <a:ext cx="11364900" cy="784800"/>
          </a:xfrm>
          <a:prstGeom prst="rect">
            <a:avLst/>
          </a:prstGeom>
          <a:noFill/>
          <a:ln>
            <a:noFill/>
          </a:ln>
        </p:spPr>
        <p:txBody>
          <a:bodyPr anchorCtr="0" anchor="b" bIns="45700" lIns="91425" spcFirstLastPara="1" rIns="91425" wrap="square" tIns="45700">
            <a:normAutofit/>
          </a:bodyPr>
          <a:lstStyle/>
          <a:p>
            <a:pPr indent="0" lvl="0" marL="114300" rtl="0" algn="ctr">
              <a:lnSpc>
                <a:spcPct val="90000"/>
              </a:lnSpc>
              <a:spcBef>
                <a:spcPts val="0"/>
              </a:spcBef>
              <a:spcAft>
                <a:spcPts val="0"/>
              </a:spcAft>
              <a:buClr>
                <a:srgbClr val="24292F"/>
              </a:buClr>
              <a:buSzPts val="1800"/>
              <a:buFont typeface="Arial"/>
              <a:buNone/>
            </a:pPr>
            <a:r>
              <a:rPr b="1" i="1" lang="en-US"/>
              <a:t>GLove (Global Vectors) </a:t>
            </a:r>
            <a:endParaRPr b="1"/>
          </a:p>
        </p:txBody>
      </p:sp>
      <p:sp>
        <p:nvSpPr>
          <p:cNvPr id="413" name="Google Shape;413;g1714108dc21_0_49"/>
          <p:cNvSpPr txBox="1"/>
          <p:nvPr>
            <p:ph idx="4294967295" type="body"/>
          </p:nvPr>
        </p:nvSpPr>
        <p:spPr>
          <a:xfrm>
            <a:off x="316050" y="1928850"/>
            <a:ext cx="11559900" cy="4498800"/>
          </a:xfrm>
          <a:prstGeom prst="rect">
            <a:avLst/>
          </a:prstGeom>
          <a:noFill/>
          <a:ln>
            <a:noFill/>
          </a:ln>
        </p:spPr>
        <p:txBody>
          <a:bodyPr anchorCtr="0" anchor="t" bIns="45700" lIns="0" spcFirstLastPara="1" rIns="0" wrap="square" tIns="45700">
            <a:noAutofit/>
          </a:bodyPr>
          <a:lstStyle/>
          <a:p>
            <a:pPr indent="-104140" lvl="0" marL="91440" rtl="0" algn="l">
              <a:lnSpc>
                <a:spcPct val="110000"/>
              </a:lnSpc>
              <a:spcBef>
                <a:spcPts val="0"/>
              </a:spcBef>
              <a:spcAft>
                <a:spcPts val="0"/>
              </a:spcAft>
              <a:buSzPts val="1800"/>
              <a:buFont typeface="Noto Sans"/>
              <a:buChar char="⮚"/>
            </a:pPr>
            <a:r>
              <a:rPr b="1" lang="en-US" sz="1800">
                <a:solidFill>
                  <a:srgbClr val="333333"/>
                </a:solidFill>
              </a:rPr>
              <a:t>Both </a:t>
            </a:r>
            <a:r>
              <a:rPr b="1" lang="en-US" sz="1800">
                <a:solidFill>
                  <a:srgbClr val="333333"/>
                </a:solidFill>
              </a:rPr>
              <a:t>W</a:t>
            </a:r>
            <a:r>
              <a:rPr b="1" lang="en-US" sz="1800">
                <a:solidFill>
                  <a:srgbClr val="333333"/>
                </a:solidFill>
              </a:rPr>
              <a:t>ord2vec and </a:t>
            </a:r>
            <a:r>
              <a:rPr b="1" lang="en-US" sz="1800">
                <a:solidFill>
                  <a:srgbClr val="333333"/>
                </a:solidFill>
              </a:rPr>
              <a:t>GL</a:t>
            </a:r>
            <a:r>
              <a:rPr b="1" lang="en-US" sz="1800">
                <a:solidFill>
                  <a:srgbClr val="333333"/>
                </a:solidFill>
              </a:rPr>
              <a:t>ove enable us to represent a word in the form of a vector (often called embedding). They are the two most popular algorithms for word embeddings that bring out the semantic similarity of words that captures different facets of the meaning of a word. </a:t>
            </a:r>
            <a:endParaRPr b="1" sz="2600"/>
          </a:p>
          <a:p>
            <a:pPr indent="-104140" lvl="0" marL="91440" rtl="0" algn="l">
              <a:lnSpc>
                <a:spcPct val="110000"/>
              </a:lnSpc>
              <a:spcBef>
                <a:spcPts val="1400"/>
              </a:spcBef>
              <a:spcAft>
                <a:spcPts val="0"/>
              </a:spcAft>
              <a:buSzPts val="1800"/>
              <a:buFont typeface="Noto Sans"/>
              <a:buChar char="⮚"/>
            </a:pPr>
            <a:r>
              <a:rPr b="1" lang="en-US" sz="1800">
                <a:solidFill>
                  <a:srgbClr val="333333"/>
                </a:solidFill>
              </a:rPr>
              <a:t>But , Word2vec embeddings are based on training a shallow feedforward neural network while glove embeddings are learnt based on matrix factorization techniques. In Word2Vec , GLove  , Documents are converted into Word Embeddings, where Sparsity is large and Dimensions are lower.</a:t>
            </a:r>
            <a:endParaRPr b="1" sz="2600"/>
          </a:p>
          <a:p>
            <a:pPr indent="-104140" lvl="0" marL="91440" rtl="0" algn="l">
              <a:lnSpc>
                <a:spcPct val="110000"/>
              </a:lnSpc>
              <a:spcBef>
                <a:spcPts val="1400"/>
              </a:spcBef>
              <a:spcAft>
                <a:spcPts val="0"/>
              </a:spcAft>
              <a:buSzPts val="1800"/>
              <a:buFont typeface="Noto Sans"/>
              <a:buChar char="⮚"/>
            </a:pPr>
            <a:r>
              <a:rPr b="1" lang="en-US" sz="1800">
                <a:solidFill>
                  <a:srgbClr val="333333"/>
                </a:solidFill>
              </a:rPr>
              <a:t>Glove is based on matrix factorization techniques on the word-context matrix. It first constructs a large matrix of (words x context) co-occurrence information, i.e. for each “word” (the rows), you count how frequently we see this word in some “context” (the columns) in a large corpus.  </a:t>
            </a:r>
            <a:endParaRPr b="1" sz="1800">
              <a:solidFill>
                <a:srgbClr val="333333"/>
              </a:solidFill>
            </a:endParaRPr>
          </a:p>
          <a:p>
            <a:pPr indent="-104140" lvl="0" marL="91440" rtl="0" algn="l">
              <a:lnSpc>
                <a:spcPct val="110000"/>
              </a:lnSpc>
              <a:spcBef>
                <a:spcPts val="1400"/>
              </a:spcBef>
              <a:spcAft>
                <a:spcPts val="0"/>
              </a:spcAft>
              <a:buSzPts val="1800"/>
              <a:buFont typeface="Noto Sans"/>
              <a:buChar char="⮚"/>
            </a:pPr>
            <a:r>
              <a:rPr b="1" lang="en-US" sz="1800">
                <a:solidFill>
                  <a:srgbClr val="333333"/>
                </a:solidFill>
              </a:rPr>
              <a:t>The number of “contexts” is of course large, since it is essentially combinatorial in size. Also, we can attain the Similarity Score between 2 words as well , using PCA Technique in Word2Vec Approach</a:t>
            </a:r>
            <a:r>
              <a:rPr b="1" lang="en-US" sz="1800">
                <a:solidFill>
                  <a:srgbClr val="333333"/>
                </a:solidFill>
                <a:latin typeface="PT Serif"/>
                <a:ea typeface="PT Serif"/>
                <a:cs typeface="PT Serif"/>
                <a:sym typeface="PT Serif"/>
              </a:rPr>
              <a:t>.</a:t>
            </a:r>
            <a:endParaRPr b="1" sz="26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1714108dc21_0_54"/>
          <p:cNvSpPr/>
          <p:nvPr/>
        </p:nvSpPr>
        <p:spPr>
          <a:xfrm>
            <a:off x="0" y="0"/>
            <a:ext cx="12192000" cy="6858000"/>
          </a:xfrm>
          <a:prstGeom prst="rect">
            <a:avLst/>
          </a:prstGeom>
          <a:solidFill>
            <a:srgbClr val="CFE2F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419" name="Google Shape;419;g1714108dc21_0_54"/>
          <p:cNvSpPr txBox="1"/>
          <p:nvPr>
            <p:ph type="title"/>
          </p:nvPr>
        </p:nvSpPr>
        <p:spPr>
          <a:xfrm>
            <a:off x="89075" y="106300"/>
            <a:ext cx="5658900" cy="1674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b="1" i="0" lang="en-US" sz="4000" u="none" strike="noStrike">
                <a:latin typeface="Arial"/>
                <a:ea typeface="Arial"/>
                <a:cs typeface="Arial"/>
                <a:sym typeface="Arial"/>
              </a:rPr>
              <a:t>Model Building</a:t>
            </a:r>
            <a:endParaRPr sz="4000"/>
          </a:p>
        </p:txBody>
      </p:sp>
      <p:cxnSp>
        <p:nvCxnSpPr>
          <p:cNvPr id="420" name="Google Shape;420;g1714108dc21_0_54"/>
          <p:cNvCxnSpPr/>
          <p:nvPr/>
        </p:nvCxnSpPr>
        <p:spPr>
          <a:xfrm>
            <a:off x="962164" y="2478513"/>
            <a:ext cx="2926200" cy="0"/>
          </a:xfrm>
          <a:prstGeom prst="straightConnector1">
            <a:avLst/>
          </a:prstGeom>
          <a:noFill/>
          <a:ln cap="flat" cmpd="sng" w="12700">
            <a:solidFill>
              <a:srgbClr val="3F3F3F"/>
            </a:solidFill>
            <a:prstDash val="solid"/>
            <a:round/>
            <a:headEnd len="sm" w="sm" type="none"/>
            <a:tailEnd len="sm" w="sm" type="none"/>
          </a:ln>
        </p:spPr>
      </p:cxnSp>
      <p:sp>
        <p:nvSpPr>
          <p:cNvPr id="421" name="Google Shape;421;g1714108dc21_0_54"/>
          <p:cNvSpPr txBox="1"/>
          <p:nvPr>
            <p:ph idx="1" type="body"/>
          </p:nvPr>
        </p:nvSpPr>
        <p:spPr>
          <a:xfrm>
            <a:off x="47475" y="2731500"/>
            <a:ext cx="4755600" cy="4126500"/>
          </a:xfrm>
          <a:prstGeom prst="rect">
            <a:avLst/>
          </a:prstGeom>
          <a:noFill/>
          <a:ln>
            <a:noFill/>
          </a:ln>
        </p:spPr>
        <p:txBody>
          <a:bodyPr anchorCtr="0" anchor="t" bIns="45700" lIns="0" spcFirstLastPara="1" rIns="0" wrap="square" tIns="45700">
            <a:normAutofit/>
          </a:bodyPr>
          <a:lstStyle/>
          <a:p>
            <a:pPr indent="-100965" lvl="0" marL="91440" rtl="0" algn="l">
              <a:lnSpc>
                <a:spcPct val="100000"/>
              </a:lnSpc>
              <a:spcBef>
                <a:spcPts val="0"/>
              </a:spcBef>
              <a:spcAft>
                <a:spcPts val="0"/>
              </a:spcAft>
              <a:buClr>
                <a:srgbClr val="000000"/>
              </a:buClr>
              <a:buSzPts val="1550"/>
              <a:buFont typeface="Noto Sans"/>
              <a:buChar char="⮚"/>
            </a:pPr>
            <a:r>
              <a:rPr lang="en-US" sz="1550">
                <a:solidFill>
                  <a:srgbClr val="000000"/>
                </a:solidFill>
                <a:latin typeface="Arial"/>
                <a:ea typeface="Arial"/>
                <a:cs typeface="Arial"/>
                <a:sym typeface="Arial"/>
              </a:rPr>
              <a:t>M</a:t>
            </a:r>
            <a:r>
              <a:rPr b="0" i="0" lang="en-US" sz="1550">
                <a:solidFill>
                  <a:srgbClr val="000000"/>
                </a:solidFill>
                <a:latin typeface="Arial"/>
                <a:ea typeface="Arial"/>
                <a:cs typeface="Arial"/>
                <a:sym typeface="Arial"/>
              </a:rPr>
              <a:t>odel </a:t>
            </a:r>
            <a:r>
              <a:rPr lang="en-US" sz="1550">
                <a:solidFill>
                  <a:srgbClr val="000000"/>
                </a:solidFill>
                <a:latin typeface="Arial"/>
                <a:ea typeface="Arial"/>
                <a:cs typeface="Arial"/>
                <a:sym typeface="Arial"/>
              </a:rPr>
              <a:t>B</a:t>
            </a:r>
            <a:r>
              <a:rPr b="0" i="0" lang="en-US" sz="1550">
                <a:solidFill>
                  <a:srgbClr val="000000"/>
                </a:solidFill>
                <a:latin typeface="Arial"/>
                <a:ea typeface="Arial"/>
                <a:cs typeface="Arial"/>
                <a:sym typeface="Arial"/>
              </a:rPr>
              <a:t>uilding is </a:t>
            </a:r>
            <a:r>
              <a:rPr b="1" i="0" lang="en-US" sz="1550">
                <a:solidFill>
                  <a:srgbClr val="000000"/>
                </a:solidFill>
                <a:latin typeface="Arial"/>
                <a:ea typeface="Arial"/>
                <a:cs typeface="Arial"/>
                <a:sym typeface="Arial"/>
              </a:rPr>
              <a:t>the process of developing a Probabilistic Model that best describes the relationship between the dependent and independent variables.</a:t>
            </a:r>
            <a:endParaRPr sz="1550">
              <a:solidFill>
                <a:srgbClr val="000000"/>
              </a:solidFill>
            </a:endParaRPr>
          </a:p>
          <a:p>
            <a:pPr indent="-100965" lvl="0" marL="91440" rtl="0" algn="l">
              <a:lnSpc>
                <a:spcPct val="100000"/>
              </a:lnSpc>
              <a:spcBef>
                <a:spcPts val="1400"/>
              </a:spcBef>
              <a:spcAft>
                <a:spcPts val="0"/>
              </a:spcAft>
              <a:buClr>
                <a:srgbClr val="000000"/>
              </a:buClr>
              <a:buSzPts val="1550"/>
              <a:buFont typeface="Noto Sans"/>
              <a:buChar char="⮚"/>
            </a:pPr>
            <a:r>
              <a:rPr b="1" i="0" lang="en-US" sz="1550">
                <a:solidFill>
                  <a:srgbClr val="000000"/>
                </a:solidFill>
                <a:latin typeface="Arial"/>
                <a:ea typeface="Arial"/>
                <a:cs typeface="Arial"/>
                <a:sym typeface="Arial"/>
              </a:rPr>
              <a:t>Building an ML Model</a:t>
            </a:r>
            <a:r>
              <a:rPr b="0" i="0" lang="en-US" sz="1550">
                <a:solidFill>
                  <a:srgbClr val="000000"/>
                </a:solidFill>
                <a:latin typeface="Arial"/>
                <a:ea typeface="Arial"/>
                <a:cs typeface="Arial"/>
                <a:sym typeface="Arial"/>
              </a:rPr>
              <a:t> requires splitting of data into two sets, such as ‘training set’ and ‘testing set’ in the ratio of 80:20 or 70:30; A set of supervised (for labelled data) and unsupervised (for unlabeled data) algorithms are available to choose from depending on the nature of input data and business outcome to predict.</a:t>
            </a:r>
            <a:endParaRPr sz="1550">
              <a:solidFill>
                <a:srgbClr val="000000"/>
              </a:solidFill>
            </a:endParaRPr>
          </a:p>
          <a:p>
            <a:pPr indent="-8888" lvl="0" marL="91440" rtl="0" algn="l">
              <a:lnSpc>
                <a:spcPct val="100000"/>
              </a:lnSpc>
              <a:spcBef>
                <a:spcPts val="1400"/>
              </a:spcBef>
              <a:spcAft>
                <a:spcPts val="0"/>
              </a:spcAft>
              <a:buSzPts val="1300"/>
              <a:buFont typeface="Noto Sans"/>
              <a:buNone/>
            </a:pPr>
            <a:r>
              <a:t/>
            </a:r>
            <a:endParaRPr sz="1300"/>
          </a:p>
        </p:txBody>
      </p:sp>
      <p:pic>
        <p:nvPicPr>
          <p:cNvPr id="422" name="Google Shape;422;g1714108dc21_0_54"/>
          <p:cNvPicPr preferRelativeResize="0"/>
          <p:nvPr/>
        </p:nvPicPr>
        <p:blipFill rotWithShape="1">
          <a:blip r:embed="rId3">
            <a:alphaModFix/>
          </a:blip>
          <a:srcRect b="0" l="0" r="0" t="0"/>
          <a:stretch/>
        </p:blipFill>
        <p:spPr>
          <a:xfrm>
            <a:off x="4928725" y="106300"/>
            <a:ext cx="7263274" cy="4983951"/>
          </a:xfrm>
          <a:prstGeom prst="rect">
            <a:avLst/>
          </a:prstGeom>
          <a:noFill/>
          <a:ln>
            <a:noFill/>
          </a:ln>
        </p:spPr>
      </p:pic>
      <p:sp>
        <p:nvSpPr>
          <p:cNvPr id="423" name="Google Shape;423;g1714108dc21_0_54"/>
          <p:cNvSpPr/>
          <p:nvPr/>
        </p:nvSpPr>
        <p:spPr>
          <a:xfrm>
            <a:off x="0" y="6400800"/>
            <a:ext cx="12192000" cy="45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6d927f8f98_0_5"/>
          <p:cNvSpPr txBox="1"/>
          <p:nvPr>
            <p:ph idx="4294967295" type="title"/>
          </p:nvPr>
        </p:nvSpPr>
        <p:spPr>
          <a:xfrm>
            <a:off x="119250" y="270900"/>
            <a:ext cx="11953500" cy="2879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1000"/>
              </a:spcBef>
              <a:spcAft>
                <a:spcPts val="0"/>
              </a:spcAft>
              <a:buSzPts val="1800"/>
              <a:buNone/>
            </a:pPr>
            <a:r>
              <a:rPr b="1" lang="en-US" sz="3400">
                <a:latin typeface="Arial"/>
                <a:ea typeface="Arial"/>
                <a:cs typeface="Arial"/>
                <a:sym typeface="Arial"/>
              </a:rPr>
              <a:t>Type of Machine Learning Problem</a:t>
            </a:r>
            <a:endParaRPr b="1" sz="3400">
              <a:latin typeface="Arial"/>
              <a:ea typeface="Arial"/>
              <a:cs typeface="Arial"/>
              <a:sym typeface="Arial"/>
            </a:endParaRPr>
          </a:p>
          <a:p>
            <a:pPr indent="0" lvl="0" marL="0" rtl="0" algn="just">
              <a:lnSpc>
                <a:spcPct val="100000"/>
              </a:lnSpc>
              <a:spcBef>
                <a:spcPts val="0"/>
              </a:spcBef>
              <a:spcAft>
                <a:spcPts val="0"/>
              </a:spcAft>
              <a:buSzPts val="1800"/>
              <a:buNone/>
            </a:pPr>
            <a:r>
              <a:t/>
            </a:r>
            <a:endParaRPr sz="2100">
              <a:solidFill>
                <a:schemeClr val="lt1"/>
              </a:solidFill>
              <a:latin typeface="Arial"/>
              <a:ea typeface="Arial"/>
              <a:cs typeface="Arial"/>
              <a:sym typeface="Arial"/>
            </a:endParaRPr>
          </a:p>
          <a:p>
            <a:pPr indent="0" lvl="0" marL="228600" marR="184014" rtl="0" algn="just">
              <a:lnSpc>
                <a:spcPct val="100000"/>
              </a:lnSpc>
              <a:spcBef>
                <a:spcPts val="1000"/>
              </a:spcBef>
              <a:spcAft>
                <a:spcPts val="1000"/>
              </a:spcAft>
              <a:buClr>
                <a:schemeClr val="dk1"/>
              </a:buClr>
              <a:buSzPts val="1100"/>
              <a:buFont typeface="Arial"/>
              <a:buNone/>
            </a:pPr>
            <a:r>
              <a:rPr lang="en-US" sz="2200">
                <a:latin typeface="Arial"/>
                <a:ea typeface="Arial"/>
                <a:cs typeface="Arial"/>
                <a:sym typeface="Arial"/>
              </a:rPr>
              <a:t>It is a binary classification problem, for a given pair of questions we need to predict if they are duplicate or not.</a:t>
            </a:r>
            <a:endParaRPr b="1" sz="2200">
              <a:latin typeface="Arial"/>
              <a:ea typeface="Arial"/>
              <a:cs typeface="Arial"/>
              <a:sym typeface="Arial"/>
            </a:endParaRPr>
          </a:p>
        </p:txBody>
      </p:sp>
      <p:sp>
        <p:nvSpPr>
          <p:cNvPr id="100" name="Google Shape;100;g16d927f8f98_0_5"/>
          <p:cNvSpPr txBox="1"/>
          <p:nvPr>
            <p:ph idx="4294967295" type="body"/>
          </p:nvPr>
        </p:nvSpPr>
        <p:spPr>
          <a:xfrm>
            <a:off x="3197602" y="7089400"/>
            <a:ext cx="7612800" cy="1872300"/>
          </a:xfrm>
          <a:prstGeom prst="rect">
            <a:avLst/>
          </a:prstGeom>
          <a:noFill/>
          <a:ln>
            <a:noFill/>
          </a:ln>
        </p:spPr>
        <p:txBody>
          <a:bodyPr anchorCtr="0" anchor="t" bIns="45700" lIns="91425" spcFirstLastPara="1" rIns="91425" wrap="square" tIns="45700">
            <a:normAutofit fontScale="92500" lnSpcReduction="20000"/>
          </a:bodyPr>
          <a:lstStyle/>
          <a:p>
            <a:pPr indent="-215900" lvl="0" marL="342900" rtl="0" algn="l">
              <a:lnSpc>
                <a:spcPct val="100000"/>
              </a:lnSpc>
              <a:spcBef>
                <a:spcPts val="0"/>
              </a:spcBef>
              <a:spcAft>
                <a:spcPts val="0"/>
              </a:spcAft>
              <a:buSzPct val="100000"/>
              <a:buFont typeface="Noto Sans"/>
              <a:buNone/>
            </a:pPr>
            <a:r>
              <a:t/>
            </a:r>
            <a:endParaRPr sz="2000">
              <a:solidFill>
                <a:schemeClr val="dk1"/>
              </a:solidFill>
              <a:latin typeface="Century Gothic"/>
              <a:ea typeface="Century Gothic"/>
              <a:cs typeface="Century Gothic"/>
              <a:sym typeface="Century Gothic"/>
            </a:endParaRPr>
          </a:p>
          <a:p>
            <a:pPr indent="0" lvl="0" marL="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215900" lvl="0" marL="34290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190500" lvl="0" marL="342900" rtl="0" algn="l">
              <a:lnSpc>
                <a:spcPct val="100000"/>
              </a:lnSpc>
              <a:spcBef>
                <a:spcPts val="1000"/>
              </a:spcBef>
              <a:spcAft>
                <a:spcPts val="0"/>
              </a:spcAft>
              <a:buSzPct val="100000"/>
              <a:buNone/>
            </a:pPr>
            <a:r>
              <a:t/>
            </a:r>
            <a:endParaRPr sz="2400">
              <a:solidFill>
                <a:schemeClr val="dk1"/>
              </a:solidFill>
              <a:latin typeface="Century Gothic"/>
              <a:ea typeface="Century Gothic"/>
              <a:cs typeface="Century Gothic"/>
              <a:sym typeface="Century Gothic"/>
            </a:endParaRPr>
          </a:p>
          <a:p>
            <a:pPr indent="-228600" lvl="0" marL="342900" rtl="0" algn="l">
              <a:lnSpc>
                <a:spcPct val="100000"/>
              </a:lnSpc>
              <a:spcBef>
                <a:spcPts val="1000"/>
              </a:spcBef>
              <a:spcAft>
                <a:spcPts val="0"/>
              </a:spcAft>
              <a:buSzPct val="75000"/>
              <a:buNone/>
            </a:pPr>
            <a:r>
              <a:t/>
            </a:r>
            <a:endParaRPr/>
          </a:p>
        </p:txBody>
      </p:sp>
      <p:pic>
        <p:nvPicPr>
          <p:cNvPr id="101" name="Google Shape;101;g16d927f8f98_0_5"/>
          <p:cNvPicPr preferRelativeResize="0"/>
          <p:nvPr/>
        </p:nvPicPr>
        <p:blipFill rotWithShape="1">
          <a:blip r:embed="rId3">
            <a:alphaModFix/>
          </a:blip>
          <a:srcRect b="0" l="0" r="0" t="49241"/>
          <a:stretch/>
        </p:blipFill>
        <p:spPr>
          <a:xfrm>
            <a:off x="839025" y="3762274"/>
            <a:ext cx="9971376" cy="629425"/>
          </a:xfrm>
          <a:prstGeom prst="rect">
            <a:avLst/>
          </a:prstGeom>
          <a:noFill/>
          <a:ln>
            <a:noFill/>
          </a:ln>
        </p:spPr>
      </p:pic>
      <p:pic>
        <p:nvPicPr>
          <p:cNvPr id="102" name="Google Shape;102;g16d927f8f98_0_5"/>
          <p:cNvPicPr preferRelativeResize="0"/>
          <p:nvPr/>
        </p:nvPicPr>
        <p:blipFill rotWithShape="1">
          <a:blip r:embed="rId4">
            <a:alphaModFix/>
          </a:blip>
          <a:srcRect b="0" l="0" r="0" t="0"/>
          <a:stretch/>
        </p:blipFill>
        <p:spPr>
          <a:xfrm>
            <a:off x="839025" y="2513525"/>
            <a:ext cx="9971375" cy="1358200"/>
          </a:xfrm>
          <a:prstGeom prst="rect">
            <a:avLst/>
          </a:prstGeom>
          <a:noFill/>
          <a:ln>
            <a:noFill/>
          </a:ln>
        </p:spPr>
      </p:pic>
      <p:pic>
        <p:nvPicPr>
          <p:cNvPr id="103" name="Google Shape;103;g16d927f8f98_0_5"/>
          <p:cNvPicPr preferRelativeResize="0"/>
          <p:nvPr/>
        </p:nvPicPr>
        <p:blipFill>
          <a:blip r:embed="rId5">
            <a:alphaModFix/>
          </a:blip>
          <a:stretch>
            <a:fillRect/>
          </a:stretch>
        </p:blipFill>
        <p:spPr>
          <a:xfrm>
            <a:off x="6049025" y="3762275"/>
            <a:ext cx="3530100" cy="629425"/>
          </a:xfrm>
          <a:prstGeom prst="rect">
            <a:avLst/>
          </a:prstGeom>
          <a:noFill/>
          <a:ln>
            <a:noFill/>
          </a:ln>
        </p:spPr>
      </p:pic>
      <p:pic>
        <p:nvPicPr>
          <p:cNvPr id="104" name="Google Shape;104;g16d927f8f98_0_5"/>
          <p:cNvPicPr preferRelativeResize="0"/>
          <p:nvPr/>
        </p:nvPicPr>
        <p:blipFill>
          <a:blip r:embed="rId6">
            <a:alphaModFix/>
          </a:blip>
          <a:stretch>
            <a:fillRect/>
          </a:stretch>
        </p:blipFill>
        <p:spPr>
          <a:xfrm>
            <a:off x="4932775" y="3938875"/>
            <a:ext cx="1116250" cy="2762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g1714108dc21_0_63"/>
          <p:cNvSpPr txBox="1"/>
          <p:nvPr>
            <p:ph idx="4294967295" type="title"/>
          </p:nvPr>
        </p:nvSpPr>
        <p:spPr>
          <a:xfrm>
            <a:off x="1881925" y="590900"/>
            <a:ext cx="10186800" cy="690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Arial"/>
              <a:buNone/>
            </a:pPr>
            <a:r>
              <a:rPr b="1" lang="en-US">
                <a:solidFill>
                  <a:srgbClr val="FF0000"/>
                </a:solidFill>
              </a:rPr>
              <a:t>                  </a:t>
            </a:r>
            <a:r>
              <a:rPr b="1" lang="en-US"/>
              <a:t>Model Evaluation</a:t>
            </a:r>
            <a:endParaRPr b="1"/>
          </a:p>
        </p:txBody>
      </p:sp>
      <p:sp>
        <p:nvSpPr>
          <p:cNvPr id="429" name="Google Shape;429;g1714108dc21_0_63"/>
          <p:cNvSpPr txBox="1"/>
          <p:nvPr>
            <p:ph idx="4294967295" type="body"/>
          </p:nvPr>
        </p:nvSpPr>
        <p:spPr>
          <a:xfrm>
            <a:off x="162925" y="1426825"/>
            <a:ext cx="11686800" cy="5359500"/>
          </a:xfrm>
          <a:prstGeom prst="rect">
            <a:avLst/>
          </a:prstGeom>
          <a:noFill/>
          <a:ln>
            <a:noFill/>
          </a:ln>
        </p:spPr>
        <p:txBody>
          <a:bodyPr anchorCtr="0" anchor="t" bIns="45700" lIns="0" spcFirstLastPara="1" rIns="0" wrap="square" tIns="45700">
            <a:normAutofit/>
          </a:bodyPr>
          <a:lstStyle/>
          <a:p>
            <a:pPr indent="-133350" lvl="0" marL="91440" rtl="0" algn="l">
              <a:lnSpc>
                <a:spcPct val="110000"/>
              </a:lnSpc>
              <a:spcBef>
                <a:spcPts val="0"/>
              </a:spcBef>
              <a:spcAft>
                <a:spcPts val="0"/>
              </a:spcAft>
              <a:buSzPts val="2100"/>
              <a:buFont typeface="Noto Sans"/>
              <a:buChar char="⮚"/>
            </a:pPr>
            <a:r>
              <a:rPr i="0" lang="en-US" sz="2600">
                <a:solidFill>
                  <a:srgbClr val="202124"/>
                </a:solidFill>
                <a:latin typeface="arial"/>
                <a:ea typeface="arial"/>
                <a:cs typeface="arial"/>
                <a:sym typeface="arial"/>
              </a:rPr>
              <a:t>Model evaluation is the process of using different evaluation metrics to understand a machine learning model's performance, as well as its strengths and weaknesses. Model evaluation is important to assess the efficacy of a model during initial research phases, and it also plays a role in model monitoring.</a:t>
            </a:r>
            <a:endParaRPr i="0" sz="2600">
              <a:solidFill>
                <a:srgbClr val="202124"/>
              </a:solidFill>
              <a:latin typeface="arial"/>
              <a:ea typeface="arial"/>
              <a:cs typeface="arial"/>
              <a:sym typeface="arial"/>
            </a:endParaRPr>
          </a:p>
          <a:p>
            <a:pPr indent="0" lvl="0" marL="457200" rtl="0" algn="l">
              <a:lnSpc>
                <a:spcPct val="110000"/>
              </a:lnSpc>
              <a:spcBef>
                <a:spcPts val="0"/>
              </a:spcBef>
              <a:spcAft>
                <a:spcPts val="0"/>
              </a:spcAft>
              <a:buNone/>
            </a:pPr>
            <a:r>
              <a:t/>
            </a:r>
            <a:endParaRPr sz="2600">
              <a:solidFill>
                <a:srgbClr val="202124"/>
              </a:solidFill>
              <a:latin typeface="arial"/>
              <a:ea typeface="arial"/>
              <a:cs typeface="arial"/>
              <a:sym typeface="arial"/>
            </a:endParaRPr>
          </a:p>
          <a:p>
            <a:pPr indent="-133350" lvl="0" marL="91440" rtl="0" algn="l">
              <a:lnSpc>
                <a:spcPct val="110000"/>
              </a:lnSpc>
              <a:spcBef>
                <a:spcPts val="1400"/>
              </a:spcBef>
              <a:spcAft>
                <a:spcPts val="0"/>
              </a:spcAft>
              <a:buSzPts val="2100"/>
              <a:buFont typeface="Noto Sans"/>
              <a:buChar char="⮚"/>
            </a:pPr>
            <a:r>
              <a:rPr lang="en-US" sz="2600">
                <a:solidFill>
                  <a:srgbClr val="202124"/>
                </a:solidFill>
                <a:latin typeface="arial"/>
                <a:ea typeface="arial"/>
                <a:cs typeface="arial"/>
                <a:sym typeface="arial"/>
              </a:rPr>
              <a:t>There are several metrics to be considered while choosing a Particular Model , like Classification Report (</a:t>
            </a:r>
            <a:r>
              <a:rPr i="0" lang="en-US" sz="2600">
                <a:solidFill>
                  <a:srgbClr val="202124"/>
                </a:solidFill>
                <a:latin typeface="arial"/>
                <a:ea typeface="arial"/>
                <a:cs typeface="arial"/>
                <a:sym typeface="arial"/>
              </a:rPr>
              <a:t>measures the performance of our Machine Learning classification model, using Accuracy , Precision , Recall , F1 Score</a:t>
            </a:r>
            <a:r>
              <a:rPr lang="en-US" sz="2600">
                <a:solidFill>
                  <a:srgbClr val="202124"/>
                </a:solidFill>
                <a:latin typeface="arial"/>
                <a:ea typeface="arial"/>
                <a:cs typeface="arial"/>
                <a:sym typeface="arial"/>
              </a:rPr>
              <a:t>) and Confusion Matrix (measures an estimation between Actual and Predicted Values).</a:t>
            </a:r>
            <a:endParaRPr sz="2600"/>
          </a:p>
          <a:p>
            <a:pPr indent="0" lvl="0" marL="0" rtl="0" algn="l">
              <a:lnSpc>
                <a:spcPct val="110000"/>
              </a:lnSpc>
              <a:spcBef>
                <a:spcPts val="1400"/>
              </a:spcBef>
              <a:spcAft>
                <a:spcPts val="0"/>
              </a:spcAft>
              <a:buSzPts val="1900"/>
              <a:buNone/>
            </a:pPr>
            <a:r>
              <a:rPr lang="en-US">
                <a:solidFill>
                  <a:srgbClr val="202124"/>
                </a:solidFill>
                <a:latin typeface="arial"/>
                <a:ea typeface="arial"/>
                <a:cs typeface="arial"/>
                <a:sym typeface="arial"/>
              </a:rPr>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g1714108dc21_0_75"/>
          <p:cNvSpPr txBox="1"/>
          <p:nvPr>
            <p:ph idx="4294967295" type="title"/>
          </p:nvPr>
        </p:nvSpPr>
        <p:spPr>
          <a:xfrm>
            <a:off x="1121425" y="5"/>
            <a:ext cx="8911800" cy="6837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3F3F3F"/>
              </a:buClr>
              <a:buSzPct val="100000"/>
              <a:buFont typeface="Arial"/>
              <a:buNone/>
            </a:pPr>
            <a:r>
              <a:rPr b="1" lang="en-US" sz="4400">
                <a:solidFill>
                  <a:srgbClr val="FF0000"/>
                </a:solidFill>
              </a:rPr>
              <a:t>Experiment Tracking using MLFlow</a:t>
            </a:r>
            <a:endParaRPr b="1" sz="4400">
              <a:solidFill>
                <a:srgbClr val="FF0000"/>
              </a:solidFill>
            </a:endParaRPr>
          </a:p>
        </p:txBody>
      </p:sp>
      <p:sp>
        <p:nvSpPr>
          <p:cNvPr id="435" name="Google Shape;435;g1714108dc21_0_75"/>
          <p:cNvSpPr txBox="1"/>
          <p:nvPr>
            <p:ph idx="4294967295" type="body"/>
          </p:nvPr>
        </p:nvSpPr>
        <p:spPr>
          <a:xfrm>
            <a:off x="101346" y="1274600"/>
            <a:ext cx="11756100" cy="3777600"/>
          </a:xfrm>
          <a:prstGeom prst="rect">
            <a:avLst/>
          </a:prstGeom>
          <a:solidFill>
            <a:srgbClr val="CFE2F3"/>
          </a:solidFill>
          <a:ln>
            <a:noFill/>
          </a:ln>
        </p:spPr>
        <p:txBody>
          <a:bodyPr anchorCtr="0" anchor="t" bIns="45700" lIns="0" spcFirstLastPara="1" rIns="0" wrap="square" tIns="45700">
            <a:normAutofit/>
          </a:bodyPr>
          <a:lstStyle/>
          <a:p>
            <a:pPr indent="0" lvl="0" marL="0" rtl="0" algn="l">
              <a:lnSpc>
                <a:spcPct val="110000"/>
              </a:lnSpc>
              <a:spcBef>
                <a:spcPts val="0"/>
              </a:spcBef>
              <a:spcAft>
                <a:spcPts val="0"/>
              </a:spcAft>
              <a:buSzPts val="2000"/>
              <a:buNone/>
            </a:pPr>
            <a:r>
              <a:rPr b="1" lang="en-US" sz="2000">
                <a:solidFill>
                  <a:srgbClr val="24292F"/>
                </a:solidFill>
                <a:highlight>
                  <a:srgbClr val="C0C0C0"/>
                </a:highlight>
              </a:rPr>
              <a:t>   MLFlow helps you to organize your experiments into runs.</a:t>
            </a:r>
            <a:endParaRPr b="1"/>
          </a:p>
          <a:p>
            <a:pPr indent="-91440" lvl="0" marL="91440" rtl="0" algn="l">
              <a:lnSpc>
                <a:spcPct val="110000"/>
              </a:lnSpc>
              <a:spcBef>
                <a:spcPts val="1400"/>
              </a:spcBef>
              <a:spcAft>
                <a:spcPts val="0"/>
              </a:spcAft>
              <a:buSzPts val="2000"/>
              <a:buFont typeface="Noto Sans"/>
              <a:buChar char="⮚"/>
            </a:pPr>
            <a:r>
              <a:rPr lang="en-US" sz="2000">
                <a:solidFill>
                  <a:srgbClr val="292929"/>
                </a:solidFill>
                <a:latin typeface="Arial"/>
                <a:ea typeface="Arial"/>
                <a:cs typeface="Arial"/>
                <a:sym typeface="Arial"/>
              </a:rPr>
              <a:t>By automating the entire ML model life cycle from integration to deployment to monitoring, MLOps enables faster and more reliable delivery of machine learning models. In addition, MLOps can help organizations track and audit the changes made to models and improve model management.</a:t>
            </a:r>
            <a:endParaRPr sz="2000">
              <a:solidFill>
                <a:srgbClr val="24292F"/>
              </a:solidFill>
              <a:highlight>
                <a:srgbClr val="FFFFFF"/>
              </a:highlight>
              <a:latin typeface="Arial"/>
              <a:ea typeface="Arial"/>
              <a:cs typeface="Arial"/>
              <a:sym typeface="Arial"/>
            </a:endParaRPr>
          </a:p>
          <a:p>
            <a:pPr indent="-91440" lvl="0" marL="91440" rtl="0" algn="l">
              <a:lnSpc>
                <a:spcPct val="110000"/>
              </a:lnSpc>
              <a:spcBef>
                <a:spcPts val="1400"/>
              </a:spcBef>
              <a:spcAft>
                <a:spcPts val="0"/>
              </a:spcAft>
              <a:buSzPts val="2000"/>
              <a:buFont typeface="Noto Sans"/>
              <a:buChar char="⮚"/>
            </a:pPr>
            <a:r>
              <a:rPr lang="en-US" sz="2000">
                <a:solidFill>
                  <a:srgbClr val="292929"/>
                </a:solidFill>
                <a:latin typeface="Arial"/>
                <a:ea typeface="Arial"/>
                <a:cs typeface="Arial"/>
                <a:sym typeface="Arial"/>
              </a:rPr>
              <a:t>MLOps can help organizations improve the quality of their machine learning models  and speed up the development process</a:t>
            </a:r>
            <a:endParaRPr/>
          </a:p>
          <a:p>
            <a:pPr indent="0" lvl="0" marL="457200" rtl="0" algn="l">
              <a:lnSpc>
                <a:spcPct val="110000"/>
              </a:lnSpc>
              <a:spcBef>
                <a:spcPts val="1400"/>
              </a:spcBef>
              <a:spcAft>
                <a:spcPts val="0"/>
              </a:spcAft>
              <a:buNone/>
            </a:pPr>
            <a:r>
              <a:t/>
            </a:r>
            <a:endParaRPr>
              <a:latin typeface="Arial"/>
              <a:ea typeface="Arial"/>
              <a:cs typeface="Arial"/>
              <a:sym typeface="Arial"/>
            </a:endParaRPr>
          </a:p>
        </p:txBody>
      </p:sp>
      <p:sp>
        <p:nvSpPr>
          <p:cNvPr id="436" name="Google Shape;436;g1714108dc21_0_75"/>
          <p:cNvSpPr txBox="1"/>
          <p:nvPr/>
        </p:nvSpPr>
        <p:spPr>
          <a:xfrm>
            <a:off x="101350" y="3660075"/>
            <a:ext cx="11685000" cy="1169700"/>
          </a:xfrm>
          <a:prstGeom prst="rect">
            <a:avLst/>
          </a:prstGeom>
          <a:noFill/>
          <a:ln>
            <a:noFill/>
          </a:ln>
        </p:spPr>
        <p:txBody>
          <a:bodyPr anchorCtr="0" anchor="t" bIns="91425" lIns="91425" spcFirstLastPara="1" rIns="91425" wrap="square" tIns="91425">
            <a:spAutoFit/>
          </a:bodyPr>
          <a:lstStyle/>
          <a:p>
            <a:pPr indent="-91440" lvl="0" marL="91440" rtl="0" algn="l">
              <a:lnSpc>
                <a:spcPct val="110000"/>
              </a:lnSpc>
              <a:spcBef>
                <a:spcPts val="1400"/>
              </a:spcBef>
              <a:spcAft>
                <a:spcPts val="0"/>
              </a:spcAft>
              <a:buClr>
                <a:schemeClr val="dk2"/>
              </a:buClr>
              <a:buSzPts val="2000"/>
              <a:buFont typeface="Noto Sans"/>
              <a:buChar char="⮚"/>
            </a:pPr>
            <a:r>
              <a:rPr lang="en-US" sz="2000">
                <a:solidFill>
                  <a:srgbClr val="292929"/>
                </a:solidFill>
              </a:rPr>
              <a:t>MLOps can help to reduce the risks associated with machine learning development and deployment. By automating the ML model life cycle, MLOps can help to improve the accuracy of machine learning models and make the development process more efficient.</a:t>
            </a:r>
            <a:endParaRPr sz="2400">
              <a:solidFill>
                <a:schemeClr val="dk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g1714108dc21_0_80"/>
          <p:cNvSpPr/>
          <p:nvPr/>
        </p:nvSpPr>
        <p:spPr>
          <a:xfrm>
            <a:off x="0" y="0"/>
            <a:ext cx="12192000" cy="68580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442" name="Google Shape;442;g1714108dc21_0_80"/>
          <p:cNvSpPr/>
          <p:nvPr/>
        </p:nvSpPr>
        <p:spPr>
          <a:xfrm>
            <a:off x="458724" y="457200"/>
            <a:ext cx="11274600" cy="5943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443" name="Google Shape;443;g1714108dc21_0_80"/>
          <p:cNvSpPr/>
          <p:nvPr/>
        </p:nvSpPr>
        <p:spPr>
          <a:xfrm>
            <a:off x="0" y="0"/>
            <a:ext cx="12192000" cy="6858000"/>
          </a:xfrm>
          <a:prstGeom prst="rect">
            <a:avLst/>
          </a:prstGeom>
          <a:solidFill>
            <a:srgbClr val="CFE2F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pic>
        <p:nvPicPr>
          <p:cNvPr id="444" name="Google Shape;444;g1714108dc21_0_80"/>
          <p:cNvPicPr preferRelativeResize="0"/>
          <p:nvPr/>
        </p:nvPicPr>
        <p:blipFill>
          <a:blip r:embed="rId3">
            <a:alphaModFix/>
          </a:blip>
          <a:stretch>
            <a:fillRect/>
          </a:stretch>
        </p:blipFill>
        <p:spPr>
          <a:xfrm>
            <a:off x="250675" y="1056450"/>
            <a:ext cx="11603049" cy="5479250"/>
          </a:xfrm>
          <a:prstGeom prst="rect">
            <a:avLst/>
          </a:prstGeom>
          <a:noFill/>
          <a:ln>
            <a:noFill/>
          </a:ln>
        </p:spPr>
      </p:pic>
      <p:sp>
        <p:nvSpPr>
          <p:cNvPr id="445" name="Google Shape;445;g1714108dc21_0_80"/>
          <p:cNvSpPr txBox="1"/>
          <p:nvPr/>
        </p:nvSpPr>
        <p:spPr>
          <a:xfrm>
            <a:off x="89525" y="348875"/>
            <a:ext cx="11764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solidFill>
                  <a:srgbClr val="FF0000"/>
                </a:solidFill>
              </a:rPr>
              <a:t>                                              </a:t>
            </a:r>
            <a:r>
              <a:rPr b="1" lang="en-US" sz="2600">
                <a:solidFill>
                  <a:schemeClr val="dk1"/>
                </a:solidFill>
              </a:rPr>
              <a:t>MLFlow Outputs</a:t>
            </a:r>
            <a:endParaRPr b="1" sz="26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pic>
        <p:nvPicPr>
          <p:cNvPr id="451" name="Google Shape;451;g1755847baa9_2_8"/>
          <p:cNvPicPr preferRelativeResize="0"/>
          <p:nvPr/>
        </p:nvPicPr>
        <p:blipFill>
          <a:blip r:embed="rId3">
            <a:alphaModFix/>
          </a:blip>
          <a:stretch>
            <a:fillRect/>
          </a:stretch>
        </p:blipFill>
        <p:spPr>
          <a:xfrm>
            <a:off x="25" y="0"/>
            <a:ext cx="12191999" cy="3491675"/>
          </a:xfrm>
          <a:prstGeom prst="rect">
            <a:avLst/>
          </a:prstGeom>
          <a:noFill/>
          <a:ln>
            <a:noFill/>
          </a:ln>
        </p:spPr>
      </p:pic>
      <p:pic>
        <p:nvPicPr>
          <p:cNvPr id="452" name="Google Shape;452;g1755847baa9_2_8"/>
          <p:cNvPicPr preferRelativeResize="0"/>
          <p:nvPr/>
        </p:nvPicPr>
        <p:blipFill>
          <a:blip r:embed="rId4">
            <a:alphaModFix/>
          </a:blip>
          <a:stretch>
            <a:fillRect/>
          </a:stretch>
        </p:blipFill>
        <p:spPr>
          <a:xfrm>
            <a:off x="0" y="3491675"/>
            <a:ext cx="12192001" cy="33663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1714108dc21_0_87"/>
          <p:cNvSpPr txBox="1"/>
          <p:nvPr>
            <p:ph idx="4294967295" type="title"/>
          </p:nvPr>
        </p:nvSpPr>
        <p:spPr>
          <a:xfrm>
            <a:off x="-1900" y="105675"/>
            <a:ext cx="11504700" cy="819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F3F3F"/>
              </a:buClr>
              <a:buSzPts val="4400"/>
              <a:buFont typeface="Arial"/>
              <a:buNone/>
            </a:pPr>
            <a:r>
              <a:rPr lang="en-US" sz="4400">
                <a:latin typeface="Arial"/>
                <a:ea typeface="Arial"/>
                <a:cs typeface="Arial"/>
                <a:sym typeface="Arial"/>
              </a:rPr>
              <a:t>Streamlit</a:t>
            </a:r>
            <a:endParaRPr sz="4400">
              <a:latin typeface="Arial"/>
              <a:ea typeface="Arial"/>
              <a:cs typeface="Arial"/>
              <a:sym typeface="Arial"/>
            </a:endParaRPr>
          </a:p>
        </p:txBody>
      </p:sp>
      <p:sp>
        <p:nvSpPr>
          <p:cNvPr id="458" name="Google Shape;458;g1714108dc21_0_87"/>
          <p:cNvSpPr txBox="1"/>
          <p:nvPr>
            <p:ph idx="4294967295" type="body"/>
          </p:nvPr>
        </p:nvSpPr>
        <p:spPr>
          <a:xfrm>
            <a:off x="336600" y="1386675"/>
            <a:ext cx="11168100" cy="5352600"/>
          </a:xfrm>
          <a:prstGeom prst="rect">
            <a:avLst/>
          </a:prstGeom>
          <a:solidFill>
            <a:srgbClr val="CFE2F3"/>
          </a:solidFill>
          <a:ln>
            <a:noFill/>
          </a:ln>
        </p:spPr>
        <p:txBody>
          <a:bodyPr anchorCtr="0" anchor="t" bIns="45700" lIns="0" spcFirstLastPara="1" rIns="0" wrap="square" tIns="45700">
            <a:normAutofit/>
          </a:bodyPr>
          <a:lstStyle/>
          <a:p>
            <a:pPr indent="0" lvl="0" marL="0" rtl="0" algn="l">
              <a:lnSpc>
                <a:spcPct val="110000"/>
              </a:lnSpc>
              <a:spcBef>
                <a:spcPts val="0"/>
              </a:spcBef>
              <a:spcAft>
                <a:spcPts val="0"/>
              </a:spcAft>
              <a:buSzPts val="2000"/>
              <a:buNone/>
            </a:pPr>
            <a:r>
              <a:rPr lang="en-US" sz="2000">
                <a:solidFill>
                  <a:srgbClr val="24292F"/>
                </a:solidFill>
                <a:highlight>
                  <a:srgbClr val="C0C0C0"/>
                </a:highlight>
                <a:latin typeface="Arial"/>
                <a:ea typeface="Arial"/>
                <a:cs typeface="Arial"/>
                <a:sym typeface="Arial"/>
              </a:rPr>
              <a:t> </a:t>
            </a:r>
            <a:r>
              <a:rPr lang="en-US" sz="2000">
                <a:solidFill>
                  <a:srgbClr val="282828"/>
                </a:solidFill>
                <a:highlight>
                  <a:srgbClr val="C0C0C0"/>
                </a:highlight>
                <a:latin typeface="Arial"/>
                <a:ea typeface="Arial"/>
                <a:cs typeface="Arial"/>
                <a:sym typeface="Arial"/>
              </a:rPr>
              <a:t>Streamlit is an open-source app framework for creating and deploying Data Science Web</a:t>
            </a:r>
            <a:r>
              <a:rPr lang="en-US" sz="2000">
                <a:solidFill>
                  <a:srgbClr val="282828"/>
                </a:solidFill>
                <a:highlight>
                  <a:srgbClr val="C0C0C0"/>
                </a:highlight>
              </a:rPr>
              <a:t> </a:t>
            </a:r>
            <a:r>
              <a:rPr lang="en-US" sz="2000">
                <a:solidFill>
                  <a:srgbClr val="282828"/>
                </a:solidFill>
                <a:highlight>
                  <a:srgbClr val="C0C0C0"/>
                </a:highlight>
                <a:latin typeface="Arial"/>
                <a:ea typeface="Arial"/>
                <a:cs typeface="Arial"/>
                <a:sym typeface="Arial"/>
              </a:rPr>
              <a:t>Applications.</a:t>
            </a:r>
            <a:endParaRPr/>
          </a:p>
          <a:p>
            <a:pPr indent="-91440" lvl="0" marL="91440" rtl="0" algn="l">
              <a:lnSpc>
                <a:spcPct val="110000"/>
              </a:lnSpc>
              <a:spcBef>
                <a:spcPts val="1400"/>
              </a:spcBef>
              <a:spcAft>
                <a:spcPts val="0"/>
              </a:spcAft>
              <a:buSzPts val="2000"/>
              <a:buFont typeface="Noto Sans"/>
              <a:buChar char="⮚"/>
            </a:pPr>
            <a:r>
              <a:rPr b="0" i="0" lang="en-US" sz="2000">
                <a:solidFill>
                  <a:srgbClr val="202124"/>
                </a:solidFill>
                <a:latin typeface="Arial"/>
                <a:ea typeface="Arial"/>
                <a:cs typeface="Arial"/>
                <a:sym typeface="Arial"/>
              </a:rPr>
              <a:t>It </a:t>
            </a:r>
            <a:r>
              <a:rPr b="1" i="0" lang="en-US" sz="2000">
                <a:solidFill>
                  <a:srgbClr val="202124"/>
                </a:solidFill>
                <a:latin typeface="Arial"/>
                <a:ea typeface="Arial"/>
                <a:cs typeface="Arial"/>
                <a:sym typeface="Arial"/>
              </a:rPr>
              <a:t>helps us create web apps for data science and machine learning in a short time</a:t>
            </a:r>
            <a:r>
              <a:rPr b="0" i="0" lang="en-US" sz="2000">
                <a:solidFill>
                  <a:srgbClr val="202124"/>
                </a:solidFill>
                <a:latin typeface="Arial"/>
                <a:ea typeface="Arial"/>
                <a:cs typeface="Arial"/>
                <a:sym typeface="Arial"/>
              </a:rPr>
              <a:t>. It is compatible with major Python libraries such as scikit-learn, Keras, PyTorch, SymPy(latex), NumPy, pandas, Matplotlib etc.</a:t>
            </a:r>
            <a:endParaRPr/>
          </a:p>
          <a:p>
            <a:pPr indent="-91440" lvl="0" marL="91440" rtl="0" algn="l">
              <a:lnSpc>
                <a:spcPct val="110000"/>
              </a:lnSpc>
              <a:spcBef>
                <a:spcPts val="1400"/>
              </a:spcBef>
              <a:spcAft>
                <a:spcPts val="0"/>
              </a:spcAft>
              <a:buSzPts val="2000"/>
              <a:buFont typeface="Noto Sans"/>
              <a:buChar char="⮚"/>
            </a:pPr>
            <a:r>
              <a:rPr b="1" i="0" lang="en-US" sz="2000">
                <a:solidFill>
                  <a:srgbClr val="202124"/>
                </a:solidFill>
                <a:latin typeface="Arial"/>
                <a:ea typeface="Arial"/>
                <a:cs typeface="Arial"/>
                <a:sym typeface="Arial"/>
              </a:rPr>
              <a:t>Streamlit makes it easy for you to visualize, mutate, and share data</a:t>
            </a:r>
            <a:r>
              <a:rPr b="0" i="0" lang="en-US" sz="2000">
                <a:solidFill>
                  <a:srgbClr val="202124"/>
                </a:solidFill>
                <a:latin typeface="Arial"/>
                <a:ea typeface="Arial"/>
                <a:cs typeface="Arial"/>
                <a:sym typeface="Arial"/>
              </a:rPr>
              <a:t>. The API reference is organized by activity type, like displaying data or optimizing performance. Each section includes methods associated with the activity type, including examples.</a:t>
            </a:r>
            <a:endParaRPr/>
          </a:p>
          <a:p>
            <a:pPr indent="-91440" lvl="0" marL="91440" rtl="0" algn="l">
              <a:lnSpc>
                <a:spcPct val="110000"/>
              </a:lnSpc>
              <a:spcBef>
                <a:spcPts val="1400"/>
              </a:spcBef>
              <a:spcAft>
                <a:spcPts val="0"/>
              </a:spcAft>
              <a:buSzPts val="2000"/>
              <a:buFont typeface="Noto Sans"/>
              <a:buChar char="⮚"/>
            </a:pPr>
            <a:r>
              <a:rPr lang="en-US" sz="2000">
                <a:solidFill>
                  <a:srgbClr val="202124"/>
                </a:solidFill>
                <a:latin typeface="Arial"/>
                <a:ea typeface="Arial"/>
                <a:cs typeface="Arial"/>
                <a:sym typeface="Arial"/>
              </a:rPr>
              <a:t>It </a:t>
            </a:r>
            <a:r>
              <a:rPr b="0" i="0" lang="en-US" sz="2000">
                <a:solidFill>
                  <a:srgbClr val="202124"/>
                </a:solidFill>
                <a:latin typeface="Arial"/>
                <a:ea typeface="Arial"/>
                <a:cs typeface="Arial"/>
                <a:sym typeface="Arial"/>
              </a:rPr>
              <a:t>can be easily used to interact with your, data, models or visualizations.</a:t>
            </a:r>
            <a:endParaRPr sz="2000">
              <a:solidFill>
                <a:srgbClr val="202124"/>
              </a:solidFill>
            </a:endParaRPr>
          </a:p>
          <a:p>
            <a:pPr indent="0" lvl="0" marL="0" rtl="0" algn="l">
              <a:lnSpc>
                <a:spcPct val="110000"/>
              </a:lnSpc>
              <a:spcBef>
                <a:spcPts val="1400"/>
              </a:spcBef>
              <a:spcAft>
                <a:spcPts val="0"/>
              </a:spcAft>
              <a:buSzPts val="19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g1714108dc21_0_92"/>
          <p:cNvSpPr/>
          <p:nvPr/>
        </p:nvSpPr>
        <p:spPr>
          <a:xfrm>
            <a:off x="0" y="0"/>
            <a:ext cx="12192000" cy="6858000"/>
          </a:xfrm>
          <a:prstGeom prst="rect">
            <a:avLst/>
          </a:prstGeom>
          <a:solidFill>
            <a:srgbClr val="CFE2F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464" name="Google Shape;464;g1714108dc21_0_92"/>
          <p:cNvSpPr txBox="1"/>
          <p:nvPr/>
        </p:nvSpPr>
        <p:spPr>
          <a:xfrm>
            <a:off x="3510304" y="206475"/>
            <a:ext cx="517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rgbClr val="FF0000"/>
                </a:solidFill>
              </a:rPr>
              <a:t>       </a:t>
            </a:r>
            <a:r>
              <a:rPr b="1" lang="en-US" sz="2800">
                <a:solidFill>
                  <a:schemeClr val="dk1"/>
                </a:solidFill>
              </a:rPr>
              <a:t>Streamlit Output:</a:t>
            </a:r>
            <a:endParaRPr b="1" sz="2800">
              <a:solidFill>
                <a:schemeClr val="dk1"/>
              </a:solidFill>
            </a:endParaRPr>
          </a:p>
        </p:txBody>
      </p:sp>
      <p:pic>
        <p:nvPicPr>
          <p:cNvPr id="465" name="Google Shape;465;g1714108dc21_0_92"/>
          <p:cNvPicPr preferRelativeResize="0"/>
          <p:nvPr/>
        </p:nvPicPr>
        <p:blipFill>
          <a:blip r:embed="rId3">
            <a:alphaModFix/>
          </a:blip>
          <a:stretch>
            <a:fillRect/>
          </a:stretch>
        </p:blipFill>
        <p:spPr>
          <a:xfrm>
            <a:off x="4" y="1176204"/>
            <a:ext cx="12191999" cy="563371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g170dda54361_0_13"/>
          <p:cNvSpPr txBox="1"/>
          <p:nvPr>
            <p:ph idx="1" type="body"/>
          </p:nvPr>
        </p:nvSpPr>
        <p:spPr>
          <a:xfrm>
            <a:off x="3197602" y="7089400"/>
            <a:ext cx="7612800" cy="1872300"/>
          </a:xfrm>
          <a:prstGeom prst="rect">
            <a:avLst/>
          </a:prstGeom>
          <a:noFill/>
          <a:ln>
            <a:noFill/>
          </a:ln>
        </p:spPr>
        <p:txBody>
          <a:bodyPr anchorCtr="0" anchor="t" bIns="45700" lIns="91425" spcFirstLastPara="1" rIns="91425" wrap="square" tIns="45700">
            <a:normAutofit fontScale="92500" lnSpcReduction="20000"/>
          </a:bodyPr>
          <a:lstStyle/>
          <a:p>
            <a:pPr indent="-215900" lvl="0" marL="342900" rtl="0" algn="l">
              <a:lnSpc>
                <a:spcPct val="100000"/>
              </a:lnSpc>
              <a:spcBef>
                <a:spcPts val="0"/>
              </a:spcBef>
              <a:spcAft>
                <a:spcPts val="0"/>
              </a:spcAft>
              <a:buSzPct val="100000"/>
              <a:buFont typeface="Noto Sans"/>
              <a:buNone/>
            </a:pPr>
            <a:r>
              <a:t/>
            </a:r>
            <a:endParaRPr sz="2000">
              <a:solidFill>
                <a:schemeClr val="dk1"/>
              </a:solidFill>
              <a:latin typeface="Century Gothic"/>
              <a:ea typeface="Century Gothic"/>
              <a:cs typeface="Century Gothic"/>
              <a:sym typeface="Century Gothic"/>
            </a:endParaRPr>
          </a:p>
          <a:p>
            <a:pPr indent="0" lvl="0" marL="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215900" lvl="0" marL="34290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190500" lvl="0" marL="342900" rtl="0" algn="l">
              <a:lnSpc>
                <a:spcPct val="100000"/>
              </a:lnSpc>
              <a:spcBef>
                <a:spcPts val="1000"/>
              </a:spcBef>
              <a:spcAft>
                <a:spcPts val="0"/>
              </a:spcAft>
              <a:buSzPct val="100000"/>
              <a:buNone/>
            </a:pPr>
            <a:r>
              <a:t/>
            </a:r>
            <a:endParaRPr sz="2400">
              <a:solidFill>
                <a:schemeClr val="dk1"/>
              </a:solidFill>
              <a:latin typeface="Century Gothic"/>
              <a:ea typeface="Century Gothic"/>
              <a:cs typeface="Century Gothic"/>
              <a:sym typeface="Century Gothic"/>
            </a:endParaRPr>
          </a:p>
          <a:p>
            <a:pPr indent="-228600" lvl="0" marL="342900" rtl="0" algn="l">
              <a:lnSpc>
                <a:spcPct val="100000"/>
              </a:lnSpc>
              <a:spcBef>
                <a:spcPts val="1000"/>
              </a:spcBef>
              <a:spcAft>
                <a:spcPts val="0"/>
              </a:spcAft>
              <a:buSzPct val="75000"/>
              <a:buNone/>
            </a:pPr>
            <a:r>
              <a:t/>
            </a:r>
            <a:endParaRPr/>
          </a:p>
        </p:txBody>
      </p:sp>
      <p:sp>
        <p:nvSpPr>
          <p:cNvPr id="471" name="Google Shape;471;g170dda54361_0_13"/>
          <p:cNvSpPr txBox="1"/>
          <p:nvPr/>
        </p:nvSpPr>
        <p:spPr>
          <a:xfrm>
            <a:off x="-125" y="0"/>
            <a:ext cx="12192000" cy="6864900"/>
          </a:xfrm>
          <a:prstGeom prst="rect">
            <a:avLst/>
          </a:prstGeom>
          <a:solidFill>
            <a:srgbClr val="CFE2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72" name="Google Shape;472;g170dda54361_0_13"/>
          <p:cNvSpPr txBox="1"/>
          <p:nvPr>
            <p:ph type="title"/>
          </p:nvPr>
        </p:nvSpPr>
        <p:spPr>
          <a:xfrm>
            <a:off x="-1285750" y="722963"/>
            <a:ext cx="1490400" cy="536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b="1" lang="en-US" sz="100">
                <a:solidFill>
                  <a:srgbClr val="C00000"/>
                </a:solidFill>
                <a:latin typeface="Arial"/>
                <a:ea typeface="Arial"/>
                <a:cs typeface="Arial"/>
                <a:sym typeface="Arial"/>
              </a:rPr>
              <a:t>,</a:t>
            </a:r>
            <a:endParaRPr b="1" sz="100">
              <a:solidFill>
                <a:srgbClr val="C00000"/>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b="1" sz="100">
              <a:solidFill>
                <a:srgbClr val="C00000"/>
              </a:solidFill>
              <a:latin typeface="Arial"/>
              <a:ea typeface="Arial"/>
              <a:cs typeface="Arial"/>
              <a:sym typeface="Arial"/>
            </a:endParaRPr>
          </a:p>
        </p:txBody>
      </p:sp>
      <p:sp>
        <p:nvSpPr>
          <p:cNvPr id="473" name="Google Shape;473;g170dda54361_0_13"/>
          <p:cNvSpPr txBox="1"/>
          <p:nvPr/>
        </p:nvSpPr>
        <p:spPr>
          <a:xfrm>
            <a:off x="5401550" y="1927325"/>
            <a:ext cx="4945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100">
              <a:solidFill>
                <a:schemeClr val="dk1"/>
              </a:solidFill>
            </a:endParaRPr>
          </a:p>
        </p:txBody>
      </p:sp>
      <p:sp>
        <p:nvSpPr>
          <p:cNvPr id="474" name="Google Shape;474;g170dda54361_0_13"/>
          <p:cNvSpPr txBox="1"/>
          <p:nvPr/>
        </p:nvSpPr>
        <p:spPr>
          <a:xfrm>
            <a:off x="-125" y="2023725"/>
            <a:ext cx="12192000" cy="1716900"/>
          </a:xfrm>
          <a:prstGeom prst="rect">
            <a:avLst/>
          </a:prstGeom>
          <a:solidFill>
            <a:schemeClr val="lt1"/>
          </a:solidFill>
          <a:ln>
            <a:noFill/>
          </a:ln>
        </p:spPr>
        <p:txBody>
          <a:bodyPr anchorCtr="0" anchor="t" bIns="91425" lIns="91425" spcFirstLastPara="1" rIns="91425" wrap="square" tIns="91425">
            <a:spAutoFit/>
          </a:bodyPr>
          <a:lstStyle/>
          <a:p>
            <a:pPr indent="0" lvl="0" marL="457200" rtl="0" algn="ctr">
              <a:lnSpc>
                <a:spcPct val="115000"/>
              </a:lnSpc>
              <a:spcBef>
                <a:spcPts val="1200"/>
              </a:spcBef>
              <a:spcAft>
                <a:spcPts val="0"/>
              </a:spcAft>
              <a:buNone/>
            </a:pPr>
            <a:r>
              <a:rPr b="1" lang="en-US" sz="3300">
                <a:solidFill>
                  <a:schemeClr val="dk1"/>
                </a:solidFill>
              </a:rPr>
              <a:t>Future Scope</a:t>
            </a:r>
            <a:endParaRPr b="1" sz="3300">
              <a:solidFill>
                <a:schemeClr val="dk1"/>
              </a:solidFill>
            </a:endParaRPr>
          </a:p>
          <a:p>
            <a:pPr indent="-381000" lvl="0" marL="457200" rtl="0" algn="ctr">
              <a:lnSpc>
                <a:spcPct val="115000"/>
              </a:lnSpc>
              <a:spcBef>
                <a:spcPts val="1200"/>
              </a:spcBef>
              <a:spcAft>
                <a:spcPts val="0"/>
              </a:spcAft>
              <a:buClr>
                <a:schemeClr val="dk1"/>
              </a:buClr>
              <a:buSzPts val="2400"/>
              <a:buChar char="●"/>
            </a:pPr>
            <a:r>
              <a:rPr lang="en-US" sz="2400">
                <a:solidFill>
                  <a:schemeClr val="dk1"/>
                </a:solidFill>
              </a:rPr>
              <a:t>Improve the accuracy using Deep Learning Based Models.</a:t>
            </a:r>
            <a:endParaRPr sz="2400">
              <a:solidFill>
                <a:schemeClr val="dk1"/>
              </a:solidFill>
            </a:endParaRPr>
          </a:p>
          <a:p>
            <a:pPr indent="-381000" lvl="0" marL="457200" rtl="0" algn="ctr">
              <a:lnSpc>
                <a:spcPct val="115000"/>
              </a:lnSpc>
              <a:spcBef>
                <a:spcPts val="0"/>
              </a:spcBef>
              <a:spcAft>
                <a:spcPts val="0"/>
              </a:spcAft>
              <a:buClr>
                <a:schemeClr val="dk1"/>
              </a:buClr>
              <a:buSzPts val="2400"/>
              <a:buChar char="●"/>
            </a:pPr>
            <a:r>
              <a:rPr lang="en-US" sz="2400">
                <a:solidFill>
                  <a:schemeClr val="dk1"/>
                </a:solidFill>
              </a:rPr>
              <a:t>Ability to extend this Project to various Search Applications.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g16f7a4ac3bf_0_1889"/>
          <p:cNvSpPr txBox="1"/>
          <p:nvPr>
            <p:ph type="title"/>
          </p:nvPr>
        </p:nvSpPr>
        <p:spPr>
          <a:xfrm flipH="1">
            <a:off x="2967623" y="1613139"/>
            <a:ext cx="3571200" cy="1130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262626"/>
              </a:buClr>
              <a:buSzPts val="3600"/>
              <a:buFont typeface="Century Gothic"/>
              <a:buNone/>
            </a:pPr>
            <a:r>
              <a:t/>
            </a:r>
            <a:endParaRPr/>
          </a:p>
        </p:txBody>
      </p:sp>
      <p:pic>
        <p:nvPicPr>
          <p:cNvPr id="480" name="Google Shape;480;g16f7a4ac3bf_0_1889"/>
          <p:cNvPicPr preferRelativeResize="0"/>
          <p:nvPr/>
        </p:nvPicPr>
        <p:blipFill>
          <a:blip r:embed="rId3">
            <a:alphaModFix/>
          </a:blip>
          <a:stretch>
            <a:fillRect/>
          </a:stretch>
        </p:blipFill>
        <p:spPr>
          <a:xfrm>
            <a:off x="67575" y="0"/>
            <a:ext cx="12124425" cy="6790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16d927f8f98_0_15"/>
          <p:cNvSpPr txBox="1"/>
          <p:nvPr>
            <p:ph idx="4294967295" type="title"/>
          </p:nvPr>
        </p:nvSpPr>
        <p:spPr>
          <a:xfrm>
            <a:off x="0" y="50"/>
            <a:ext cx="12192000" cy="6858000"/>
          </a:xfrm>
          <a:prstGeom prst="rect">
            <a:avLst/>
          </a:prstGeom>
          <a:noFill/>
          <a:ln>
            <a:noFill/>
          </a:ln>
        </p:spPr>
        <p:txBody>
          <a:bodyPr anchorCtr="0" anchor="t" bIns="45700" lIns="285750" spcFirstLastPara="1" rIns="91425" wrap="square" tIns="45700">
            <a:noAutofit/>
          </a:bodyPr>
          <a:lstStyle/>
          <a:p>
            <a:pPr indent="0" lvl="0" marL="0" rtl="0" algn="ctr">
              <a:lnSpc>
                <a:spcPct val="115000"/>
              </a:lnSpc>
              <a:spcBef>
                <a:spcPts val="0"/>
              </a:spcBef>
              <a:spcAft>
                <a:spcPts val="0"/>
              </a:spcAft>
              <a:buSzPts val="1800"/>
              <a:buNone/>
            </a:pPr>
            <a:r>
              <a:rPr b="1" lang="en-US" sz="3200">
                <a:latin typeface="Arial"/>
                <a:ea typeface="Arial"/>
                <a:cs typeface="Arial"/>
                <a:sym typeface="Arial"/>
              </a:rPr>
              <a:t>Introduction</a:t>
            </a:r>
            <a:endParaRPr b="1" sz="3200">
              <a:latin typeface="Arial"/>
              <a:ea typeface="Arial"/>
              <a:cs typeface="Arial"/>
              <a:sym typeface="Arial"/>
            </a:endParaRPr>
          </a:p>
          <a:p>
            <a:pPr indent="0" lvl="0" marL="0" marR="143050" rtl="0" algn="l">
              <a:lnSpc>
                <a:spcPct val="115000"/>
              </a:lnSpc>
              <a:spcBef>
                <a:spcPts val="0"/>
              </a:spcBef>
              <a:spcAft>
                <a:spcPts val="0"/>
              </a:spcAft>
              <a:buSzPts val="1800"/>
              <a:buNone/>
            </a:pPr>
            <a:r>
              <a:rPr lang="en-US" sz="2200"/>
              <a:t>Quora is a place to gain and share knowledge—about anything. It’s a platform to ask questions and connect with people who contribute unique insights and quality answers. </a:t>
            </a:r>
            <a:endParaRPr sz="2200"/>
          </a:p>
          <a:p>
            <a:pPr indent="0" lvl="0" marL="0" marR="143050" rtl="0" algn="l">
              <a:lnSpc>
                <a:spcPct val="115000"/>
              </a:lnSpc>
              <a:spcBef>
                <a:spcPts val="0"/>
              </a:spcBef>
              <a:spcAft>
                <a:spcPts val="0"/>
              </a:spcAft>
              <a:buSzPts val="1800"/>
              <a:buNone/>
            </a:pPr>
            <a:r>
              <a:t/>
            </a:r>
            <a:endParaRPr sz="2200"/>
          </a:p>
          <a:p>
            <a:pPr indent="0" lvl="0" marL="0" marR="143050" rtl="0" algn="l">
              <a:lnSpc>
                <a:spcPct val="115000"/>
              </a:lnSpc>
              <a:spcBef>
                <a:spcPts val="0"/>
              </a:spcBef>
              <a:spcAft>
                <a:spcPts val="0"/>
              </a:spcAft>
              <a:buSzPts val="1800"/>
              <a:buNone/>
            </a:pPr>
            <a:r>
              <a:rPr lang="en-US" sz="2200">
                <a:solidFill>
                  <a:schemeClr val="dk1"/>
                </a:solidFill>
                <a:latin typeface="Arial"/>
                <a:ea typeface="Arial"/>
                <a:cs typeface="Arial"/>
                <a:sym typeface="Arial"/>
              </a:rPr>
              <a:t>One of the ma</a:t>
            </a:r>
            <a:r>
              <a:rPr lang="en-US" sz="2200"/>
              <a:t>jor</a:t>
            </a:r>
            <a:r>
              <a:rPr lang="en-US" sz="2200">
                <a:solidFill>
                  <a:schemeClr val="dk1"/>
                </a:solidFill>
                <a:latin typeface="Arial"/>
                <a:ea typeface="Arial"/>
                <a:cs typeface="Arial"/>
                <a:sym typeface="Arial"/>
              </a:rPr>
              <a:t> problems that quora face is the duplication of questions. Duplication of question ruins the experience for both the questioner and the answerer. Since the questioner is asking a duplicate question, we can just show him/her the answers to the previous question. And the answerer doesn’t have to repeat his/her answer for essentially the same questions.</a:t>
            </a:r>
            <a:endParaRPr sz="2200">
              <a:solidFill>
                <a:schemeClr val="dk1"/>
              </a:solidFill>
              <a:latin typeface="Arial"/>
              <a:ea typeface="Arial"/>
              <a:cs typeface="Arial"/>
              <a:sym typeface="Arial"/>
            </a:endParaRPr>
          </a:p>
          <a:p>
            <a:pPr indent="0" lvl="0" marL="0" marR="143050" rtl="0" algn="l">
              <a:lnSpc>
                <a:spcPct val="115000"/>
              </a:lnSpc>
              <a:spcBef>
                <a:spcPts val="0"/>
              </a:spcBef>
              <a:spcAft>
                <a:spcPts val="0"/>
              </a:spcAft>
              <a:buSzPts val="1800"/>
              <a:buNone/>
            </a:pPr>
            <a:r>
              <a:t/>
            </a:r>
            <a:endParaRPr sz="2200"/>
          </a:p>
          <a:p>
            <a:pPr indent="0" lvl="0" marL="0" marR="143050" rtl="0" algn="l">
              <a:lnSpc>
                <a:spcPct val="115000"/>
              </a:lnSpc>
              <a:spcBef>
                <a:spcPts val="0"/>
              </a:spcBef>
              <a:spcAft>
                <a:spcPts val="0"/>
              </a:spcAft>
              <a:buClr>
                <a:schemeClr val="dk1"/>
              </a:buClr>
              <a:buSzPts val="1100"/>
              <a:buFont typeface="Arial"/>
              <a:buNone/>
            </a:pPr>
            <a:r>
              <a:rPr lang="en-US" sz="2200">
                <a:solidFill>
                  <a:schemeClr val="dk1"/>
                </a:solidFill>
                <a:latin typeface="Arial"/>
                <a:ea typeface="Arial"/>
                <a:cs typeface="Arial"/>
                <a:sym typeface="Arial"/>
              </a:rPr>
              <a:t>In this project, we will solve the </a:t>
            </a:r>
            <a:r>
              <a:rPr lang="en-US" sz="2200"/>
              <a:t>Duplication I</a:t>
            </a:r>
            <a:r>
              <a:rPr lang="en-US" sz="2200">
                <a:solidFill>
                  <a:schemeClr val="dk1"/>
                </a:solidFill>
                <a:latin typeface="Arial"/>
                <a:ea typeface="Arial"/>
                <a:cs typeface="Arial"/>
                <a:sym typeface="Arial"/>
              </a:rPr>
              <a:t>ssue by taking data which contains pair of questions and then apply NLP </a:t>
            </a:r>
            <a:r>
              <a:rPr lang="en-US" sz="2200"/>
              <a:t>and </a:t>
            </a:r>
            <a:r>
              <a:rPr lang="en-US" sz="2200">
                <a:solidFill>
                  <a:schemeClr val="dk1"/>
                </a:solidFill>
                <a:latin typeface="Arial"/>
                <a:ea typeface="Arial"/>
                <a:cs typeface="Arial"/>
                <a:sym typeface="Arial"/>
              </a:rPr>
              <a:t>Machine Learning on it. We </a:t>
            </a:r>
            <a:r>
              <a:rPr lang="en-US" sz="2200"/>
              <a:t>will use NLP in order to preprocess and vectorize the data and then we will classify the pair of question as 1 if it is similar or as 0 if it is a dissimilar pair. For classification</a:t>
            </a:r>
            <a:r>
              <a:rPr lang="en-US" sz="2200">
                <a:solidFill>
                  <a:schemeClr val="dk1"/>
                </a:solidFill>
                <a:latin typeface="Arial"/>
                <a:ea typeface="Arial"/>
                <a:cs typeface="Arial"/>
                <a:sym typeface="Arial"/>
              </a:rPr>
              <a:t> we will use ML classification algorithms like logistic Regression, SVM, Random Forest </a:t>
            </a:r>
            <a:r>
              <a:rPr lang="en-US" sz="2200"/>
              <a:t>and XGBoost. Finally, we will </a:t>
            </a:r>
            <a:r>
              <a:rPr lang="en-US" sz="2200"/>
              <a:t>convert our code to a production ready code, followed by </a:t>
            </a:r>
            <a:r>
              <a:rPr lang="en-US" sz="2200"/>
              <a:t>tracking of experiments </a:t>
            </a:r>
            <a:r>
              <a:rPr lang="en-US" sz="2200"/>
              <a:t>using MLFlow.</a:t>
            </a:r>
            <a:endParaRPr b="1" sz="3500">
              <a:latin typeface="Arial"/>
              <a:ea typeface="Arial"/>
              <a:cs typeface="Arial"/>
              <a:sym typeface="Arial"/>
            </a:endParaRPr>
          </a:p>
        </p:txBody>
      </p:sp>
      <p:sp>
        <p:nvSpPr>
          <p:cNvPr id="110" name="Google Shape;110;g16d927f8f98_0_15"/>
          <p:cNvSpPr txBox="1"/>
          <p:nvPr>
            <p:ph idx="4294967295" type="body"/>
          </p:nvPr>
        </p:nvSpPr>
        <p:spPr>
          <a:xfrm>
            <a:off x="3121402" y="7089400"/>
            <a:ext cx="7612800" cy="1872300"/>
          </a:xfrm>
          <a:prstGeom prst="rect">
            <a:avLst/>
          </a:prstGeom>
          <a:noFill/>
          <a:ln>
            <a:noFill/>
          </a:ln>
        </p:spPr>
        <p:txBody>
          <a:bodyPr anchorCtr="0" anchor="t" bIns="45700" lIns="91425" spcFirstLastPara="1" rIns="91425" wrap="square" tIns="45700">
            <a:normAutofit fontScale="92500" lnSpcReduction="20000"/>
          </a:bodyPr>
          <a:lstStyle/>
          <a:p>
            <a:pPr indent="-215900" lvl="0" marL="342900" rtl="0" algn="l">
              <a:lnSpc>
                <a:spcPct val="100000"/>
              </a:lnSpc>
              <a:spcBef>
                <a:spcPts val="0"/>
              </a:spcBef>
              <a:spcAft>
                <a:spcPts val="0"/>
              </a:spcAft>
              <a:buSzPct val="100000"/>
              <a:buFont typeface="Noto Sans"/>
              <a:buNone/>
            </a:pPr>
            <a:r>
              <a:t/>
            </a:r>
            <a:endParaRPr sz="2000">
              <a:solidFill>
                <a:schemeClr val="dk1"/>
              </a:solidFill>
              <a:latin typeface="Century Gothic"/>
              <a:ea typeface="Century Gothic"/>
              <a:cs typeface="Century Gothic"/>
              <a:sym typeface="Century Gothic"/>
            </a:endParaRPr>
          </a:p>
          <a:p>
            <a:pPr indent="0" lvl="0" marL="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215900" lvl="0" marL="34290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190500" lvl="0" marL="342900" rtl="0" algn="l">
              <a:lnSpc>
                <a:spcPct val="100000"/>
              </a:lnSpc>
              <a:spcBef>
                <a:spcPts val="1000"/>
              </a:spcBef>
              <a:spcAft>
                <a:spcPts val="0"/>
              </a:spcAft>
              <a:buSzPct val="100000"/>
              <a:buNone/>
            </a:pPr>
            <a:r>
              <a:t/>
            </a:r>
            <a:endParaRPr sz="2400">
              <a:solidFill>
                <a:schemeClr val="dk1"/>
              </a:solidFill>
              <a:latin typeface="Century Gothic"/>
              <a:ea typeface="Century Gothic"/>
              <a:cs typeface="Century Gothic"/>
              <a:sym typeface="Century Gothic"/>
            </a:endParaRPr>
          </a:p>
          <a:p>
            <a:pPr indent="-228600" lvl="0" marL="342900" rtl="0" algn="l">
              <a:lnSpc>
                <a:spcPct val="100000"/>
              </a:lnSpc>
              <a:spcBef>
                <a:spcPts val="1000"/>
              </a:spcBef>
              <a:spcAft>
                <a:spcPts val="0"/>
              </a:spcAft>
              <a:buSzPct val="75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nvSpPr>
        <p:spPr>
          <a:xfrm>
            <a:off x="731025" y="-639075"/>
            <a:ext cx="40602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000000"/>
              </a:solidFill>
              <a:latin typeface="Arial"/>
              <a:ea typeface="Arial"/>
              <a:cs typeface="Arial"/>
              <a:sym typeface="Arial"/>
            </a:endParaRPr>
          </a:p>
        </p:txBody>
      </p:sp>
      <p:sp>
        <p:nvSpPr>
          <p:cNvPr id="116" name="Google Shape;116;p6"/>
          <p:cNvSpPr txBox="1"/>
          <p:nvPr/>
        </p:nvSpPr>
        <p:spPr>
          <a:xfrm>
            <a:off x="63100" y="126225"/>
            <a:ext cx="12033000" cy="664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7" name="Google Shape;117;p6"/>
          <p:cNvSpPr txBox="1"/>
          <p:nvPr/>
        </p:nvSpPr>
        <p:spPr>
          <a:xfrm>
            <a:off x="2954500" y="38025"/>
            <a:ext cx="6540000" cy="20934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200"/>
              <a:buFont typeface="Arial"/>
              <a:buNone/>
            </a:pPr>
            <a:r>
              <a:rPr b="1" i="0" lang="en-US" sz="6200" u="none" cap="none" strike="noStrike">
                <a:solidFill>
                  <a:srgbClr val="002060"/>
                </a:solidFill>
                <a:latin typeface="Arial Black"/>
                <a:ea typeface="Arial Black"/>
                <a:cs typeface="Arial Black"/>
                <a:sym typeface="Arial Black"/>
              </a:rPr>
              <a:t>MODULES</a:t>
            </a:r>
            <a:endParaRPr b="1" i="0" sz="6200" u="none" cap="none" strike="noStrike">
              <a:solidFill>
                <a:srgbClr val="002060"/>
              </a:solidFill>
              <a:latin typeface="Arial Black"/>
              <a:ea typeface="Arial Black"/>
              <a:cs typeface="Arial Black"/>
              <a:sym typeface="Arial Black"/>
            </a:endParaRPr>
          </a:p>
          <a:p>
            <a:pPr indent="0" lvl="0" marL="0" marR="0" rtl="0" algn="ctr">
              <a:lnSpc>
                <a:spcPct val="100000"/>
              </a:lnSpc>
              <a:spcBef>
                <a:spcPts val="0"/>
              </a:spcBef>
              <a:spcAft>
                <a:spcPts val="0"/>
              </a:spcAft>
              <a:buClr>
                <a:srgbClr val="000000"/>
              </a:buClr>
              <a:buSzPts val="6200"/>
              <a:buFont typeface="Arial"/>
              <a:buNone/>
            </a:pPr>
            <a:r>
              <a:rPr b="1" i="0" lang="en-US" sz="6200" u="none" cap="none" strike="noStrike">
                <a:solidFill>
                  <a:srgbClr val="002060"/>
                </a:solidFill>
                <a:latin typeface="Arial Black"/>
                <a:ea typeface="Arial Black"/>
                <a:cs typeface="Arial Black"/>
                <a:sym typeface="Arial Black"/>
              </a:rPr>
              <a:t>USED</a:t>
            </a:r>
            <a:endParaRPr b="1" i="0" sz="6200" u="none" cap="none" strike="noStrike">
              <a:solidFill>
                <a:srgbClr val="002060"/>
              </a:solidFill>
              <a:latin typeface="Arial Black"/>
              <a:ea typeface="Arial Black"/>
              <a:cs typeface="Arial Black"/>
              <a:sym typeface="Arial Black"/>
            </a:endParaRPr>
          </a:p>
        </p:txBody>
      </p:sp>
      <p:pic>
        <p:nvPicPr>
          <p:cNvPr id="118" name="Google Shape;118;p6"/>
          <p:cNvPicPr preferRelativeResize="0"/>
          <p:nvPr/>
        </p:nvPicPr>
        <p:blipFill>
          <a:blip r:embed="rId3">
            <a:alphaModFix/>
          </a:blip>
          <a:stretch>
            <a:fillRect/>
          </a:stretch>
        </p:blipFill>
        <p:spPr>
          <a:xfrm>
            <a:off x="0" y="2859179"/>
            <a:ext cx="2545775" cy="3653175"/>
          </a:xfrm>
          <a:prstGeom prst="rect">
            <a:avLst/>
          </a:prstGeom>
          <a:noFill/>
          <a:ln>
            <a:noFill/>
          </a:ln>
        </p:spPr>
      </p:pic>
      <p:pic>
        <p:nvPicPr>
          <p:cNvPr id="119" name="Google Shape;119;p6"/>
          <p:cNvPicPr preferRelativeResize="0"/>
          <p:nvPr/>
        </p:nvPicPr>
        <p:blipFill>
          <a:blip r:embed="rId4">
            <a:alphaModFix/>
          </a:blip>
          <a:stretch>
            <a:fillRect/>
          </a:stretch>
        </p:blipFill>
        <p:spPr>
          <a:xfrm>
            <a:off x="5026738" y="3092863"/>
            <a:ext cx="2676525" cy="3419475"/>
          </a:xfrm>
          <a:prstGeom prst="rect">
            <a:avLst/>
          </a:prstGeom>
          <a:noFill/>
          <a:ln>
            <a:noFill/>
          </a:ln>
        </p:spPr>
      </p:pic>
      <p:pic>
        <p:nvPicPr>
          <p:cNvPr id="120" name="Google Shape;120;p6"/>
          <p:cNvPicPr preferRelativeResize="0"/>
          <p:nvPr/>
        </p:nvPicPr>
        <p:blipFill>
          <a:blip r:embed="rId5">
            <a:alphaModFix/>
          </a:blip>
          <a:stretch>
            <a:fillRect/>
          </a:stretch>
        </p:blipFill>
        <p:spPr>
          <a:xfrm>
            <a:off x="9894027" y="3092877"/>
            <a:ext cx="2297975" cy="3419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6d927f8f98_0_66"/>
          <p:cNvSpPr txBox="1"/>
          <p:nvPr>
            <p:ph type="title"/>
          </p:nvPr>
        </p:nvSpPr>
        <p:spPr>
          <a:xfrm>
            <a:off x="-128725" y="743950"/>
            <a:ext cx="1490400" cy="536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b="1" lang="en-US" sz="100">
                <a:solidFill>
                  <a:srgbClr val="C00000"/>
                </a:solidFill>
                <a:latin typeface="Arial"/>
                <a:ea typeface="Arial"/>
                <a:cs typeface="Arial"/>
                <a:sym typeface="Arial"/>
              </a:rPr>
              <a:t>,</a:t>
            </a:r>
            <a:endParaRPr b="1" sz="100">
              <a:solidFill>
                <a:srgbClr val="C00000"/>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b="1" sz="100">
              <a:solidFill>
                <a:srgbClr val="C00000"/>
              </a:solidFill>
              <a:latin typeface="Arial"/>
              <a:ea typeface="Arial"/>
              <a:cs typeface="Arial"/>
              <a:sym typeface="Arial"/>
            </a:endParaRPr>
          </a:p>
        </p:txBody>
      </p:sp>
      <p:sp>
        <p:nvSpPr>
          <p:cNvPr id="126" name="Google Shape;126;g16d927f8f98_0_66"/>
          <p:cNvSpPr txBox="1"/>
          <p:nvPr>
            <p:ph idx="1" type="body"/>
          </p:nvPr>
        </p:nvSpPr>
        <p:spPr>
          <a:xfrm>
            <a:off x="3197602" y="7089400"/>
            <a:ext cx="7612800" cy="1872300"/>
          </a:xfrm>
          <a:prstGeom prst="rect">
            <a:avLst/>
          </a:prstGeom>
          <a:noFill/>
          <a:ln>
            <a:noFill/>
          </a:ln>
        </p:spPr>
        <p:txBody>
          <a:bodyPr anchorCtr="0" anchor="t" bIns="45700" lIns="91425" spcFirstLastPara="1" rIns="91425" wrap="square" tIns="45700">
            <a:normAutofit fontScale="92500" lnSpcReduction="20000"/>
          </a:bodyPr>
          <a:lstStyle/>
          <a:p>
            <a:pPr indent="-215900" lvl="0" marL="342900" rtl="0" algn="l">
              <a:lnSpc>
                <a:spcPct val="100000"/>
              </a:lnSpc>
              <a:spcBef>
                <a:spcPts val="0"/>
              </a:spcBef>
              <a:spcAft>
                <a:spcPts val="0"/>
              </a:spcAft>
              <a:buSzPct val="100000"/>
              <a:buFont typeface="Noto Sans"/>
              <a:buNone/>
            </a:pPr>
            <a:r>
              <a:t/>
            </a:r>
            <a:endParaRPr sz="2000">
              <a:solidFill>
                <a:schemeClr val="dk1"/>
              </a:solidFill>
              <a:latin typeface="Century Gothic"/>
              <a:ea typeface="Century Gothic"/>
              <a:cs typeface="Century Gothic"/>
              <a:sym typeface="Century Gothic"/>
            </a:endParaRPr>
          </a:p>
          <a:p>
            <a:pPr indent="0" lvl="0" marL="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215900" lvl="0" marL="34290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190500" lvl="0" marL="342900" rtl="0" algn="l">
              <a:lnSpc>
                <a:spcPct val="100000"/>
              </a:lnSpc>
              <a:spcBef>
                <a:spcPts val="1000"/>
              </a:spcBef>
              <a:spcAft>
                <a:spcPts val="0"/>
              </a:spcAft>
              <a:buSzPct val="100000"/>
              <a:buNone/>
            </a:pPr>
            <a:r>
              <a:t/>
            </a:r>
            <a:endParaRPr sz="2400">
              <a:solidFill>
                <a:schemeClr val="dk1"/>
              </a:solidFill>
              <a:latin typeface="Century Gothic"/>
              <a:ea typeface="Century Gothic"/>
              <a:cs typeface="Century Gothic"/>
              <a:sym typeface="Century Gothic"/>
            </a:endParaRPr>
          </a:p>
          <a:p>
            <a:pPr indent="-228600" lvl="0" marL="342900" rtl="0" algn="l">
              <a:lnSpc>
                <a:spcPct val="100000"/>
              </a:lnSpc>
              <a:spcBef>
                <a:spcPts val="1000"/>
              </a:spcBef>
              <a:spcAft>
                <a:spcPts val="0"/>
              </a:spcAft>
              <a:buSzPct val="75000"/>
              <a:buNone/>
            </a:pPr>
            <a:r>
              <a:t/>
            </a:r>
            <a:endParaRPr/>
          </a:p>
        </p:txBody>
      </p:sp>
      <p:sp>
        <p:nvSpPr>
          <p:cNvPr id="127" name="Google Shape;127;g16d927f8f98_0_66"/>
          <p:cNvSpPr txBox="1"/>
          <p:nvPr/>
        </p:nvSpPr>
        <p:spPr>
          <a:xfrm>
            <a:off x="0" y="-105175"/>
            <a:ext cx="12255000" cy="6934200"/>
          </a:xfrm>
          <a:prstGeom prst="rect">
            <a:avLst/>
          </a:prstGeom>
          <a:solidFill>
            <a:srgbClr val="CFE2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highlight>
                <a:schemeClr val="accent1"/>
              </a:highlight>
            </a:endParaRPr>
          </a:p>
          <a:p>
            <a:pPr indent="0" lvl="0" marL="0" rtl="0" algn="l">
              <a:spcBef>
                <a:spcPts val="0"/>
              </a:spcBef>
              <a:spcAft>
                <a:spcPts val="0"/>
              </a:spcAft>
              <a:buNone/>
            </a:pPr>
            <a:r>
              <a:t/>
            </a:r>
            <a:endParaRPr>
              <a:highlight>
                <a:schemeClr val="accent1"/>
              </a:highlight>
            </a:endParaRPr>
          </a:p>
          <a:p>
            <a:pPr indent="0" lvl="0" marL="0" rtl="0" algn="l">
              <a:spcBef>
                <a:spcPts val="0"/>
              </a:spcBef>
              <a:spcAft>
                <a:spcPts val="0"/>
              </a:spcAft>
              <a:buNone/>
            </a:pPr>
            <a:r>
              <a:t/>
            </a:r>
            <a:endParaRPr>
              <a:highlight>
                <a:schemeClr val="accent1"/>
              </a:highlight>
            </a:endParaRPr>
          </a:p>
          <a:p>
            <a:pPr indent="0" lvl="0" marL="0" rtl="0" algn="l">
              <a:spcBef>
                <a:spcPts val="0"/>
              </a:spcBef>
              <a:spcAft>
                <a:spcPts val="0"/>
              </a:spcAft>
              <a:buNone/>
            </a:pPr>
            <a:r>
              <a:t/>
            </a:r>
            <a:endParaRPr>
              <a:highlight>
                <a:schemeClr val="accent1"/>
              </a:highlight>
            </a:endParaRPr>
          </a:p>
          <a:p>
            <a:pPr indent="0" lvl="0" marL="0" rtl="0" algn="l">
              <a:spcBef>
                <a:spcPts val="0"/>
              </a:spcBef>
              <a:spcAft>
                <a:spcPts val="0"/>
              </a:spcAft>
              <a:buNone/>
            </a:pPr>
            <a:r>
              <a:t/>
            </a:r>
            <a:endParaRPr>
              <a:highlight>
                <a:schemeClr val="accent1"/>
              </a:highlight>
            </a:endParaRPr>
          </a:p>
          <a:p>
            <a:pPr indent="0" lvl="0" marL="0" rtl="0" algn="l">
              <a:spcBef>
                <a:spcPts val="0"/>
              </a:spcBef>
              <a:spcAft>
                <a:spcPts val="0"/>
              </a:spcAft>
              <a:buNone/>
            </a:pPr>
            <a:r>
              <a:t/>
            </a:r>
            <a:endParaRPr>
              <a:highlight>
                <a:schemeClr val="accent1"/>
              </a:highlight>
            </a:endParaRPr>
          </a:p>
          <a:p>
            <a:pPr indent="0" lvl="0" marL="0" rtl="0" algn="l">
              <a:spcBef>
                <a:spcPts val="0"/>
              </a:spcBef>
              <a:spcAft>
                <a:spcPts val="0"/>
              </a:spcAft>
              <a:buNone/>
            </a:pPr>
            <a:r>
              <a:t/>
            </a:r>
            <a:endParaRPr>
              <a:highlight>
                <a:schemeClr val="accent1"/>
              </a:highlight>
            </a:endParaRPr>
          </a:p>
          <a:p>
            <a:pPr indent="0" lvl="0" marL="0" rtl="0" algn="l">
              <a:spcBef>
                <a:spcPts val="0"/>
              </a:spcBef>
              <a:spcAft>
                <a:spcPts val="0"/>
              </a:spcAft>
              <a:buNone/>
            </a:pPr>
            <a:r>
              <a:t/>
            </a:r>
            <a:endParaRPr>
              <a:highlight>
                <a:schemeClr val="accent1"/>
              </a:highlight>
            </a:endParaRPr>
          </a:p>
          <a:p>
            <a:pPr indent="0" lvl="0" marL="0" rtl="0" algn="l">
              <a:spcBef>
                <a:spcPts val="0"/>
              </a:spcBef>
              <a:spcAft>
                <a:spcPts val="0"/>
              </a:spcAft>
              <a:buNone/>
            </a:pPr>
            <a:r>
              <a:t/>
            </a:r>
            <a:endParaRPr>
              <a:highlight>
                <a:schemeClr val="accent1"/>
              </a:highlight>
            </a:endParaRPr>
          </a:p>
          <a:p>
            <a:pPr indent="0" lvl="0" marL="0" rtl="0" algn="l">
              <a:spcBef>
                <a:spcPts val="0"/>
              </a:spcBef>
              <a:spcAft>
                <a:spcPts val="0"/>
              </a:spcAft>
              <a:buNone/>
            </a:pPr>
            <a:r>
              <a:t/>
            </a:r>
            <a:endParaRPr>
              <a:highlight>
                <a:schemeClr val="accent1"/>
              </a:highlight>
            </a:endParaRPr>
          </a:p>
          <a:p>
            <a:pPr indent="0" lvl="0" marL="0" rtl="0" algn="l">
              <a:spcBef>
                <a:spcPts val="0"/>
              </a:spcBef>
              <a:spcAft>
                <a:spcPts val="0"/>
              </a:spcAft>
              <a:buNone/>
            </a:pPr>
            <a:r>
              <a:t/>
            </a:r>
            <a:endParaRPr>
              <a:highlight>
                <a:schemeClr val="accent1"/>
              </a:highlight>
            </a:endParaRPr>
          </a:p>
          <a:p>
            <a:pPr indent="0" lvl="0" marL="0" rtl="0" algn="l">
              <a:spcBef>
                <a:spcPts val="0"/>
              </a:spcBef>
              <a:spcAft>
                <a:spcPts val="0"/>
              </a:spcAft>
              <a:buNone/>
            </a:pPr>
            <a:r>
              <a:t/>
            </a:r>
            <a:endParaRPr>
              <a:highlight>
                <a:schemeClr val="accent1"/>
              </a:highlight>
            </a:endParaRPr>
          </a:p>
          <a:p>
            <a:pPr indent="0" lvl="0" marL="0" rtl="0" algn="l">
              <a:spcBef>
                <a:spcPts val="0"/>
              </a:spcBef>
              <a:spcAft>
                <a:spcPts val="0"/>
              </a:spcAft>
              <a:buNone/>
            </a:pPr>
            <a:r>
              <a:t/>
            </a:r>
            <a:endParaRPr>
              <a:highlight>
                <a:schemeClr val="accent1"/>
              </a:highlight>
            </a:endParaRPr>
          </a:p>
          <a:p>
            <a:pPr indent="0" lvl="0" marL="0" rtl="0" algn="l">
              <a:spcBef>
                <a:spcPts val="0"/>
              </a:spcBef>
              <a:spcAft>
                <a:spcPts val="0"/>
              </a:spcAft>
              <a:buNone/>
            </a:pPr>
            <a:r>
              <a:t/>
            </a:r>
            <a:endParaRPr>
              <a:highlight>
                <a:schemeClr val="accent1"/>
              </a:highlight>
            </a:endParaRPr>
          </a:p>
          <a:p>
            <a:pPr indent="0" lvl="0" marL="0" rtl="0" algn="l">
              <a:spcBef>
                <a:spcPts val="0"/>
              </a:spcBef>
              <a:spcAft>
                <a:spcPts val="0"/>
              </a:spcAft>
              <a:buNone/>
            </a:pPr>
            <a:r>
              <a:t/>
            </a:r>
            <a:endParaRPr>
              <a:highlight>
                <a:schemeClr val="accent1"/>
              </a:highlight>
            </a:endParaRPr>
          </a:p>
          <a:p>
            <a:pPr indent="0" lvl="0" marL="0" rtl="0" algn="l">
              <a:spcBef>
                <a:spcPts val="0"/>
              </a:spcBef>
              <a:spcAft>
                <a:spcPts val="0"/>
              </a:spcAft>
              <a:buNone/>
            </a:pPr>
            <a:r>
              <a:t/>
            </a:r>
            <a:endParaRPr>
              <a:highlight>
                <a:schemeClr val="accent1"/>
              </a:highlight>
            </a:endParaRPr>
          </a:p>
          <a:p>
            <a:pPr indent="0" lvl="0" marL="0" rtl="0" algn="l">
              <a:spcBef>
                <a:spcPts val="0"/>
              </a:spcBef>
              <a:spcAft>
                <a:spcPts val="0"/>
              </a:spcAft>
              <a:buNone/>
            </a:pPr>
            <a:r>
              <a:t/>
            </a:r>
            <a:endParaRPr>
              <a:highlight>
                <a:schemeClr val="accent1"/>
              </a:highlight>
            </a:endParaRPr>
          </a:p>
          <a:p>
            <a:pPr indent="0" lvl="0" marL="0" rtl="0" algn="l">
              <a:spcBef>
                <a:spcPts val="0"/>
              </a:spcBef>
              <a:spcAft>
                <a:spcPts val="0"/>
              </a:spcAft>
              <a:buNone/>
            </a:pPr>
            <a:r>
              <a:t/>
            </a:r>
            <a:endParaRPr>
              <a:highlight>
                <a:schemeClr val="accent1"/>
              </a:highlight>
            </a:endParaRPr>
          </a:p>
          <a:p>
            <a:pPr indent="0" lvl="0" marL="0" rtl="0" algn="l">
              <a:spcBef>
                <a:spcPts val="0"/>
              </a:spcBef>
              <a:spcAft>
                <a:spcPts val="0"/>
              </a:spcAft>
              <a:buNone/>
            </a:pPr>
            <a:r>
              <a:t/>
            </a:r>
            <a:endParaRPr>
              <a:highlight>
                <a:schemeClr val="accent1"/>
              </a:highlight>
            </a:endParaRPr>
          </a:p>
          <a:p>
            <a:pPr indent="0" lvl="0" marL="0" rtl="0" algn="l">
              <a:spcBef>
                <a:spcPts val="0"/>
              </a:spcBef>
              <a:spcAft>
                <a:spcPts val="0"/>
              </a:spcAft>
              <a:buNone/>
            </a:pPr>
            <a:r>
              <a:t/>
            </a:r>
            <a:endParaRPr>
              <a:highlight>
                <a:schemeClr val="accent1"/>
              </a:highlight>
            </a:endParaRPr>
          </a:p>
          <a:p>
            <a:pPr indent="0" lvl="0" marL="0" rtl="0" algn="l">
              <a:spcBef>
                <a:spcPts val="0"/>
              </a:spcBef>
              <a:spcAft>
                <a:spcPts val="0"/>
              </a:spcAft>
              <a:buNone/>
            </a:pPr>
            <a:r>
              <a:t/>
            </a:r>
            <a:endParaRPr>
              <a:highlight>
                <a:schemeClr val="accent1"/>
              </a:highlight>
            </a:endParaRPr>
          </a:p>
          <a:p>
            <a:pPr indent="0" lvl="0" marL="0" rtl="0" algn="l">
              <a:spcBef>
                <a:spcPts val="0"/>
              </a:spcBef>
              <a:spcAft>
                <a:spcPts val="0"/>
              </a:spcAft>
              <a:buNone/>
            </a:pPr>
            <a:r>
              <a:t/>
            </a:r>
            <a:endParaRPr>
              <a:highlight>
                <a:schemeClr val="accent1"/>
              </a:highlight>
            </a:endParaRPr>
          </a:p>
          <a:p>
            <a:pPr indent="0" lvl="0" marL="0" rtl="0" algn="l">
              <a:spcBef>
                <a:spcPts val="0"/>
              </a:spcBef>
              <a:spcAft>
                <a:spcPts val="0"/>
              </a:spcAft>
              <a:buNone/>
            </a:pPr>
            <a:r>
              <a:t/>
            </a:r>
            <a:endParaRPr>
              <a:highlight>
                <a:schemeClr val="accent1"/>
              </a:highlight>
            </a:endParaRPr>
          </a:p>
          <a:p>
            <a:pPr indent="0" lvl="0" marL="0" rtl="0" algn="l">
              <a:spcBef>
                <a:spcPts val="0"/>
              </a:spcBef>
              <a:spcAft>
                <a:spcPts val="0"/>
              </a:spcAft>
              <a:buNone/>
            </a:pPr>
            <a:r>
              <a:t/>
            </a:r>
            <a:endParaRPr>
              <a:highlight>
                <a:schemeClr val="accent1"/>
              </a:highlight>
            </a:endParaRPr>
          </a:p>
          <a:p>
            <a:pPr indent="0" lvl="0" marL="0" rtl="0" algn="l">
              <a:spcBef>
                <a:spcPts val="0"/>
              </a:spcBef>
              <a:spcAft>
                <a:spcPts val="0"/>
              </a:spcAft>
              <a:buNone/>
            </a:pPr>
            <a:r>
              <a:t/>
            </a:r>
            <a:endParaRPr>
              <a:highlight>
                <a:schemeClr val="accent1"/>
              </a:highlight>
            </a:endParaRPr>
          </a:p>
          <a:p>
            <a:pPr indent="0" lvl="0" marL="0" rtl="0" algn="l">
              <a:spcBef>
                <a:spcPts val="0"/>
              </a:spcBef>
              <a:spcAft>
                <a:spcPts val="0"/>
              </a:spcAft>
              <a:buNone/>
            </a:pPr>
            <a:r>
              <a:t/>
            </a:r>
            <a:endParaRPr>
              <a:highlight>
                <a:schemeClr val="accent1"/>
              </a:highlight>
            </a:endParaRPr>
          </a:p>
          <a:p>
            <a:pPr indent="0" lvl="0" marL="0" rtl="0" algn="l">
              <a:spcBef>
                <a:spcPts val="0"/>
              </a:spcBef>
              <a:spcAft>
                <a:spcPts val="0"/>
              </a:spcAft>
              <a:buNone/>
            </a:pPr>
            <a:r>
              <a:t/>
            </a:r>
            <a:endParaRPr>
              <a:highlight>
                <a:schemeClr val="accent1"/>
              </a:highlight>
            </a:endParaRPr>
          </a:p>
          <a:p>
            <a:pPr indent="0" lvl="0" marL="0" rtl="0" algn="l">
              <a:spcBef>
                <a:spcPts val="0"/>
              </a:spcBef>
              <a:spcAft>
                <a:spcPts val="0"/>
              </a:spcAft>
              <a:buNone/>
            </a:pPr>
            <a:r>
              <a:t/>
            </a:r>
            <a:endParaRPr>
              <a:highlight>
                <a:schemeClr val="accent1"/>
              </a:highlight>
            </a:endParaRPr>
          </a:p>
          <a:p>
            <a:pPr indent="0" lvl="0" marL="0" rtl="0" algn="l">
              <a:spcBef>
                <a:spcPts val="0"/>
              </a:spcBef>
              <a:spcAft>
                <a:spcPts val="0"/>
              </a:spcAft>
              <a:buNone/>
            </a:pPr>
            <a:r>
              <a:t/>
            </a:r>
            <a:endParaRPr>
              <a:highlight>
                <a:schemeClr val="accent1"/>
              </a:highlight>
            </a:endParaRPr>
          </a:p>
          <a:p>
            <a:pPr indent="0" lvl="0" marL="0" rtl="0" algn="l">
              <a:spcBef>
                <a:spcPts val="0"/>
              </a:spcBef>
              <a:spcAft>
                <a:spcPts val="0"/>
              </a:spcAft>
              <a:buNone/>
            </a:pPr>
            <a:r>
              <a:t/>
            </a:r>
            <a:endParaRPr>
              <a:highlight>
                <a:schemeClr val="accent1"/>
              </a:highlight>
            </a:endParaRPr>
          </a:p>
          <a:p>
            <a:pPr indent="0" lvl="0" marL="0" rtl="0" algn="l">
              <a:spcBef>
                <a:spcPts val="0"/>
              </a:spcBef>
              <a:spcAft>
                <a:spcPts val="0"/>
              </a:spcAft>
              <a:buNone/>
            </a:pPr>
            <a:r>
              <a:t/>
            </a:r>
            <a:endParaRPr>
              <a:highlight>
                <a:schemeClr val="accent1"/>
              </a:highlight>
            </a:endParaRPr>
          </a:p>
          <a:p>
            <a:pPr indent="0" lvl="0" marL="0" rtl="0" algn="l">
              <a:spcBef>
                <a:spcPts val="0"/>
              </a:spcBef>
              <a:spcAft>
                <a:spcPts val="0"/>
              </a:spcAft>
              <a:buNone/>
            </a:pPr>
            <a:r>
              <a:t/>
            </a:r>
            <a:endParaRPr sz="100">
              <a:highlight>
                <a:schemeClr val="accent1"/>
              </a:highlight>
            </a:endParaRPr>
          </a:p>
          <a:p>
            <a:pPr indent="0" lvl="0" marL="0" rtl="0" algn="l">
              <a:spcBef>
                <a:spcPts val="0"/>
              </a:spcBef>
              <a:spcAft>
                <a:spcPts val="0"/>
              </a:spcAft>
              <a:buNone/>
            </a:pPr>
            <a:r>
              <a:t/>
            </a:r>
            <a:endParaRPr sz="100">
              <a:highlight>
                <a:schemeClr val="accent1"/>
              </a:highlight>
            </a:endParaRPr>
          </a:p>
        </p:txBody>
      </p:sp>
      <p:sp>
        <p:nvSpPr>
          <p:cNvPr id="128" name="Google Shape;128;g16d927f8f98_0_66"/>
          <p:cNvSpPr txBox="1"/>
          <p:nvPr>
            <p:ph type="title"/>
          </p:nvPr>
        </p:nvSpPr>
        <p:spPr>
          <a:xfrm>
            <a:off x="363051" y="266474"/>
            <a:ext cx="10413600" cy="14505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1200"/>
              </a:spcAft>
              <a:buClr>
                <a:schemeClr val="dk1"/>
              </a:buClr>
              <a:buSzPts val="1100"/>
              <a:buFont typeface="Arial"/>
              <a:buNone/>
            </a:pPr>
            <a:r>
              <a:rPr lang="en-US" sz="100"/>
              <a:t>.</a:t>
            </a:r>
            <a:endParaRPr sz="100">
              <a:latin typeface="Arial"/>
              <a:ea typeface="Arial"/>
              <a:cs typeface="Arial"/>
              <a:sym typeface="Arial"/>
            </a:endParaRPr>
          </a:p>
        </p:txBody>
      </p:sp>
      <p:sp>
        <p:nvSpPr>
          <p:cNvPr id="129" name="Google Shape;129;g16d927f8f98_0_66"/>
          <p:cNvSpPr txBox="1"/>
          <p:nvPr>
            <p:ph idx="1" type="body"/>
          </p:nvPr>
        </p:nvSpPr>
        <p:spPr>
          <a:xfrm>
            <a:off x="208450" y="0"/>
            <a:ext cx="11396400" cy="6332100"/>
          </a:xfrm>
          <a:prstGeom prst="rect">
            <a:avLst/>
          </a:prstGeom>
          <a:noFill/>
        </p:spPr>
        <p:txBody>
          <a:bodyPr anchorCtr="0" anchor="t" bIns="45700" lIns="91425" spcFirstLastPara="1" rIns="91425" wrap="square" tIns="45700">
            <a:normAutofit/>
          </a:bodyPr>
          <a:lstStyle/>
          <a:p>
            <a:pPr indent="0" lvl="0" marL="0" rtl="0" algn="l">
              <a:spcBef>
                <a:spcPts val="600"/>
              </a:spcBef>
              <a:spcAft>
                <a:spcPts val="0"/>
              </a:spcAft>
              <a:buClr>
                <a:schemeClr val="dk1"/>
              </a:buClr>
              <a:buSzPts val="1100"/>
              <a:buFont typeface="Arial"/>
              <a:buNone/>
            </a:pPr>
            <a:r>
              <a:rPr b="1" lang="en-US" sz="3200">
                <a:solidFill>
                  <a:schemeClr val="accent2"/>
                </a:solidFill>
              </a:rPr>
              <a:t>About Dataset :</a:t>
            </a:r>
            <a:endParaRPr b="1" sz="3200">
              <a:solidFill>
                <a:schemeClr val="accent2"/>
              </a:solidFill>
            </a:endParaRPr>
          </a:p>
          <a:p>
            <a:pPr indent="0" lvl="0" marL="0" rtl="0" algn="l">
              <a:spcBef>
                <a:spcPts val="600"/>
              </a:spcBef>
              <a:spcAft>
                <a:spcPts val="0"/>
              </a:spcAft>
              <a:buClr>
                <a:schemeClr val="dk1"/>
              </a:buClr>
              <a:buSzPts val="1100"/>
              <a:buFont typeface="Arial"/>
              <a:buNone/>
            </a:pPr>
            <a:r>
              <a:rPr lang="en-US" sz="2100">
                <a:solidFill>
                  <a:srgbClr val="212121"/>
                </a:solidFill>
                <a:latin typeface="Arial"/>
                <a:ea typeface="Arial"/>
                <a:cs typeface="Arial"/>
                <a:sym typeface="Arial"/>
              </a:rPr>
              <a:t>The given dataset "Train.csv" contains </a:t>
            </a:r>
            <a:r>
              <a:rPr b="1" lang="en-US" sz="2100">
                <a:solidFill>
                  <a:srgbClr val="212121"/>
                </a:solidFill>
                <a:latin typeface="Arial"/>
                <a:ea typeface="Arial"/>
                <a:cs typeface="Arial"/>
                <a:sym typeface="Arial"/>
              </a:rPr>
              <a:t>404,290 rows </a:t>
            </a:r>
            <a:r>
              <a:rPr lang="en-US" sz="2100">
                <a:solidFill>
                  <a:srgbClr val="212121"/>
                </a:solidFill>
                <a:latin typeface="Arial"/>
                <a:ea typeface="Arial"/>
                <a:cs typeface="Arial"/>
                <a:sym typeface="Arial"/>
              </a:rPr>
              <a:t>and </a:t>
            </a:r>
            <a:r>
              <a:rPr b="1" lang="en-US" sz="2100">
                <a:solidFill>
                  <a:srgbClr val="212121"/>
                </a:solidFill>
                <a:latin typeface="Arial"/>
                <a:ea typeface="Arial"/>
                <a:cs typeface="Arial"/>
                <a:sym typeface="Arial"/>
              </a:rPr>
              <a:t>5 columns</a:t>
            </a:r>
            <a:endParaRPr b="1" sz="2100">
              <a:solidFill>
                <a:srgbClr val="212121"/>
              </a:solidFill>
              <a:latin typeface="Arial"/>
              <a:ea typeface="Arial"/>
              <a:cs typeface="Arial"/>
              <a:sym typeface="Arial"/>
            </a:endParaRPr>
          </a:p>
          <a:p>
            <a:pPr indent="0" lvl="0" marL="0" rtl="0" algn="l">
              <a:spcBef>
                <a:spcPts val="600"/>
              </a:spcBef>
              <a:spcAft>
                <a:spcPts val="0"/>
              </a:spcAft>
              <a:buClr>
                <a:schemeClr val="dk1"/>
              </a:buClr>
              <a:buSzPts val="1100"/>
              <a:buFont typeface="Arial"/>
              <a:buNone/>
            </a:pPr>
            <a:r>
              <a:t/>
            </a:r>
            <a:endParaRPr b="1" sz="2100">
              <a:solidFill>
                <a:srgbClr val="212121"/>
              </a:solidFill>
            </a:endParaRPr>
          </a:p>
          <a:p>
            <a:pPr indent="0" lvl="0" marL="0" rtl="0" algn="l">
              <a:spcBef>
                <a:spcPts val="1200"/>
              </a:spcBef>
              <a:spcAft>
                <a:spcPts val="0"/>
              </a:spcAft>
              <a:buClr>
                <a:schemeClr val="dk1"/>
              </a:buClr>
              <a:buSzPts val="1100"/>
              <a:buFont typeface="Arial"/>
              <a:buNone/>
            </a:pPr>
            <a:r>
              <a:rPr b="1" lang="en-US" sz="3200">
                <a:solidFill>
                  <a:srgbClr val="212121"/>
                </a:solidFill>
                <a:latin typeface="Arial"/>
                <a:ea typeface="Arial"/>
                <a:cs typeface="Arial"/>
                <a:sym typeface="Arial"/>
              </a:rPr>
              <a:t>Data fields :</a:t>
            </a:r>
            <a:endParaRPr b="1" sz="3200">
              <a:solidFill>
                <a:srgbClr val="212121"/>
              </a:solidFill>
              <a:latin typeface="Arial"/>
              <a:ea typeface="Arial"/>
              <a:cs typeface="Arial"/>
              <a:sym typeface="Arial"/>
            </a:endParaRPr>
          </a:p>
          <a:p>
            <a:pPr indent="-361950" lvl="0" marL="457200" rtl="0" algn="l">
              <a:spcBef>
                <a:spcPts val="1200"/>
              </a:spcBef>
              <a:spcAft>
                <a:spcPts val="0"/>
              </a:spcAft>
              <a:buClr>
                <a:srgbClr val="212121"/>
              </a:buClr>
              <a:buSzPts val="2100"/>
              <a:buFont typeface="Arial"/>
              <a:buChar char="●"/>
            </a:pPr>
            <a:r>
              <a:rPr b="1" lang="en-US" sz="2100">
                <a:solidFill>
                  <a:srgbClr val="212121"/>
                </a:solidFill>
                <a:latin typeface="Arial"/>
                <a:ea typeface="Arial"/>
                <a:cs typeface="Arial"/>
                <a:sym typeface="Arial"/>
              </a:rPr>
              <a:t>id</a:t>
            </a:r>
            <a:r>
              <a:rPr lang="en-US" sz="2100">
                <a:solidFill>
                  <a:srgbClr val="212121"/>
                </a:solidFill>
                <a:latin typeface="Arial"/>
                <a:ea typeface="Arial"/>
                <a:cs typeface="Arial"/>
                <a:sym typeface="Arial"/>
              </a:rPr>
              <a:t> - the id of a training set question pair</a:t>
            </a:r>
            <a:endParaRPr sz="2100">
              <a:solidFill>
                <a:srgbClr val="212121"/>
              </a:solidFill>
              <a:latin typeface="Arial"/>
              <a:ea typeface="Arial"/>
              <a:cs typeface="Arial"/>
              <a:sym typeface="Arial"/>
            </a:endParaRPr>
          </a:p>
          <a:p>
            <a:pPr indent="-361950" lvl="0" marL="457200" rtl="0" algn="l">
              <a:spcBef>
                <a:spcPts val="0"/>
              </a:spcBef>
              <a:spcAft>
                <a:spcPts val="0"/>
              </a:spcAft>
              <a:buClr>
                <a:srgbClr val="212121"/>
              </a:buClr>
              <a:buSzPts val="2100"/>
              <a:buFont typeface="Arial"/>
              <a:buChar char="●"/>
            </a:pPr>
            <a:r>
              <a:rPr b="1" lang="en-US" sz="2100">
                <a:solidFill>
                  <a:srgbClr val="212121"/>
                </a:solidFill>
                <a:latin typeface="Arial"/>
                <a:ea typeface="Arial"/>
                <a:cs typeface="Arial"/>
                <a:sym typeface="Arial"/>
              </a:rPr>
              <a:t>qid1, qid2</a:t>
            </a:r>
            <a:r>
              <a:rPr lang="en-US" sz="2100">
                <a:solidFill>
                  <a:srgbClr val="212121"/>
                </a:solidFill>
                <a:latin typeface="Arial"/>
                <a:ea typeface="Arial"/>
                <a:cs typeface="Arial"/>
                <a:sym typeface="Arial"/>
              </a:rPr>
              <a:t> - unique ids of each question (only available in train.csv)</a:t>
            </a:r>
            <a:endParaRPr sz="2100">
              <a:solidFill>
                <a:srgbClr val="212121"/>
              </a:solidFill>
              <a:latin typeface="Arial"/>
              <a:ea typeface="Arial"/>
              <a:cs typeface="Arial"/>
              <a:sym typeface="Arial"/>
            </a:endParaRPr>
          </a:p>
          <a:p>
            <a:pPr indent="-361950" lvl="0" marL="457200" rtl="0" algn="l">
              <a:spcBef>
                <a:spcPts val="0"/>
              </a:spcBef>
              <a:spcAft>
                <a:spcPts val="0"/>
              </a:spcAft>
              <a:buClr>
                <a:srgbClr val="212121"/>
              </a:buClr>
              <a:buSzPts val="2100"/>
              <a:buFont typeface="Arial"/>
              <a:buChar char="●"/>
            </a:pPr>
            <a:r>
              <a:rPr b="1" lang="en-US" sz="2100">
                <a:solidFill>
                  <a:srgbClr val="212121"/>
                </a:solidFill>
                <a:latin typeface="Arial"/>
                <a:ea typeface="Arial"/>
                <a:cs typeface="Arial"/>
                <a:sym typeface="Arial"/>
              </a:rPr>
              <a:t>question1, question2</a:t>
            </a:r>
            <a:r>
              <a:rPr lang="en-US" sz="2100">
                <a:solidFill>
                  <a:srgbClr val="212121"/>
                </a:solidFill>
                <a:latin typeface="Arial"/>
                <a:ea typeface="Arial"/>
                <a:cs typeface="Arial"/>
                <a:sym typeface="Arial"/>
              </a:rPr>
              <a:t> - the full text of each</a:t>
            </a:r>
            <a:r>
              <a:rPr lang="en-US" sz="2100">
                <a:solidFill>
                  <a:srgbClr val="212121"/>
                </a:solidFill>
              </a:rPr>
              <a:t> </a:t>
            </a:r>
            <a:r>
              <a:rPr lang="en-US" sz="2100">
                <a:solidFill>
                  <a:srgbClr val="212121"/>
                </a:solidFill>
                <a:latin typeface="Arial"/>
                <a:ea typeface="Arial"/>
                <a:cs typeface="Arial"/>
                <a:sym typeface="Arial"/>
              </a:rPr>
              <a:t>question.</a:t>
            </a:r>
            <a:endParaRPr sz="2100">
              <a:solidFill>
                <a:srgbClr val="212121"/>
              </a:solidFill>
              <a:latin typeface="Arial"/>
              <a:ea typeface="Arial"/>
              <a:cs typeface="Arial"/>
              <a:sym typeface="Arial"/>
            </a:endParaRPr>
          </a:p>
          <a:p>
            <a:pPr indent="-361950" lvl="0" marL="457200" rtl="0" algn="l">
              <a:spcBef>
                <a:spcPts val="0"/>
              </a:spcBef>
              <a:spcAft>
                <a:spcPts val="0"/>
              </a:spcAft>
              <a:buClr>
                <a:srgbClr val="212121"/>
              </a:buClr>
              <a:buSzPts val="2100"/>
              <a:buFont typeface="Arial"/>
              <a:buChar char="●"/>
            </a:pPr>
            <a:r>
              <a:rPr b="1" lang="en-US" sz="2100">
                <a:solidFill>
                  <a:srgbClr val="212121"/>
                </a:solidFill>
                <a:latin typeface="Arial"/>
                <a:ea typeface="Arial"/>
                <a:cs typeface="Arial"/>
                <a:sym typeface="Arial"/>
              </a:rPr>
              <a:t>is_duplicate</a:t>
            </a:r>
            <a:r>
              <a:rPr lang="en-US" sz="2100">
                <a:solidFill>
                  <a:srgbClr val="212121"/>
                </a:solidFill>
                <a:latin typeface="Arial"/>
                <a:ea typeface="Arial"/>
                <a:cs typeface="Arial"/>
                <a:sym typeface="Arial"/>
              </a:rPr>
              <a:t> - is the dependent variable, and the target variable is set to 1 if question1 and question2 have essentially the same meaning, and 0 otherwise.</a:t>
            </a:r>
            <a:endParaRPr sz="21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6f2d080c34_1_17"/>
          <p:cNvSpPr txBox="1"/>
          <p:nvPr/>
        </p:nvSpPr>
        <p:spPr>
          <a:xfrm>
            <a:off x="0" y="0"/>
            <a:ext cx="12192000" cy="6815100"/>
          </a:xfrm>
          <a:prstGeom prst="rect">
            <a:avLst/>
          </a:prstGeom>
          <a:solidFill>
            <a:srgbClr val="CFE2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00"/>
          </a:p>
          <a:p>
            <a:pPr indent="0" lvl="0" marL="0" rtl="0" algn="l">
              <a:spcBef>
                <a:spcPts val="0"/>
              </a:spcBef>
              <a:spcAft>
                <a:spcPts val="0"/>
              </a:spcAft>
              <a:buNone/>
            </a:pPr>
            <a:r>
              <a:t/>
            </a:r>
            <a:endParaRPr sz="100"/>
          </a:p>
          <a:p>
            <a:pPr indent="0" lvl="0" marL="0" rtl="0" algn="l">
              <a:spcBef>
                <a:spcPts val="0"/>
              </a:spcBef>
              <a:spcAft>
                <a:spcPts val="0"/>
              </a:spcAft>
              <a:buNone/>
            </a:pPr>
            <a:r>
              <a:t/>
            </a:r>
            <a:endParaRPr sz="100"/>
          </a:p>
          <a:p>
            <a:pPr indent="0" lvl="0" marL="0" rtl="0" algn="l">
              <a:spcBef>
                <a:spcPts val="0"/>
              </a:spcBef>
              <a:spcAft>
                <a:spcPts val="0"/>
              </a:spcAft>
              <a:buNone/>
            </a:pPr>
            <a:r>
              <a:t/>
            </a:r>
            <a:endParaRPr sz="100"/>
          </a:p>
          <a:p>
            <a:pPr indent="0" lvl="0" marL="0" rtl="0" algn="l">
              <a:spcBef>
                <a:spcPts val="0"/>
              </a:spcBef>
              <a:spcAft>
                <a:spcPts val="0"/>
              </a:spcAft>
              <a:buNone/>
            </a:pPr>
            <a:r>
              <a:t/>
            </a:r>
            <a:endParaRPr sz="100"/>
          </a:p>
          <a:p>
            <a:pPr indent="0" lvl="0" marL="0" rtl="0" algn="l">
              <a:spcBef>
                <a:spcPts val="0"/>
              </a:spcBef>
              <a:spcAft>
                <a:spcPts val="0"/>
              </a:spcAft>
              <a:buNone/>
            </a:pPr>
            <a:r>
              <a:t/>
            </a:r>
            <a:endParaRPr sz="100"/>
          </a:p>
          <a:p>
            <a:pPr indent="0" lvl="0" marL="0" rtl="0" algn="l">
              <a:spcBef>
                <a:spcPts val="0"/>
              </a:spcBef>
              <a:spcAft>
                <a:spcPts val="0"/>
              </a:spcAft>
              <a:buNone/>
            </a:pPr>
            <a:r>
              <a:t/>
            </a:r>
            <a:endParaRPr sz="100"/>
          </a:p>
          <a:p>
            <a:pPr indent="0" lvl="0" marL="0" rtl="0" algn="l">
              <a:spcBef>
                <a:spcPts val="0"/>
              </a:spcBef>
              <a:spcAft>
                <a:spcPts val="0"/>
              </a:spcAft>
              <a:buNone/>
            </a:pPr>
            <a:r>
              <a:t/>
            </a:r>
            <a:endParaRPr sz="100"/>
          </a:p>
          <a:p>
            <a:pPr indent="0" lvl="0" marL="0" rtl="0" algn="l">
              <a:spcBef>
                <a:spcPts val="0"/>
              </a:spcBef>
              <a:spcAft>
                <a:spcPts val="0"/>
              </a:spcAft>
              <a:buNone/>
            </a:pPr>
            <a:r>
              <a:t/>
            </a:r>
            <a:endParaRPr sz="100"/>
          </a:p>
          <a:p>
            <a:pPr indent="0" lvl="0" marL="0" rtl="0" algn="l">
              <a:spcBef>
                <a:spcPts val="0"/>
              </a:spcBef>
              <a:spcAft>
                <a:spcPts val="0"/>
              </a:spcAft>
              <a:buNone/>
            </a:pPr>
            <a:r>
              <a:t/>
            </a:r>
            <a:endParaRPr sz="100"/>
          </a:p>
          <a:p>
            <a:pPr indent="0" lvl="0" marL="0" rtl="0" algn="l">
              <a:spcBef>
                <a:spcPts val="0"/>
              </a:spcBef>
              <a:spcAft>
                <a:spcPts val="0"/>
              </a:spcAft>
              <a:buNone/>
            </a:pPr>
            <a:r>
              <a:t/>
            </a:r>
            <a:endParaRPr sz="100"/>
          </a:p>
        </p:txBody>
      </p:sp>
      <p:sp>
        <p:nvSpPr>
          <p:cNvPr id="136" name="Google Shape;136;g16f2d080c34_1_17"/>
          <p:cNvSpPr txBox="1"/>
          <p:nvPr/>
        </p:nvSpPr>
        <p:spPr>
          <a:xfrm>
            <a:off x="273475" y="839241"/>
            <a:ext cx="11528100" cy="5403000"/>
          </a:xfrm>
          <a:prstGeom prst="rect">
            <a:avLst/>
          </a:prstGeom>
          <a:noFill/>
          <a:ln>
            <a:noFill/>
          </a:ln>
        </p:spPr>
        <p:txBody>
          <a:bodyPr anchorCtr="0" anchor="t" bIns="91425" lIns="91425" spcFirstLastPara="1" rIns="91425" wrap="square" tIns="91425">
            <a:spAutoFit/>
          </a:bodyPr>
          <a:lstStyle/>
          <a:p>
            <a:pPr indent="-361950" lvl="0" marL="457200" marR="0" rtl="0" algn="l">
              <a:lnSpc>
                <a:spcPct val="115000"/>
              </a:lnSpc>
              <a:spcBef>
                <a:spcPts val="0"/>
              </a:spcBef>
              <a:spcAft>
                <a:spcPts val="0"/>
              </a:spcAft>
              <a:buClr>
                <a:schemeClr val="dk1"/>
              </a:buClr>
              <a:buSzPts val="2100"/>
              <a:buFont typeface="Arial"/>
              <a:buChar char="●"/>
            </a:pPr>
            <a:r>
              <a:rPr b="0" i="0" lang="en-US" sz="2100" u="none" cap="none" strike="noStrike">
                <a:solidFill>
                  <a:schemeClr val="dk1"/>
                </a:solidFill>
                <a:latin typeface="Arial"/>
                <a:ea typeface="Arial"/>
                <a:cs typeface="Arial"/>
                <a:sym typeface="Arial"/>
              </a:rPr>
              <a:t>EDA is applied to investigate the data and summarize the key insights.</a:t>
            </a:r>
            <a:endParaRPr b="0" i="0" sz="2100" u="none" cap="none" strike="noStrike">
              <a:solidFill>
                <a:schemeClr val="dk1"/>
              </a:solidFill>
              <a:latin typeface="Arial"/>
              <a:ea typeface="Arial"/>
              <a:cs typeface="Arial"/>
              <a:sym typeface="Arial"/>
            </a:endParaRPr>
          </a:p>
          <a:p>
            <a:pPr indent="-361950" lvl="0" marL="457200" marR="0" rtl="0" algn="l">
              <a:lnSpc>
                <a:spcPct val="115000"/>
              </a:lnSpc>
              <a:spcBef>
                <a:spcPts val="0"/>
              </a:spcBef>
              <a:spcAft>
                <a:spcPts val="0"/>
              </a:spcAft>
              <a:buClr>
                <a:schemeClr val="dk1"/>
              </a:buClr>
              <a:buSzPts val="2100"/>
              <a:buFont typeface="Arial"/>
              <a:buChar char="●"/>
            </a:pPr>
            <a:r>
              <a:rPr b="0" i="0" lang="en-US" sz="2100" u="none" cap="none" strike="noStrike">
                <a:solidFill>
                  <a:schemeClr val="dk1"/>
                </a:solidFill>
                <a:latin typeface="Arial"/>
                <a:ea typeface="Arial"/>
                <a:cs typeface="Arial"/>
                <a:sym typeface="Arial"/>
              </a:rPr>
              <a:t>It will give you the basic understanding of your data, it’s distribution, null values and much more.</a:t>
            </a:r>
            <a:endParaRPr b="0" i="0" sz="2100" u="none" cap="none" strike="noStrike">
              <a:solidFill>
                <a:schemeClr val="dk1"/>
              </a:solidFill>
              <a:latin typeface="Arial"/>
              <a:ea typeface="Arial"/>
              <a:cs typeface="Arial"/>
              <a:sym typeface="Arial"/>
            </a:endParaRPr>
          </a:p>
          <a:p>
            <a:pPr indent="-361950" lvl="0" marL="457200" marR="0" rtl="0" algn="l">
              <a:lnSpc>
                <a:spcPct val="115000"/>
              </a:lnSpc>
              <a:spcBef>
                <a:spcPts val="0"/>
              </a:spcBef>
              <a:spcAft>
                <a:spcPts val="0"/>
              </a:spcAft>
              <a:buClr>
                <a:schemeClr val="dk1"/>
              </a:buClr>
              <a:buSzPts val="2100"/>
              <a:buFont typeface="Arial"/>
              <a:buChar char="●"/>
            </a:pPr>
            <a:r>
              <a:rPr b="0" i="0" lang="en-US" sz="2100" u="none" cap="none" strike="noStrike">
                <a:solidFill>
                  <a:schemeClr val="dk1"/>
                </a:solidFill>
                <a:latin typeface="Arial"/>
                <a:ea typeface="Arial"/>
                <a:cs typeface="Arial"/>
                <a:sym typeface="Arial"/>
              </a:rPr>
              <a:t>You can either explore data using graphs or through some python functions.</a:t>
            </a:r>
            <a:endParaRPr b="0" i="0" sz="2100" u="none" cap="none" strike="noStrike">
              <a:solidFill>
                <a:schemeClr val="dk1"/>
              </a:solidFill>
              <a:latin typeface="Arial"/>
              <a:ea typeface="Arial"/>
              <a:cs typeface="Arial"/>
              <a:sym typeface="Arial"/>
            </a:endParaRPr>
          </a:p>
          <a:p>
            <a:pPr indent="-361950" lvl="0" marL="457200" marR="0" rtl="0" algn="l">
              <a:lnSpc>
                <a:spcPct val="115000"/>
              </a:lnSpc>
              <a:spcBef>
                <a:spcPts val="0"/>
              </a:spcBef>
              <a:spcAft>
                <a:spcPts val="0"/>
              </a:spcAft>
              <a:buClr>
                <a:schemeClr val="dk1"/>
              </a:buClr>
              <a:buSzPts val="2100"/>
              <a:buChar char="●"/>
            </a:pPr>
            <a:r>
              <a:rPr b="1" i="0" lang="en-US" sz="2100" u="none" cap="none" strike="noStrike">
                <a:solidFill>
                  <a:schemeClr val="dk1"/>
                </a:solidFill>
              </a:rPr>
              <a:t>Type of analysis:</a:t>
            </a:r>
            <a:endParaRPr b="1" i="0" sz="2100" u="none" cap="none" strike="noStrike">
              <a:solidFill>
                <a:schemeClr val="dk1"/>
              </a:solidFill>
            </a:endParaRPr>
          </a:p>
          <a:p>
            <a:pPr indent="-361950" lvl="1" marL="914400" marR="0" rtl="0" algn="l">
              <a:lnSpc>
                <a:spcPct val="115000"/>
              </a:lnSpc>
              <a:spcBef>
                <a:spcPts val="0"/>
              </a:spcBef>
              <a:spcAft>
                <a:spcPts val="0"/>
              </a:spcAft>
              <a:buClr>
                <a:schemeClr val="dk1"/>
              </a:buClr>
              <a:buSzPts val="2100"/>
              <a:buFont typeface="Arial"/>
              <a:buChar char="○"/>
            </a:pPr>
            <a:r>
              <a:rPr b="1" i="0" lang="en-US" sz="2100" u="none" cap="none" strike="noStrike">
                <a:solidFill>
                  <a:schemeClr val="dk1"/>
                </a:solidFill>
                <a:latin typeface="Arial"/>
                <a:ea typeface="Arial"/>
                <a:cs typeface="Arial"/>
                <a:sym typeface="Arial"/>
              </a:rPr>
              <a:t>Univariate analysis</a:t>
            </a:r>
            <a:r>
              <a:rPr b="0" i="0" lang="en-US" sz="2100" u="none" cap="none" strike="noStrike">
                <a:solidFill>
                  <a:schemeClr val="dk1"/>
                </a:solidFill>
                <a:latin typeface="Arial"/>
                <a:ea typeface="Arial"/>
                <a:cs typeface="Arial"/>
                <a:sym typeface="Arial"/>
              </a:rPr>
              <a:t>: This type of data consists of only one variable. The analysis of univariate data is thus the simplest form of analysis since the information deals with only one quantity that changes. It does not deal with causes or relationships and the main purpose of the analysis is to describe the data and find patterns that exist within it.</a:t>
            </a:r>
            <a:endParaRPr b="0" i="0" sz="2100" u="none" cap="none" strike="noStrike">
              <a:solidFill>
                <a:schemeClr val="dk1"/>
              </a:solidFill>
              <a:latin typeface="Arial"/>
              <a:ea typeface="Arial"/>
              <a:cs typeface="Arial"/>
              <a:sym typeface="Arial"/>
            </a:endParaRPr>
          </a:p>
          <a:p>
            <a:pPr indent="-361950" lvl="1" marL="914400" marR="0" rtl="0" algn="l">
              <a:lnSpc>
                <a:spcPct val="100000"/>
              </a:lnSpc>
              <a:spcBef>
                <a:spcPts val="1000"/>
              </a:spcBef>
              <a:spcAft>
                <a:spcPts val="0"/>
              </a:spcAft>
              <a:buClr>
                <a:schemeClr val="dk1"/>
              </a:buClr>
              <a:buSzPts val="2100"/>
              <a:buFont typeface="Noto Sans"/>
              <a:buChar char="○"/>
            </a:pPr>
            <a:r>
              <a:rPr b="1" i="0" lang="en-US" sz="2100" u="none" cap="none" strike="noStrike">
                <a:solidFill>
                  <a:schemeClr val="dk1"/>
                </a:solidFill>
                <a:latin typeface="Arial"/>
                <a:ea typeface="Arial"/>
                <a:cs typeface="Arial"/>
                <a:sym typeface="Arial"/>
              </a:rPr>
              <a:t>Bi-Variate analysis</a:t>
            </a:r>
            <a:r>
              <a:rPr b="0" i="0" lang="en-US" sz="2100" u="none" cap="none" strike="noStrike">
                <a:solidFill>
                  <a:schemeClr val="dk1"/>
                </a:solidFill>
                <a:latin typeface="Arial"/>
                <a:ea typeface="Arial"/>
                <a:cs typeface="Arial"/>
                <a:sym typeface="Arial"/>
              </a:rPr>
              <a:t>: This type of data involves two different variables. The analysis of this type of data deals with causes and relationships and the analysis is done to find out the relationship among the two variables.</a:t>
            </a:r>
            <a:endParaRPr b="0" i="0" sz="2100" u="none" cap="none" strike="noStrike">
              <a:solidFill>
                <a:schemeClr val="dk1"/>
              </a:solidFill>
              <a:latin typeface="Arial"/>
              <a:ea typeface="Arial"/>
              <a:cs typeface="Arial"/>
              <a:sym typeface="Arial"/>
            </a:endParaRPr>
          </a:p>
          <a:p>
            <a:pPr indent="-361950" lvl="1" marL="914400" marR="0" rtl="0" algn="l">
              <a:lnSpc>
                <a:spcPct val="100000"/>
              </a:lnSpc>
              <a:spcBef>
                <a:spcPts val="1000"/>
              </a:spcBef>
              <a:spcAft>
                <a:spcPts val="0"/>
              </a:spcAft>
              <a:buClr>
                <a:schemeClr val="dk1"/>
              </a:buClr>
              <a:buSzPts val="2100"/>
              <a:buFont typeface="Noto Sans"/>
              <a:buChar char="○"/>
            </a:pPr>
            <a:r>
              <a:rPr b="1" i="0" lang="en-US" sz="2100" u="none" cap="none" strike="noStrike">
                <a:solidFill>
                  <a:schemeClr val="dk1"/>
                </a:solidFill>
                <a:latin typeface="Arial"/>
                <a:ea typeface="Arial"/>
                <a:cs typeface="Arial"/>
                <a:sym typeface="Arial"/>
              </a:rPr>
              <a:t>Multi-Variate analysis</a:t>
            </a:r>
            <a:r>
              <a:rPr b="0" i="0" lang="en-US" sz="2100" u="none" cap="none" strike="noStrike">
                <a:solidFill>
                  <a:schemeClr val="dk1"/>
                </a:solidFill>
                <a:latin typeface="Arial"/>
                <a:ea typeface="Arial"/>
                <a:cs typeface="Arial"/>
                <a:sym typeface="Arial"/>
              </a:rPr>
              <a:t>: </a:t>
            </a:r>
            <a:r>
              <a:rPr b="0" i="0" lang="en-US" sz="2100" u="none" cap="none" strike="noStrike">
                <a:solidFill>
                  <a:schemeClr val="dk1"/>
                </a:solidFill>
                <a:latin typeface="Arial"/>
                <a:ea typeface="Arial"/>
                <a:cs typeface="Arial"/>
                <a:sym typeface="Arial"/>
              </a:rPr>
              <a:t>When the data involves three or more variables, it is categorized under multivariate.</a:t>
            </a:r>
            <a:endParaRPr b="0" i="0" sz="2100" u="none" cap="none" strike="noStrike">
              <a:solidFill>
                <a:schemeClr val="dk1"/>
              </a:solidFill>
              <a:latin typeface="Arial"/>
              <a:ea typeface="Arial"/>
              <a:cs typeface="Arial"/>
              <a:sym typeface="Arial"/>
            </a:endParaRPr>
          </a:p>
        </p:txBody>
      </p:sp>
      <p:sp>
        <p:nvSpPr>
          <p:cNvPr id="137" name="Google Shape;137;g16f2d080c34_1_17"/>
          <p:cNvSpPr txBox="1"/>
          <p:nvPr>
            <p:ph type="title"/>
          </p:nvPr>
        </p:nvSpPr>
        <p:spPr>
          <a:xfrm>
            <a:off x="421586" y="201150"/>
            <a:ext cx="10028100" cy="1281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2060"/>
              </a:buClr>
              <a:buSzPts val="3600"/>
              <a:buFont typeface="Corsiva"/>
              <a:buNone/>
            </a:pPr>
            <a:r>
              <a:rPr b="1" lang="en-US" sz="3200">
                <a:latin typeface="Arial"/>
                <a:ea typeface="Arial"/>
                <a:cs typeface="Arial"/>
                <a:sym typeface="Arial"/>
              </a:rPr>
              <a:t>Exploratory Data Analysis(EDA) :</a:t>
            </a:r>
            <a:endParaRPr b="1" sz="32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6d927f8f98_0_82"/>
          <p:cNvSpPr txBox="1"/>
          <p:nvPr>
            <p:ph idx="1" type="body"/>
          </p:nvPr>
        </p:nvSpPr>
        <p:spPr>
          <a:xfrm>
            <a:off x="3197602" y="7089400"/>
            <a:ext cx="7612800" cy="1872300"/>
          </a:xfrm>
          <a:prstGeom prst="rect">
            <a:avLst/>
          </a:prstGeom>
          <a:noFill/>
          <a:ln>
            <a:noFill/>
          </a:ln>
        </p:spPr>
        <p:txBody>
          <a:bodyPr anchorCtr="0" anchor="t" bIns="45700" lIns="91425" spcFirstLastPara="1" rIns="91425" wrap="square" tIns="45700">
            <a:normAutofit fontScale="92500" lnSpcReduction="20000"/>
          </a:bodyPr>
          <a:lstStyle/>
          <a:p>
            <a:pPr indent="-215900" lvl="0" marL="342900" rtl="0" algn="l">
              <a:lnSpc>
                <a:spcPct val="100000"/>
              </a:lnSpc>
              <a:spcBef>
                <a:spcPts val="0"/>
              </a:spcBef>
              <a:spcAft>
                <a:spcPts val="0"/>
              </a:spcAft>
              <a:buSzPct val="100000"/>
              <a:buFont typeface="Noto Sans"/>
              <a:buNone/>
            </a:pPr>
            <a:r>
              <a:t/>
            </a:r>
            <a:endParaRPr sz="2000">
              <a:solidFill>
                <a:schemeClr val="dk1"/>
              </a:solidFill>
              <a:latin typeface="Century Gothic"/>
              <a:ea typeface="Century Gothic"/>
              <a:cs typeface="Century Gothic"/>
              <a:sym typeface="Century Gothic"/>
            </a:endParaRPr>
          </a:p>
          <a:p>
            <a:pPr indent="0" lvl="0" marL="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215900" lvl="0" marL="342900" rtl="0" algn="l">
              <a:lnSpc>
                <a:spcPct val="100000"/>
              </a:lnSpc>
              <a:spcBef>
                <a:spcPts val="1000"/>
              </a:spcBef>
              <a:spcAft>
                <a:spcPts val="0"/>
              </a:spcAft>
              <a:buSzPct val="100000"/>
              <a:buNone/>
            </a:pPr>
            <a:r>
              <a:t/>
            </a:r>
            <a:endParaRPr sz="2000">
              <a:solidFill>
                <a:schemeClr val="dk1"/>
              </a:solidFill>
              <a:latin typeface="Century Gothic"/>
              <a:ea typeface="Century Gothic"/>
              <a:cs typeface="Century Gothic"/>
              <a:sym typeface="Century Gothic"/>
            </a:endParaRPr>
          </a:p>
          <a:p>
            <a:pPr indent="-190500" lvl="0" marL="342900" rtl="0" algn="l">
              <a:lnSpc>
                <a:spcPct val="100000"/>
              </a:lnSpc>
              <a:spcBef>
                <a:spcPts val="1000"/>
              </a:spcBef>
              <a:spcAft>
                <a:spcPts val="0"/>
              </a:spcAft>
              <a:buSzPct val="100000"/>
              <a:buNone/>
            </a:pPr>
            <a:r>
              <a:t/>
            </a:r>
            <a:endParaRPr sz="2400">
              <a:solidFill>
                <a:schemeClr val="dk1"/>
              </a:solidFill>
              <a:latin typeface="Century Gothic"/>
              <a:ea typeface="Century Gothic"/>
              <a:cs typeface="Century Gothic"/>
              <a:sym typeface="Century Gothic"/>
            </a:endParaRPr>
          </a:p>
          <a:p>
            <a:pPr indent="-228600" lvl="0" marL="342900" rtl="0" algn="l">
              <a:lnSpc>
                <a:spcPct val="100000"/>
              </a:lnSpc>
              <a:spcBef>
                <a:spcPts val="1000"/>
              </a:spcBef>
              <a:spcAft>
                <a:spcPts val="0"/>
              </a:spcAft>
              <a:buSzPct val="75000"/>
              <a:buNone/>
            </a:pPr>
            <a:r>
              <a:t/>
            </a:r>
            <a:endParaRPr/>
          </a:p>
        </p:txBody>
      </p:sp>
      <p:sp>
        <p:nvSpPr>
          <p:cNvPr id="143" name="Google Shape;143;g16d927f8f98_0_82"/>
          <p:cNvSpPr txBox="1"/>
          <p:nvPr/>
        </p:nvSpPr>
        <p:spPr>
          <a:xfrm>
            <a:off x="-125" y="0"/>
            <a:ext cx="12192000" cy="6864900"/>
          </a:xfrm>
          <a:prstGeom prst="rect">
            <a:avLst/>
          </a:prstGeom>
          <a:solidFill>
            <a:srgbClr val="CFE2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4" name="Google Shape;144;g16d927f8f98_0_82"/>
          <p:cNvSpPr txBox="1"/>
          <p:nvPr>
            <p:ph type="title"/>
          </p:nvPr>
        </p:nvSpPr>
        <p:spPr>
          <a:xfrm>
            <a:off x="-1285750" y="722963"/>
            <a:ext cx="1490400" cy="536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b="1" lang="en-US" sz="100">
                <a:solidFill>
                  <a:srgbClr val="C00000"/>
                </a:solidFill>
                <a:latin typeface="Arial"/>
                <a:ea typeface="Arial"/>
                <a:cs typeface="Arial"/>
                <a:sym typeface="Arial"/>
              </a:rPr>
              <a:t>,</a:t>
            </a:r>
            <a:endParaRPr b="1" sz="100">
              <a:solidFill>
                <a:srgbClr val="C00000"/>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b="1" sz="100">
              <a:solidFill>
                <a:srgbClr val="C00000"/>
              </a:solidFill>
              <a:latin typeface="Arial"/>
              <a:ea typeface="Arial"/>
              <a:cs typeface="Arial"/>
              <a:sym typeface="Arial"/>
            </a:endParaRPr>
          </a:p>
        </p:txBody>
      </p:sp>
      <p:sp>
        <p:nvSpPr>
          <p:cNvPr id="145" name="Google Shape;145;g16d927f8f98_0_82"/>
          <p:cNvSpPr txBox="1"/>
          <p:nvPr>
            <p:ph idx="1" type="body"/>
          </p:nvPr>
        </p:nvSpPr>
        <p:spPr>
          <a:xfrm>
            <a:off x="0" y="63175"/>
            <a:ext cx="12192000" cy="3155400"/>
          </a:xfrm>
          <a:prstGeom prst="rect">
            <a:avLst/>
          </a:prstGeom>
          <a:solidFill>
            <a:srgbClr val="CFE2F3"/>
          </a:solidFill>
          <a:ln>
            <a:noFill/>
          </a:ln>
        </p:spPr>
        <p:txBody>
          <a:bodyPr anchorCtr="0" anchor="t" bIns="45700" lIns="91425" spcFirstLastPara="1" rIns="91425" wrap="square" tIns="45700">
            <a:normAutofit/>
          </a:bodyPr>
          <a:lstStyle/>
          <a:p>
            <a:pPr indent="-374650" lvl="0" marL="457200" rtl="0" algn="l">
              <a:lnSpc>
                <a:spcPct val="115000"/>
              </a:lnSpc>
              <a:spcBef>
                <a:spcPts val="600"/>
              </a:spcBef>
              <a:spcAft>
                <a:spcPts val="0"/>
              </a:spcAft>
              <a:buClr>
                <a:schemeClr val="dk1"/>
              </a:buClr>
              <a:buSzPts val="2300"/>
              <a:buFont typeface="Arial"/>
              <a:buAutoNum type="arabicPeriod"/>
            </a:pPr>
            <a:r>
              <a:rPr b="1" lang="en-US" sz="2300">
                <a:solidFill>
                  <a:schemeClr val="dk1"/>
                </a:solidFill>
                <a:latin typeface="Arial"/>
                <a:ea typeface="Arial"/>
                <a:cs typeface="Arial"/>
                <a:sym typeface="Arial"/>
              </a:rPr>
              <a:t>Data view</a:t>
            </a:r>
            <a:r>
              <a:rPr b="1" lang="en-US" sz="2300">
                <a:solidFill>
                  <a:srgbClr val="FF0000"/>
                </a:solidFill>
                <a:latin typeface="Arial"/>
                <a:ea typeface="Arial"/>
                <a:cs typeface="Arial"/>
                <a:sym typeface="Arial"/>
              </a:rPr>
              <a:t> </a:t>
            </a:r>
            <a:r>
              <a:rPr b="1" lang="en-US" sz="2300">
                <a:solidFill>
                  <a:schemeClr val="dk1"/>
                </a:solidFill>
                <a:latin typeface="Arial"/>
                <a:ea typeface="Arial"/>
                <a:cs typeface="Arial"/>
                <a:sym typeface="Arial"/>
              </a:rPr>
              <a:t>: </a:t>
            </a:r>
            <a:r>
              <a:rPr lang="en-US" sz="2300">
                <a:solidFill>
                  <a:srgbClr val="292929"/>
                </a:solidFill>
              </a:rPr>
              <a:t>Let’s see how many observations are present in the training dataset. There are about 400 thousand question pairs available in the training dataset.</a:t>
            </a:r>
            <a:endParaRPr b="1" sz="2300">
              <a:solidFill>
                <a:schemeClr val="dk1"/>
              </a:solidFill>
              <a:latin typeface="Arial"/>
              <a:ea typeface="Arial"/>
              <a:cs typeface="Arial"/>
              <a:sym typeface="Arial"/>
            </a:endParaRPr>
          </a:p>
        </p:txBody>
      </p:sp>
      <p:pic>
        <p:nvPicPr>
          <p:cNvPr id="146" name="Google Shape;146;g16d927f8f98_0_82"/>
          <p:cNvPicPr preferRelativeResize="0"/>
          <p:nvPr/>
        </p:nvPicPr>
        <p:blipFill rotWithShape="1">
          <a:blip r:embed="rId3">
            <a:alphaModFix/>
          </a:blip>
          <a:srcRect b="0" l="0" r="0" t="3250"/>
          <a:stretch/>
        </p:blipFill>
        <p:spPr>
          <a:xfrm>
            <a:off x="941850" y="1259376"/>
            <a:ext cx="10071976" cy="4761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2022-10-18T18:20:36Z</dcterms:created>
  <dc:creator>Sohil Sharma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