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0D0377-56C2-4C28-9107-AFD12138B2F0}">
  <a:tblStyle styleId="{000D0377-56C2-4C28-9107-AFD12138B2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Shape 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23" name="Shape 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500"/>
              </a:spcBef>
              <a:spcAft>
                <a:spcPts val="0"/>
              </a:spcAft>
              <a:buClr>
                <a:schemeClr val="dk1"/>
              </a:buClr>
              <a:buSzPts val="2400"/>
              <a:buFont typeface="Noto Sans Symbols"/>
              <a:buNone/>
            </a:pPr>
            <a:r>
              <a:t/>
            </a:r>
            <a:endParaRPr/>
          </a:p>
        </p:txBody>
      </p:sp>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30" name="Shape 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37" name="Shape 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45" name="Shape 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73" name="Shape 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457200" y="277813"/>
            <a:ext cx="8229600" cy="712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15" name="Shape 15"/>
          <p:cNvSpPr txBox="1"/>
          <p:nvPr>
            <p:ph idx="1" type="body"/>
          </p:nvPr>
        </p:nvSpPr>
        <p:spPr>
          <a:xfrm>
            <a:off x="457200" y="1143000"/>
            <a:ext cx="8229600" cy="49878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500"/>
              </a:spcBef>
              <a:spcAft>
                <a:spcPts val="0"/>
              </a:spcAft>
              <a:buClr>
                <a:srgbClr val="000000"/>
              </a:buClr>
              <a:buSzPts val="2400"/>
              <a:buFont typeface="Arial"/>
              <a:buChar char="p"/>
              <a:defRPr b="0" i="0" sz="2400" u="none" cap="none" strike="noStrike">
                <a:solidFill>
                  <a:srgbClr val="000000"/>
                </a:solidFill>
                <a:latin typeface="Arial"/>
                <a:ea typeface="Arial"/>
                <a:cs typeface="Arial"/>
                <a:sym typeface="Arial"/>
              </a:defRPr>
            </a:lvl1pPr>
            <a:lvl2pPr indent="-381000" lvl="1" marL="9144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500"/>
              </a:spcBef>
              <a:spcAft>
                <a:spcPts val="0"/>
              </a:spcAft>
              <a:buClr>
                <a:srgbClr val="000000"/>
              </a:buClr>
              <a:buSzPts val="2400"/>
              <a:buFont typeface="Arial"/>
              <a:buChar char="p"/>
              <a:defRPr b="0" i="0" sz="2400" u="none" cap="none" strike="noStrike">
                <a:solidFill>
                  <a:srgbClr val="000000"/>
                </a:solidFill>
                <a:latin typeface="Arial"/>
                <a:ea typeface="Arial"/>
                <a:cs typeface="Arial"/>
                <a:sym typeface="Arial"/>
              </a:defRPr>
            </a:lvl3pPr>
            <a:lvl4pPr indent="-381000" lvl="3" marL="18288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indent="-381000" lvl="4" marL="22860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indent="-381000" lvl="5" marL="27432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indent="-381000" lvl="6" marL="32004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indent="-381000" lvl="7" marL="36576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indent="-381000" lvl="8" marL="41148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16" name="Shape 16"/>
          <p:cNvSpPr txBox="1"/>
          <p:nvPr>
            <p:ph idx="12" type="sldNum"/>
          </p:nvPr>
        </p:nvSpPr>
        <p:spPr>
          <a:xfrm>
            <a:off x="8437329" y="6477000"/>
            <a:ext cx="249600" cy="2310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7813"/>
            <a:ext cx="8229600" cy="712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19" name="Shape 19"/>
          <p:cNvSpPr txBox="1"/>
          <p:nvPr>
            <p:ph idx="1" type="body"/>
          </p:nvPr>
        </p:nvSpPr>
        <p:spPr>
          <a:xfrm>
            <a:off x="457200" y="1143000"/>
            <a:ext cx="8229600" cy="49878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500"/>
              </a:spcBef>
              <a:spcAft>
                <a:spcPts val="0"/>
              </a:spcAft>
              <a:buClr>
                <a:srgbClr val="000000"/>
              </a:buClr>
              <a:buSzPts val="2400"/>
              <a:buFont typeface="Arial"/>
              <a:buChar char="p"/>
              <a:defRPr b="0" i="0" sz="2400" u="none" cap="none" strike="noStrike">
                <a:solidFill>
                  <a:srgbClr val="000000"/>
                </a:solidFill>
                <a:latin typeface="Arial"/>
                <a:ea typeface="Arial"/>
                <a:cs typeface="Arial"/>
                <a:sym typeface="Arial"/>
              </a:defRPr>
            </a:lvl1pPr>
            <a:lvl2pPr indent="-381000" lvl="1" marL="9144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500"/>
              </a:spcBef>
              <a:spcAft>
                <a:spcPts val="0"/>
              </a:spcAft>
              <a:buClr>
                <a:srgbClr val="000000"/>
              </a:buClr>
              <a:buSzPts val="2400"/>
              <a:buFont typeface="Arial"/>
              <a:buChar char="p"/>
              <a:defRPr b="0" i="0" sz="2400" u="none" cap="none" strike="noStrike">
                <a:solidFill>
                  <a:srgbClr val="000000"/>
                </a:solidFill>
                <a:latin typeface="Arial"/>
                <a:ea typeface="Arial"/>
                <a:cs typeface="Arial"/>
                <a:sym typeface="Arial"/>
              </a:defRPr>
            </a:lvl3pPr>
            <a:lvl4pPr indent="-381000" lvl="3" marL="18288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indent="-381000" lvl="4" marL="22860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indent="-381000" lvl="5" marL="27432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indent="-381000" lvl="6" marL="32004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indent="-381000" lvl="7" marL="36576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indent="-381000" lvl="8" marL="41148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0" name="Shape 20"/>
          <p:cNvSpPr txBox="1"/>
          <p:nvPr>
            <p:ph idx="12" type="sldNum"/>
          </p:nvPr>
        </p:nvSpPr>
        <p:spPr>
          <a:xfrm>
            <a:off x="8437329" y="6477000"/>
            <a:ext cx="249600" cy="2310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457200" y="1066800"/>
            <a:ext cx="8077200" cy="0"/>
          </a:xfrm>
          <a:prstGeom prst="straightConnector1">
            <a:avLst/>
          </a:prstGeom>
          <a:noFill/>
          <a:ln cap="flat" cmpd="sng" w="19050">
            <a:solidFill>
              <a:srgbClr val="000000"/>
            </a:solidFill>
            <a:prstDash val="solid"/>
            <a:round/>
            <a:headEnd len="sm" w="sm" type="none"/>
            <a:tailEnd len="sm" w="sm" type="none"/>
          </a:ln>
        </p:spPr>
      </p:cxnSp>
      <p:sp>
        <p:nvSpPr>
          <p:cNvPr id="7" name="Shape 7"/>
          <p:cNvSpPr txBox="1"/>
          <p:nvPr>
            <p:ph type="title"/>
          </p:nvPr>
        </p:nvSpPr>
        <p:spPr>
          <a:xfrm>
            <a:off x="457200" y="277813"/>
            <a:ext cx="8229600" cy="712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 type="body"/>
          </p:nvPr>
        </p:nvSpPr>
        <p:spPr>
          <a:xfrm>
            <a:off x="457200" y="1143000"/>
            <a:ext cx="8229600" cy="49878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500"/>
              </a:spcBef>
              <a:spcAft>
                <a:spcPts val="0"/>
              </a:spcAft>
              <a:buClr>
                <a:srgbClr val="000000"/>
              </a:buClr>
              <a:buSzPts val="2400"/>
              <a:buFont typeface="Arial"/>
              <a:buChar char="p"/>
              <a:defRPr b="0" i="0" sz="2400" u="none" cap="none" strike="noStrike">
                <a:solidFill>
                  <a:srgbClr val="000000"/>
                </a:solidFill>
                <a:latin typeface="Arial"/>
                <a:ea typeface="Arial"/>
                <a:cs typeface="Arial"/>
                <a:sym typeface="Arial"/>
              </a:defRPr>
            </a:lvl1pPr>
            <a:lvl2pPr indent="-381000" lvl="1" marL="9144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500"/>
              </a:spcBef>
              <a:spcAft>
                <a:spcPts val="0"/>
              </a:spcAft>
              <a:buClr>
                <a:srgbClr val="000000"/>
              </a:buClr>
              <a:buSzPts val="2400"/>
              <a:buFont typeface="Arial"/>
              <a:buChar char="p"/>
              <a:defRPr b="0" i="0" sz="2400" u="none" cap="none" strike="noStrike">
                <a:solidFill>
                  <a:srgbClr val="000000"/>
                </a:solidFill>
                <a:latin typeface="Arial"/>
                <a:ea typeface="Arial"/>
                <a:cs typeface="Arial"/>
                <a:sym typeface="Arial"/>
              </a:defRPr>
            </a:lvl3pPr>
            <a:lvl4pPr indent="-381000" lvl="3" marL="18288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indent="-381000" lvl="4" marL="22860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indent="-381000" lvl="5" marL="27432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indent="-381000" lvl="6" marL="32004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indent="-381000" lvl="7" marL="36576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indent="-381000" lvl="8" marL="41148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9" name="Shape 9"/>
          <p:cNvSpPr txBox="1"/>
          <p:nvPr>
            <p:ph idx="12" type="sldNum"/>
          </p:nvPr>
        </p:nvSpPr>
        <p:spPr>
          <a:xfrm>
            <a:off x="8437329" y="6477000"/>
            <a:ext cx="249600" cy="2310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900"/>
              <a:buFont typeface="Verdana"/>
              <a:buNone/>
              <a:defRPr b="0" i="1" sz="900" u="none" cap="none" strike="noStrike">
                <a:solidFill>
                  <a:srgbClr val="000000"/>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IN"/>
              <a:t>‹#›</a:t>
            </a:fld>
            <a:endParaRPr/>
          </a:p>
        </p:txBody>
      </p:sp>
      <p:grpSp>
        <p:nvGrpSpPr>
          <p:cNvPr id="10" name="Shape 10"/>
          <p:cNvGrpSpPr/>
          <p:nvPr/>
        </p:nvGrpSpPr>
        <p:grpSpPr>
          <a:xfrm>
            <a:off x="191515" y="6388100"/>
            <a:ext cx="1662600" cy="237900"/>
            <a:chOff x="0" y="0"/>
            <a:chExt cx="1662600" cy="237900"/>
          </a:xfrm>
        </p:grpSpPr>
        <p:sp>
          <p:nvSpPr>
            <p:cNvPr id="11" name="Shape 11"/>
            <p:cNvSpPr txBox="1"/>
            <p:nvPr/>
          </p:nvSpPr>
          <p:spPr>
            <a:xfrm>
              <a:off x="0" y="0"/>
              <a:ext cx="1662600" cy="2379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900"/>
                <a:buFont typeface="Helvetica Neue Light"/>
                <a:buNone/>
              </a:pPr>
              <a:r>
                <a:rPr b="0" i="0" lang="en-IN" sz="900" u="none" cap="none" strike="noStrike">
                  <a:solidFill>
                    <a:srgbClr val="000000"/>
                  </a:solidFill>
                  <a:latin typeface="Helvetica Neue Light"/>
                  <a:ea typeface="Helvetica Neue Light"/>
                  <a:cs typeface="Helvetica Neue Light"/>
                  <a:sym typeface="Helvetica Neue Light"/>
                </a:rPr>
                <a:t>     </a:t>
              </a:r>
              <a:r>
                <a:rPr b="0" i="0" lang="en-IN" sz="700" u="none" cap="none" strike="noStrike">
                  <a:solidFill>
                    <a:srgbClr val="000000"/>
                  </a:solidFill>
                  <a:latin typeface="Helvetica Neue Light"/>
                  <a:ea typeface="Helvetica Neue Light"/>
                  <a:cs typeface="Helvetica Neue Light"/>
                  <a:sym typeface="Helvetica Neue Light"/>
                </a:rPr>
                <a:t>2013-2018 Suzanne McIntosh</a:t>
              </a:r>
              <a:endParaRPr/>
            </a:p>
          </p:txBody>
        </p:sp>
        <p:sp>
          <p:nvSpPr>
            <p:cNvPr id="12" name="Shape 12"/>
            <p:cNvSpPr/>
            <p:nvPr/>
          </p:nvSpPr>
          <p:spPr>
            <a:xfrm>
              <a:off x="52116" y="72342"/>
              <a:ext cx="123900" cy="118800"/>
            </a:xfrm>
            <a:prstGeom prst="ellipse">
              <a:avLst/>
            </a:prstGeom>
            <a:solidFill>
              <a:srgbClr val="FFFFFF"/>
            </a:solidFill>
            <a:ln cap="flat" cmpd="sng" w="9525">
              <a:solidFill>
                <a:srgbClr val="000000"/>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Helvetica Neue Light"/>
                <a:buNone/>
              </a:pPr>
              <a:r>
                <a:rPr b="0" i="0" lang="en-IN" sz="600" u="none" cap="none" strike="noStrike">
                  <a:solidFill>
                    <a:srgbClr val="000000"/>
                  </a:solidFill>
                  <a:latin typeface="Helvetica Neue Light"/>
                  <a:ea typeface="Helvetica Neue Light"/>
                  <a:cs typeface="Helvetica Neue Light"/>
                  <a:sym typeface="Helvetica Neue Light"/>
                </a:rPr>
                <a:t>C</a:t>
              </a:r>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m7432@nyu.edu" TargetMode="External"/><Relationship Id="rId4" Type="http://schemas.openxmlformats.org/officeDocument/2006/relationships/hyperlink" Target="mailto:ssp573@nyu.edu" TargetMode="External"/><Relationship Id="rId5" Type="http://schemas.openxmlformats.org/officeDocument/2006/relationships/hyperlink" Target="mailto:sss847@ny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public.tableau.com/profile/sohil.shah#!/vizhome/AirlineStocksPredictionusingGoogleTrendandAlternateData/StockMarketsAlternateDataAnalysisDashboard?publish=y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Shape 25"/>
          <p:cNvSpPr txBox="1"/>
          <p:nvPr>
            <p:ph idx="12" type="sldNum"/>
          </p:nvPr>
        </p:nvSpPr>
        <p:spPr>
          <a:xfrm>
            <a:off x="8509994" y="6477000"/>
            <a:ext cx="176807" cy="231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26" name="Shape 26"/>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Century"/>
              <a:buNone/>
            </a:pPr>
            <a:r>
              <a:rPr b="0" i="0" lang="en-IN" sz="2800" u="none" cap="none" strike="noStrike">
                <a:solidFill>
                  <a:srgbClr val="000000"/>
                </a:solidFill>
                <a:latin typeface="Century"/>
                <a:ea typeface="Century"/>
                <a:cs typeface="Century"/>
                <a:sym typeface="Century"/>
              </a:rPr>
              <a:t>Big Data Applications Symposium - Spring 2018</a:t>
            </a:r>
            <a:endParaRPr/>
          </a:p>
        </p:txBody>
      </p:sp>
      <p:sp>
        <p:nvSpPr>
          <p:cNvPr id="27" name="Shape 27"/>
          <p:cNvSpPr txBox="1"/>
          <p:nvPr>
            <p:ph idx="1" type="body"/>
          </p:nvPr>
        </p:nvSpPr>
        <p:spPr>
          <a:xfrm>
            <a:off x="571499" y="1130300"/>
            <a:ext cx="7785101" cy="53467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500"/>
              </a:spcBef>
              <a:spcAft>
                <a:spcPts val="0"/>
              </a:spcAft>
              <a:buClr>
                <a:srgbClr val="000000"/>
              </a:buClr>
              <a:buSzPts val="2220"/>
              <a:buFont typeface="Noto Sans Symbols"/>
              <a:buNone/>
            </a:pPr>
            <a:r>
              <a:rPr b="1" i="0" lang="en-IN" sz="2220" u="none" cap="none" strike="noStrike">
                <a:solidFill>
                  <a:srgbClr val="000000"/>
                </a:solidFill>
                <a:latin typeface="Century"/>
                <a:ea typeface="Century"/>
                <a:cs typeface="Century"/>
                <a:sym typeface="Century"/>
              </a:rPr>
              <a:t>Project Name:</a:t>
            </a:r>
            <a:r>
              <a:rPr b="0" i="0" lang="en-IN" sz="2220" u="none" cap="none" strike="noStrike">
                <a:solidFill>
                  <a:srgbClr val="000000"/>
                </a:solidFill>
                <a:latin typeface="Century"/>
                <a:ea typeface="Century"/>
                <a:cs typeface="Century"/>
                <a:sym typeface="Century"/>
              </a:rPr>
              <a:t>  </a:t>
            </a:r>
            <a:r>
              <a:rPr b="0" i="0" lang="en-IN" sz="2220" u="none" cap="none" strike="noStrike">
                <a:solidFill>
                  <a:srgbClr val="FF0000"/>
                </a:solidFill>
                <a:latin typeface="Century"/>
                <a:ea typeface="Century"/>
                <a:cs typeface="Century"/>
                <a:sym typeface="Century"/>
              </a:rPr>
              <a:t>Airline Stock Prediction Based on Alternate Data</a:t>
            </a:r>
            <a:endParaRPr sz="2220">
              <a:solidFill>
                <a:srgbClr val="FF0000"/>
              </a:solidFill>
            </a:endParaRPr>
          </a:p>
          <a:p>
            <a:pPr indent="0" lvl="0" marL="0" marR="0" rtl="0" algn="l">
              <a:lnSpc>
                <a:spcPct val="90000"/>
              </a:lnSpc>
              <a:spcBef>
                <a:spcPts val="500"/>
              </a:spcBef>
              <a:spcAft>
                <a:spcPts val="0"/>
              </a:spcAft>
              <a:buClr>
                <a:srgbClr val="000000"/>
              </a:buClr>
              <a:buSzPts val="2220"/>
              <a:buFont typeface="Noto Sans Symbols"/>
              <a:buNone/>
            </a:pPr>
            <a:r>
              <a:t/>
            </a:r>
            <a:endParaRPr sz="2220">
              <a:solidFill>
                <a:srgbClr val="FF0000"/>
              </a:solidFill>
            </a:endParaRPr>
          </a:p>
          <a:p>
            <a:pPr indent="0" lvl="0" marL="0" marR="0" rtl="0" algn="l">
              <a:lnSpc>
                <a:spcPct val="90000"/>
              </a:lnSpc>
              <a:spcBef>
                <a:spcPts val="500"/>
              </a:spcBef>
              <a:spcAft>
                <a:spcPts val="0"/>
              </a:spcAft>
              <a:buClr>
                <a:srgbClr val="000000"/>
              </a:buClr>
              <a:buSzPts val="2220"/>
              <a:buFont typeface="Noto Sans Symbols"/>
              <a:buNone/>
            </a:pPr>
            <a:r>
              <a:rPr b="1" i="0" lang="en-IN" sz="2220" u="none" cap="none" strike="noStrike">
                <a:solidFill>
                  <a:srgbClr val="000000"/>
                </a:solidFill>
                <a:latin typeface="Century"/>
                <a:ea typeface="Century"/>
                <a:cs typeface="Century"/>
                <a:sym typeface="Century"/>
              </a:rPr>
              <a:t>Team:  </a:t>
            </a:r>
            <a:endParaRPr b="1"/>
          </a:p>
          <a:p>
            <a:pPr indent="0" lvl="0" marL="0" marR="0" rtl="0" algn="l">
              <a:lnSpc>
                <a:spcPct val="90000"/>
              </a:lnSpc>
              <a:spcBef>
                <a:spcPts val="500"/>
              </a:spcBef>
              <a:spcAft>
                <a:spcPts val="0"/>
              </a:spcAft>
              <a:buClr>
                <a:srgbClr val="000000"/>
              </a:buClr>
              <a:buSzPts val="2220"/>
              <a:buFont typeface="Noto Sans Symbols"/>
              <a:buNone/>
            </a:pPr>
            <a:r>
              <a:rPr b="0" i="0" lang="en-IN" sz="2220" u="none" cap="none" strike="noStrike">
                <a:solidFill>
                  <a:srgbClr val="FF0000"/>
                </a:solidFill>
                <a:latin typeface="Century"/>
                <a:ea typeface="Century"/>
                <a:cs typeface="Century"/>
                <a:sym typeface="Century"/>
              </a:rPr>
              <a:t>Jyotirmoy Mohapatra - </a:t>
            </a:r>
            <a:r>
              <a:rPr b="0" i="0" lang="en-IN" sz="2220" u="sng" cap="none" strike="noStrike">
                <a:solidFill>
                  <a:schemeClr val="hlink"/>
                </a:solidFill>
                <a:latin typeface="Century"/>
                <a:ea typeface="Century"/>
                <a:cs typeface="Century"/>
                <a:sym typeface="Century"/>
                <a:hlinkClick r:id="rId3"/>
              </a:rPr>
              <a:t>jm7432@nyu.edu</a:t>
            </a:r>
            <a:endParaRPr b="0" i="0" sz="2220" u="none" cap="none" strike="noStrike">
              <a:solidFill>
                <a:srgbClr val="FF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2220"/>
              <a:buFont typeface="Noto Sans Symbols"/>
              <a:buNone/>
            </a:pPr>
            <a:r>
              <a:rPr b="0" i="0" lang="en-IN" sz="2220" u="none" cap="none" strike="noStrike">
                <a:solidFill>
                  <a:srgbClr val="FF0000"/>
                </a:solidFill>
                <a:latin typeface="Century"/>
                <a:ea typeface="Century"/>
                <a:cs typeface="Century"/>
                <a:sym typeface="Century"/>
              </a:rPr>
              <a:t>Shubhankar Panse – </a:t>
            </a:r>
            <a:r>
              <a:rPr b="0" i="0" lang="en-IN" sz="2220" u="sng" cap="none" strike="noStrike">
                <a:solidFill>
                  <a:schemeClr val="hlink"/>
                </a:solidFill>
                <a:latin typeface="Century"/>
                <a:ea typeface="Century"/>
                <a:cs typeface="Century"/>
                <a:sym typeface="Century"/>
                <a:hlinkClick r:id="rId4"/>
              </a:rPr>
              <a:t>ssp573@nyu.edu</a:t>
            </a:r>
            <a:endParaRPr sz="2220">
              <a:solidFill>
                <a:srgbClr val="FF0000"/>
              </a:solidFill>
            </a:endParaRPr>
          </a:p>
          <a:p>
            <a:pPr indent="0" lvl="0" marL="0" marR="0" rtl="0" algn="l">
              <a:lnSpc>
                <a:spcPct val="90000"/>
              </a:lnSpc>
              <a:spcBef>
                <a:spcPts val="500"/>
              </a:spcBef>
              <a:spcAft>
                <a:spcPts val="0"/>
              </a:spcAft>
              <a:buClr>
                <a:srgbClr val="000000"/>
              </a:buClr>
              <a:buSzPts val="2220"/>
              <a:buFont typeface="Noto Sans Symbols"/>
              <a:buNone/>
            </a:pPr>
            <a:r>
              <a:rPr lang="en-IN" sz="2220">
                <a:solidFill>
                  <a:srgbClr val="FF0000"/>
                </a:solidFill>
              </a:rPr>
              <a:t>Sohil Shah - </a:t>
            </a:r>
            <a:r>
              <a:rPr lang="en-IN" sz="2220" u="sng">
                <a:solidFill>
                  <a:schemeClr val="hlink"/>
                </a:solidFill>
                <a:hlinkClick r:id="rId5"/>
              </a:rPr>
              <a:t>sss847@nyu.edu</a:t>
            </a:r>
            <a:r>
              <a:rPr lang="en-IN" sz="2220">
                <a:solidFill>
                  <a:srgbClr val="FF0000"/>
                </a:solidFill>
              </a:rPr>
              <a:t> </a:t>
            </a:r>
            <a:endParaRPr sz="2220">
              <a:solidFill>
                <a:srgbClr val="FF0000"/>
              </a:solidFill>
            </a:endParaRPr>
          </a:p>
          <a:p>
            <a:pPr indent="0" lvl="0" marL="0" marR="0" rtl="0" algn="l">
              <a:lnSpc>
                <a:spcPct val="90000"/>
              </a:lnSpc>
              <a:spcBef>
                <a:spcPts val="500"/>
              </a:spcBef>
              <a:spcAft>
                <a:spcPts val="0"/>
              </a:spcAft>
              <a:buClr>
                <a:srgbClr val="000000"/>
              </a:buClr>
              <a:buSzPts val="2220"/>
              <a:buFont typeface="Noto Sans Symbols"/>
              <a:buNone/>
            </a:pPr>
            <a:r>
              <a:t/>
            </a:r>
            <a:endParaRPr sz="2220">
              <a:solidFill>
                <a:srgbClr val="FF0000"/>
              </a:solidFill>
            </a:endParaRPr>
          </a:p>
          <a:p>
            <a:pPr indent="0" lvl="0" marL="0" marR="0" rtl="0" algn="l">
              <a:lnSpc>
                <a:spcPct val="90000"/>
              </a:lnSpc>
              <a:spcBef>
                <a:spcPts val="500"/>
              </a:spcBef>
              <a:spcAft>
                <a:spcPts val="0"/>
              </a:spcAft>
              <a:buClr>
                <a:srgbClr val="000000"/>
              </a:buClr>
              <a:buSzPts val="2220"/>
              <a:buFont typeface="Arial"/>
              <a:buNone/>
            </a:pPr>
            <a:r>
              <a:rPr b="1" i="0" lang="en-IN" sz="2220" u="none" cap="none" strike="noStrike">
                <a:solidFill>
                  <a:srgbClr val="000000"/>
                </a:solidFill>
              </a:rPr>
              <a:t>Abstract:</a:t>
            </a:r>
            <a:r>
              <a:rPr b="0" i="0" lang="en-IN" sz="2220" u="none" cap="none" strike="noStrike">
                <a:solidFill>
                  <a:srgbClr val="000000"/>
                </a:solidFill>
                <a:latin typeface="Arial"/>
                <a:ea typeface="Arial"/>
                <a:cs typeface="Arial"/>
                <a:sym typeface="Arial"/>
              </a:rPr>
              <a:t> </a:t>
            </a:r>
            <a:r>
              <a:rPr i="0" lang="en-IN" sz="2200" u="none" cap="none" strike="noStrike">
                <a:solidFill>
                  <a:srgbClr val="FF0000"/>
                </a:solidFill>
                <a:latin typeface="Times New Roman"/>
                <a:ea typeface="Times New Roman"/>
                <a:cs typeface="Times New Roman"/>
                <a:sym typeface="Times New Roman"/>
              </a:rPr>
              <a:t>In this project, we intend to predict the </a:t>
            </a:r>
            <a:r>
              <a:rPr i="0" lang="en-IN" sz="2200" u="none" cap="none" strike="noStrike">
                <a:solidFill>
                  <a:srgbClr val="FF0000"/>
                </a:solidFill>
                <a:latin typeface="Times New Roman"/>
                <a:ea typeface="Times New Roman"/>
                <a:cs typeface="Times New Roman"/>
                <a:sym typeface="Times New Roman"/>
              </a:rPr>
              <a:t>prices of Airline industry stocks</a:t>
            </a:r>
            <a:r>
              <a:rPr i="0" lang="en-IN" sz="2200" u="none" cap="none" strike="noStrike">
                <a:solidFill>
                  <a:srgbClr val="FF0000"/>
                </a:solidFill>
                <a:latin typeface="Times New Roman"/>
                <a:ea typeface="Times New Roman"/>
                <a:cs typeface="Times New Roman"/>
                <a:sym typeface="Times New Roman"/>
              </a:rPr>
              <a:t> and find the</a:t>
            </a:r>
            <a:r>
              <a:rPr lang="en-IN" sz="2200">
                <a:solidFill>
                  <a:srgbClr val="FF0000"/>
                </a:solidFill>
                <a:latin typeface="Times New Roman"/>
                <a:ea typeface="Times New Roman"/>
                <a:cs typeface="Times New Roman"/>
                <a:sym typeface="Times New Roman"/>
              </a:rPr>
              <a:t> </a:t>
            </a:r>
            <a:r>
              <a:rPr i="0" lang="en-IN" sz="2200" u="none" cap="none" strike="noStrike">
                <a:solidFill>
                  <a:srgbClr val="FF0000"/>
                </a:solidFill>
                <a:latin typeface="Times New Roman"/>
                <a:ea typeface="Times New Roman"/>
                <a:cs typeface="Times New Roman"/>
                <a:sym typeface="Times New Roman"/>
              </a:rPr>
              <a:t>correlation between the stock market price of </a:t>
            </a:r>
            <a:r>
              <a:rPr lang="en-IN" sz="2200">
                <a:solidFill>
                  <a:srgbClr val="FF0000"/>
                </a:solidFill>
                <a:latin typeface="Times New Roman"/>
                <a:ea typeface="Times New Roman"/>
                <a:cs typeface="Times New Roman"/>
                <a:sym typeface="Times New Roman"/>
              </a:rPr>
              <a:t>American Airlines and </a:t>
            </a:r>
            <a:r>
              <a:rPr i="0" lang="en-IN" sz="2200" u="none" cap="none" strike="noStrike">
                <a:solidFill>
                  <a:srgbClr val="FF0000"/>
                </a:solidFill>
                <a:latin typeface="Times New Roman"/>
                <a:ea typeface="Times New Roman"/>
                <a:cs typeface="Times New Roman"/>
                <a:sym typeface="Times New Roman"/>
              </a:rPr>
              <a:t>United Airlines, current trending</a:t>
            </a:r>
            <a:r>
              <a:rPr lang="en-IN" sz="2200">
                <a:solidFill>
                  <a:srgbClr val="FF0000"/>
                </a:solidFill>
                <a:latin typeface="Times New Roman"/>
                <a:ea typeface="Times New Roman"/>
                <a:cs typeface="Times New Roman"/>
                <a:sym typeface="Times New Roman"/>
              </a:rPr>
              <a:t> </a:t>
            </a:r>
            <a:r>
              <a:rPr i="0" lang="en-IN" sz="2200" u="none" cap="none" strike="noStrike">
                <a:solidFill>
                  <a:srgbClr val="FF0000"/>
                </a:solidFill>
                <a:latin typeface="Times New Roman"/>
                <a:ea typeface="Times New Roman"/>
                <a:cs typeface="Times New Roman"/>
                <a:sym typeface="Times New Roman"/>
              </a:rPr>
              <a:t>topics</a:t>
            </a:r>
            <a:r>
              <a:rPr lang="en-IN" sz="2200">
                <a:solidFill>
                  <a:srgbClr val="FF0000"/>
                </a:solidFill>
                <a:latin typeface="Times New Roman"/>
                <a:ea typeface="Times New Roman"/>
                <a:cs typeface="Times New Roman"/>
                <a:sym typeface="Times New Roman"/>
              </a:rPr>
              <a:t> </a:t>
            </a:r>
            <a:r>
              <a:rPr i="0" lang="en-IN" sz="2200" u="none" cap="none" strike="noStrike">
                <a:solidFill>
                  <a:srgbClr val="FF0000"/>
                </a:solidFill>
                <a:latin typeface="Times New Roman"/>
                <a:ea typeface="Times New Roman"/>
                <a:cs typeface="Times New Roman"/>
                <a:sym typeface="Times New Roman"/>
              </a:rPr>
              <a:t>searched on Google and the crude oil US</a:t>
            </a:r>
            <a:r>
              <a:rPr lang="en-IN" sz="2200">
                <a:solidFill>
                  <a:srgbClr val="FF0000"/>
                </a:solidFill>
                <a:latin typeface="Times New Roman"/>
                <a:ea typeface="Times New Roman"/>
                <a:cs typeface="Times New Roman"/>
                <a:sym typeface="Times New Roman"/>
              </a:rPr>
              <a:t> </a:t>
            </a:r>
            <a:r>
              <a:rPr i="0" lang="en-IN" sz="2200" u="none" cap="none" strike="noStrike">
                <a:solidFill>
                  <a:srgbClr val="FF0000"/>
                </a:solidFill>
                <a:latin typeface="Times New Roman"/>
                <a:ea typeface="Times New Roman"/>
                <a:cs typeface="Times New Roman"/>
                <a:sym typeface="Times New Roman"/>
              </a:rPr>
              <a:t>market prices.</a:t>
            </a:r>
            <a:endParaRPr i="0" sz="22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2" type="sldNum"/>
          </p:nvPr>
        </p:nvSpPr>
        <p:spPr>
          <a:xfrm>
            <a:off x="8509994" y="6477000"/>
            <a:ext cx="176807" cy="231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98" name="Shape 98"/>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lnSpc>
                <a:spcPct val="90000"/>
              </a:lnSpc>
              <a:spcBef>
                <a:spcPts val="500"/>
              </a:spcBef>
              <a:spcAft>
                <a:spcPts val="0"/>
              </a:spcAft>
              <a:buClr>
                <a:schemeClr val="dk1"/>
              </a:buClr>
              <a:buSzPts val="2220"/>
              <a:buFont typeface="Noto Sans Symbols"/>
              <a:buNone/>
            </a:pPr>
            <a:r>
              <a:rPr lang="en-IN" sz="2220">
                <a:solidFill>
                  <a:srgbClr val="FF0000"/>
                </a:solidFill>
                <a:latin typeface="Century"/>
                <a:ea typeface="Century"/>
                <a:cs typeface="Century"/>
                <a:sym typeface="Century"/>
              </a:rPr>
              <a:t>Airline Stock Prediction Based on Alternate Data</a:t>
            </a:r>
            <a:endParaRPr/>
          </a:p>
        </p:txBody>
      </p:sp>
      <p:sp>
        <p:nvSpPr>
          <p:cNvPr id="99" name="Shape 99"/>
          <p:cNvSpPr txBox="1"/>
          <p:nvPr>
            <p:ph idx="1" type="body"/>
          </p:nvPr>
        </p:nvSpPr>
        <p:spPr>
          <a:xfrm>
            <a:off x="571499" y="1358900"/>
            <a:ext cx="7785000" cy="5346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600"/>
              </a:spcBef>
              <a:spcAft>
                <a:spcPts val="0"/>
              </a:spcAft>
              <a:buClr>
                <a:srgbClr val="000000"/>
              </a:buClr>
              <a:buSzPts val="2800"/>
              <a:buFont typeface="Noto Sans Symbols"/>
              <a:buNone/>
            </a:pPr>
            <a:r>
              <a:rPr b="0" i="0" lang="en-IN" sz="2800" u="none" cap="none" strike="noStrike">
                <a:solidFill>
                  <a:srgbClr val="000000"/>
                </a:solidFill>
                <a:latin typeface="Century"/>
                <a:ea typeface="Century"/>
                <a:cs typeface="Century"/>
                <a:sym typeface="Century"/>
              </a:rPr>
              <a:t>Experiments/Results</a:t>
            </a:r>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1. </a:t>
            </a:r>
            <a:r>
              <a:rPr lang="en-IN" sz="2000">
                <a:solidFill>
                  <a:srgbClr val="FF0000"/>
                </a:solidFill>
                <a:latin typeface="Century"/>
                <a:ea typeface="Century"/>
                <a:cs typeface="Century"/>
                <a:sym typeface="Century"/>
              </a:rPr>
              <a:t>Regression Model using parameters from Stock Price, Google Trends and Oil Price Datasets.</a:t>
            </a:r>
            <a:endParaRPr b="0" i="0" sz="2000" u="none" cap="none" strike="noStrike">
              <a:solidFill>
                <a:srgbClr val="00B0F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2. </a:t>
            </a:r>
            <a:r>
              <a:rPr lang="en-IN" sz="2000">
                <a:solidFill>
                  <a:srgbClr val="FF0000"/>
                </a:solidFill>
                <a:latin typeface="Century"/>
                <a:ea typeface="Century"/>
                <a:cs typeface="Century"/>
                <a:sym typeface="Century"/>
              </a:rPr>
              <a:t>Regression Model using parameters from Stock Price and Oil Price Datasets.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3. </a:t>
            </a:r>
            <a:r>
              <a:rPr lang="en-IN" sz="2000">
                <a:solidFill>
                  <a:srgbClr val="FF0000"/>
                </a:solidFill>
                <a:latin typeface="Century"/>
                <a:ea typeface="Century"/>
                <a:cs typeface="Century"/>
                <a:sym typeface="Century"/>
              </a:rPr>
              <a:t>Regression Model using parameters from Stock Price and Google Trends Datasets.</a:t>
            </a:r>
            <a:endParaRPr sz="2000">
              <a:solidFill>
                <a:srgbClr val="FF0000"/>
              </a:solidFill>
              <a:latin typeface="Century"/>
              <a:ea typeface="Century"/>
              <a:cs typeface="Century"/>
              <a:sym typeface="Century"/>
            </a:endParaRPr>
          </a:p>
          <a:p>
            <a:pPr indent="0" lvl="0" marL="0" marR="0" rtl="0" algn="l">
              <a:lnSpc>
                <a:spcPct val="100000"/>
              </a:lnSpc>
              <a:spcBef>
                <a:spcPts val="400"/>
              </a:spcBef>
              <a:spcAft>
                <a:spcPts val="0"/>
              </a:spcAft>
              <a:buClr>
                <a:srgbClr val="000000"/>
              </a:buClr>
              <a:buSzPts val="2000"/>
              <a:buFont typeface="Noto Sans Symbols"/>
              <a:buNone/>
            </a:pPr>
            <a:r>
              <a:t/>
            </a:r>
            <a:endParaRPr sz="2000">
              <a:solidFill>
                <a:srgbClr val="FF0000"/>
              </a:solidFill>
              <a:latin typeface="Century"/>
              <a:ea typeface="Century"/>
              <a:cs typeface="Century"/>
              <a:sym typeface="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7813"/>
            <a:ext cx="8229600" cy="712800"/>
          </a:xfrm>
          <a:prstGeom prst="rect">
            <a:avLst/>
          </a:prstGeom>
        </p:spPr>
        <p:txBody>
          <a:bodyPr anchorCtr="0" anchor="b" bIns="91425" lIns="91425" spcFirstLastPara="1" rIns="91425" wrap="square" tIns="91425">
            <a:noAutofit/>
          </a:bodyPr>
          <a:lstStyle/>
          <a:p>
            <a:pPr indent="0" lvl="0" marL="0" rtl="0">
              <a:lnSpc>
                <a:spcPct val="90000"/>
              </a:lnSpc>
              <a:spcBef>
                <a:spcPts val="500"/>
              </a:spcBef>
              <a:spcAft>
                <a:spcPts val="0"/>
              </a:spcAft>
              <a:buNone/>
            </a:pPr>
            <a:r>
              <a:rPr lang="en-IN" sz="2220">
                <a:solidFill>
                  <a:srgbClr val="FF0000"/>
                </a:solidFill>
                <a:latin typeface="Century"/>
                <a:ea typeface="Century"/>
                <a:cs typeface="Century"/>
                <a:sym typeface="Century"/>
              </a:rPr>
              <a:t>Airline Stock Prediction Based on Alternate Data</a:t>
            </a:r>
            <a:endParaRPr/>
          </a:p>
        </p:txBody>
      </p:sp>
      <p:sp>
        <p:nvSpPr>
          <p:cNvPr id="105" name="Shape 105"/>
          <p:cNvSpPr txBox="1"/>
          <p:nvPr>
            <p:ph idx="1" type="body"/>
          </p:nvPr>
        </p:nvSpPr>
        <p:spPr>
          <a:xfrm>
            <a:off x="457200" y="1143000"/>
            <a:ext cx="8229600" cy="4987800"/>
          </a:xfrm>
          <a:prstGeom prst="rect">
            <a:avLst/>
          </a:prstGeom>
        </p:spPr>
        <p:txBody>
          <a:bodyPr anchorCtr="0" anchor="t" bIns="91425" lIns="91425" spcFirstLastPara="1" rIns="91425" wrap="square" tIns="91425">
            <a:noAutofit/>
          </a:bodyPr>
          <a:lstStyle/>
          <a:p>
            <a:pPr indent="0" lvl="0" marL="0">
              <a:spcBef>
                <a:spcPts val="500"/>
              </a:spcBef>
              <a:spcAft>
                <a:spcPts val="0"/>
              </a:spcAft>
              <a:buNone/>
            </a:pPr>
            <a:r>
              <a:rPr lang="en-IN"/>
              <a:t>Insights</a:t>
            </a:r>
            <a:endParaRPr/>
          </a:p>
          <a:p>
            <a:pPr indent="0" lvl="0" marL="0" rtl="0">
              <a:spcBef>
                <a:spcPts val="400"/>
              </a:spcBef>
              <a:spcAft>
                <a:spcPts val="0"/>
              </a:spcAft>
              <a:buClr>
                <a:schemeClr val="dk1"/>
              </a:buClr>
              <a:buSzPts val="2000"/>
              <a:buFont typeface="Noto Sans Symbols"/>
              <a:buNone/>
            </a:pPr>
            <a:r>
              <a:t/>
            </a:r>
            <a:endParaRPr sz="2000">
              <a:solidFill>
                <a:srgbClr val="FF0000"/>
              </a:solidFill>
              <a:latin typeface="Century"/>
              <a:ea typeface="Century"/>
              <a:cs typeface="Century"/>
              <a:sym typeface="Century"/>
            </a:endParaRPr>
          </a:p>
          <a:p>
            <a:pPr indent="-355600" lvl="0" marL="457200" rtl="0">
              <a:spcBef>
                <a:spcPts val="400"/>
              </a:spcBef>
              <a:spcAft>
                <a:spcPts val="0"/>
              </a:spcAft>
              <a:buClr>
                <a:srgbClr val="FF0000"/>
              </a:buClr>
              <a:buSzPts val="2000"/>
              <a:buFont typeface="Century"/>
              <a:buChar char="●"/>
            </a:pPr>
            <a:r>
              <a:rPr lang="en-IN" sz="2000">
                <a:solidFill>
                  <a:srgbClr val="FF0000"/>
                </a:solidFill>
                <a:latin typeface="Century"/>
                <a:ea typeface="Century"/>
                <a:cs typeface="Century"/>
                <a:sym typeface="Century"/>
              </a:rPr>
              <a:t>Decision Tree Regression performed the best in all three experiments showing approximately 30% improvement in predictions. </a:t>
            </a:r>
            <a:endParaRPr sz="2000">
              <a:solidFill>
                <a:srgbClr val="FF0000"/>
              </a:solidFill>
              <a:latin typeface="Century"/>
              <a:ea typeface="Century"/>
              <a:cs typeface="Century"/>
              <a:sym typeface="Century"/>
            </a:endParaRPr>
          </a:p>
          <a:p>
            <a:pPr indent="-355600" lvl="0" marL="457200" rtl="0">
              <a:spcBef>
                <a:spcPts val="0"/>
              </a:spcBef>
              <a:spcAft>
                <a:spcPts val="0"/>
              </a:spcAft>
              <a:buClr>
                <a:srgbClr val="FF0000"/>
              </a:buClr>
              <a:buSzPts val="2000"/>
              <a:buFont typeface="Century"/>
              <a:buChar char="●"/>
            </a:pPr>
            <a:r>
              <a:rPr lang="en-IN" sz="2000">
                <a:solidFill>
                  <a:srgbClr val="FF0000"/>
                </a:solidFill>
                <a:latin typeface="Century"/>
                <a:ea typeface="Century"/>
                <a:cs typeface="Century"/>
                <a:sym typeface="Century"/>
              </a:rPr>
              <a:t>Linear Regression provided coefficient weights for each feature which can be used for analysing how each feature affects the changes in the stock price. The words “debt” and “settlement” seem to have the most impact on the predictions.</a:t>
            </a:r>
            <a:endParaRPr sz="2000">
              <a:solidFill>
                <a:srgbClr val="FF0000"/>
              </a:solidFill>
              <a:latin typeface="Century"/>
              <a:ea typeface="Century"/>
              <a:cs typeface="Century"/>
              <a:sym typeface="Century"/>
            </a:endParaRPr>
          </a:p>
          <a:p>
            <a:pPr indent="-355600" lvl="0" marL="457200" rtl="0">
              <a:spcBef>
                <a:spcPts val="0"/>
              </a:spcBef>
              <a:spcAft>
                <a:spcPts val="0"/>
              </a:spcAft>
              <a:buClr>
                <a:srgbClr val="FF0000"/>
              </a:buClr>
              <a:buSzPts val="2000"/>
              <a:buFont typeface="Century"/>
              <a:buChar char="●"/>
            </a:pPr>
            <a:r>
              <a:rPr lang="en-IN" sz="2000">
                <a:solidFill>
                  <a:srgbClr val="FF0000"/>
                </a:solidFill>
                <a:latin typeface="Century"/>
                <a:ea typeface="Century"/>
                <a:cs typeface="Century"/>
                <a:sym typeface="Century"/>
              </a:rPr>
              <a:t>It was observed that Oil Data was not correlated to Airline stock data. The model which used Stock Price and Oil Price data performed very poorly.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7813"/>
            <a:ext cx="8229600" cy="71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IN" sz="2220">
                <a:solidFill>
                  <a:srgbClr val="FF0000"/>
                </a:solidFill>
                <a:latin typeface="Century"/>
                <a:ea typeface="Century"/>
                <a:cs typeface="Century"/>
                <a:sym typeface="Century"/>
              </a:rPr>
              <a:t>Airline Stock Prediction Based on Alternate Data</a:t>
            </a:r>
            <a:endParaRPr/>
          </a:p>
        </p:txBody>
      </p:sp>
      <p:sp>
        <p:nvSpPr>
          <p:cNvPr id="111" name="Shape 111"/>
          <p:cNvSpPr txBox="1"/>
          <p:nvPr/>
        </p:nvSpPr>
        <p:spPr>
          <a:xfrm>
            <a:off x="582600" y="1148550"/>
            <a:ext cx="7475700" cy="33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IN" sz="2400">
                <a:solidFill>
                  <a:schemeClr val="dk1"/>
                </a:solidFill>
              </a:rPr>
              <a:t>Sample Predictions of our Application</a:t>
            </a:r>
            <a:endParaRPr/>
          </a:p>
        </p:txBody>
      </p:sp>
      <p:graphicFrame>
        <p:nvGraphicFramePr>
          <p:cNvPr id="112" name="Shape 112"/>
          <p:cNvGraphicFramePr/>
          <p:nvPr/>
        </p:nvGraphicFramePr>
        <p:xfrm>
          <a:off x="819300" y="1828250"/>
          <a:ext cx="3000000" cy="3000000"/>
        </p:xfrm>
        <a:graphic>
          <a:graphicData uri="http://schemas.openxmlformats.org/drawingml/2006/table">
            <a:tbl>
              <a:tblPr>
                <a:noFill/>
                <a:tableStyleId>{000D0377-56C2-4C28-9107-AFD12138B2F0}</a:tableStyleId>
              </a:tblPr>
              <a:tblGrid>
                <a:gridCol w="3619500"/>
                <a:gridCol w="3619500"/>
              </a:tblGrid>
              <a:tr h="381000">
                <a:tc>
                  <a:txBody>
                    <a:bodyPr>
                      <a:noAutofit/>
                    </a:bodyPr>
                    <a:lstStyle/>
                    <a:p>
                      <a:pPr indent="0" lvl="0" marL="0" rtl="0">
                        <a:spcBef>
                          <a:spcPts val="0"/>
                        </a:spcBef>
                        <a:spcAft>
                          <a:spcPts val="0"/>
                        </a:spcAft>
                        <a:buNone/>
                      </a:pPr>
                      <a:r>
                        <a:rPr lang="en-IN"/>
                        <a:t>Actual</a:t>
                      </a:r>
                      <a:endParaRPr/>
                    </a:p>
                  </a:txBody>
                  <a:tcPr marT="91425" marB="91425" marR="91425" marL="91425"/>
                </a:tc>
                <a:tc>
                  <a:txBody>
                    <a:bodyPr>
                      <a:noAutofit/>
                    </a:bodyPr>
                    <a:lstStyle/>
                    <a:p>
                      <a:pPr indent="0" lvl="0" marL="0" rtl="0">
                        <a:spcBef>
                          <a:spcPts val="0"/>
                        </a:spcBef>
                        <a:spcAft>
                          <a:spcPts val="0"/>
                        </a:spcAft>
                        <a:buNone/>
                      </a:pPr>
                      <a:r>
                        <a:rPr lang="en-IN"/>
                        <a:t>Predicted</a:t>
                      </a:r>
                      <a:endParaRPr/>
                    </a:p>
                  </a:txBody>
                  <a:tcPr marT="91425" marB="91425" marR="91425" marL="91425"/>
                </a:tc>
              </a:tr>
              <a:tr h="381000">
                <a:tc>
                  <a:txBody>
                    <a:bodyPr>
                      <a:noAutofit/>
                    </a:bodyPr>
                    <a:lstStyle/>
                    <a:p>
                      <a:pPr indent="0" lvl="0" marL="0" rtl="0">
                        <a:spcBef>
                          <a:spcPts val="0"/>
                        </a:spcBef>
                        <a:spcAft>
                          <a:spcPts val="0"/>
                        </a:spcAft>
                        <a:buNone/>
                      </a:pPr>
                      <a:r>
                        <a:rPr lang="en-IN"/>
                        <a:t>57.8637</a:t>
                      </a:r>
                      <a:endParaRPr/>
                    </a:p>
                  </a:txBody>
                  <a:tcPr marT="91425" marB="91425" marR="91425" marL="91425"/>
                </a:tc>
                <a:tc>
                  <a:txBody>
                    <a:bodyPr>
                      <a:noAutofit/>
                    </a:bodyPr>
                    <a:lstStyle/>
                    <a:p>
                      <a:pPr indent="0" lvl="0" marL="0" rtl="0">
                        <a:spcBef>
                          <a:spcPts val="0"/>
                        </a:spcBef>
                        <a:spcAft>
                          <a:spcPts val="0"/>
                        </a:spcAft>
                        <a:buNone/>
                      </a:pPr>
                      <a:r>
                        <a:rPr lang="en-IN"/>
                        <a:t>57.80883333333333</a:t>
                      </a:r>
                      <a:endParaRPr/>
                    </a:p>
                  </a:txBody>
                  <a:tcPr marT="91425" marB="91425" marR="91425" marL="91425"/>
                </a:tc>
              </a:tr>
              <a:tr h="381000">
                <a:tc>
                  <a:txBody>
                    <a:bodyPr>
                      <a:noAutofit/>
                    </a:bodyPr>
                    <a:lstStyle/>
                    <a:p>
                      <a:pPr indent="0" lvl="0" marL="0" rtl="0">
                        <a:spcBef>
                          <a:spcPts val="0"/>
                        </a:spcBef>
                        <a:spcAft>
                          <a:spcPts val="0"/>
                        </a:spcAft>
                        <a:buNone/>
                      </a:pPr>
                      <a:r>
                        <a:rPr lang="en-IN"/>
                        <a:t>50.778</a:t>
                      </a:r>
                      <a:endParaRPr/>
                    </a:p>
                  </a:txBody>
                  <a:tcPr marT="91425" marB="91425" marR="91425" marL="91425"/>
                </a:tc>
                <a:tc>
                  <a:txBody>
                    <a:bodyPr>
                      <a:noAutofit/>
                    </a:bodyPr>
                    <a:lstStyle/>
                    <a:p>
                      <a:pPr indent="0" lvl="0" marL="0" rtl="0">
                        <a:spcBef>
                          <a:spcPts val="0"/>
                        </a:spcBef>
                        <a:spcAft>
                          <a:spcPts val="0"/>
                        </a:spcAft>
                        <a:buNone/>
                      </a:pPr>
                      <a:r>
                        <a:rPr lang="en-IN"/>
                        <a:t>50.165119999999995</a:t>
                      </a:r>
                      <a:endParaRPr/>
                    </a:p>
                  </a:txBody>
                  <a:tcPr marT="91425" marB="91425" marR="91425" marL="91425"/>
                </a:tc>
              </a:tr>
              <a:tr h="381000">
                <a:tc>
                  <a:txBody>
                    <a:bodyPr>
                      <a:noAutofit/>
                    </a:bodyPr>
                    <a:lstStyle/>
                    <a:p>
                      <a:pPr indent="0" lvl="0" marL="0" rtl="0">
                        <a:spcBef>
                          <a:spcPts val="0"/>
                        </a:spcBef>
                        <a:spcAft>
                          <a:spcPts val="0"/>
                        </a:spcAft>
                        <a:buNone/>
                      </a:pPr>
                      <a:r>
                        <a:rPr lang="en-IN"/>
                        <a:t>45.69</a:t>
                      </a:r>
                      <a:endParaRPr/>
                    </a:p>
                  </a:txBody>
                  <a:tcPr marT="91425" marB="91425" marR="91425" marL="91425"/>
                </a:tc>
                <a:tc>
                  <a:txBody>
                    <a:bodyPr>
                      <a:noAutofit/>
                    </a:bodyPr>
                    <a:lstStyle/>
                    <a:p>
                      <a:pPr indent="0" lvl="0" marL="0" rtl="0">
                        <a:spcBef>
                          <a:spcPts val="0"/>
                        </a:spcBef>
                        <a:spcAft>
                          <a:spcPts val="0"/>
                        </a:spcAft>
                        <a:buNone/>
                      </a:pPr>
                      <a:r>
                        <a:rPr lang="en-IN"/>
                        <a:t>46.68000000000001</a:t>
                      </a:r>
                      <a:endParaRPr/>
                    </a:p>
                  </a:txBody>
                  <a:tcPr marT="91425" marB="91425" marR="91425" marL="91425"/>
                </a:tc>
              </a:tr>
              <a:tr h="381000">
                <a:tc>
                  <a:txBody>
                    <a:bodyPr>
                      <a:noAutofit/>
                    </a:bodyPr>
                    <a:lstStyle/>
                    <a:p>
                      <a:pPr indent="0" lvl="0" marL="0" rtl="0">
                        <a:spcBef>
                          <a:spcPts val="0"/>
                        </a:spcBef>
                        <a:spcAft>
                          <a:spcPts val="0"/>
                        </a:spcAft>
                        <a:buNone/>
                      </a:pPr>
                      <a:r>
                        <a:rPr lang="en-IN"/>
                        <a:t>47.3115</a:t>
                      </a:r>
                      <a:endParaRPr/>
                    </a:p>
                  </a:txBody>
                  <a:tcPr marT="91425" marB="91425" marR="91425" marL="91425"/>
                </a:tc>
                <a:tc>
                  <a:txBody>
                    <a:bodyPr>
                      <a:noAutofit/>
                    </a:bodyPr>
                    <a:lstStyle/>
                    <a:p>
                      <a:pPr indent="0" lvl="0" marL="0" rtl="0">
                        <a:spcBef>
                          <a:spcPts val="0"/>
                        </a:spcBef>
                        <a:spcAft>
                          <a:spcPts val="0"/>
                        </a:spcAft>
                        <a:buNone/>
                      </a:pPr>
                      <a:r>
                        <a:rPr lang="en-IN"/>
                        <a:t>50.670818181818184</a:t>
                      </a:r>
                      <a:endParaRPr/>
                    </a:p>
                  </a:txBody>
                  <a:tcPr marT="91425" marB="91425" marR="91425" marL="91425"/>
                </a:tc>
              </a:tr>
              <a:tr h="381000">
                <a:tc>
                  <a:txBody>
                    <a:bodyPr>
                      <a:noAutofit/>
                    </a:bodyPr>
                    <a:lstStyle/>
                    <a:p>
                      <a:pPr indent="0" lvl="0" marL="0" rtl="0">
                        <a:spcBef>
                          <a:spcPts val="0"/>
                        </a:spcBef>
                        <a:spcAft>
                          <a:spcPts val="0"/>
                        </a:spcAft>
                        <a:buNone/>
                      </a:pPr>
                      <a:r>
                        <a:rPr lang="en-IN"/>
                        <a:t> 52.31</a:t>
                      </a:r>
                      <a:endParaRPr/>
                    </a:p>
                  </a:txBody>
                  <a:tcPr marT="91425" marB="91425" marR="91425" marL="91425"/>
                </a:tc>
                <a:tc>
                  <a:txBody>
                    <a:bodyPr>
                      <a:noAutofit/>
                    </a:bodyPr>
                    <a:lstStyle/>
                    <a:p>
                      <a:pPr indent="0" lvl="0" marL="0" rtl="0">
                        <a:spcBef>
                          <a:spcPts val="0"/>
                        </a:spcBef>
                        <a:spcAft>
                          <a:spcPts val="0"/>
                        </a:spcAft>
                        <a:buNone/>
                      </a:pPr>
                      <a:r>
                        <a:rPr lang="en-IN"/>
                        <a:t>53.863038888888894</a:t>
                      </a:r>
                      <a:endParaRPr/>
                    </a:p>
                  </a:txBody>
                  <a:tcPr marT="91425" marB="91425" marR="91425" marL="91425"/>
                </a:tc>
              </a:tr>
              <a:tr h="381000">
                <a:tc>
                  <a:txBody>
                    <a:bodyPr>
                      <a:noAutofit/>
                    </a:bodyPr>
                    <a:lstStyle/>
                    <a:p>
                      <a:pPr indent="0" lvl="0" marL="0" rtl="0">
                        <a:spcBef>
                          <a:spcPts val="0"/>
                        </a:spcBef>
                        <a:spcAft>
                          <a:spcPts val="0"/>
                        </a:spcAft>
                        <a:buNone/>
                      </a:pPr>
                      <a:r>
                        <a:rPr lang="en-IN"/>
                        <a:t>46.2658</a:t>
                      </a:r>
                      <a:endParaRPr/>
                    </a:p>
                  </a:txBody>
                  <a:tcPr marT="91425" marB="91425" marR="91425" marL="91425"/>
                </a:tc>
                <a:tc>
                  <a:txBody>
                    <a:bodyPr>
                      <a:noAutofit/>
                    </a:bodyPr>
                    <a:lstStyle/>
                    <a:p>
                      <a:pPr indent="0" lvl="0" marL="0" rtl="0">
                        <a:spcBef>
                          <a:spcPts val="0"/>
                        </a:spcBef>
                        <a:spcAft>
                          <a:spcPts val="0"/>
                        </a:spcAft>
                        <a:buNone/>
                      </a:pPr>
                      <a:r>
                        <a:rPr lang="en-IN"/>
                        <a:t>47.76202666666666</a:t>
                      </a:r>
                      <a:endParaRPr/>
                    </a:p>
                  </a:txBody>
                  <a:tcPr marT="91425" marB="91425" marR="91425" marL="91425"/>
                </a:tc>
              </a:tr>
              <a:tr h="381000">
                <a:tc>
                  <a:txBody>
                    <a:bodyPr>
                      <a:noAutofit/>
                    </a:bodyPr>
                    <a:lstStyle/>
                    <a:p>
                      <a:pPr indent="0" lvl="0" marL="0" rtl="0">
                        <a:spcBef>
                          <a:spcPts val="0"/>
                        </a:spcBef>
                        <a:spcAft>
                          <a:spcPts val="0"/>
                        </a:spcAft>
                        <a:buNone/>
                      </a:pPr>
                      <a:r>
                        <a:rPr lang="en-IN"/>
                        <a:t>51.01</a:t>
                      </a:r>
                      <a:endParaRPr/>
                    </a:p>
                  </a:txBody>
                  <a:tcPr marT="91425" marB="91425" marR="91425" marL="91425"/>
                </a:tc>
                <a:tc>
                  <a:txBody>
                    <a:bodyPr>
                      <a:noAutofit/>
                    </a:bodyPr>
                    <a:lstStyle/>
                    <a:p>
                      <a:pPr indent="0" lvl="0" marL="0" rtl="0">
                        <a:spcBef>
                          <a:spcPts val="0"/>
                        </a:spcBef>
                        <a:spcAft>
                          <a:spcPts val="0"/>
                        </a:spcAft>
                        <a:buNone/>
                      </a:pPr>
                      <a:r>
                        <a:rPr lang="en-IN"/>
                        <a:t>53.863038888888894</a:t>
                      </a:r>
                      <a:endParaRPr/>
                    </a:p>
                  </a:txBody>
                  <a:tcPr marT="91425" marB="91425" marR="91425" marL="91425"/>
                </a:tc>
              </a:tr>
              <a:tr h="381000">
                <a:tc>
                  <a:txBody>
                    <a:bodyPr>
                      <a:noAutofit/>
                    </a:bodyPr>
                    <a:lstStyle/>
                    <a:p>
                      <a:pPr indent="0" lvl="0" marL="0" rtl="0">
                        <a:spcBef>
                          <a:spcPts val="0"/>
                        </a:spcBef>
                        <a:spcAft>
                          <a:spcPts val="0"/>
                        </a:spcAft>
                        <a:buNone/>
                      </a:pPr>
                      <a:r>
                        <a:rPr lang="en-IN"/>
                        <a:t>50.2989</a:t>
                      </a:r>
                      <a:endParaRPr/>
                    </a:p>
                  </a:txBody>
                  <a:tcPr marT="91425" marB="91425" marR="91425" marL="91425"/>
                </a:tc>
                <a:tc>
                  <a:txBody>
                    <a:bodyPr>
                      <a:noAutofit/>
                    </a:bodyPr>
                    <a:lstStyle/>
                    <a:p>
                      <a:pPr indent="0" lvl="0" marL="0" rtl="0">
                        <a:spcBef>
                          <a:spcPts val="0"/>
                        </a:spcBef>
                        <a:spcAft>
                          <a:spcPts val="0"/>
                        </a:spcAft>
                        <a:buNone/>
                      </a:pPr>
                      <a:r>
                        <a:rPr lang="en-IN"/>
                        <a:t>46.31584864864865</a:t>
                      </a:r>
                      <a:endParaRPr/>
                    </a:p>
                  </a:txBody>
                  <a:tcPr marT="91425" marB="91425" marR="91425" marL="91425"/>
                </a:tc>
              </a:tr>
              <a:tr h="381000">
                <a:tc>
                  <a:txBody>
                    <a:bodyPr>
                      <a:noAutofit/>
                    </a:bodyPr>
                    <a:lstStyle/>
                    <a:p>
                      <a:pPr indent="0" lvl="0" marL="0" rtl="0">
                        <a:spcBef>
                          <a:spcPts val="0"/>
                        </a:spcBef>
                        <a:spcAft>
                          <a:spcPts val="0"/>
                        </a:spcAft>
                        <a:buNone/>
                      </a:pPr>
                      <a:r>
                        <a:rPr lang="en-IN"/>
                        <a:t> 50.85</a:t>
                      </a:r>
                      <a:endParaRPr/>
                    </a:p>
                  </a:txBody>
                  <a:tcPr marT="91425" marB="91425" marR="91425" marL="91425"/>
                </a:tc>
                <a:tc>
                  <a:txBody>
                    <a:bodyPr>
                      <a:noAutofit/>
                    </a:bodyPr>
                    <a:lstStyle/>
                    <a:p>
                      <a:pPr indent="0" lvl="0" marL="0" rtl="0">
                        <a:spcBef>
                          <a:spcPts val="0"/>
                        </a:spcBef>
                        <a:spcAft>
                          <a:spcPts val="0"/>
                        </a:spcAft>
                        <a:buNone/>
                      </a:pPr>
                      <a:r>
                        <a:rPr lang="en-IN"/>
                        <a:t>51.838100000000054</a:t>
                      </a:r>
                      <a:endParaRPr/>
                    </a:p>
                  </a:txBody>
                  <a:tcPr marT="91425" marB="91425" marR="91425" marL="91425"/>
                </a:tc>
              </a:tr>
              <a:tr h="381000">
                <a:tc>
                  <a:txBody>
                    <a:bodyPr>
                      <a:noAutofit/>
                    </a:bodyPr>
                    <a:lstStyle/>
                    <a:p>
                      <a:pPr indent="0" lvl="0" marL="0" rtl="0">
                        <a:spcBef>
                          <a:spcPts val="0"/>
                        </a:spcBef>
                        <a:spcAft>
                          <a:spcPts val="0"/>
                        </a:spcAft>
                        <a:buNone/>
                      </a:pPr>
                      <a:r>
                        <a:rPr lang="en-IN"/>
                        <a:t>51.72</a:t>
                      </a:r>
                      <a:endParaRPr/>
                    </a:p>
                  </a:txBody>
                  <a:tcPr marT="91425" marB="91425" marR="91425" marL="91425"/>
                </a:tc>
                <a:tc>
                  <a:txBody>
                    <a:bodyPr>
                      <a:noAutofit/>
                    </a:bodyPr>
                    <a:lstStyle/>
                    <a:p>
                      <a:pPr indent="0" lvl="0" marL="0" rtl="0">
                        <a:spcBef>
                          <a:spcPts val="0"/>
                        </a:spcBef>
                        <a:spcAft>
                          <a:spcPts val="0"/>
                        </a:spcAft>
                        <a:buNone/>
                      </a:pPr>
                      <a:r>
                        <a:rPr lang="en-IN"/>
                        <a:t>53.863038888888894</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idx="12" type="sldNum"/>
          </p:nvPr>
        </p:nvSpPr>
        <p:spPr>
          <a:xfrm>
            <a:off x="8356599" y="6477000"/>
            <a:ext cx="330300" cy="23130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118" name="Shape 118"/>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spcBef>
                <a:spcPts val="0"/>
              </a:spcBef>
              <a:spcAft>
                <a:spcPts val="0"/>
              </a:spcAft>
              <a:buClr>
                <a:schemeClr val="dk1"/>
              </a:buClr>
              <a:buSzPts val="1100"/>
              <a:buFont typeface="Arial"/>
              <a:buNone/>
            </a:pPr>
            <a:r>
              <a:rPr lang="en-IN" sz="2220">
                <a:solidFill>
                  <a:srgbClr val="FF0000"/>
                </a:solidFill>
                <a:latin typeface="Century"/>
                <a:ea typeface="Century"/>
                <a:cs typeface="Century"/>
                <a:sym typeface="Century"/>
              </a:rPr>
              <a:t>Airline Stock Prediction Based on Alternate Data</a:t>
            </a:r>
            <a:endParaRPr>
              <a:solidFill>
                <a:srgbClr val="FF0000"/>
              </a:solidFill>
              <a:latin typeface="Century"/>
              <a:ea typeface="Century"/>
              <a:cs typeface="Century"/>
              <a:sym typeface="Century"/>
            </a:endParaRPr>
          </a:p>
        </p:txBody>
      </p:sp>
      <p:sp>
        <p:nvSpPr>
          <p:cNvPr id="119" name="Shape 119"/>
          <p:cNvSpPr txBox="1"/>
          <p:nvPr>
            <p:ph idx="1" type="body"/>
          </p:nvPr>
        </p:nvSpPr>
        <p:spPr>
          <a:xfrm>
            <a:off x="571499" y="1130300"/>
            <a:ext cx="7785101" cy="5346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600"/>
              </a:spcBef>
              <a:spcAft>
                <a:spcPts val="0"/>
              </a:spcAft>
              <a:buClr>
                <a:srgbClr val="000000"/>
              </a:buClr>
              <a:buSzPts val="2800"/>
              <a:buFont typeface="Noto Sans Symbols"/>
              <a:buNone/>
            </a:pPr>
            <a:r>
              <a:rPr b="0" i="0" lang="en-IN" sz="2800" u="none" cap="none" strike="noStrike">
                <a:solidFill>
                  <a:srgbClr val="000000"/>
                </a:solidFill>
                <a:latin typeface="Century"/>
                <a:ea typeface="Century"/>
                <a:cs typeface="Century"/>
                <a:sym typeface="Century"/>
              </a:rPr>
              <a:t>Obstacles</a:t>
            </a:r>
            <a:endParaRPr/>
          </a:p>
          <a:p>
            <a:pPr indent="-381000" lvl="0" marL="457200" marR="0" rtl="0" algn="l">
              <a:lnSpc>
                <a:spcPct val="100000"/>
              </a:lnSpc>
              <a:spcBef>
                <a:spcPts val="500"/>
              </a:spcBef>
              <a:spcAft>
                <a:spcPts val="0"/>
              </a:spcAft>
              <a:buClr>
                <a:srgbClr val="FF0000"/>
              </a:buClr>
              <a:buSzPts val="2400"/>
              <a:buFont typeface="Century"/>
              <a:buChar char="●"/>
            </a:pPr>
            <a:r>
              <a:rPr lang="en-IN">
                <a:solidFill>
                  <a:srgbClr val="FF0000"/>
                </a:solidFill>
                <a:latin typeface="Century"/>
                <a:ea typeface="Century"/>
                <a:cs typeface="Century"/>
                <a:sym typeface="Century"/>
              </a:rPr>
              <a:t>Out of Memory errors in DUMBO while running spark-shell.</a:t>
            </a:r>
            <a:endParaRPr>
              <a:solidFill>
                <a:srgbClr val="FF0000"/>
              </a:solidFill>
              <a:latin typeface="Century"/>
              <a:ea typeface="Century"/>
              <a:cs typeface="Century"/>
              <a:sym typeface="Century"/>
            </a:endParaRPr>
          </a:p>
          <a:p>
            <a:pPr indent="-381000" lvl="0" marL="457200" marR="0" rtl="0" algn="l">
              <a:lnSpc>
                <a:spcPct val="100000"/>
              </a:lnSpc>
              <a:spcBef>
                <a:spcPts val="0"/>
              </a:spcBef>
              <a:spcAft>
                <a:spcPts val="0"/>
              </a:spcAft>
              <a:buClr>
                <a:srgbClr val="FF0000"/>
              </a:buClr>
              <a:buSzPts val="2400"/>
              <a:buFont typeface="Century"/>
              <a:buChar char="●"/>
            </a:pPr>
            <a:r>
              <a:rPr lang="en-IN">
                <a:solidFill>
                  <a:srgbClr val="FF0000"/>
                </a:solidFill>
                <a:latin typeface="Century"/>
                <a:ea typeface="Century"/>
                <a:cs typeface="Century"/>
                <a:sym typeface="Century"/>
              </a:rPr>
              <a:t>The PyTrends API used to collect Google Trends data provided daily data for a time period of only 4 months. So we had to develop a script to fetch the data for multiple 4 month intervals.</a:t>
            </a:r>
            <a:endParaRPr>
              <a:solidFill>
                <a:srgbClr val="FF0000"/>
              </a:solidFill>
              <a:latin typeface="Century"/>
              <a:ea typeface="Century"/>
              <a:cs typeface="Century"/>
              <a:sym typeface="Century"/>
            </a:endParaRPr>
          </a:p>
          <a:p>
            <a:pPr indent="-381000" lvl="0" marL="457200" marR="0" rtl="0" algn="l">
              <a:lnSpc>
                <a:spcPct val="100000"/>
              </a:lnSpc>
              <a:spcBef>
                <a:spcPts val="0"/>
              </a:spcBef>
              <a:spcAft>
                <a:spcPts val="0"/>
              </a:spcAft>
              <a:buClr>
                <a:srgbClr val="FF0000"/>
              </a:buClr>
              <a:buSzPts val="2400"/>
              <a:buFont typeface="Century"/>
              <a:buChar char="●"/>
            </a:pPr>
            <a:r>
              <a:rPr lang="en-IN">
                <a:solidFill>
                  <a:srgbClr val="FF0000"/>
                </a:solidFill>
                <a:latin typeface="Century"/>
                <a:ea typeface="Century"/>
                <a:cs typeface="Century"/>
                <a:sym typeface="Century"/>
              </a:rPr>
              <a:t>Spark does not provide any APIs or implementation for Granger Causality because of which we could not analyse the correlation between the time series of various features used in our regression model.</a:t>
            </a:r>
            <a:endParaRPr>
              <a:solidFill>
                <a:srgbClr val="FF0000"/>
              </a:solidFill>
              <a:latin typeface="Century"/>
              <a:ea typeface="Century"/>
              <a:cs typeface="Century"/>
              <a:sym typeface="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2" type="sldNum"/>
          </p:nvPr>
        </p:nvSpPr>
        <p:spPr>
          <a:xfrm>
            <a:off x="8439325" y="6477000"/>
            <a:ext cx="247500" cy="23130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125" name="Shape 125"/>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spcBef>
                <a:spcPts val="0"/>
              </a:spcBef>
              <a:spcAft>
                <a:spcPts val="0"/>
              </a:spcAft>
              <a:buClr>
                <a:schemeClr val="dk1"/>
              </a:buClr>
              <a:buSzPts val="1100"/>
              <a:buFont typeface="Arial"/>
              <a:buNone/>
            </a:pPr>
            <a:r>
              <a:rPr lang="en-IN" sz="2220">
                <a:solidFill>
                  <a:srgbClr val="FF0000"/>
                </a:solidFill>
                <a:latin typeface="Century"/>
                <a:ea typeface="Century"/>
                <a:cs typeface="Century"/>
                <a:sym typeface="Century"/>
              </a:rPr>
              <a:t>Airline Stock Prediction Based on Alternate Data</a:t>
            </a:r>
            <a:endParaRPr>
              <a:solidFill>
                <a:srgbClr val="FF0000"/>
              </a:solidFill>
              <a:latin typeface="Century"/>
              <a:ea typeface="Century"/>
              <a:cs typeface="Century"/>
              <a:sym typeface="Century"/>
            </a:endParaRPr>
          </a:p>
        </p:txBody>
      </p:sp>
      <p:sp>
        <p:nvSpPr>
          <p:cNvPr id="126" name="Shape 126"/>
          <p:cNvSpPr txBox="1"/>
          <p:nvPr>
            <p:ph idx="1" type="body"/>
          </p:nvPr>
        </p:nvSpPr>
        <p:spPr>
          <a:xfrm>
            <a:off x="571499" y="1130300"/>
            <a:ext cx="7785101" cy="53467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600"/>
              </a:spcBef>
              <a:spcAft>
                <a:spcPts val="0"/>
              </a:spcAft>
              <a:buClr>
                <a:srgbClr val="000000"/>
              </a:buClr>
              <a:buSzPts val="2800"/>
              <a:buFont typeface="Noto Sans Symbols"/>
              <a:buNone/>
            </a:pPr>
            <a:r>
              <a:rPr b="0" i="0" lang="en-IN" sz="2800" u="none" cap="none" strike="noStrike">
                <a:solidFill>
                  <a:srgbClr val="000000"/>
                </a:solidFill>
                <a:latin typeface="Century"/>
                <a:ea typeface="Century"/>
                <a:cs typeface="Century"/>
                <a:sym typeface="Century"/>
              </a:rPr>
              <a:t>Summary</a:t>
            </a:r>
            <a:endParaRPr/>
          </a:p>
          <a:p>
            <a:pPr indent="0" lvl="0" marL="0" marR="0" rtl="0" algn="l">
              <a:lnSpc>
                <a:spcPct val="90000"/>
              </a:lnSpc>
              <a:spcBef>
                <a:spcPts val="500"/>
              </a:spcBef>
              <a:spcAft>
                <a:spcPts val="0"/>
              </a:spcAft>
              <a:buClr>
                <a:srgbClr val="000000"/>
              </a:buClr>
              <a:buSzPts val="2000"/>
              <a:buFont typeface="Noto Sans Symbols"/>
              <a:buNone/>
            </a:pPr>
            <a:r>
              <a:rPr b="0" i="0" lang="en-IN" sz="2000" u="none" cap="none" strike="noStrike">
                <a:solidFill>
                  <a:srgbClr val="00B0F0"/>
                </a:solidFill>
                <a:latin typeface="Century"/>
                <a:ea typeface="Century"/>
                <a:cs typeface="Century"/>
                <a:sym typeface="Century"/>
              </a:rPr>
              <a:t>We found that crude oil prices are not necessarily correlated with the </a:t>
            </a:r>
            <a:r>
              <a:rPr b="0" i="0" lang="en-IN" sz="2000" u="none" cap="none" strike="noStrike">
                <a:solidFill>
                  <a:srgbClr val="00B0F0"/>
                </a:solidFill>
                <a:latin typeface="Century"/>
                <a:ea typeface="Century"/>
                <a:cs typeface="Century"/>
                <a:sym typeface="Century"/>
              </a:rPr>
              <a:t>airline </a:t>
            </a:r>
            <a:r>
              <a:rPr b="0" i="0" lang="en-IN" sz="2000" u="none" cap="none" strike="noStrike">
                <a:solidFill>
                  <a:srgbClr val="00B0F0"/>
                </a:solidFill>
                <a:latin typeface="Century"/>
                <a:ea typeface="Century"/>
                <a:cs typeface="Century"/>
                <a:sym typeface="Century"/>
              </a:rPr>
              <a:t>stock prices. However, the interest over time data from Google Trends is actually a good indicator for predicting stock prices.</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800"/>
              <a:buFont typeface="Noto Sans Symbols"/>
              <a:buNone/>
            </a:pPr>
            <a:r>
              <a:rPr b="0" i="0" lang="en-IN" sz="2800" u="none" cap="none" strike="noStrike">
                <a:solidFill>
                  <a:srgbClr val="000000"/>
                </a:solidFill>
                <a:latin typeface="Century"/>
                <a:ea typeface="Century"/>
                <a:cs typeface="Century"/>
                <a:sym typeface="Century"/>
              </a:rPr>
              <a:t>Acknowledgements</a:t>
            </a:r>
            <a:endParaRPr/>
          </a:p>
          <a:p>
            <a:pPr indent="-457200" lvl="0" marL="457200" marR="0" rtl="0" algn="l">
              <a:lnSpc>
                <a:spcPct val="90000"/>
              </a:lnSpc>
              <a:spcBef>
                <a:spcPts val="0"/>
              </a:spcBef>
              <a:spcAft>
                <a:spcPts val="0"/>
              </a:spcAft>
              <a:buClr>
                <a:srgbClr val="000000"/>
              </a:buClr>
              <a:buSzPts val="2000"/>
              <a:buFont typeface="Arial"/>
              <a:buAutoNum type="arabicPeriod"/>
            </a:pPr>
            <a:r>
              <a:rPr b="0" i="0" lang="en-IN" sz="2000" u="none" cap="none" strike="noStrike">
                <a:solidFill>
                  <a:srgbClr val="0070C0"/>
                </a:solidFill>
                <a:latin typeface="Century"/>
                <a:ea typeface="Century"/>
                <a:cs typeface="Century"/>
                <a:sym typeface="Century"/>
              </a:rPr>
              <a:t>This study was supported by our professor Suzanne McIntosh (mcintosh@cs.nyu.edu). We also thank the </a:t>
            </a:r>
            <a:r>
              <a:rPr b="0" i="1" lang="en-IN" sz="2000" u="none" cap="none" strike="noStrike">
                <a:solidFill>
                  <a:srgbClr val="0070C0"/>
                </a:solidFill>
                <a:latin typeface="Century"/>
                <a:ea typeface="Century"/>
                <a:cs typeface="Century"/>
                <a:sym typeface="Century"/>
              </a:rPr>
              <a:t>High Performance Computing </a:t>
            </a:r>
            <a:r>
              <a:rPr b="0" i="0" lang="en-IN" sz="2000" u="none" cap="none" strike="noStrike">
                <a:solidFill>
                  <a:srgbClr val="0070C0"/>
                </a:solidFill>
                <a:latin typeface="Century"/>
                <a:ea typeface="Century"/>
                <a:cs typeface="Century"/>
                <a:sym typeface="Century"/>
              </a:rPr>
              <a:t>department in NYU for supporting the computing resources, and most parts of our program was run on </a:t>
            </a:r>
            <a:r>
              <a:rPr b="0" i="1" lang="en-IN" sz="2000" u="none" cap="none" strike="noStrike">
                <a:solidFill>
                  <a:srgbClr val="0070C0"/>
                </a:solidFill>
                <a:latin typeface="Century"/>
                <a:ea typeface="Century"/>
                <a:cs typeface="Century"/>
                <a:sym typeface="Century"/>
              </a:rPr>
              <a:t>Dumbo.</a:t>
            </a:r>
            <a:endParaRPr/>
          </a:p>
          <a:p>
            <a:pPr indent="-457200" lvl="0" marL="457200" marR="0" rtl="0" algn="l">
              <a:lnSpc>
                <a:spcPct val="90000"/>
              </a:lnSpc>
              <a:spcBef>
                <a:spcPts val="0"/>
              </a:spcBef>
              <a:spcAft>
                <a:spcPts val="0"/>
              </a:spcAft>
              <a:buClr>
                <a:srgbClr val="000000"/>
              </a:buClr>
              <a:buSzPts val="2000"/>
              <a:buFont typeface="Arial"/>
              <a:buAutoNum type="arabicPeriod"/>
            </a:pPr>
            <a:r>
              <a:rPr b="0" i="1" lang="en-IN" sz="2000" u="none" cap="none" strike="noStrike">
                <a:solidFill>
                  <a:srgbClr val="0070C0"/>
                </a:solidFill>
                <a:latin typeface="Century"/>
                <a:ea typeface="Century"/>
                <a:cs typeface="Century"/>
                <a:sym typeface="Century"/>
              </a:rPr>
              <a:t>We thank AlphaVantage for providing an API to pull stock market data.</a:t>
            </a:r>
            <a:endParaRPr/>
          </a:p>
          <a:p>
            <a:pPr indent="-457200" lvl="0" marL="457200" marR="0" rtl="0" algn="l">
              <a:lnSpc>
                <a:spcPct val="90000"/>
              </a:lnSpc>
              <a:spcBef>
                <a:spcPts val="0"/>
              </a:spcBef>
              <a:spcAft>
                <a:spcPts val="0"/>
              </a:spcAft>
              <a:buClr>
                <a:srgbClr val="000000"/>
              </a:buClr>
              <a:buSzPts val="2000"/>
              <a:buFont typeface="Arial"/>
              <a:buAutoNum type="arabicPeriod"/>
            </a:pPr>
            <a:r>
              <a:rPr b="0" i="1" lang="en-IN" sz="2000" u="none" cap="none" strike="noStrike">
                <a:solidFill>
                  <a:srgbClr val="0070C0"/>
                </a:solidFill>
                <a:latin typeface="Century"/>
                <a:ea typeface="Century"/>
                <a:cs typeface="Century"/>
                <a:sym typeface="Century"/>
              </a:rPr>
              <a:t>We also thank the authors of the pytrends API to retrieve Google Trends historical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2" type="sldNum"/>
          </p:nvPr>
        </p:nvSpPr>
        <p:spPr>
          <a:xfrm>
            <a:off x="8437329" y="6477000"/>
            <a:ext cx="249600" cy="23100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132" name="Shape 132"/>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spcBef>
                <a:spcPts val="0"/>
              </a:spcBef>
              <a:spcAft>
                <a:spcPts val="0"/>
              </a:spcAft>
              <a:buClr>
                <a:schemeClr val="dk1"/>
              </a:buClr>
              <a:buSzPts val="1100"/>
              <a:buFont typeface="Arial"/>
              <a:buNone/>
            </a:pPr>
            <a:r>
              <a:rPr lang="en-IN" sz="2220">
                <a:solidFill>
                  <a:srgbClr val="FF0000"/>
                </a:solidFill>
                <a:latin typeface="Century"/>
                <a:ea typeface="Century"/>
                <a:cs typeface="Century"/>
                <a:sym typeface="Century"/>
              </a:rPr>
              <a:t>Airline Stock Prediction Based on Alternate Data</a:t>
            </a:r>
            <a:endParaRPr/>
          </a:p>
        </p:txBody>
      </p:sp>
      <p:sp>
        <p:nvSpPr>
          <p:cNvPr id="133" name="Shape 133"/>
          <p:cNvSpPr txBox="1"/>
          <p:nvPr>
            <p:ph idx="1" type="body"/>
          </p:nvPr>
        </p:nvSpPr>
        <p:spPr>
          <a:xfrm>
            <a:off x="571499" y="901700"/>
            <a:ext cx="7785000" cy="5346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600"/>
              </a:spcBef>
              <a:spcAft>
                <a:spcPts val="0"/>
              </a:spcAft>
              <a:buClr>
                <a:srgbClr val="000000"/>
              </a:buClr>
              <a:buSzPts val="2800"/>
              <a:buFont typeface="Noto Sans Symbols"/>
              <a:buNone/>
            </a:pPr>
            <a:r>
              <a:rPr b="0" i="0" lang="en-IN" sz="2500" u="none" cap="none" strike="noStrike">
                <a:solidFill>
                  <a:srgbClr val="000000"/>
                </a:solidFill>
                <a:latin typeface="Century"/>
                <a:ea typeface="Century"/>
                <a:cs typeface="Century"/>
                <a:sym typeface="Century"/>
              </a:rPr>
              <a:t>References</a:t>
            </a:r>
            <a:endParaRPr b="0" i="0" sz="2500" u="none" cap="none" strike="noStrike">
              <a:solidFill>
                <a:srgbClr val="000000"/>
              </a:solidFill>
              <a:latin typeface="Century"/>
              <a:ea typeface="Century"/>
              <a:cs typeface="Century"/>
              <a:sym typeface="Century"/>
            </a:endParaRPr>
          </a:p>
          <a:p>
            <a:pPr indent="-317500" lvl="0" marL="457200" marR="0" rtl="0" algn="l">
              <a:lnSpc>
                <a:spcPct val="100000"/>
              </a:lnSpc>
              <a:spcBef>
                <a:spcPts val="600"/>
              </a:spcBef>
              <a:spcAft>
                <a:spcPts val="0"/>
              </a:spcAft>
              <a:buSzPts val="1400"/>
              <a:buFont typeface="Times New Roman"/>
              <a:buAutoNum type="arabicPeriod"/>
            </a:pPr>
            <a:r>
              <a:rPr lang="en-IN" sz="1400">
                <a:latin typeface="Times New Roman"/>
                <a:ea typeface="Times New Roman"/>
                <a:cs typeface="Times New Roman"/>
                <a:sym typeface="Times New Roman"/>
              </a:rPr>
              <a:t>Girija V Attigeri , Manohara Pai M M, Radhika M Pai, Aparna Nayak Stock Market Prediction: A Big Data Approach</a:t>
            </a:r>
            <a:endParaRPr sz="1400">
              <a:latin typeface="Times New Roman"/>
              <a:ea typeface="Times New Roman"/>
              <a:cs typeface="Times New Roman"/>
              <a:sym typeface="Times New Roman"/>
            </a:endParaRPr>
          </a:p>
          <a:p>
            <a:pPr indent="-317500" lvl="0" marL="457200" marR="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Todsanai Chumwatana, Ichayaporn Chuaychoo, “Using social media listening technique for monitoring people's mentions from social media: A case study of Thai airline industry”</a:t>
            </a:r>
            <a:endParaRPr sz="1400">
              <a:latin typeface="Times New Roman"/>
              <a:ea typeface="Times New Roman"/>
              <a:cs typeface="Times New Roman"/>
              <a:sym typeface="Times New Roman"/>
            </a:endParaRPr>
          </a:p>
          <a:p>
            <a:pPr indent="-317500" lvl="0" marL="457200" marR="95250" rtl="0">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Yahya Eru Cakra, Bayu Distiawan Trisedya, “Stock Price Prediction using Linear Regression based on Sentiment Analysis”</a:t>
            </a:r>
            <a:endParaRPr sz="1400">
              <a:latin typeface="Times New Roman"/>
              <a:ea typeface="Times New Roman"/>
              <a:cs typeface="Times New Roman"/>
              <a:sym typeface="Times New Roman"/>
            </a:endParaRPr>
          </a:p>
          <a:p>
            <a:pPr indent="-317500" lvl="0" marL="457200" marR="95250" rtl="0">
              <a:spcBef>
                <a:spcPts val="0"/>
              </a:spcBef>
              <a:spcAft>
                <a:spcPts val="0"/>
              </a:spcAft>
              <a:buSzPts val="1400"/>
              <a:buFont typeface="Times New Roman"/>
              <a:buAutoNum type="arabicPeriod"/>
            </a:pPr>
            <a:r>
              <a:rPr lang="en-IN" sz="1400">
                <a:solidFill>
                  <a:srgbClr val="333333"/>
                </a:solidFill>
                <a:latin typeface="Times New Roman"/>
                <a:ea typeface="Times New Roman"/>
                <a:cs typeface="Times New Roman"/>
                <a:sym typeface="Times New Roman"/>
              </a:rPr>
              <a:t>Md. Rafiul Hassan, Baikunth Nath, “</a:t>
            </a:r>
            <a:r>
              <a:rPr lang="en-IN" sz="1400">
                <a:solidFill>
                  <a:srgbClr val="00000A"/>
                </a:solidFill>
                <a:latin typeface="Times New Roman"/>
                <a:ea typeface="Times New Roman"/>
                <a:cs typeface="Times New Roman"/>
                <a:sym typeface="Times New Roman"/>
              </a:rPr>
              <a:t>Stock Market Forecasting Using Hidden Markov Model: A New Approach”</a:t>
            </a:r>
            <a:endParaRPr sz="1400">
              <a:solidFill>
                <a:srgbClr val="00000A"/>
              </a:solidFill>
              <a:latin typeface="Times New Roman"/>
              <a:ea typeface="Times New Roman"/>
              <a:cs typeface="Times New Roman"/>
              <a:sym typeface="Times New Roman"/>
            </a:endParaRPr>
          </a:p>
          <a:p>
            <a:pPr indent="-317500" lvl="0" marL="457200" marR="95250" rtl="0">
              <a:spcBef>
                <a:spcPts val="0"/>
              </a:spcBef>
              <a:spcAft>
                <a:spcPts val="0"/>
              </a:spcAft>
              <a:buClr>
                <a:srgbClr val="00000A"/>
              </a:buClr>
              <a:buSzPts val="1400"/>
              <a:buFont typeface="Times New Roman"/>
              <a:buAutoNum type="arabicPeriod"/>
            </a:pPr>
            <a:r>
              <a:rPr lang="en-IN" sz="1400">
                <a:solidFill>
                  <a:srgbClr val="333333"/>
                </a:solidFill>
                <a:latin typeface="Times New Roman"/>
                <a:ea typeface="Times New Roman"/>
                <a:cs typeface="Times New Roman"/>
                <a:sym typeface="Times New Roman"/>
              </a:rPr>
              <a:t>K. Tziridis, Th. Kalampokas, G.A. Papakostas, “</a:t>
            </a:r>
            <a:r>
              <a:rPr lang="en-IN" sz="1400">
                <a:solidFill>
                  <a:srgbClr val="00000A"/>
                </a:solidFill>
                <a:latin typeface="Times New Roman"/>
                <a:ea typeface="Times New Roman"/>
                <a:cs typeface="Times New Roman"/>
                <a:sym typeface="Times New Roman"/>
              </a:rPr>
              <a:t>Airfare Prices Prediction Using Machine Learning Techniques”</a:t>
            </a:r>
            <a:endParaRPr sz="1400">
              <a:solidFill>
                <a:srgbClr val="00000A"/>
              </a:solidFill>
              <a:latin typeface="Times New Roman"/>
              <a:ea typeface="Times New Roman"/>
              <a:cs typeface="Times New Roman"/>
              <a:sym typeface="Times New Roman"/>
            </a:endParaRPr>
          </a:p>
          <a:p>
            <a:pPr indent="-317500" lvl="0" marL="457200" marR="95250" rtl="0">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Yuling Li1,2,Ping Zhu1 ,Sujuan Qin2, “Optimization of ticket purchasing strategy based on machine learning”</a:t>
            </a:r>
            <a:endParaRPr sz="1400">
              <a:latin typeface="Times New Roman"/>
              <a:ea typeface="Times New Roman"/>
              <a:cs typeface="Times New Roman"/>
              <a:sym typeface="Times New Roman"/>
            </a:endParaRPr>
          </a:p>
          <a:p>
            <a:pPr indent="-317500" lvl="0" marL="457200" marR="95250" rtl="0">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Yauheniya Shynkevichl, T.M. McGinnityl, Sonya Colemanl, Ammar Belatrechel, “Stock Price Prediction based on Stock-Specific and Sub-Industry-Specific News Articles”</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Tobias Preis, Helen Susannah Moat &amp; H. Eugene Stanley, “Quantifying Trading Behavior in Financial Markets Using GoogleTrends”</a:t>
            </a:r>
            <a:endParaRPr sz="1400">
              <a:latin typeface="Times New Roman"/>
              <a:ea typeface="Times New Roman"/>
              <a:cs typeface="Times New Roman"/>
              <a:sym typeface="Times New Roman"/>
            </a:endParaRPr>
          </a:p>
          <a:p>
            <a:pPr indent="-317500" lvl="0" marL="457200" rtl="0">
              <a:spcBef>
                <a:spcPts val="250"/>
              </a:spcBef>
              <a:spcAft>
                <a:spcPts val="0"/>
              </a:spcAft>
              <a:buSzPts val="1400"/>
              <a:buFont typeface="Times New Roman"/>
              <a:buAutoNum type="arabicPeriod"/>
            </a:pPr>
            <a:r>
              <a:rPr lang="en-IN" sz="1400">
                <a:solidFill>
                  <a:schemeClr val="dk1"/>
                </a:solidFill>
                <a:latin typeface="Times New Roman"/>
                <a:ea typeface="Times New Roman"/>
                <a:cs typeface="Times New Roman"/>
                <a:sym typeface="Times New Roman"/>
              </a:rPr>
              <a:t>Helen Susannah Moat, Chester Curme, Adam Avakian, Dror Y. Kenett, H. Eugene Stanley &amp; Tobias Preis, “Quantifying Wikipedia Usage Patterns Before Stock Market Moves” </a:t>
            </a:r>
            <a:endParaRPr sz="1400">
              <a:solidFill>
                <a:srgbClr val="333333"/>
              </a:solidFill>
              <a:latin typeface="Times New Roman"/>
              <a:ea typeface="Times New Roman"/>
              <a:cs typeface="Times New Roman"/>
              <a:sym typeface="Times New Roman"/>
            </a:endParaRPr>
          </a:p>
          <a:p>
            <a:pPr indent="-317500" lvl="0" marL="457200" rtl="0">
              <a:spcBef>
                <a:spcPts val="250"/>
              </a:spcBef>
              <a:spcAft>
                <a:spcPts val="0"/>
              </a:spcAft>
              <a:buSzPts val="1400"/>
              <a:buFont typeface="Times New Roman"/>
              <a:buAutoNum type="arabicPeriod"/>
            </a:pPr>
            <a:r>
              <a:rPr lang="en-IN" sz="1400">
                <a:solidFill>
                  <a:schemeClr val="dk1"/>
                </a:solidFill>
                <a:latin typeface="Times New Roman"/>
                <a:ea typeface="Times New Roman"/>
                <a:cs typeface="Times New Roman"/>
                <a:sym typeface="Times New Roman"/>
              </a:rPr>
              <a:t> Min-Hsua Fan, Mu-Yen Chen, En-Chih Liao, “A TAIEX Forecasting Model Based on Changes of Keyword Search Volume on Google Trends”</a:t>
            </a:r>
            <a:endParaRPr sz="1400">
              <a:solidFill>
                <a:schemeClr val="dk1"/>
              </a:solidFill>
              <a:latin typeface="Times New Roman"/>
              <a:ea typeface="Times New Roman"/>
              <a:cs typeface="Times New Roman"/>
              <a:sym typeface="Times New Roman"/>
            </a:endParaRPr>
          </a:p>
          <a:p>
            <a:pPr indent="-317500" lvl="0" marL="457200" rtl="0">
              <a:spcBef>
                <a:spcPts val="250"/>
              </a:spcBef>
              <a:spcAft>
                <a:spcPts val="0"/>
              </a:spcAft>
              <a:buSzPts val="1400"/>
              <a:buFont typeface="Times New Roman"/>
              <a:buAutoNum type="arabicPeriod"/>
            </a:pPr>
            <a:r>
              <a:rPr lang="en-IN" sz="1400">
                <a:solidFill>
                  <a:schemeClr val="dk1"/>
                </a:solidFill>
                <a:latin typeface="Times New Roman"/>
                <a:ea typeface="Times New Roman"/>
                <a:cs typeface="Times New Roman"/>
                <a:sym typeface="Times New Roman"/>
              </a:rPr>
              <a:t> Hyunyoung Choi and Hal Varian, “Predicting the Present with Google Trends “ </a:t>
            </a:r>
            <a:endParaRPr sz="1400" u="sng">
              <a:solidFill>
                <a:schemeClr val="dk1"/>
              </a:solidFill>
              <a:latin typeface="Times New Roman"/>
              <a:ea typeface="Times New Roman"/>
              <a:cs typeface="Times New Roman"/>
              <a:sym typeface="Times New Roman"/>
            </a:endParaRPr>
          </a:p>
          <a:p>
            <a:pPr indent="-317500" lvl="0" marL="457200" rtl="0">
              <a:spcBef>
                <a:spcPts val="250"/>
              </a:spcBef>
              <a:spcAft>
                <a:spcPts val="250"/>
              </a:spcAft>
              <a:buSzPts val="1400"/>
              <a:buFont typeface="Times New Roman"/>
              <a:buAutoNum type="arabicPeriod"/>
            </a:pPr>
            <a:r>
              <a:rPr lang="en-IN" sz="1400">
                <a:solidFill>
                  <a:schemeClr val="dk1"/>
                </a:solidFill>
                <a:latin typeface="Times New Roman"/>
                <a:ea typeface="Times New Roman"/>
                <a:cs typeface="Times New Roman"/>
                <a:sym typeface="Times New Roman"/>
              </a:rPr>
              <a:t> Roberto Cervelló-Royo, Francisco Guijarro, Karolina Michniuk, “Stock market trading rule based on pattern recognition and technical analysis: Forecasting the DJIA with intraday data”</a:t>
            </a:r>
            <a:r>
              <a:rPr lang="en-IN" sz="800">
                <a:solidFill>
                  <a:srgbClr val="00000A"/>
                </a:solidFill>
                <a:latin typeface="Times New Roman"/>
                <a:ea typeface="Times New Roman"/>
                <a:cs typeface="Times New Roman"/>
                <a:sym typeface="Times New Roman"/>
              </a:rPr>
              <a:t>[</a:t>
            </a:r>
            <a:endParaRPr sz="2100">
              <a:solidFill>
                <a:srgbClr val="FF0000"/>
              </a:solidFill>
              <a:latin typeface="Century"/>
              <a:ea typeface="Century"/>
              <a:cs typeface="Century"/>
              <a:sym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2" type="sldNum"/>
          </p:nvPr>
        </p:nvSpPr>
        <p:spPr>
          <a:xfrm>
            <a:off x="8437329" y="6477000"/>
            <a:ext cx="249600" cy="23100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139" name="Shape 139"/>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spcBef>
                <a:spcPts val="0"/>
              </a:spcBef>
              <a:spcAft>
                <a:spcPts val="0"/>
              </a:spcAft>
              <a:buClr>
                <a:schemeClr val="dk1"/>
              </a:buClr>
              <a:buSzPts val="1100"/>
              <a:buFont typeface="Arial"/>
              <a:buNone/>
            </a:pPr>
            <a:r>
              <a:rPr lang="en-IN" sz="2220">
                <a:solidFill>
                  <a:srgbClr val="FF0000"/>
                </a:solidFill>
                <a:latin typeface="Century"/>
                <a:ea typeface="Century"/>
                <a:cs typeface="Century"/>
                <a:sym typeface="Century"/>
              </a:rPr>
              <a:t>Airline Stock Prediction Based on Alternate Data</a:t>
            </a:r>
            <a:endParaRPr/>
          </a:p>
        </p:txBody>
      </p:sp>
      <p:sp>
        <p:nvSpPr>
          <p:cNvPr id="140" name="Shape 140"/>
          <p:cNvSpPr txBox="1"/>
          <p:nvPr>
            <p:ph idx="1" type="body"/>
          </p:nvPr>
        </p:nvSpPr>
        <p:spPr>
          <a:xfrm>
            <a:off x="571499" y="1130300"/>
            <a:ext cx="7785101" cy="5346700"/>
          </a:xfrm>
          <a:prstGeom prst="rect">
            <a:avLst/>
          </a:prstGeom>
          <a:noFill/>
          <a:ln>
            <a:noFill/>
          </a:ln>
        </p:spPr>
        <p:txBody>
          <a:bodyPr anchorCtr="0" anchor="t" bIns="45700" lIns="45700" spcFirstLastPara="1" rIns="45700" wrap="square" tIns="45700">
            <a:noAutofit/>
          </a:bodyPr>
          <a:lstStyle/>
          <a:p>
            <a:pPr indent="-342900" lvl="0" marL="342900" marR="0" rtl="0" algn="l">
              <a:lnSpc>
                <a:spcPct val="8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342900" lvl="0" marL="342900" marR="0" rtl="0" algn="l">
              <a:lnSpc>
                <a:spcPct val="80000"/>
              </a:lnSpc>
              <a:spcBef>
                <a:spcPts val="5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342900" lvl="0" marL="342900" marR="0" rtl="0" algn="ctr">
              <a:lnSpc>
                <a:spcPct val="80000"/>
              </a:lnSpc>
              <a:spcBef>
                <a:spcPts val="1200"/>
              </a:spcBef>
              <a:spcAft>
                <a:spcPts val="0"/>
              </a:spcAft>
              <a:buClr>
                <a:srgbClr val="000000"/>
              </a:buClr>
              <a:buSzPts val="5400"/>
              <a:buFont typeface="Noto Sans Symbols"/>
              <a:buNone/>
            </a:pPr>
            <a:r>
              <a:rPr b="0" i="0" lang="en-IN" sz="5400" u="none" cap="none" strike="noStrike">
                <a:solidFill>
                  <a:srgbClr val="000000"/>
                </a:solidFill>
                <a:latin typeface="Century"/>
                <a:ea typeface="Century"/>
                <a:cs typeface="Century"/>
                <a:sym typeface="Century"/>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ph idx="12" type="sldNum"/>
          </p:nvPr>
        </p:nvSpPr>
        <p:spPr>
          <a:xfrm>
            <a:off x="8509994" y="6477000"/>
            <a:ext cx="176807" cy="231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33" name="Shape 33"/>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lnSpc>
                <a:spcPct val="90000"/>
              </a:lnSpc>
              <a:spcBef>
                <a:spcPts val="500"/>
              </a:spcBef>
              <a:spcAft>
                <a:spcPts val="0"/>
              </a:spcAft>
              <a:buClr>
                <a:schemeClr val="dk1"/>
              </a:buClr>
              <a:buSzPts val="2220"/>
              <a:buFont typeface="Noto Sans Symbols"/>
              <a:buNone/>
            </a:pPr>
            <a:r>
              <a:rPr lang="en-IN" sz="2220">
                <a:solidFill>
                  <a:srgbClr val="FF0000"/>
                </a:solidFill>
                <a:latin typeface="Century"/>
                <a:ea typeface="Century"/>
                <a:cs typeface="Century"/>
                <a:sym typeface="Century"/>
              </a:rPr>
              <a:t>Airline Stock Prediction Based on Alternate Data</a:t>
            </a:r>
            <a:endParaRPr/>
          </a:p>
        </p:txBody>
      </p:sp>
      <p:sp>
        <p:nvSpPr>
          <p:cNvPr id="34" name="Shape 34"/>
          <p:cNvSpPr txBox="1"/>
          <p:nvPr>
            <p:ph idx="1" type="body"/>
          </p:nvPr>
        </p:nvSpPr>
        <p:spPr>
          <a:xfrm>
            <a:off x="571499" y="1130300"/>
            <a:ext cx="7785101" cy="5346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Noto Sans Symbols"/>
              <a:buNone/>
            </a:pPr>
            <a:r>
              <a:rPr b="0" i="0" lang="en-IN" sz="2800" u="none" cap="none" strike="noStrike">
                <a:solidFill>
                  <a:srgbClr val="000000"/>
                </a:solidFill>
                <a:latin typeface="Century"/>
                <a:ea typeface="Century"/>
                <a:cs typeface="Century"/>
                <a:sym typeface="Century"/>
              </a:rPr>
              <a:t>Motivation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Who are the users of this application?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500"/>
              </a:spcBef>
              <a:spcAft>
                <a:spcPts val="0"/>
              </a:spcAft>
              <a:buClr>
                <a:srgbClr val="000000"/>
              </a:buClr>
              <a:buSzPts val="2000"/>
              <a:buFont typeface="Arial"/>
              <a:buNone/>
            </a:pPr>
            <a:r>
              <a:rPr i="0" lang="en-IN" sz="2000" u="none" cap="none" strike="noStrike">
                <a:solidFill>
                  <a:srgbClr val="FF0000"/>
                </a:solidFill>
                <a:latin typeface="Century"/>
                <a:ea typeface="Century"/>
                <a:cs typeface="Century"/>
                <a:sym typeface="Century"/>
              </a:rPr>
              <a:t>Stock buyers, brokers, financial investment firms, airline companies.</a:t>
            </a:r>
            <a:endParaRPr i="0" sz="2000" u="none" cap="none" strike="noStrike">
              <a:solidFill>
                <a:srgbClr val="FF0000"/>
              </a:solidFill>
              <a:latin typeface="Century"/>
              <a:ea typeface="Century"/>
              <a:cs typeface="Century"/>
              <a:sym typeface="Century"/>
            </a:endParaRPr>
          </a:p>
          <a:p>
            <a:pPr indent="0" lvl="0" marL="0" marR="0" rtl="0" algn="l">
              <a:lnSpc>
                <a:spcPct val="100000"/>
              </a:lnSpc>
              <a:spcBef>
                <a:spcPts val="5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Century"/>
              <a:buNone/>
            </a:pPr>
            <a:r>
              <a:rPr b="0" i="0" lang="en-IN" sz="2000" u="none" cap="none" strike="noStrike">
                <a:solidFill>
                  <a:srgbClr val="000000"/>
                </a:solidFill>
                <a:latin typeface="Century"/>
                <a:ea typeface="Century"/>
                <a:cs typeface="Century"/>
                <a:sym typeface="Century"/>
              </a:rPr>
              <a:t>Who will benefit from this application? </a:t>
            </a:r>
            <a:endParaRPr b="0" i="0" sz="2000" u="none" cap="none" strike="noStrike">
              <a:solidFill>
                <a:srgbClr val="000000"/>
              </a:solidFill>
              <a:latin typeface="Century"/>
              <a:ea typeface="Century"/>
              <a:cs typeface="Century"/>
              <a:sym typeface="Century"/>
            </a:endParaRPr>
          </a:p>
          <a:p>
            <a:pPr indent="0" lvl="0" marL="0" marR="0" rtl="0" algn="l">
              <a:lnSpc>
                <a:spcPct val="100000"/>
              </a:lnSpc>
              <a:spcBef>
                <a:spcPts val="400"/>
              </a:spcBef>
              <a:spcAft>
                <a:spcPts val="0"/>
              </a:spcAft>
              <a:buClr>
                <a:srgbClr val="000000"/>
              </a:buClr>
              <a:buSzPts val="2000"/>
              <a:buFont typeface="Century"/>
              <a:buNone/>
            </a:pPr>
            <a:r>
              <a:rPr b="0" i="0" lang="en-IN" sz="2000" u="none" cap="none" strike="noStrike">
                <a:solidFill>
                  <a:srgbClr val="FF0000"/>
                </a:solidFill>
                <a:latin typeface="Century"/>
                <a:ea typeface="Century"/>
                <a:cs typeface="Century"/>
                <a:sym typeface="Century"/>
              </a:rPr>
              <a:t>Stock buyers, brokers, financial investment firms, airline companies.</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Why is this application important?         </a:t>
            </a:r>
            <a:endParaRPr/>
          </a:p>
          <a:p>
            <a:pPr indent="-457200" lvl="0" marL="457200" marR="0" rtl="0" algn="l">
              <a:lnSpc>
                <a:spcPct val="100000"/>
              </a:lnSpc>
              <a:spcBef>
                <a:spcPts val="400"/>
              </a:spcBef>
              <a:spcAft>
                <a:spcPts val="0"/>
              </a:spcAft>
              <a:buClr>
                <a:srgbClr val="000000"/>
              </a:buClr>
              <a:buSzPts val="2000"/>
              <a:buFont typeface="Arial"/>
              <a:buAutoNum type="arabicPeriod"/>
            </a:pPr>
            <a:r>
              <a:rPr b="0" i="0" lang="en-IN" sz="2000" u="none" cap="none" strike="noStrike">
                <a:solidFill>
                  <a:srgbClr val="FF0000"/>
                </a:solidFill>
                <a:latin typeface="Century"/>
                <a:ea typeface="Century"/>
                <a:cs typeface="Century"/>
                <a:sym typeface="Century"/>
              </a:rPr>
              <a:t>A way to map the interest of the society to stock prices of  your company.</a:t>
            </a:r>
            <a:endParaRPr/>
          </a:p>
          <a:p>
            <a:pPr indent="-457200" lvl="0" marL="457200" marR="0" rtl="0" algn="l">
              <a:lnSpc>
                <a:spcPct val="100000"/>
              </a:lnSpc>
              <a:spcBef>
                <a:spcPts val="400"/>
              </a:spcBef>
              <a:spcAft>
                <a:spcPts val="0"/>
              </a:spcAft>
              <a:buClr>
                <a:srgbClr val="000000"/>
              </a:buClr>
              <a:buSzPts val="2000"/>
              <a:buFont typeface="Arial"/>
              <a:buAutoNum type="arabicPeriod"/>
            </a:pPr>
            <a:r>
              <a:rPr b="0" i="0" lang="en-IN" sz="2000" u="none" cap="none" strike="noStrike">
                <a:solidFill>
                  <a:srgbClr val="FF0000"/>
                </a:solidFill>
                <a:latin typeface="Century"/>
                <a:ea typeface="Century"/>
                <a:cs typeface="Century"/>
                <a:sym typeface="Century"/>
              </a:rPr>
              <a:t>An attempt to tackle the unpredictable nature of stock prices and thus increase returns.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idx="12" type="sldNum"/>
          </p:nvPr>
        </p:nvSpPr>
        <p:spPr>
          <a:xfrm>
            <a:off x="8509994" y="6477000"/>
            <a:ext cx="176807" cy="231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40" name="Shape 40"/>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lnSpc>
                <a:spcPct val="90000"/>
              </a:lnSpc>
              <a:spcBef>
                <a:spcPts val="500"/>
              </a:spcBef>
              <a:spcAft>
                <a:spcPts val="0"/>
              </a:spcAft>
              <a:buClr>
                <a:schemeClr val="dk1"/>
              </a:buClr>
              <a:buSzPts val="2220"/>
              <a:buFont typeface="Noto Sans Symbols"/>
              <a:buNone/>
            </a:pPr>
            <a:r>
              <a:rPr lang="en-IN" sz="2220">
                <a:solidFill>
                  <a:srgbClr val="FF0000"/>
                </a:solidFill>
                <a:latin typeface="Century"/>
                <a:ea typeface="Century"/>
                <a:cs typeface="Century"/>
                <a:sym typeface="Century"/>
              </a:rPr>
              <a:t>Airline Stock Prediction Based on Alternate Data</a:t>
            </a:r>
            <a:endParaRPr/>
          </a:p>
        </p:txBody>
      </p:sp>
      <p:sp>
        <p:nvSpPr>
          <p:cNvPr id="41" name="Shape 41"/>
          <p:cNvSpPr txBox="1"/>
          <p:nvPr>
            <p:ph idx="1" type="body"/>
          </p:nvPr>
        </p:nvSpPr>
        <p:spPr>
          <a:xfrm>
            <a:off x="588149" y="1130300"/>
            <a:ext cx="7785000" cy="5346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Noto Sans Symbols"/>
              <a:buNone/>
            </a:pPr>
            <a:r>
              <a:rPr b="0" i="0" lang="en-IN" sz="2800" u="none" cap="none" strike="noStrike">
                <a:solidFill>
                  <a:srgbClr val="000000"/>
                </a:solidFill>
                <a:latin typeface="Century"/>
                <a:ea typeface="Century"/>
                <a:cs typeface="Century"/>
                <a:sym typeface="Century"/>
              </a:rPr>
              <a:t>Goodness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What steps were taken to assess the ‘goodness’ of the analytic?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FF0000"/>
                </a:solidFill>
                <a:latin typeface="Century"/>
                <a:ea typeface="Century"/>
                <a:cs typeface="Century"/>
                <a:sym typeface="Century"/>
              </a:rPr>
              <a:t>Regression algorithms were used to predict the stock prices.</a:t>
            </a:r>
            <a:endParaRPr>
              <a:solidFill>
                <a:srgbClr val="FF0000"/>
              </a:solidFill>
            </a:endParaRPr>
          </a:p>
          <a:p>
            <a:pPr indent="0" lvl="0" marL="0" marR="0" rtl="0" algn="l">
              <a:lnSpc>
                <a:spcPct val="100000"/>
              </a:lnSpc>
              <a:spcBef>
                <a:spcPts val="4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FF0000"/>
                </a:solidFill>
                <a:latin typeface="Century"/>
                <a:ea typeface="Century"/>
                <a:cs typeface="Century"/>
                <a:sym typeface="Century"/>
              </a:rPr>
              <a:t>Root Mean Squared error is used to measure how well the regression model fits the dataset.</a:t>
            </a:r>
            <a:endParaRPr>
              <a:solidFill>
                <a:srgbClr val="FF0000"/>
              </a:solidFill>
            </a:endParaRPr>
          </a:p>
          <a:p>
            <a:pPr indent="0" lvl="0" marL="0" marR="0" rtl="0" algn="l">
              <a:lnSpc>
                <a:spcPct val="100000"/>
              </a:lnSpc>
              <a:spcBef>
                <a:spcPts val="4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        </a:t>
            </a:r>
            <a:endParaRPr b="0" i="0" sz="2400" u="none" cap="none" strike="noStrike">
              <a:solidFill>
                <a:srgbClr val="000000"/>
              </a:solidFill>
              <a:latin typeface="Arial"/>
              <a:ea typeface="Arial"/>
              <a:cs typeface="Arial"/>
              <a:sym typeface="Arial"/>
            </a:endParaRPr>
          </a:p>
        </p:txBody>
      </p:sp>
      <p:pic>
        <p:nvPicPr>
          <p:cNvPr descr="eG03B.png" id="42" name="Shape 42"/>
          <p:cNvPicPr preferRelativeResize="0"/>
          <p:nvPr/>
        </p:nvPicPr>
        <p:blipFill rotWithShape="1">
          <a:blip r:embed="rId3">
            <a:alphaModFix/>
          </a:blip>
          <a:srcRect b="0" l="0" r="0" t="0"/>
          <a:stretch/>
        </p:blipFill>
        <p:spPr>
          <a:xfrm>
            <a:off x="1928794" y="4214818"/>
            <a:ext cx="4805373" cy="14436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Shape 47"/>
          <p:cNvSpPr txBox="1"/>
          <p:nvPr>
            <p:ph idx="12" type="sldNum"/>
          </p:nvPr>
        </p:nvSpPr>
        <p:spPr>
          <a:xfrm>
            <a:off x="8509994" y="6477000"/>
            <a:ext cx="176807" cy="231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48" name="Shape 48"/>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lnSpc>
                <a:spcPct val="90000"/>
              </a:lnSpc>
              <a:spcBef>
                <a:spcPts val="500"/>
              </a:spcBef>
              <a:spcAft>
                <a:spcPts val="0"/>
              </a:spcAft>
              <a:buClr>
                <a:schemeClr val="dk1"/>
              </a:buClr>
              <a:buSzPts val="2220"/>
              <a:buFont typeface="Noto Sans Symbols"/>
              <a:buNone/>
            </a:pPr>
            <a:r>
              <a:rPr lang="en-IN" sz="2220">
                <a:solidFill>
                  <a:srgbClr val="FF0000"/>
                </a:solidFill>
                <a:latin typeface="Century"/>
                <a:ea typeface="Century"/>
                <a:cs typeface="Century"/>
                <a:sym typeface="Century"/>
              </a:rPr>
              <a:t>Airline Stock Prediction Based on Alternate Data</a:t>
            </a:r>
            <a:endParaRPr/>
          </a:p>
        </p:txBody>
      </p:sp>
      <p:sp>
        <p:nvSpPr>
          <p:cNvPr id="49" name="Shape 49"/>
          <p:cNvSpPr txBox="1"/>
          <p:nvPr>
            <p:ph idx="1" type="body"/>
          </p:nvPr>
        </p:nvSpPr>
        <p:spPr>
          <a:xfrm>
            <a:off x="571499" y="1130300"/>
            <a:ext cx="7785101" cy="5346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Noto Sans Symbols"/>
              <a:buNone/>
            </a:pPr>
            <a:r>
              <a:rPr b="0" i="0" lang="en-IN" sz="2800" u="none" cap="none" strike="noStrike">
                <a:solidFill>
                  <a:srgbClr val="000000"/>
                </a:solidFill>
                <a:latin typeface="Century"/>
                <a:ea typeface="Century"/>
                <a:cs typeface="Century"/>
                <a:sym typeface="Century"/>
              </a:rPr>
              <a:t>Remediation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100"/>
              <a:buFont typeface="Noto Sans Symbols"/>
              <a:buNone/>
            </a:pPr>
            <a:r>
              <a:rPr b="0" i="0" lang="en-IN" sz="2100" u="none" cap="none" strike="noStrike">
                <a:solidFill>
                  <a:srgbClr val="000000"/>
                </a:solidFill>
                <a:latin typeface="Century"/>
                <a:ea typeface="Century"/>
                <a:cs typeface="Century"/>
                <a:sym typeface="Century"/>
              </a:rPr>
              <a:t>What actuation(s) or remediation actions are performed by the application?</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rgbClr val="000000"/>
              </a:buClr>
              <a:buSzPts val="2100"/>
              <a:buFont typeface="Century"/>
              <a:buChar char="-"/>
            </a:pPr>
            <a:r>
              <a:rPr b="0" i="0" lang="en-IN" sz="2100" u="none" cap="none" strike="noStrike">
                <a:solidFill>
                  <a:srgbClr val="0070C0"/>
                </a:solidFill>
                <a:latin typeface="Century"/>
                <a:ea typeface="Century"/>
                <a:cs typeface="Century"/>
                <a:sym typeface="Century"/>
              </a:rPr>
              <a:t>We run </a:t>
            </a:r>
            <a:r>
              <a:rPr b="0" i="0" lang="en-IN" sz="2100" u="none" cap="none" strike="noStrike">
                <a:solidFill>
                  <a:srgbClr val="0070C0"/>
                </a:solidFill>
                <a:latin typeface="Century"/>
                <a:ea typeface="Century"/>
                <a:cs typeface="Century"/>
                <a:sym typeface="Century"/>
              </a:rPr>
              <a:t>linear </a:t>
            </a:r>
            <a:r>
              <a:rPr b="0" i="0" lang="en-IN" sz="2100" u="none" cap="none" strike="noStrike">
                <a:solidFill>
                  <a:srgbClr val="0070C0"/>
                </a:solidFill>
                <a:latin typeface="Century"/>
                <a:ea typeface="Century"/>
                <a:cs typeface="Century"/>
                <a:sym typeface="Century"/>
              </a:rPr>
              <a:t>regression on the alternate data and train a model which reflects the relations between these factors and stock prices.</a:t>
            </a:r>
            <a:endParaRPr/>
          </a:p>
          <a:p>
            <a:pPr indent="-342900" lvl="0" marL="342900" marR="0" rtl="0" algn="l">
              <a:lnSpc>
                <a:spcPct val="100000"/>
              </a:lnSpc>
              <a:spcBef>
                <a:spcPts val="400"/>
              </a:spcBef>
              <a:spcAft>
                <a:spcPts val="0"/>
              </a:spcAft>
              <a:buClr>
                <a:srgbClr val="000000"/>
              </a:buClr>
              <a:buSzPts val="2100"/>
              <a:buFont typeface="Century"/>
              <a:buChar char="-"/>
            </a:pPr>
            <a:r>
              <a:rPr b="0" i="0" lang="en-IN" sz="2100" u="none" cap="none" strike="noStrike">
                <a:solidFill>
                  <a:srgbClr val="0070C0"/>
                </a:solidFill>
                <a:latin typeface="Century"/>
                <a:ea typeface="Century"/>
                <a:cs typeface="Century"/>
                <a:sym typeface="Century"/>
              </a:rPr>
              <a:t>The model can be used to predict prices and compare to the actual prices.</a:t>
            </a:r>
            <a:endParaRPr/>
          </a:p>
          <a:p>
            <a:pPr indent="-342900" lvl="0" marL="342900" marR="0" rtl="0" algn="l">
              <a:lnSpc>
                <a:spcPct val="100000"/>
              </a:lnSpc>
              <a:spcBef>
                <a:spcPts val="400"/>
              </a:spcBef>
              <a:spcAft>
                <a:spcPts val="0"/>
              </a:spcAft>
              <a:buClr>
                <a:srgbClr val="000000"/>
              </a:buClr>
              <a:buSzPts val="2100"/>
              <a:buFont typeface="Century"/>
              <a:buChar char="-"/>
            </a:pPr>
            <a:r>
              <a:rPr b="0" i="0" lang="en-IN" sz="2100" u="none" cap="none" strike="noStrike">
                <a:solidFill>
                  <a:srgbClr val="0070C0"/>
                </a:solidFill>
                <a:latin typeface="Century"/>
                <a:ea typeface="Century"/>
                <a:cs typeface="Century"/>
                <a:sym typeface="Century"/>
              </a:rPr>
              <a:t>Using the coefficients of the trained regression model, we can decide which parameters are closely correlated to the stock price.</a:t>
            </a:r>
            <a:endParaRPr/>
          </a:p>
          <a:p>
            <a:pPr indent="-190500" lvl="0" marL="342900" marR="0" rtl="0" algn="l">
              <a:lnSpc>
                <a:spcPct val="100000"/>
              </a:lnSpc>
              <a:spcBef>
                <a:spcPts val="400"/>
              </a:spcBef>
              <a:spcAft>
                <a:spcPts val="0"/>
              </a:spcAft>
              <a:buClr>
                <a:srgbClr val="000000"/>
              </a:buClr>
              <a:buSzPts val="2400"/>
              <a:buFont typeface="Century"/>
              <a:buNone/>
            </a:pPr>
            <a:r>
              <a:t/>
            </a:r>
            <a:endParaRPr b="0" i="0" sz="2400" u="none" cap="none" strike="noStrike">
              <a:solidFill>
                <a:srgbClr val="0070C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77813"/>
            <a:ext cx="8229600" cy="71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IN"/>
              <a:t>Our Analytical Rendering/ Visualization - Overview</a:t>
            </a:r>
            <a:endParaRPr/>
          </a:p>
        </p:txBody>
      </p:sp>
      <p:sp>
        <p:nvSpPr>
          <p:cNvPr id="55" name="Shape 55"/>
          <p:cNvSpPr txBox="1"/>
          <p:nvPr>
            <p:ph idx="1" type="body"/>
          </p:nvPr>
        </p:nvSpPr>
        <p:spPr>
          <a:xfrm>
            <a:off x="457200" y="1143000"/>
            <a:ext cx="8229600" cy="4987800"/>
          </a:xfrm>
          <a:prstGeom prst="rect">
            <a:avLst/>
          </a:prstGeom>
        </p:spPr>
        <p:txBody>
          <a:bodyPr anchorCtr="0" anchor="t" bIns="91425" lIns="91425" spcFirstLastPara="1" rIns="91425" wrap="square" tIns="91425">
            <a:noAutofit/>
          </a:bodyPr>
          <a:lstStyle/>
          <a:p>
            <a:pPr indent="0" lvl="0" marL="0">
              <a:spcBef>
                <a:spcPts val="500"/>
              </a:spcBef>
              <a:spcAft>
                <a:spcPts val="0"/>
              </a:spcAft>
              <a:buNone/>
            </a:pPr>
            <a:r>
              <a:t/>
            </a:r>
            <a:endParaRPr/>
          </a:p>
        </p:txBody>
      </p:sp>
      <p:pic>
        <p:nvPicPr>
          <p:cNvPr id="56" name="Shape 56"/>
          <p:cNvPicPr preferRelativeResize="0"/>
          <p:nvPr/>
        </p:nvPicPr>
        <p:blipFill rotWithShape="1">
          <a:blip r:embed="rId3">
            <a:alphaModFix/>
          </a:blip>
          <a:srcRect b="0" l="0" r="0" t="5687"/>
          <a:stretch/>
        </p:blipFill>
        <p:spPr>
          <a:xfrm>
            <a:off x="240750" y="1405125"/>
            <a:ext cx="8662526" cy="4349874"/>
          </a:xfrm>
          <a:prstGeom prst="rect">
            <a:avLst/>
          </a:prstGeom>
          <a:noFill/>
          <a:ln>
            <a:noFill/>
          </a:ln>
        </p:spPr>
      </p:pic>
      <p:sp>
        <p:nvSpPr>
          <p:cNvPr id="57" name="Shape 57"/>
          <p:cNvSpPr txBox="1"/>
          <p:nvPr/>
        </p:nvSpPr>
        <p:spPr>
          <a:xfrm>
            <a:off x="668650" y="5813825"/>
            <a:ext cx="8229600" cy="71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IN" sz="1800" u="sng">
                <a:solidFill>
                  <a:schemeClr val="hlink"/>
                </a:solidFill>
                <a:hlinkClick r:id="rId4"/>
              </a:rPr>
              <a:t>Link To Application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7813"/>
            <a:ext cx="8229600" cy="71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IN"/>
              <a:t>Navigations and Tab &amp; Date Functionality</a:t>
            </a:r>
            <a:endParaRPr/>
          </a:p>
        </p:txBody>
      </p:sp>
      <p:sp>
        <p:nvSpPr>
          <p:cNvPr id="63" name="Shape 63"/>
          <p:cNvSpPr txBox="1"/>
          <p:nvPr>
            <p:ph idx="1" type="body"/>
          </p:nvPr>
        </p:nvSpPr>
        <p:spPr>
          <a:xfrm>
            <a:off x="457200" y="1143000"/>
            <a:ext cx="8229600" cy="4987800"/>
          </a:xfrm>
          <a:prstGeom prst="rect">
            <a:avLst/>
          </a:prstGeom>
        </p:spPr>
        <p:txBody>
          <a:bodyPr anchorCtr="0" anchor="t" bIns="91425" lIns="91425" spcFirstLastPara="1" rIns="91425" wrap="square" tIns="91425">
            <a:noAutofit/>
          </a:bodyPr>
          <a:lstStyle/>
          <a:p>
            <a:pPr indent="0" lvl="0" marL="0">
              <a:spcBef>
                <a:spcPts val="500"/>
              </a:spcBef>
              <a:spcAft>
                <a:spcPts val="0"/>
              </a:spcAft>
              <a:buNone/>
            </a:pPr>
            <a:r>
              <a:t/>
            </a:r>
            <a:endParaRPr/>
          </a:p>
        </p:txBody>
      </p:sp>
      <p:pic>
        <p:nvPicPr>
          <p:cNvPr id="64" name="Shape 64"/>
          <p:cNvPicPr preferRelativeResize="0"/>
          <p:nvPr/>
        </p:nvPicPr>
        <p:blipFill>
          <a:blip r:embed="rId3">
            <a:alphaModFix/>
          </a:blip>
          <a:stretch>
            <a:fillRect/>
          </a:stretch>
        </p:blipFill>
        <p:spPr>
          <a:xfrm>
            <a:off x="609600" y="1111625"/>
            <a:ext cx="7958023" cy="2317375"/>
          </a:xfrm>
          <a:prstGeom prst="rect">
            <a:avLst/>
          </a:prstGeom>
          <a:noFill/>
          <a:ln cap="flat" cmpd="sng" w="19050">
            <a:solidFill>
              <a:srgbClr val="000000"/>
            </a:solidFill>
            <a:prstDash val="solid"/>
            <a:round/>
            <a:headEnd len="sm" w="sm" type="none"/>
            <a:tailEnd len="sm" w="sm" type="none"/>
          </a:ln>
        </p:spPr>
      </p:pic>
      <p:sp>
        <p:nvSpPr>
          <p:cNvPr id="65" name="Shape 65"/>
          <p:cNvSpPr/>
          <p:nvPr/>
        </p:nvSpPr>
        <p:spPr>
          <a:xfrm>
            <a:off x="5325375" y="2243100"/>
            <a:ext cx="3027900" cy="11859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txBox="1"/>
          <p:nvPr/>
        </p:nvSpPr>
        <p:spPr>
          <a:xfrm>
            <a:off x="2803275" y="1667100"/>
            <a:ext cx="57642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IN">
                <a:solidFill>
                  <a:srgbClr val="FF0000"/>
                </a:solidFill>
              </a:rPr>
              <a:t>This is Navigation pane on Tableau Public webpage for visualizations with more details.This is on the lower half of the first page.</a:t>
            </a:r>
            <a:endParaRPr>
              <a:solidFill>
                <a:srgbClr val="FF0000"/>
              </a:solidFill>
            </a:endParaRPr>
          </a:p>
        </p:txBody>
      </p:sp>
      <p:pic>
        <p:nvPicPr>
          <p:cNvPr id="67" name="Shape 67"/>
          <p:cNvPicPr preferRelativeResize="0"/>
          <p:nvPr/>
        </p:nvPicPr>
        <p:blipFill>
          <a:blip r:embed="rId4">
            <a:alphaModFix/>
          </a:blip>
          <a:stretch>
            <a:fillRect/>
          </a:stretch>
        </p:blipFill>
        <p:spPr>
          <a:xfrm>
            <a:off x="609600" y="3665375"/>
            <a:ext cx="7958025" cy="2614899"/>
          </a:xfrm>
          <a:prstGeom prst="rect">
            <a:avLst/>
          </a:prstGeom>
          <a:noFill/>
          <a:ln cap="flat" cmpd="sng" w="19050">
            <a:solidFill>
              <a:srgbClr val="000000"/>
            </a:solidFill>
            <a:prstDash val="solid"/>
            <a:round/>
            <a:headEnd len="sm" w="sm" type="none"/>
            <a:tailEnd len="sm" w="sm" type="none"/>
          </a:ln>
        </p:spPr>
      </p:pic>
      <p:cxnSp>
        <p:nvCxnSpPr>
          <p:cNvPr id="68" name="Shape 68"/>
          <p:cNvCxnSpPr>
            <a:endCxn id="65" idx="2"/>
          </p:cNvCxnSpPr>
          <p:nvPr/>
        </p:nvCxnSpPr>
        <p:spPr>
          <a:xfrm>
            <a:off x="3954675" y="2197050"/>
            <a:ext cx="1370700" cy="639000"/>
          </a:xfrm>
          <a:prstGeom prst="straightConnector1">
            <a:avLst/>
          </a:prstGeom>
          <a:noFill/>
          <a:ln cap="flat" cmpd="sng" w="28575">
            <a:solidFill>
              <a:srgbClr val="1155CC"/>
            </a:solidFill>
            <a:prstDash val="dash"/>
            <a:round/>
            <a:headEnd len="med" w="med" type="none"/>
            <a:tailEnd len="med" w="med" type="triangle"/>
          </a:ln>
        </p:spPr>
      </p:cxnSp>
      <p:sp>
        <p:nvSpPr>
          <p:cNvPr id="69" name="Shape 69"/>
          <p:cNvSpPr/>
          <p:nvPr/>
        </p:nvSpPr>
        <p:spPr>
          <a:xfrm>
            <a:off x="6776800" y="3655925"/>
            <a:ext cx="1699800" cy="9342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txBox="1"/>
          <p:nvPr/>
        </p:nvSpPr>
        <p:spPr>
          <a:xfrm>
            <a:off x="2686475" y="4733300"/>
            <a:ext cx="56667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IN">
                <a:solidFill>
                  <a:srgbClr val="FF0000"/>
                </a:solidFill>
              </a:rPr>
              <a:t>Enter the Date in the Select Date panel above in the MM/DD/YYYY format and the date filter would work upto that date only for analysis.</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idx="12" type="sldNum"/>
          </p:nvPr>
        </p:nvSpPr>
        <p:spPr>
          <a:xfrm>
            <a:off x="8509994" y="6477000"/>
            <a:ext cx="176807" cy="231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76" name="Shape 76"/>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lnSpc>
                <a:spcPct val="90000"/>
              </a:lnSpc>
              <a:spcBef>
                <a:spcPts val="500"/>
              </a:spcBef>
              <a:spcAft>
                <a:spcPts val="0"/>
              </a:spcAft>
              <a:buClr>
                <a:schemeClr val="dk1"/>
              </a:buClr>
              <a:buSzPts val="2220"/>
              <a:buFont typeface="Noto Sans Symbols"/>
              <a:buNone/>
            </a:pPr>
            <a:r>
              <a:rPr lang="en-IN" sz="2220">
                <a:solidFill>
                  <a:srgbClr val="FF0000"/>
                </a:solidFill>
                <a:latin typeface="Century"/>
                <a:ea typeface="Century"/>
                <a:cs typeface="Century"/>
                <a:sym typeface="Century"/>
              </a:rPr>
              <a:t>Airline Stock Prediction Based on Alternate Data</a:t>
            </a:r>
            <a:endParaRPr/>
          </a:p>
        </p:txBody>
      </p:sp>
      <p:sp>
        <p:nvSpPr>
          <p:cNvPr id="77" name="Shape 77"/>
          <p:cNvSpPr txBox="1"/>
          <p:nvPr>
            <p:ph idx="1" type="body"/>
          </p:nvPr>
        </p:nvSpPr>
        <p:spPr>
          <a:xfrm>
            <a:off x="571499" y="1130300"/>
            <a:ext cx="7785101" cy="5346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600"/>
              </a:spcBef>
              <a:spcAft>
                <a:spcPts val="0"/>
              </a:spcAft>
              <a:buClr>
                <a:srgbClr val="000000"/>
              </a:buClr>
              <a:buSzPts val="2800"/>
              <a:buFont typeface="Noto Sans Symbols"/>
              <a:buNone/>
            </a:pPr>
            <a:r>
              <a:rPr b="0" i="0" lang="en-IN" sz="2800" u="none" cap="none" strike="noStrike">
                <a:solidFill>
                  <a:srgbClr val="000000"/>
                </a:solidFill>
                <a:latin typeface="Century"/>
                <a:ea typeface="Century"/>
                <a:cs typeface="Century"/>
                <a:sym typeface="Century"/>
              </a:rPr>
              <a:t>Data Sources</a:t>
            </a:r>
            <a:endParaRPr b="0" i="0" sz="2800" u="none" cap="none" strike="noStrike">
              <a:solidFill>
                <a:srgbClr val="000000"/>
              </a:solidFill>
              <a:latin typeface="Century"/>
              <a:ea typeface="Century"/>
              <a:cs typeface="Century"/>
              <a:sym typeface="Century"/>
            </a:endParaRPr>
          </a:p>
          <a:p>
            <a:pPr indent="0" lvl="0" marL="0" marR="0" rtl="0" algn="l">
              <a:lnSpc>
                <a:spcPct val="100000"/>
              </a:lnSpc>
              <a:spcBef>
                <a:spcPts val="600"/>
              </a:spcBef>
              <a:spcAft>
                <a:spcPts val="0"/>
              </a:spcAft>
              <a:buClr>
                <a:srgbClr val="000000"/>
              </a:buClr>
              <a:buSzPts val="2800"/>
              <a:buFont typeface="Noto Sans Symbols"/>
              <a:buNone/>
            </a:pPr>
            <a:r>
              <a:t/>
            </a:r>
            <a:endParaRPr sz="2800">
              <a:latin typeface="Century"/>
              <a:ea typeface="Century"/>
              <a:cs typeface="Century"/>
              <a:sym typeface="Century"/>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Name:           </a:t>
            </a:r>
            <a:r>
              <a:rPr b="0" i="0" lang="en-IN" sz="2000" u="none" cap="none" strike="noStrike">
                <a:solidFill>
                  <a:srgbClr val="FF0000"/>
                </a:solidFill>
                <a:latin typeface="Century"/>
                <a:ea typeface="Century"/>
                <a:cs typeface="Century"/>
                <a:sym typeface="Century"/>
              </a:rPr>
              <a:t>Alpha Vantage</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Description: </a:t>
            </a:r>
            <a:r>
              <a:rPr b="0" i="0" lang="en-IN" sz="2000" u="none" cap="none" strike="noStrike">
                <a:solidFill>
                  <a:srgbClr val="FF0000"/>
                </a:solidFill>
                <a:latin typeface="Century"/>
                <a:ea typeface="Century"/>
                <a:cs typeface="Century"/>
                <a:sym typeface="Century"/>
              </a:rPr>
              <a:t> Daily Stock Price data</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Size of data:  </a:t>
            </a:r>
            <a:r>
              <a:rPr b="0" i="0" lang="en-IN" sz="2000" u="none" cap="none" strike="noStrike">
                <a:solidFill>
                  <a:srgbClr val="FF0000"/>
                </a:solidFill>
                <a:latin typeface="Century"/>
                <a:ea typeface="Century"/>
                <a:cs typeface="Century"/>
                <a:sym typeface="Century"/>
              </a:rPr>
              <a:t>100 MB</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Name:           </a:t>
            </a:r>
            <a:r>
              <a:rPr b="0" i="0" lang="en-IN" sz="2000" u="none" cap="none" strike="noStrike">
                <a:solidFill>
                  <a:srgbClr val="FF0000"/>
                </a:solidFill>
                <a:latin typeface="Century"/>
                <a:ea typeface="Century"/>
                <a:cs typeface="Century"/>
                <a:sym typeface="Century"/>
              </a:rPr>
              <a:t>Google Trends</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Description: </a:t>
            </a:r>
            <a:r>
              <a:rPr b="0" i="0" lang="en-IN" sz="2000" u="none" cap="none" strike="noStrike">
                <a:solidFill>
                  <a:srgbClr val="FF0000"/>
                </a:solidFill>
                <a:latin typeface="Century"/>
                <a:ea typeface="Century"/>
                <a:cs typeface="Century"/>
                <a:sym typeface="Century"/>
              </a:rPr>
              <a:t> Daily Interest over Time data of words </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Size of data:  </a:t>
            </a:r>
            <a:r>
              <a:rPr b="0" i="0" lang="en-IN" sz="2000" u="none" cap="none" strike="noStrike">
                <a:solidFill>
                  <a:srgbClr val="FF0000"/>
                </a:solidFill>
                <a:latin typeface="Century"/>
                <a:ea typeface="Century"/>
                <a:cs typeface="Century"/>
                <a:sym typeface="Century"/>
              </a:rPr>
              <a:t>1 MB</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Century"/>
              <a:buNone/>
            </a:pPr>
            <a:r>
              <a:rPr b="0" i="0" lang="en-IN" sz="2000" u="none" cap="none" strike="noStrike">
                <a:solidFill>
                  <a:srgbClr val="000000"/>
                </a:solidFill>
                <a:latin typeface="Century"/>
                <a:ea typeface="Century"/>
                <a:cs typeface="Century"/>
                <a:sym typeface="Century"/>
              </a:rPr>
              <a:t>Name:           </a:t>
            </a:r>
            <a:r>
              <a:rPr i="0" lang="en-IN" sz="2000" u="none" cap="none" strike="noStrike">
                <a:solidFill>
                  <a:srgbClr val="FF0000"/>
                </a:solidFill>
                <a:latin typeface="Century"/>
                <a:ea typeface="Century"/>
                <a:cs typeface="Century"/>
                <a:sym typeface="Century"/>
              </a:rPr>
              <a:t>Crude Oil WTI Futures</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Description: </a:t>
            </a:r>
            <a:r>
              <a:rPr b="0" i="0" lang="en-IN" sz="2000" u="none" cap="none" strike="noStrike">
                <a:solidFill>
                  <a:srgbClr val="FF0000"/>
                </a:solidFill>
                <a:latin typeface="Century"/>
                <a:ea typeface="Century"/>
                <a:cs typeface="Century"/>
                <a:sym typeface="Century"/>
              </a:rPr>
              <a:t> Crude Oil Prices</a:t>
            </a:r>
            <a:endParaRPr b="0" i="0" sz="2400" u="none" cap="none" strike="noStrike">
              <a:solidFill>
                <a:srgbClr val="FF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Noto Sans Symbols"/>
              <a:buNone/>
            </a:pPr>
            <a:r>
              <a:rPr b="0" i="0" lang="en-IN" sz="2000" u="none" cap="none" strike="noStrike">
                <a:solidFill>
                  <a:srgbClr val="000000"/>
                </a:solidFill>
                <a:latin typeface="Century"/>
                <a:ea typeface="Century"/>
                <a:cs typeface="Century"/>
                <a:sym typeface="Century"/>
              </a:rPr>
              <a:t>Size of data:  </a:t>
            </a:r>
            <a:r>
              <a:rPr b="0" i="0" lang="en-IN" sz="2000" u="none" cap="none" strike="noStrike">
                <a:solidFill>
                  <a:srgbClr val="FF0000"/>
                </a:solidFill>
                <a:latin typeface="Century"/>
                <a:ea typeface="Century"/>
                <a:cs typeface="Century"/>
                <a:sym typeface="Century"/>
              </a:rPr>
              <a:t>50MB</a:t>
            </a:r>
            <a:endParaRPr b="0" i="0" sz="2400" u="none" cap="none" strike="noStrike">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idx="12" type="sldNum"/>
          </p:nvPr>
        </p:nvSpPr>
        <p:spPr>
          <a:xfrm>
            <a:off x="8509994" y="6477000"/>
            <a:ext cx="176807" cy="231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900"/>
              <a:buFont typeface="Verdana"/>
              <a:buNone/>
            </a:pPr>
            <a:fld id="{00000000-1234-1234-1234-123412341234}" type="slidenum">
              <a:rPr b="0" i="1" lang="en-IN" sz="900" u="none" cap="none" strike="noStrike">
                <a:solidFill>
                  <a:srgbClr val="000000"/>
                </a:solidFill>
                <a:latin typeface="Verdana"/>
                <a:ea typeface="Verdana"/>
                <a:cs typeface="Verdana"/>
                <a:sym typeface="Verdana"/>
              </a:rPr>
              <a:t>‹#›</a:t>
            </a:fld>
            <a:endParaRPr b="0" i="1" sz="900" u="none" cap="none" strike="noStrike">
              <a:solidFill>
                <a:srgbClr val="000000"/>
              </a:solidFill>
              <a:latin typeface="Verdana"/>
              <a:ea typeface="Verdana"/>
              <a:cs typeface="Verdana"/>
              <a:sym typeface="Verdana"/>
            </a:endParaRPr>
          </a:p>
        </p:txBody>
      </p:sp>
      <p:sp>
        <p:nvSpPr>
          <p:cNvPr id="83" name="Shape 83"/>
          <p:cNvSpPr txBox="1"/>
          <p:nvPr>
            <p:ph type="title"/>
          </p:nvPr>
        </p:nvSpPr>
        <p:spPr>
          <a:xfrm>
            <a:off x="457200" y="277813"/>
            <a:ext cx="8229600" cy="712800"/>
          </a:xfrm>
          <a:prstGeom prst="rect">
            <a:avLst/>
          </a:prstGeom>
          <a:noFill/>
          <a:ln>
            <a:noFill/>
          </a:ln>
        </p:spPr>
        <p:txBody>
          <a:bodyPr anchorCtr="0" anchor="b" bIns="45700" lIns="45700" spcFirstLastPara="1" rIns="45700" wrap="square" tIns="45700">
            <a:noAutofit/>
          </a:bodyPr>
          <a:lstStyle/>
          <a:p>
            <a:pPr indent="0" lvl="0" marL="0" rtl="0">
              <a:lnSpc>
                <a:spcPct val="90000"/>
              </a:lnSpc>
              <a:spcBef>
                <a:spcPts val="500"/>
              </a:spcBef>
              <a:spcAft>
                <a:spcPts val="0"/>
              </a:spcAft>
              <a:buClr>
                <a:schemeClr val="dk1"/>
              </a:buClr>
              <a:buSzPts val="2220"/>
              <a:buFont typeface="Noto Sans Symbols"/>
              <a:buNone/>
            </a:pPr>
            <a:r>
              <a:rPr lang="en-IN" sz="2220">
                <a:solidFill>
                  <a:srgbClr val="FF0000"/>
                </a:solidFill>
                <a:latin typeface="Century"/>
                <a:ea typeface="Century"/>
                <a:cs typeface="Century"/>
                <a:sym typeface="Century"/>
              </a:rPr>
              <a:t>Airline Stock Prediction Based on Alternate Data</a:t>
            </a:r>
            <a:endParaRPr/>
          </a:p>
        </p:txBody>
      </p:sp>
      <p:sp>
        <p:nvSpPr>
          <p:cNvPr id="84" name="Shape 84"/>
          <p:cNvSpPr txBox="1"/>
          <p:nvPr/>
        </p:nvSpPr>
        <p:spPr>
          <a:xfrm>
            <a:off x="8156350" y="1281725"/>
            <a:ext cx="615900" cy="527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85" name="Shape 85"/>
          <p:cNvPicPr preferRelativeResize="0"/>
          <p:nvPr/>
        </p:nvPicPr>
        <p:blipFill>
          <a:blip r:embed="rId3">
            <a:alphaModFix/>
          </a:blip>
          <a:stretch>
            <a:fillRect/>
          </a:stretch>
        </p:blipFill>
        <p:spPr>
          <a:xfrm>
            <a:off x="1146462" y="1477125"/>
            <a:ext cx="6851076" cy="4999874"/>
          </a:xfrm>
          <a:prstGeom prst="rect">
            <a:avLst/>
          </a:prstGeom>
          <a:noFill/>
          <a:ln>
            <a:noFill/>
          </a:ln>
        </p:spPr>
      </p:pic>
      <p:sp>
        <p:nvSpPr>
          <p:cNvPr id="86" name="Shape 86"/>
          <p:cNvSpPr txBox="1"/>
          <p:nvPr/>
        </p:nvSpPr>
        <p:spPr>
          <a:xfrm>
            <a:off x="457200" y="1087775"/>
            <a:ext cx="2380200" cy="96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IN" sz="1900"/>
              <a:t>Design Diagram:</a:t>
            </a:r>
            <a:endParaRPr b="1"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7813"/>
            <a:ext cx="8229600" cy="712800"/>
          </a:xfrm>
          <a:prstGeom prst="rect">
            <a:avLst/>
          </a:prstGeom>
        </p:spPr>
        <p:txBody>
          <a:bodyPr anchorCtr="0" anchor="b" bIns="91425" lIns="91425" spcFirstLastPara="1" rIns="91425" wrap="square" tIns="91425">
            <a:noAutofit/>
          </a:bodyPr>
          <a:lstStyle/>
          <a:p>
            <a:pPr indent="0" lvl="0" marL="0" rtl="0">
              <a:lnSpc>
                <a:spcPct val="90000"/>
              </a:lnSpc>
              <a:spcBef>
                <a:spcPts val="500"/>
              </a:spcBef>
              <a:spcAft>
                <a:spcPts val="0"/>
              </a:spcAft>
              <a:buClr>
                <a:schemeClr val="dk1"/>
              </a:buClr>
              <a:buSzPts val="2220"/>
              <a:buFont typeface="Noto Sans Symbols"/>
              <a:buNone/>
            </a:pPr>
            <a:r>
              <a:rPr lang="en-IN" sz="2220">
                <a:solidFill>
                  <a:srgbClr val="FF0000"/>
                </a:solidFill>
                <a:latin typeface="Century"/>
                <a:ea typeface="Century"/>
                <a:cs typeface="Century"/>
                <a:sym typeface="Century"/>
              </a:rPr>
              <a:t>Airline Stock Prediction Based on Alternate Data</a:t>
            </a:r>
            <a:endParaRPr/>
          </a:p>
        </p:txBody>
      </p:sp>
      <p:sp>
        <p:nvSpPr>
          <p:cNvPr id="92" name="Shape 92"/>
          <p:cNvSpPr txBox="1"/>
          <p:nvPr>
            <p:ph idx="1" type="body"/>
          </p:nvPr>
        </p:nvSpPr>
        <p:spPr>
          <a:xfrm>
            <a:off x="457200" y="1143000"/>
            <a:ext cx="8229600" cy="4987800"/>
          </a:xfrm>
          <a:prstGeom prst="rect">
            <a:avLst/>
          </a:prstGeom>
        </p:spPr>
        <p:txBody>
          <a:bodyPr anchorCtr="0" anchor="t" bIns="91425" lIns="91425" spcFirstLastPara="1" rIns="91425" wrap="square" tIns="91425">
            <a:noAutofit/>
          </a:bodyPr>
          <a:lstStyle/>
          <a:p>
            <a:pPr indent="0" lvl="0" marL="0" rtl="0">
              <a:spcBef>
                <a:spcPts val="400"/>
              </a:spcBef>
              <a:spcAft>
                <a:spcPts val="0"/>
              </a:spcAft>
              <a:buClr>
                <a:srgbClr val="000000"/>
              </a:buClr>
              <a:buSzPts val="2000"/>
              <a:buFont typeface="Noto Sans Symbols"/>
              <a:buNone/>
            </a:pPr>
            <a:r>
              <a:rPr lang="en-IN" sz="2000">
                <a:latin typeface="Century"/>
                <a:ea typeface="Century"/>
                <a:cs typeface="Century"/>
                <a:sym typeface="Century"/>
              </a:rPr>
              <a:t>Platform(s) on which the application runs: </a:t>
            </a:r>
            <a:endParaRPr sz="1400"/>
          </a:p>
          <a:p>
            <a:pPr indent="0" lvl="0" marL="0" rtl="0">
              <a:spcBef>
                <a:spcPts val="400"/>
              </a:spcBef>
              <a:spcAft>
                <a:spcPts val="0"/>
              </a:spcAft>
              <a:buClr>
                <a:srgbClr val="000000"/>
              </a:buClr>
              <a:buSzPts val="2000"/>
              <a:buFont typeface="Noto Sans Symbols"/>
              <a:buNone/>
            </a:pPr>
            <a:r>
              <a:rPr lang="en-IN" sz="2000">
                <a:solidFill>
                  <a:srgbClr val="FF0000"/>
                </a:solidFill>
                <a:latin typeface="Century"/>
                <a:ea typeface="Century"/>
                <a:cs typeface="Century"/>
                <a:sym typeface="Century"/>
              </a:rPr>
              <a:t>NYU HPC Cluster</a:t>
            </a:r>
            <a:endParaRPr/>
          </a:p>
          <a:p>
            <a:pPr indent="0" lvl="0" marL="0">
              <a:spcBef>
                <a:spcPts val="5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