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Retail Giant Sales Forecasting Assignment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Presented by</a:t>
            </a:r>
          </a:p>
          <a:p>
            <a:r>
              <a:rPr lang="en-IN" b="1" dirty="0" err="1" smtClean="0">
                <a:solidFill>
                  <a:schemeClr val="bg1"/>
                </a:solidFill>
              </a:rPr>
              <a:t>Sohini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 err="1" smtClean="0">
                <a:solidFill>
                  <a:schemeClr val="bg1"/>
                </a:solidFill>
              </a:rPr>
              <a:t>chaudhuri</a:t>
            </a:r>
            <a:endParaRPr lang="en-IN" b="1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802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Simple moving average method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756513"/>
            <a:ext cx="8947150" cy="2788012"/>
          </a:xfrm>
        </p:spPr>
      </p:pic>
    </p:spTree>
    <p:extLst>
      <p:ext uri="{BB962C8B-B14F-4D97-AF65-F5344CB8AC3E}">
        <p14:creationId xmlns:p14="http://schemas.microsoft.com/office/powerpoint/2010/main" val="122275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04620" cy="916704"/>
          </a:xfrm>
        </p:spPr>
        <p:txBody>
          <a:bodyPr/>
          <a:lstStyle/>
          <a:p>
            <a:pPr algn="ctr"/>
            <a:r>
              <a:rPr lang="en-IN" b="1" dirty="0"/>
              <a:t>Decomposition of time series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10287498" cy="576262"/>
          </a:xfrm>
        </p:spPr>
        <p:txBody>
          <a:bodyPr/>
          <a:lstStyle/>
          <a:p>
            <a:pPr algn="ctr"/>
            <a:r>
              <a:rPr lang="en-IN" b="1" dirty="0"/>
              <a:t>Multiplicative series</a:t>
            </a:r>
          </a:p>
          <a:p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207623"/>
            <a:ext cx="10567851" cy="18679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46111" y="3763781"/>
            <a:ext cx="10418129" cy="1160916"/>
          </a:xfrm>
        </p:spPr>
        <p:txBody>
          <a:bodyPr/>
          <a:lstStyle/>
          <a:p>
            <a:pPr algn="ctr"/>
            <a:r>
              <a:rPr lang="en-IN" b="1" dirty="0"/>
              <a:t>Additive model</a:t>
            </a:r>
          </a:p>
          <a:p>
            <a:pPr algn="ctr"/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611189"/>
            <a:ext cx="10744700" cy="2129245"/>
          </a:xfrm>
        </p:spPr>
      </p:pic>
    </p:spTree>
    <p:extLst>
      <p:ext uri="{BB962C8B-B14F-4D97-AF65-F5344CB8AC3E}">
        <p14:creationId xmlns:p14="http://schemas.microsoft.com/office/powerpoint/2010/main" val="60362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87829"/>
            <a:ext cx="10607040" cy="1031965"/>
          </a:xfrm>
        </p:spPr>
        <p:txBody>
          <a:bodyPr/>
          <a:lstStyle/>
          <a:p>
            <a:pPr algn="ctr"/>
            <a:r>
              <a:rPr lang="en-IN" b="1" dirty="0"/>
              <a:t>Smoothing techniques</a:t>
            </a:r>
            <a:br>
              <a:rPr lang="en-IN" b="1" dirty="0"/>
            </a:b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1489166"/>
            <a:ext cx="6449332" cy="4332171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2103120"/>
            <a:ext cx="4098817" cy="3921759"/>
          </a:xfrm>
        </p:spPr>
        <p:txBody>
          <a:bodyPr/>
          <a:lstStyle/>
          <a:p>
            <a:r>
              <a:rPr lang="en-US" dirty="0"/>
              <a:t>It removes the </a:t>
            </a:r>
            <a:r>
              <a:rPr lang="en-US" dirty="0" err="1"/>
              <a:t>flunctuations</a:t>
            </a:r>
            <a:r>
              <a:rPr lang="en-US" dirty="0"/>
              <a:t> or noise from a time series. The </a:t>
            </a:r>
            <a:r>
              <a:rPr lang="en-US" dirty="0" err="1"/>
              <a:t>flunctuations</a:t>
            </a:r>
            <a:r>
              <a:rPr lang="en-US" dirty="0"/>
              <a:t> may be due to seasonal and irregular components.</a:t>
            </a:r>
          </a:p>
          <a:p>
            <a:r>
              <a:rPr lang="en-US" dirty="0"/>
              <a:t>By </a:t>
            </a:r>
            <a:r>
              <a:rPr lang="en-US" dirty="0" err="1"/>
              <a:t>eleminating</a:t>
            </a:r>
            <a:r>
              <a:rPr lang="en-US" dirty="0"/>
              <a:t> these two our series reflects only trend and cyclic pattern.</a:t>
            </a:r>
          </a:p>
          <a:p>
            <a:r>
              <a:rPr lang="en-US" dirty="0"/>
              <a:t>Since moving average assign equal weight to all data points where as the recent </a:t>
            </a:r>
            <a:r>
              <a:rPr lang="en-US" dirty="0" err="1"/>
              <a:t>obsn</a:t>
            </a:r>
            <a:r>
              <a:rPr lang="en-US" dirty="0"/>
              <a:t> provide more relevant </a:t>
            </a:r>
            <a:r>
              <a:rPr lang="en-US" dirty="0" err="1"/>
              <a:t>informatiopn</a:t>
            </a:r>
            <a:r>
              <a:rPr lang="en-US" dirty="0"/>
              <a:t> than past </a:t>
            </a:r>
            <a:r>
              <a:rPr lang="en-US" dirty="0" err="1"/>
              <a:t>obsn</a:t>
            </a:r>
            <a:r>
              <a:rPr lang="en-US" dirty="0"/>
              <a:t>. So we want a weighting system that assigns decreasing weights to the more distant </a:t>
            </a:r>
            <a:r>
              <a:rPr lang="en-US" dirty="0" err="1"/>
              <a:t>obsn</a:t>
            </a:r>
            <a:r>
              <a:rPr lang="en-US" dirty="0"/>
              <a:t>. For this we use exponential smoothing </a:t>
            </a:r>
            <a:r>
              <a:rPr lang="en-US" dirty="0" err="1"/>
              <a:t>technique.It</a:t>
            </a:r>
            <a:r>
              <a:rPr lang="en-US" dirty="0"/>
              <a:t> gives more weight to recent </a:t>
            </a:r>
            <a:r>
              <a:rPr lang="en-US" dirty="0" err="1"/>
              <a:t>obs</a:t>
            </a:r>
            <a:r>
              <a:rPr lang="en-US" dirty="0"/>
              <a:t> and it decreases exponentially as </a:t>
            </a:r>
            <a:r>
              <a:rPr lang="en-US" dirty="0" err="1"/>
              <a:t>obs</a:t>
            </a:r>
            <a:r>
              <a:rPr lang="en-US" dirty="0"/>
              <a:t> become more distant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7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Holt's exponential smoothing</a:t>
            </a:r>
            <a:br>
              <a:rPr lang="en-IN" b="1" dirty="0"/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95" y="2206976"/>
            <a:ext cx="8714185" cy="3887086"/>
          </a:xfrm>
        </p:spPr>
      </p:pic>
    </p:spTree>
    <p:extLst>
      <p:ext uri="{BB962C8B-B14F-4D97-AF65-F5344CB8AC3E}">
        <p14:creationId xmlns:p14="http://schemas.microsoft.com/office/powerpoint/2010/main" val="153277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Holt- Winter </a:t>
            </a:r>
            <a:r>
              <a:rPr lang="en-IN" b="1" dirty="0" err="1"/>
              <a:t>exp</a:t>
            </a:r>
            <a:r>
              <a:rPr lang="en-IN" b="1" dirty="0"/>
              <a:t> smoothing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95" y="2206976"/>
            <a:ext cx="8714185" cy="3887086"/>
          </a:xfrm>
        </p:spPr>
      </p:pic>
    </p:spTree>
    <p:extLst>
      <p:ext uri="{BB962C8B-B14F-4D97-AF65-F5344CB8AC3E}">
        <p14:creationId xmlns:p14="http://schemas.microsoft.com/office/powerpoint/2010/main" val="208633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Stationarity of time series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0160"/>
            <a:ext cx="11286309" cy="53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9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ACF and PACF plots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080656"/>
            <a:ext cx="8947150" cy="4139725"/>
          </a:xfrm>
        </p:spPr>
      </p:pic>
    </p:spTree>
    <p:extLst>
      <p:ext uri="{BB962C8B-B14F-4D97-AF65-F5344CB8AC3E}">
        <p14:creationId xmlns:p14="http://schemas.microsoft.com/office/powerpoint/2010/main" val="144580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ACF and PACF plots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681584"/>
            <a:ext cx="8947150" cy="2937870"/>
          </a:xfrm>
        </p:spPr>
      </p:pic>
    </p:spTree>
    <p:extLst>
      <p:ext uri="{BB962C8B-B14F-4D97-AF65-F5344CB8AC3E}">
        <p14:creationId xmlns:p14="http://schemas.microsoft.com/office/powerpoint/2010/main" val="60687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ARIMA model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29" y="2130937"/>
            <a:ext cx="8545118" cy="4039164"/>
          </a:xfrm>
        </p:spPr>
      </p:pic>
    </p:spTree>
    <p:extLst>
      <p:ext uri="{BB962C8B-B14F-4D97-AF65-F5344CB8AC3E}">
        <p14:creationId xmlns:p14="http://schemas.microsoft.com/office/powerpoint/2010/main" val="2356408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Seasonal-ARIMA model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ARIMA </a:t>
            </a:r>
            <a:r>
              <a:rPr lang="en-US" dirty="0" err="1"/>
              <a:t>doesn</a:t>
            </a:r>
            <a:r>
              <a:rPr lang="en-US" dirty="0"/>
              <a:t> not support seasonality . If our data has defined seasonality then we go for S-ARIMA.</a:t>
            </a:r>
          </a:p>
          <a:p>
            <a:r>
              <a:rPr lang="en-US" dirty="0"/>
              <a:t>Seasonal differencing is like regular diff but instead of subtracting consecutive terms we subtract the values from previous season</a:t>
            </a:r>
          </a:p>
          <a:p>
            <a:r>
              <a:rPr lang="en-US" dirty="0"/>
              <a:t>parameters in SARIMA(</a:t>
            </a:r>
            <a:r>
              <a:rPr lang="en-US" dirty="0" err="1"/>
              <a:t>p,d,q</a:t>
            </a:r>
            <a:r>
              <a:rPr lang="en-US" dirty="0"/>
              <a:t>)(P,D,Q)[S] P - seasonal AR D - seasonal differencing Q - seasonal MA S is the frequency of time series</a:t>
            </a:r>
          </a:p>
          <a:p>
            <a:r>
              <a:rPr lang="en-US" dirty="0"/>
              <a:t>p is equal to the first lag where the PACF value is above the significance level.</a:t>
            </a:r>
          </a:p>
          <a:p>
            <a:r>
              <a:rPr lang="en-US" dirty="0"/>
              <a:t>d is the minimum order of difference to make the series stationary.</a:t>
            </a:r>
          </a:p>
          <a:p>
            <a:r>
              <a:rPr lang="en-US" dirty="0"/>
              <a:t>q is equal to the first lag where the ACF value is above the significance level</a:t>
            </a:r>
          </a:p>
          <a:p>
            <a:r>
              <a:rPr lang="en-US" dirty="0"/>
              <a:t>S is equal to the ACF lag with the highest value (typically at a high lag).</a:t>
            </a:r>
          </a:p>
          <a:p>
            <a:r>
              <a:rPr lang="en-US" dirty="0"/>
              <a:t>D=1 if the series has a stable seasonal pattern over time.</a:t>
            </a:r>
          </a:p>
          <a:p>
            <a:r>
              <a:rPr lang="en-US" dirty="0"/>
              <a:t>D=0 if the series has an unstable seasonal pattern over time.</a:t>
            </a:r>
          </a:p>
          <a:p>
            <a:r>
              <a:rPr lang="en-US" dirty="0"/>
              <a:t>Rule of thumb: d+D≤2</a:t>
            </a:r>
          </a:p>
          <a:p>
            <a:r>
              <a:rPr lang="en-US" dirty="0"/>
              <a:t>P≥1 if the ACF is positive at lag S, else P=0.</a:t>
            </a:r>
          </a:p>
          <a:p>
            <a:r>
              <a:rPr lang="en-US" dirty="0"/>
              <a:t>Q≥1 if the ACF is negative at lag S, else Q=0.</a:t>
            </a:r>
          </a:p>
          <a:p>
            <a:r>
              <a:rPr lang="en-US" dirty="0"/>
              <a:t>Rule of thumb: P+Q≤2</a:t>
            </a:r>
          </a:p>
        </p:txBody>
      </p:sp>
    </p:spTree>
    <p:extLst>
      <p:ext uri="{BB962C8B-B14F-4D97-AF65-F5344CB8AC3E}">
        <p14:creationId xmlns:p14="http://schemas.microsoft.com/office/powerpoint/2010/main" val="356844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836022"/>
            <a:ext cx="9404723" cy="1017225"/>
          </a:xfrm>
        </p:spPr>
        <p:txBody>
          <a:bodyPr/>
          <a:lstStyle/>
          <a:p>
            <a:pPr algn="ctr"/>
            <a:r>
              <a:rPr lang="en-IN" b="1" dirty="0" smtClean="0"/>
              <a:t>Business 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‘Global Mart” is an online store super giant having worldwide operations. It takes orders and delivers across the globe and deals with all the major product categories – consumer, corporate and home office in seven different market regions.</a:t>
            </a:r>
          </a:p>
          <a:p>
            <a:r>
              <a:rPr lang="en-IN" dirty="0" smtClean="0"/>
              <a:t>The data currently has the transaction level data, where each row represents a particular order made on a online store</a:t>
            </a:r>
          </a:p>
          <a:p>
            <a:r>
              <a:rPr lang="en-IN" dirty="0" smtClean="0"/>
              <a:t>The aim is to forecast the sales and the demand of the two most profitable market s and in respective segments, which will help in maintaining the revenue</a:t>
            </a:r>
          </a:p>
        </p:txBody>
      </p:sp>
    </p:spTree>
    <p:extLst>
      <p:ext uri="{BB962C8B-B14F-4D97-AF65-F5344CB8AC3E}">
        <p14:creationId xmlns:p14="http://schemas.microsoft.com/office/powerpoint/2010/main" val="662558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Seasonal-ARIMA model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6" y="2052638"/>
            <a:ext cx="8391524" cy="4195762"/>
          </a:xfrm>
        </p:spPr>
      </p:pic>
    </p:spTree>
    <p:extLst>
      <p:ext uri="{BB962C8B-B14F-4D97-AF65-F5344CB8AC3E}">
        <p14:creationId xmlns:p14="http://schemas.microsoft.com/office/powerpoint/2010/main" val="37161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Conclusions and Recommendations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Based on the data provided we helped “Global Mart” in identifying 2 most profitable market segment as APAC Consumer and EU Consumer and modelled them using classical decomposition.</a:t>
            </a:r>
          </a:p>
          <a:p>
            <a:r>
              <a:rPr lang="en-IN" dirty="0" smtClean="0"/>
              <a:t>These are 4 key forecasts on the test data are as follow : </a:t>
            </a:r>
          </a:p>
          <a:p>
            <a:pPr marL="0" indent="0">
              <a:buNone/>
            </a:pPr>
            <a:r>
              <a:rPr lang="en-IN" dirty="0" smtClean="0"/>
              <a:t>a. APAC Consumer Sales is likely to rise in next 6 months with small fluctuations.</a:t>
            </a:r>
          </a:p>
          <a:p>
            <a:pPr marL="0" indent="0">
              <a:buNone/>
            </a:pPr>
            <a:r>
              <a:rPr lang="en-IN" dirty="0" smtClean="0"/>
              <a:t>b. APAC Consumer Quality is likely to rise steeply in coming 6 months. </a:t>
            </a:r>
          </a:p>
          <a:p>
            <a:pPr marL="0" indent="0">
              <a:buNone/>
            </a:pPr>
            <a:r>
              <a:rPr lang="en-IN" dirty="0" smtClean="0"/>
              <a:t>c. EU Consumer Sales may </a:t>
            </a:r>
            <a:r>
              <a:rPr lang="en-IN" dirty="0" err="1" smtClean="0"/>
              <a:t>ahow</a:t>
            </a:r>
            <a:r>
              <a:rPr lang="en-IN" dirty="0" smtClean="0"/>
              <a:t> the slow rise in coming months.</a:t>
            </a:r>
          </a:p>
          <a:p>
            <a:pPr marL="0" indent="0">
              <a:buNone/>
            </a:pPr>
            <a:r>
              <a:rPr lang="en-IN" dirty="0" smtClean="0"/>
              <a:t>d. EU Consumer Quality is likely to drop during initial 1 or 2 months &amp; then rise rapidly in next 3 months, eventually reaching a plateau.</a:t>
            </a:r>
          </a:p>
        </p:txBody>
      </p:sp>
    </p:spTree>
    <p:extLst>
      <p:ext uri="{BB962C8B-B14F-4D97-AF65-F5344CB8AC3E}">
        <p14:creationId xmlns:p14="http://schemas.microsoft.com/office/powerpoint/2010/main" val="20189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Problem Solving Methodology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4" y="1240972"/>
            <a:ext cx="11064240" cy="54602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b="1" i="1" dirty="0"/>
              <a:t>Reading the Dataset</a:t>
            </a:r>
          </a:p>
          <a:p>
            <a:pPr marL="0" indent="0">
              <a:buNone/>
            </a:pPr>
            <a:r>
              <a:rPr lang="en-IN" dirty="0" smtClean="0"/>
              <a:t>-  </a:t>
            </a:r>
            <a:r>
              <a:rPr lang="en-US" b="1" i="1" dirty="0"/>
              <a:t>Inspect the </a:t>
            </a:r>
            <a:r>
              <a:rPr lang="en-US" b="1" i="1" dirty="0" err="1"/>
              <a:t>dataframe's</a:t>
            </a:r>
            <a:r>
              <a:rPr lang="en-US" b="1" i="1" dirty="0"/>
              <a:t> columns, shapes, variable types </a:t>
            </a:r>
            <a:r>
              <a:rPr lang="en-US" b="1" i="1" dirty="0" err="1"/>
              <a:t>etc</a:t>
            </a:r>
            <a:endParaRPr lang="en-US" b="1" i="1" dirty="0"/>
          </a:p>
          <a:p>
            <a:pPr marL="0" indent="0">
              <a:buNone/>
            </a:pPr>
            <a:r>
              <a:rPr lang="en-IN" dirty="0" smtClean="0"/>
              <a:t>3. </a:t>
            </a:r>
            <a:r>
              <a:rPr lang="en-IN" b="1" i="1" dirty="0"/>
              <a:t>Data Preparation</a:t>
            </a:r>
          </a:p>
          <a:p>
            <a:pPr marL="0" indent="0">
              <a:buNone/>
            </a:pPr>
            <a:r>
              <a:rPr lang="en-IN" dirty="0" smtClean="0"/>
              <a:t>4. </a:t>
            </a:r>
            <a:r>
              <a:rPr lang="en-IN" b="1" dirty="0"/>
              <a:t>Feature Engineering</a:t>
            </a:r>
          </a:p>
          <a:p>
            <a:pPr marL="0" indent="0">
              <a:buNone/>
            </a:pPr>
            <a:r>
              <a:rPr lang="en-IN" dirty="0" smtClean="0"/>
              <a:t>5. </a:t>
            </a:r>
            <a:r>
              <a:rPr lang="en-IN" b="1" dirty="0"/>
              <a:t>Exploratory Data </a:t>
            </a:r>
            <a:r>
              <a:rPr lang="en-IN" b="1" dirty="0" smtClean="0"/>
              <a:t>Analysis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6. </a:t>
            </a:r>
            <a:r>
              <a:rPr lang="en-IN" b="1" dirty="0"/>
              <a:t>Plot the Time </a:t>
            </a:r>
            <a:r>
              <a:rPr lang="en-IN" b="1" dirty="0" smtClean="0"/>
              <a:t>series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7. </a:t>
            </a:r>
            <a:r>
              <a:rPr lang="en-IN" b="1" dirty="0"/>
              <a:t>Train and Test split</a:t>
            </a:r>
          </a:p>
          <a:p>
            <a:pPr marL="0" indent="0">
              <a:buNone/>
            </a:pPr>
            <a:r>
              <a:rPr lang="en-IN" dirty="0" smtClean="0"/>
              <a:t>8. </a:t>
            </a:r>
            <a:r>
              <a:rPr lang="en-IN" b="1" dirty="0"/>
              <a:t>Simple moving average method</a:t>
            </a:r>
          </a:p>
          <a:p>
            <a:pPr marL="0" indent="0">
              <a:buNone/>
            </a:pPr>
            <a:r>
              <a:rPr lang="en-IN" dirty="0" smtClean="0"/>
              <a:t>9. </a:t>
            </a:r>
            <a:r>
              <a:rPr lang="en-IN" b="1" dirty="0"/>
              <a:t>Decomposition of time series</a:t>
            </a:r>
          </a:p>
          <a:p>
            <a:pPr marL="0" indent="0">
              <a:buNone/>
            </a:pPr>
            <a:r>
              <a:rPr lang="en-IN" dirty="0" smtClean="0"/>
              <a:t>10. </a:t>
            </a:r>
            <a:r>
              <a:rPr lang="en-IN" b="1" dirty="0"/>
              <a:t>Smoothing </a:t>
            </a:r>
            <a:r>
              <a:rPr lang="en-IN" b="1" dirty="0" smtClean="0"/>
              <a:t>techniques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- </a:t>
            </a:r>
            <a:r>
              <a:rPr lang="en-IN" b="1" dirty="0" smtClean="0"/>
              <a:t>Holt's </a:t>
            </a:r>
            <a:r>
              <a:rPr lang="en-IN" b="1" dirty="0"/>
              <a:t>exponential smoothing</a:t>
            </a:r>
          </a:p>
          <a:p>
            <a:pPr marL="0" indent="0">
              <a:buNone/>
            </a:pPr>
            <a:r>
              <a:rPr lang="en-IN" dirty="0" smtClean="0"/>
              <a:t>- </a:t>
            </a:r>
            <a:r>
              <a:rPr lang="en-IN" b="1" dirty="0" smtClean="0"/>
              <a:t>Holt- </a:t>
            </a:r>
            <a:r>
              <a:rPr lang="en-IN" b="1" dirty="0"/>
              <a:t>Winter </a:t>
            </a:r>
            <a:r>
              <a:rPr lang="en-IN" b="1" dirty="0" err="1"/>
              <a:t>exp</a:t>
            </a:r>
            <a:r>
              <a:rPr lang="en-IN" b="1" dirty="0"/>
              <a:t> </a:t>
            </a:r>
            <a:r>
              <a:rPr lang="en-IN" b="1" dirty="0" smtClean="0"/>
              <a:t>smoothing</a:t>
            </a:r>
          </a:p>
          <a:p>
            <a:pPr marL="0" indent="0">
              <a:buNone/>
            </a:pPr>
            <a:r>
              <a:rPr lang="en-IN" dirty="0" smtClean="0"/>
              <a:t>11. </a:t>
            </a:r>
            <a:r>
              <a:rPr lang="en-IN" b="1" dirty="0"/>
              <a:t>Stationarity of time </a:t>
            </a:r>
            <a:r>
              <a:rPr lang="en-IN" b="1" dirty="0" smtClean="0"/>
              <a:t>series</a:t>
            </a:r>
          </a:p>
          <a:p>
            <a:pPr marL="0" indent="0">
              <a:buNone/>
            </a:pPr>
            <a:r>
              <a:rPr lang="en-IN" dirty="0" smtClean="0"/>
              <a:t>12. </a:t>
            </a:r>
            <a:r>
              <a:rPr lang="en-IN" b="1" dirty="0"/>
              <a:t>ACF and PACF </a:t>
            </a:r>
            <a:r>
              <a:rPr lang="en-IN" b="1" dirty="0" smtClean="0"/>
              <a:t>plots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13. </a:t>
            </a:r>
            <a:r>
              <a:rPr lang="en-IN" b="1" dirty="0"/>
              <a:t>ARIMA model</a:t>
            </a:r>
          </a:p>
          <a:p>
            <a:pPr marL="0" indent="0">
              <a:buNone/>
            </a:pPr>
            <a:r>
              <a:rPr lang="en-IN" dirty="0" smtClean="0"/>
              <a:t>14. </a:t>
            </a:r>
            <a:r>
              <a:rPr lang="en-IN" b="1" dirty="0"/>
              <a:t>Seasonal-ARIMA </a:t>
            </a:r>
            <a:r>
              <a:rPr lang="en-IN" b="1" dirty="0" smtClean="0"/>
              <a:t>model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2657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45028"/>
            <a:ext cx="9404723" cy="808219"/>
          </a:xfrm>
        </p:spPr>
        <p:txBody>
          <a:bodyPr/>
          <a:lstStyle/>
          <a:p>
            <a:pPr algn="ctr"/>
            <a:r>
              <a:rPr lang="en-IN" b="1" dirty="0" smtClean="0"/>
              <a:t>Data Understanding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513909"/>
            <a:ext cx="8946541" cy="1815737"/>
          </a:xfrm>
        </p:spPr>
        <p:txBody>
          <a:bodyPr/>
          <a:lstStyle/>
          <a:p>
            <a:r>
              <a:rPr lang="en-IN" dirty="0" smtClean="0"/>
              <a:t>51290 transactions from 2011-2014</a:t>
            </a:r>
          </a:p>
          <a:p>
            <a:r>
              <a:rPr lang="en-IN" dirty="0" smtClean="0"/>
              <a:t>Focusing mainly on month and year wise </a:t>
            </a:r>
            <a:r>
              <a:rPr lang="en-IN" dirty="0" err="1" smtClean="0"/>
              <a:t>aggregrated</a:t>
            </a:r>
            <a:r>
              <a:rPr lang="en-IN" dirty="0" smtClean="0"/>
              <a:t> values of Sales, Profit and Quantity</a:t>
            </a:r>
          </a:p>
          <a:p>
            <a:r>
              <a:rPr lang="en-IN" dirty="0" smtClean="0"/>
              <a:t>With 3 segments and in 7 market regions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28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966650"/>
            <a:ext cx="9404723" cy="886597"/>
          </a:xfrm>
        </p:spPr>
        <p:txBody>
          <a:bodyPr/>
          <a:lstStyle/>
          <a:p>
            <a:pPr algn="ctr"/>
            <a:r>
              <a:rPr lang="en-IN" b="1" dirty="0" smtClean="0"/>
              <a:t>Data Preparations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513909"/>
            <a:ext cx="8946541" cy="2063930"/>
          </a:xfrm>
        </p:spPr>
        <p:txBody>
          <a:bodyPr/>
          <a:lstStyle/>
          <a:p>
            <a:r>
              <a:rPr lang="en-IN" dirty="0" smtClean="0"/>
              <a:t>Prepared the aggregated data with 21 market segments</a:t>
            </a:r>
          </a:p>
          <a:p>
            <a:r>
              <a:rPr lang="en-IN" dirty="0" smtClean="0"/>
              <a:t>Found the top 2 most profitable </a:t>
            </a:r>
            <a:r>
              <a:rPr lang="en-IN" dirty="0" err="1" smtClean="0"/>
              <a:t>segents</a:t>
            </a:r>
            <a:r>
              <a:rPr lang="en-IN" dirty="0" smtClean="0"/>
              <a:t> as APAC-Consumer and EU – Consumer by calculating Coefficient of Variation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20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71154"/>
            <a:ext cx="9404723" cy="782094"/>
          </a:xfrm>
        </p:spPr>
        <p:txBody>
          <a:bodyPr/>
          <a:lstStyle/>
          <a:p>
            <a:pPr algn="ctr"/>
            <a:r>
              <a:rPr lang="en-IN" b="1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90057"/>
            <a:ext cx="8946541" cy="84908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</a:t>
            </a:r>
            <a:r>
              <a:rPr lang="en-US" b="1" i="1" dirty="0" err="1" smtClean="0"/>
              <a:t>onvert</a:t>
            </a:r>
            <a:r>
              <a:rPr lang="en-US" b="1" i="1" dirty="0" smtClean="0"/>
              <a:t> </a:t>
            </a:r>
            <a:r>
              <a:rPr lang="en-US" b="1" i="1" dirty="0"/>
              <a:t>the order-date into a date-time format for getting it into the Month-year </a:t>
            </a:r>
            <a:r>
              <a:rPr lang="en-US" b="1" i="1" dirty="0" smtClean="0"/>
              <a:t>format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35" y="3175952"/>
            <a:ext cx="9707330" cy="334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4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Exploratory Data Analysis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404949" y="1410788"/>
            <a:ext cx="4310742" cy="107047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Month </a:t>
            </a:r>
            <a:r>
              <a:rPr lang="en-US" dirty="0"/>
              <a:t>- Wise Actual Sales Observation</a:t>
            </a:r>
          </a:p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932"/>
            <a:ext cx="4598124" cy="3233290"/>
          </a:xfrm>
        </p:spPr>
      </p:pic>
      <p:sp>
        <p:nvSpPr>
          <p:cNvPr id="19" name="Text Placeholder 18"/>
          <p:cNvSpPr>
            <a:spLocks noGrp="1"/>
          </p:cNvSpPr>
          <p:nvPr>
            <p:ph type="body" sz="quarter" idx="3"/>
          </p:nvPr>
        </p:nvSpPr>
        <p:spPr>
          <a:xfrm>
            <a:off x="5654495" y="1227910"/>
            <a:ext cx="4396339" cy="836022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Year - Wise Actual Sales </a:t>
            </a:r>
            <a:r>
              <a:rPr lang="en-US" dirty="0" err="1">
                <a:latin typeface="Arial Narrow" panose="020B0606020202030204" pitchFamily="34" charset="0"/>
              </a:rPr>
              <a:t>Observatio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2063932"/>
            <a:ext cx="5773782" cy="34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8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822960"/>
            <a:ext cx="9404723" cy="1030288"/>
          </a:xfrm>
        </p:spPr>
        <p:txBody>
          <a:bodyPr/>
          <a:lstStyle/>
          <a:p>
            <a:pPr algn="ctr"/>
            <a:r>
              <a:rPr lang="en-IN" b="1" dirty="0"/>
              <a:t>Plot the Time series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780235"/>
            <a:ext cx="8947150" cy="2740568"/>
          </a:xfrm>
        </p:spPr>
      </p:pic>
    </p:spTree>
    <p:extLst>
      <p:ext uri="{BB962C8B-B14F-4D97-AF65-F5344CB8AC3E}">
        <p14:creationId xmlns:p14="http://schemas.microsoft.com/office/powerpoint/2010/main" val="266728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Train and Test split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718443"/>
            <a:ext cx="8947150" cy="2864152"/>
          </a:xfrm>
        </p:spPr>
      </p:pic>
    </p:spTree>
    <p:extLst>
      <p:ext uri="{BB962C8B-B14F-4D97-AF65-F5344CB8AC3E}">
        <p14:creationId xmlns:p14="http://schemas.microsoft.com/office/powerpoint/2010/main" val="261427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743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Narrow</vt:lpstr>
      <vt:lpstr>Century Gothic</vt:lpstr>
      <vt:lpstr>Wingdings 3</vt:lpstr>
      <vt:lpstr>Ion</vt:lpstr>
      <vt:lpstr>Retail Giant Sales Forecasting Assignment</vt:lpstr>
      <vt:lpstr>Business Objective</vt:lpstr>
      <vt:lpstr>Problem Solving Methodology</vt:lpstr>
      <vt:lpstr>Data Understanding</vt:lpstr>
      <vt:lpstr>Data Preparations</vt:lpstr>
      <vt:lpstr>Feature Engineering</vt:lpstr>
      <vt:lpstr>Exploratory Data Analysis </vt:lpstr>
      <vt:lpstr>Plot the Time series </vt:lpstr>
      <vt:lpstr>Train and Test split </vt:lpstr>
      <vt:lpstr>Simple moving average method </vt:lpstr>
      <vt:lpstr>Decomposition of time series </vt:lpstr>
      <vt:lpstr>Smoothing techniques </vt:lpstr>
      <vt:lpstr>Holt's exponential smoothing </vt:lpstr>
      <vt:lpstr>Holt- Winter exp smoothing </vt:lpstr>
      <vt:lpstr>Stationarity of time series </vt:lpstr>
      <vt:lpstr>ACF and PACF plots</vt:lpstr>
      <vt:lpstr>ACF and PACF plots </vt:lpstr>
      <vt:lpstr>ARIMA model </vt:lpstr>
      <vt:lpstr>Seasonal-ARIMA model </vt:lpstr>
      <vt:lpstr>Seasonal-ARIMA model </vt:lpstr>
      <vt:lpstr>Conclusions and Recommendations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Giant Sales Forecasting Assignment</dc:title>
  <dc:creator>sohini301@gmail.com</dc:creator>
  <cp:lastModifiedBy>sohini301@gmail.com</cp:lastModifiedBy>
  <cp:revision>9</cp:revision>
  <dcterms:created xsi:type="dcterms:W3CDTF">2020-10-22T17:56:10Z</dcterms:created>
  <dcterms:modified xsi:type="dcterms:W3CDTF">2020-10-22T19:18:32Z</dcterms:modified>
</cp:coreProperties>
</file>