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Maven Pro Bold" charset="1" panose="00000800000000000000"/>
      <p:regular r:id="rId23"/>
    </p:embeddedFont>
    <p:embeddedFont>
      <p:font typeface="Maven Pro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9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2954338"/>
            <a:ext cx="18278475" cy="4216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LOW RESOURCE ASR: HOW CAN “DONOR DATA” IMPROVE PERFORMANCE?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11618" y="8130450"/>
            <a:ext cx="10864763" cy="503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Presented by Sohini Roy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73635" y="5724421"/>
            <a:ext cx="5632001" cy="2272221"/>
          </a:xfrm>
          <a:custGeom>
            <a:avLst/>
            <a:gdLst/>
            <a:ahLst/>
            <a:cxnLst/>
            <a:rect r="r" b="b" t="t" l="l"/>
            <a:pathLst>
              <a:path h="2272221" w="5632001">
                <a:moveTo>
                  <a:pt x="0" y="0"/>
                </a:moveTo>
                <a:lnTo>
                  <a:pt x="5632001" y="0"/>
                </a:lnTo>
                <a:lnTo>
                  <a:pt x="5632001" y="2272221"/>
                </a:lnTo>
                <a:lnTo>
                  <a:pt x="0" y="22722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0733" y="4952443"/>
            <a:ext cx="10941818" cy="3816177"/>
          </a:xfrm>
          <a:custGeom>
            <a:avLst/>
            <a:gdLst/>
            <a:ahLst/>
            <a:cxnLst/>
            <a:rect r="r" b="b" t="t" l="l"/>
            <a:pathLst>
              <a:path h="3816177" w="10941818">
                <a:moveTo>
                  <a:pt x="0" y="0"/>
                </a:moveTo>
                <a:lnTo>
                  <a:pt x="10941818" y="0"/>
                </a:lnTo>
                <a:lnTo>
                  <a:pt x="10941818" y="3816177"/>
                </a:lnTo>
                <a:lnTo>
                  <a:pt x="0" y="381617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96087" y="1884406"/>
            <a:ext cx="9095826" cy="876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75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WHAT IS ATDS?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7262" y="3281045"/>
            <a:ext cx="1767347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</a:t>
            </a: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coustic </a:t>
            </a:r>
            <a:r>
              <a:rPr lang="en-US" b="true" sz="25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</a:t>
            </a: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oken </a:t>
            </a:r>
            <a:r>
              <a:rPr lang="en-US" b="true" sz="25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</a:t>
            </a: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istribution</a:t>
            </a:r>
            <a:r>
              <a:rPr lang="en-US" b="true" sz="25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S</a:t>
            </a: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imilarity is a similarity metric developed by (Nay San et al., 2024)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Authors expanded upon the </a:t>
            </a:r>
            <a:r>
              <a:rPr lang="en-US" b="true" sz="25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</a:t>
            </a: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oken </a:t>
            </a:r>
            <a:r>
              <a:rPr lang="en-US" b="true" sz="25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</a:t>
            </a: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istribution </a:t>
            </a:r>
            <a:r>
              <a:rPr lang="en-US" b="true" sz="25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</a:t>
            </a: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imilarity metric developed by (Wu et al., 2021)</a:t>
            </a:r>
          </a:p>
          <a:p>
            <a:pPr algn="just">
              <a:lnSpc>
                <a:spcPts val="363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96087" y="1884406"/>
            <a:ext cx="9095826" cy="876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75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6220" y="3837481"/>
            <a:ext cx="17673477" cy="410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b="true" sz="25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--- Reference ---</a:t>
            </a:r>
          </a:p>
          <a:p>
            <a:pPr algn="just">
              <a:lnSpc>
                <a:spcPts val="3639"/>
              </a:lnSpc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Malayalam:   സർവ്വകലാശാല വൈസ് ചാൻസലർ ഡോ. ചന്ദ്രബാബുവിനും സംഭവം തലവേദനയാവുകയാണ്</a:t>
            </a:r>
          </a:p>
          <a:p>
            <a:pPr algn="just">
              <a:lnSpc>
                <a:spcPts val="3639"/>
              </a:lnSpc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Romanized:   </a:t>
            </a:r>
            <a:r>
              <a:rPr lang="en-US" b="true" sz="2599">
                <a:solidFill>
                  <a:srgbClr val="008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sav</a:t>
            </a: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vakal</a:t>
            </a:r>
            <a:r>
              <a:rPr lang="en-US" sz="2599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AshAla</a:t>
            </a: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vais chAsala Do. chandrabAbuvi</a:t>
            </a:r>
            <a:r>
              <a:rPr lang="en-US" b="true" sz="2599">
                <a:solidFill>
                  <a:srgbClr val="008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nuM</a:t>
            </a: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b="true" sz="2599">
                <a:solidFill>
                  <a:srgbClr val="008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saMbhavaM</a:t>
            </a:r>
            <a:r>
              <a:rPr lang="en-US" sz="2599">
                <a:solidFill>
                  <a:srgbClr val="008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b="true" sz="2599">
                <a:solidFill>
                  <a:srgbClr val="008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talave</a:t>
            </a:r>
            <a:r>
              <a:rPr lang="en-US" b="true" sz="2599">
                <a:solidFill>
                  <a:srgbClr val="FF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danay</a:t>
            </a:r>
            <a:r>
              <a:rPr lang="en-US" sz="2599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AvukayAN</a:t>
            </a:r>
          </a:p>
          <a:p>
            <a:pPr algn="just">
              <a:lnSpc>
                <a:spcPts val="3639"/>
              </a:lnSpc>
            </a:pPr>
          </a:p>
          <a:p>
            <a:pPr algn="just">
              <a:lnSpc>
                <a:spcPts val="3639"/>
              </a:lnSpc>
            </a:pPr>
          </a:p>
          <a:p>
            <a:pPr algn="just">
              <a:lnSpc>
                <a:spcPts val="3639"/>
              </a:lnSpc>
            </a:pPr>
          </a:p>
          <a:p>
            <a:pPr algn="just">
              <a:lnSpc>
                <a:spcPts val="3639"/>
              </a:lnSpc>
            </a:pPr>
            <a:r>
              <a:rPr lang="en-US" b="true" sz="25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--- Prediction ---</a:t>
            </a:r>
          </a:p>
          <a:p>
            <a:pPr algn="just">
              <a:lnSpc>
                <a:spcPts val="3639"/>
              </a:lnSpc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Malayalam:   സർവലാശാല വൈിസ്ചൺസിലർ ഡക്ടർഷ്ചണ്ഡ്ര ബാബുവനും സംഭവം തലവേതന്യാവുഗയാണ്</a:t>
            </a:r>
          </a:p>
          <a:p>
            <a:pPr algn="just">
              <a:lnSpc>
                <a:spcPts val="3639"/>
              </a:lnSpc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Romanized:   </a:t>
            </a:r>
            <a:r>
              <a:rPr lang="en-US" b="true" sz="2599">
                <a:solidFill>
                  <a:srgbClr val="008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sav</a:t>
            </a: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al</a:t>
            </a:r>
            <a:r>
              <a:rPr lang="en-US" sz="2599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AshAla</a:t>
            </a: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vaiischasila </a:t>
            </a:r>
            <a:r>
              <a:rPr lang="en-US" b="true" sz="2599">
                <a:solidFill>
                  <a:srgbClr val="FF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DakTaSh</a:t>
            </a: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chaNDra</a:t>
            </a:r>
            <a:r>
              <a:rPr lang="en-US" sz="2599">
                <a:solidFill>
                  <a:srgbClr val="FF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bAbuva</a:t>
            </a:r>
            <a:r>
              <a:rPr lang="en-US" b="true" sz="2599">
                <a:solidFill>
                  <a:srgbClr val="008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nuM</a:t>
            </a: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b="true" sz="2599">
                <a:solidFill>
                  <a:srgbClr val="008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saMbhavaM talave</a:t>
            </a:r>
            <a:r>
              <a:rPr lang="en-US" b="true" sz="2599">
                <a:solidFill>
                  <a:srgbClr val="FF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tany</a:t>
            </a:r>
            <a:r>
              <a:rPr lang="en-US" sz="2599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AvugayAN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413385" y="2974915"/>
            <a:ext cx="7845915" cy="7009841"/>
            <a:chOff x="0" y="0"/>
            <a:chExt cx="2066414" cy="18462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6414" cy="1846213"/>
            </a:xfrm>
            <a:custGeom>
              <a:avLst/>
              <a:gdLst/>
              <a:ahLst/>
              <a:cxnLst/>
              <a:rect r="r" b="b" t="t" l="l"/>
              <a:pathLst>
                <a:path h="1846213" w="2066414">
                  <a:moveTo>
                    <a:pt x="50324" y="0"/>
                  </a:moveTo>
                  <a:lnTo>
                    <a:pt x="2016090" y="0"/>
                  </a:lnTo>
                  <a:cubicBezTo>
                    <a:pt x="2043883" y="0"/>
                    <a:pt x="2066414" y="22531"/>
                    <a:pt x="2066414" y="50324"/>
                  </a:cubicBezTo>
                  <a:lnTo>
                    <a:pt x="2066414" y="1795889"/>
                  </a:lnTo>
                  <a:cubicBezTo>
                    <a:pt x="2066414" y="1823682"/>
                    <a:pt x="2043883" y="1846213"/>
                    <a:pt x="2016090" y="1846213"/>
                  </a:cubicBezTo>
                  <a:lnTo>
                    <a:pt x="50324" y="1846213"/>
                  </a:lnTo>
                  <a:cubicBezTo>
                    <a:pt x="22531" y="1846213"/>
                    <a:pt x="0" y="1823682"/>
                    <a:pt x="0" y="1795889"/>
                  </a:cubicBezTo>
                  <a:lnTo>
                    <a:pt x="0" y="50324"/>
                  </a:lnTo>
                  <a:cubicBezTo>
                    <a:pt x="0" y="22531"/>
                    <a:pt x="22531" y="0"/>
                    <a:pt x="50324" y="0"/>
                  </a:cubicBezTo>
                  <a:close/>
                </a:path>
              </a:pathLst>
            </a:custGeom>
            <a:solidFill>
              <a:srgbClr val="C0B3A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066414" cy="19033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875912" y="7712535"/>
            <a:ext cx="5632001" cy="2272221"/>
          </a:xfrm>
          <a:custGeom>
            <a:avLst/>
            <a:gdLst/>
            <a:ahLst/>
            <a:cxnLst/>
            <a:rect r="r" b="b" t="t" l="l"/>
            <a:pathLst>
              <a:path h="2272221" w="5632001">
                <a:moveTo>
                  <a:pt x="0" y="0"/>
                </a:moveTo>
                <a:lnTo>
                  <a:pt x="5632002" y="0"/>
                </a:lnTo>
                <a:lnTo>
                  <a:pt x="5632002" y="2272221"/>
                </a:lnTo>
                <a:lnTo>
                  <a:pt x="0" y="22722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193464" y="3338195"/>
            <a:ext cx="4996898" cy="4104595"/>
          </a:xfrm>
          <a:custGeom>
            <a:avLst/>
            <a:gdLst/>
            <a:ahLst/>
            <a:cxnLst/>
            <a:rect r="r" b="b" t="t" l="l"/>
            <a:pathLst>
              <a:path h="4104595" w="4996898">
                <a:moveTo>
                  <a:pt x="0" y="0"/>
                </a:moveTo>
                <a:lnTo>
                  <a:pt x="4996898" y="0"/>
                </a:lnTo>
                <a:lnTo>
                  <a:pt x="4996898" y="4104594"/>
                </a:lnTo>
                <a:lnTo>
                  <a:pt x="0" y="41045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596087" y="1884406"/>
            <a:ext cx="9095826" cy="876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75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7262" y="3281045"/>
            <a:ext cx="7892425" cy="5652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4369" indent="-267185" lvl="1">
              <a:lnSpc>
                <a:spcPts val="3465"/>
              </a:lnSpc>
              <a:buFont typeface="Arial"/>
              <a:buChar char="•"/>
            </a:pPr>
            <a:r>
              <a:rPr lang="en-US" sz="247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All donor models performed better than baseline</a:t>
            </a:r>
          </a:p>
          <a:p>
            <a:pPr algn="just">
              <a:lnSpc>
                <a:spcPts val="3465"/>
              </a:lnSpc>
            </a:pPr>
          </a:p>
          <a:p>
            <a:pPr algn="just" marL="534369" indent="-267185" lvl="1">
              <a:lnSpc>
                <a:spcPts val="3465"/>
              </a:lnSpc>
              <a:buFont typeface="Arial"/>
              <a:buChar char="•"/>
            </a:pPr>
            <a:r>
              <a:rPr lang="en-US" sz="247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10h Malayalam + 20h Kannada performed better than 10h Malayalam + 20h Tamil</a:t>
            </a:r>
          </a:p>
          <a:p>
            <a:pPr algn="just">
              <a:lnSpc>
                <a:spcPts val="3465"/>
              </a:lnSpc>
            </a:pPr>
          </a:p>
          <a:p>
            <a:pPr algn="just" marL="534369" indent="-267185" lvl="1">
              <a:lnSpc>
                <a:spcPts val="3465"/>
              </a:lnSpc>
              <a:buFont typeface="Arial"/>
              <a:buChar char="•"/>
            </a:pPr>
            <a:r>
              <a:rPr lang="en-US" sz="247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30h Malayalam + 20h Tamil performed better than 30h Malayalam + 20h of Kannada</a:t>
            </a:r>
          </a:p>
          <a:p>
            <a:pPr algn="just">
              <a:lnSpc>
                <a:spcPts val="3465"/>
              </a:lnSpc>
            </a:pPr>
          </a:p>
          <a:p>
            <a:pPr algn="just" marL="534369" indent="-267185" lvl="1">
              <a:lnSpc>
                <a:spcPts val="3465"/>
              </a:lnSpc>
              <a:buFont typeface="Arial"/>
              <a:buChar char="•"/>
            </a:pPr>
            <a:r>
              <a:rPr lang="en-US" sz="247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30 hours of Malayalam did the worst</a:t>
            </a:r>
          </a:p>
          <a:p>
            <a:pPr algn="just">
              <a:lnSpc>
                <a:spcPts val="3465"/>
              </a:lnSpc>
            </a:pPr>
          </a:p>
          <a:p>
            <a:pPr algn="just" marL="534369" indent="-267185" lvl="1">
              <a:lnSpc>
                <a:spcPts val="3465"/>
              </a:lnSpc>
              <a:buFont typeface="Arial"/>
              <a:buChar char="•"/>
            </a:pPr>
            <a:r>
              <a:rPr lang="en-US" sz="2475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However, ATDS does not seem to be an accurate way of predicting this- at least, not for CER</a:t>
            </a:r>
          </a:p>
          <a:p>
            <a:pPr algn="just">
              <a:lnSpc>
                <a:spcPts val="3465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96087" y="1884406"/>
            <a:ext cx="9095826" cy="876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75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DISCUSSION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7262" y="3281045"/>
            <a:ext cx="17673477" cy="5934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10 hours of Malayalam + 20 hours of Kannada performed better than 10 hours of Malayalam + 20 hours of Tamil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With just 10 hours of the target language, Tamil may have dominated the representations too much and caused the model to overfit or converge too tightly on certain patterns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Kannada may have worked well as an alternate because it’s less similar in terms of vocabulary, phonetics, and genetic history, but it was descended from the same ancestral subgroup</a:t>
            </a:r>
          </a:p>
          <a:p>
            <a:pPr algn="just">
              <a:lnSpc>
                <a:spcPts val="3639"/>
              </a:lnSpc>
            </a:pP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30 hours of Malayalam + 20 hours of Tamil performed better than 30 hours of Malayalam + 20 hours of Kannada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Cross-lingual transfer helps generalization</a:t>
            </a:r>
          </a:p>
          <a:p>
            <a:pPr algn="just">
              <a:lnSpc>
                <a:spcPts val="3639"/>
              </a:lnSpc>
            </a:pP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30 hours of Malayalam did the worst- perhaps not enough speaker variety?</a:t>
            </a:r>
          </a:p>
          <a:p>
            <a:pPr algn="just">
              <a:lnSpc>
                <a:spcPts val="3639"/>
              </a:lnSpc>
            </a:pP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However, ATDS does not seem to be an accurate way of measuring this in advance- at least, not for CER</a:t>
            </a:r>
          </a:p>
          <a:p>
            <a:pPr algn="just">
              <a:lnSpc>
                <a:spcPts val="363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96087" y="1884406"/>
            <a:ext cx="9095826" cy="876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75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7262" y="3281045"/>
            <a:ext cx="17673477" cy="2734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Cross-lingual transfer does seem to be beneficial</a:t>
            </a: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Much of this seems to be dependent on quantity of data/ratio of target data to donor data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Perhaps a larger ratio like 10 hours target language + 60 hours donor language would correlate more with ATDS?</a:t>
            </a: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If supplementing with a larger quantity of donor data than target data, a language that is too genetically similar may overrepresent certain patterns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96087" y="1884406"/>
            <a:ext cx="9095826" cy="876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75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FUTURE WORK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7262" y="3281045"/>
            <a:ext cx="17673477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Stepping stone to work on even lower-resourced languages in the future- ones that models today do not encompass whatsoever</a:t>
            </a: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Try greater ratios of target-to-donor data</a:t>
            </a: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Could be worth it to try multi-lingual data as supplementary data as well?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91361" y="1674428"/>
            <a:ext cx="9705277" cy="823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2"/>
              </a:lnSpc>
            </a:pPr>
            <a:r>
              <a:rPr lang="en-US" b="true" sz="7202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REFERENCES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9055" y="2780721"/>
            <a:ext cx="18029890" cy="7654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3415" indent="-276707" lvl="1">
              <a:lnSpc>
                <a:spcPts val="3588"/>
              </a:lnSpc>
              <a:buFont typeface="Arial"/>
              <a:buChar char="•"/>
            </a:pPr>
            <a:r>
              <a:rPr lang="en-US" sz="25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Nay San, Georgios Paraskevopoulos, Aryaman Arora, Xiluo He, Prabhjot Kaur, Oliver Adams, and Dan Jurafsky. 2024. Predicting positive transfer for improved low-resource speech recognition using acoustic pseudo-tokens. In Proceedings of the 6th Workshop on Research in Computational Linguistic Typology and Multilingual NLP.</a:t>
            </a:r>
          </a:p>
          <a:p>
            <a:pPr algn="just" marL="553415" indent="-276707" lvl="1">
              <a:lnSpc>
                <a:spcPts val="3588"/>
              </a:lnSpc>
              <a:buFont typeface="Arial"/>
              <a:buChar char="•"/>
            </a:pPr>
            <a:r>
              <a:rPr lang="en-US" sz="25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David M. Eberhard, Gary F. Simons, and Charles D. Fennig, editors. 2025. *Ethnologue: Languages of the World*, twenty-eighth edition. Dallas, Texas: SIL International. Online version: http://www.ethnologue.com.</a:t>
            </a:r>
          </a:p>
          <a:p>
            <a:pPr algn="just" marL="553415" indent="-276707" lvl="1">
              <a:lnSpc>
                <a:spcPts val="3588"/>
              </a:lnSpc>
              <a:buFont typeface="Arial"/>
              <a:buChar char="•"/>
            </a:pPr>
            <a:r>
              <a:rPr lang="en-US" sz="25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Bhadriraju Krishnamurti. 2003. The Dravidian Languages. Cambridge University Press, 1st ed.</a:t>
            </a:r>
          </a:p>
          <a:p>
            <a:pPr algn="just" marL="553415" indent="-276707" lvl="1">
              <a:lnSpc>
                <a:spcPts val="3588"/>
              </a:lnSpc>
              <a:buFont typeface="Arial"/>
              <a:buChar char="•"/>
            </a:pPr>
            <a:r>
              <a:rPr lang="en-US" sz="25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Tahir Javed, Kaushal Bhogale, Abhigyan Raman,Pratyush Kumar, Anoop Kunchukuttan, and Mitesh M. Khapra. 2023. IndicSUPERB: A speech processing universal performance benchmark for Indian languages. In Proceedings of the Thirty-Seventh AAAI Conference on Artificial Intelligence and Thirty-Fifth Conference on Innovative Applications of Artificial Intelligence and Thirteenth Symposium on Educational Advances in Artificial Intelligence, AAAI’23/IAAI’23/EAAI’23. AAAI Press.</a:t>
            </a:r>
          </a:p>
          <a:p>
            <a:pPr algn="just" marL="553415" indent="-276707" lvl="1">
              <a:lnSpc>
                <a:spcPts val="3588"/>
              </a:lnSpc>
              <a:buFont typeface="Arial"/>
              <a:buChar char="•"/>
            </a:pPr>
            <a:r>
              <a:rPr lang="en-US" sz="25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Deepa P Gopinath, Thennal D K, Vrinda V Nair, Swaraj K S, and Sachin G. 2022. IMaSC -- ICFOSS Malayalam Speech Corpus.</a:t>
            </a:r>
          </a:p>
          <a:p>
            <a:pPr algn="just" marL="553415" indent="-276707" lvl="1">
              <a:lnSpc>
                <a:spcPts val="3588"/>
              </a:lnSpc>
              <a:buFont typeface="Arial"/>
              <a:buChar char="•"/>
            </a:pPr>
            <a:r>
              <a:rPr lang="en-US" sz="25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Peter Wu, Jiatong Shi, Yifan Zhong, Shinji Watanabe, and Alan W Black. 2021. Cross-Lingual Transfer for Speech Processing Using Acoustic Language Similarity. In 2021 IEEE Automatic Speech Recognition and Understanding Workshop (ASRU), pages 1050–1057, Cartagena, Colombia. IEEE.</a:t>
            </a:r>
          </a:p>
          <a:p>
            <a:pPr algn="just">
              <a:lnSpc>
                <a:spcPts val="3588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4150" y="3832722"/>
            <a:ext cx="12779699" cy="179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b="true" sz="1554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43940" y="5955758"/>
            <a:ext cx="9800119" cy="79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Questions?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6974593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3969" y="8304597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7582856" y="118636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2517066" y="-114300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0009" y="3429683"/>
            <a:ext cx="13967983" cy="5060039"/>
            <a:chOff x="0" y="0"/>
            <a:chExt cx="3678810" cy="1332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8810" cy="1332685"/>
            </a:xfrm>
            <a:custGeom>
              <a:avLst/>
              <a:gdLst/>
              <a:ahLst/>
              <a:cxnLst/>
              <a:rect r="r" b="b" t="t" l="l"/>
              <a:pathLst>
                <a:path h="1332685" w="3678810">
                  <a:moveTo>
                    <a:pt x="28267" y="0"/>
                  </a:moveTo>
                  <a:lnTo>
                    <a:pt x="3650543" y="0"/>
                  </a:lnTo>
                  <a:cubicBezTo>
                    <a:pt x="3666155" y="0"/>
                    <a:pt x="3678810" y="12656"/>
                    <a:pt x="3678810" y="28267"/>
                  </a:cubicBezTo>
                  <a:lnTo>
                    <a:pt x="3678810" y="1304418"/>
                  </a:lnTo>
                  <a:cubicBezTo>
                    <a:pt x="3678810" y="1320029"/>
                    <a:pt x="3666155" y="1332685"/>
                    <a:pt x="3650543" y="1332685"/>
                  </a:cubicBezTo>
                  <a:lnTo>
                    <a:pt x="28267" y="1332685"/>
                  </a:lnTo>
                  <a:cubicBezTo>
                    <a:pt x="20770" y="1332685"/>
                    <a:pt x="13580" y="1329707"/>
                    <a:pt x="8279" y="1324406"/>
                  </a:cubicBezTo>
                  <a:cubicBezTo>
                    <a:pt x="2978" y="1319105"/>
                    <a:pt x="0" y="1311915"/>
                    <a:pt x="0" y="1304418"/>
                  </a:cubicBezTo>
                  <a:lnTo>
                    <a:pt x="0" y="28267"/>
                  </a:lnTo>
                  <a:cubicBezTo>
                    <a:pt x="0" y="12656"/>
                    <a:pt x="12656" y="0"/>
                    <a:pt x="28267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78810" cy="1370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07324" y="3960171"/>
            <a:ext cx="5094018" cy="4098992"/>
            <a:chOff x="0" y="0"/>
            <a:chExt cx="6792024" cy="546532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304800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Introduction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246541"/>
              <a:ext cx="6792024" cy="1116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0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Background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796122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Data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347463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Methodology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882025" y="3950646"/>
            <a:ext cx="5236893" cy="4100313"/>
            <a:chOff x="0" y="0"/>
            <a:chExt cx="6982524" cy="546708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90500" y="-304800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Result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27000" y="1246541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Discussion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63500" y="2797883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Conclusion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349224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References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995148" y="1860291"/>
            <a:ext cx="8297704" cy="84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1"/>
              </a:lnSpc>
            </a:pPr>
            <a:r>
              <a:rPr lang="en-US" b="true" sz="730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OVERVIEW</a:t>
            </a:r>
          </a:p>
        </p:txBody>
      </p:sp>
      <p:sp>
        <p:nvSpPr>
          <p:cNvPr name="Freeform 16" id="16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99625" y="2038279"/>
            <a:ext cx="12288749" cy="876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75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INTRODUCTION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9055" y="3406952"/>
            <a:ext cx="18029890" cy="3147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3415" indent="-276707" lvl="1">
              <a:lnSpc>
                <a:spcPts val="3588"/>
              </a:lnSpc>
              <a:buFont typeface="Arial"/>
              <a:buChar char="•"/>
            </a:pPr>
            <a:r>
              <a:rPr lang="en-US" sz="25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There are over 200 million speakers worldwide of Dravidian languages, yet relatively so little doc</a:t>
            </a:r>
            <a:r>
              <a:rPr lang="en-US" sz="25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umentation for most. </a:t>
            </a:r>
            <a:r>
              <a:rPr lang="en-US" sz="25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majority of the speakers are located in South India</a:t>
            </a:r>
          </a:p>
          <a:p>
            <a:pPr algn="just" marL="553415" indent="-276707" lvl="1">
              <a:lnSpc>
                <a:spcPts val="3588"/>
              </a:lnSpc>
              <a:buFont typeface="Arial"/>
              <a:buChar char="•"/>
            </a:pPr>
            <a:r>
              <a:rPr lang="en-US" sz="25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Malayalam is a lower-resource Dravidian language with over 30 million speakers worldwide, native to the South Indian state of Kerala</a:t>
            </a:r>
          </a:p>
          <a:p>
            <a:pPr algn="just" marL="553415" indent="-276707" lvl="1">
              <a:lnSpc>
                <a:spcPts val="3588"/>
              </a:lnSpc>
              <a:buFont typeface="Arial"/>
              <a:buChar char="•"/>
            </a:pPr>
            <a:r>
              <a:rPr lang="en-US" sz="25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Only a handful of usable open-source speech corpora available online</a:t>
            </a:r>
          </a:p>
          <a:p>
            <a:pPr algn="just" marL="553415" indent="-276707" lvl="1">
              <a:lnSpc>
                <a:spcPts val="3588"/>
              </a:lnSpc>
              <a:buFont typeface="Arial"/>
              <a:buChar char="•"/>
            </a:pPr>
            <a:r>
              <a:rPr lang="en-US" sz="2563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Can supplementing a lower resource target language with typologically-similar “donor data” from a higher-resource language improve performance in ASR?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96087" y="1884406"/>
            <a:ext cx="9095826" cy="876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75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BACKGROUND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082500"/>
            <a:ext cx="18288000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Malayalam is one of the four main literary Dravidian languages, alongside Tamil, Telugu, and Kannada</a:t>
            </a: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Tamil and Telugu are relatively higher-resourced with over 80 and 90 million speakers respectively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2859261"/>
            <a:ext cx="8707387" cy="7184041"/>
          </a:xfrm>
          <a:custGeom>
            <a:avLst/>
            <a:gdLst/>
            <a:ahLst/>
            <a:cxnLst/>
            <a:rect r="r" b="b" t="t" l="l"/>
            <a:pathLst>
              <a:path h="7184041" w="8707387">
                <a:moveTo>
                  <a:pt x="0" y="0"/>
                </a:moveTo>
                <a:lnTo>
                  <a:pt x="8707387" y="0"/>
                </a:lnTo>
                <a:lnTo>
                  <a:pt x="8707387" y="7184041"/>
                </a:lnTo>
                <a:lnTo>
                  <a:pt x="0" y="71840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36904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062335" y="7348538"/>
            <a:ext cx="741998" cy="234315"/>
            <a:chOff x="0" y="0"/>
            <a:chExt cx="989330" cy="3124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620" y="43180"/>
              <a:ext cx="932180" cy="303530"/>
            </a:xfrm>
            <a:custGeom>
              <a:avLst/>
              <a:gdLst/>
              <a:ahLst/>
              <a:cxnLst/>
              <a:rect r="r" b="b" t="t" l="l"/>
              <a:pathLst>
                <a:path h="303530" w="932180">
                  <a:moveTo>
                    <a:pt x="43180" y="25400"/>
                  </a:moveTo>
                  <a:cubicBezTo>
                    <a:pt x="890270" y="20320"/>
                    <a:pt x="901700" y="31750"/>
                    <a:pt x="914400" y="49530"/>
                  </a:cubicBezTo>
                  <a:cubicBezTo>
                    <a:pt x="925830" y="66040"/>
                    <a:pt x="932180" y="93980"/>
                    <a:pt x="929640" y="114300"/>
                  </a:cubicBezTo>
                  <a:cubicBezTo>
                    <a:pt x="927100" y="135890"/>
                    <a:pt x="914400" y="161290"/>
                    <a:pt x="899160" y="175260"/>
                  </a:cubicBezTo>
                  <a:cubicBezTo>
                    <a:pt x="882650" y="187960"/>
                    <a:pt x="848360" y="208280"/>
                    <a:pt x="835660" y="198120"/>
                  </a:cubicBezTo>
                  <a:cubicBezTo>
                    <a:pt x="812800" y="182880"/>
                    <a:pt x="815340" y="24130"/>
                    <a:pt x="835660" y="7620"/>
                  </a:cubicBezTo>
                  <a:cubicBezTo>
                    <a:pt x="845820" y="0"/>
                    <a:pt x="866140" y="12700"/>
                    <a:pt x="880110" y="19050"/>
                  </a:cubicBezTo>
                  <a:cubicBezTo>
                    <a:pt x="892810" y="25400"/>
                    <a:pt x="905510" y="35560"/>
                    <a:pt x="914400" y="49530"/>
                  </a:cubicBezTo>
                  <a:cubicBezTo>
                    <a:pt x="923290" y="66040"/>
                    <a:pt x="932180" y="93980"/>
                    <a:pt x="929640" y="114300"/>
                  </a:cubicBezTo>
                  <a:cubicBezTo>
                    <a:pt x="927100" y="135890"/>
                    <a:pt x="914400" y="161290"/>
                    <a:pt x="899160" y="175260"/>
                  </a:cubicBezTo>
                  <a:cubicBezTo>
                    <a:pt x="882650" y="187960"/>
                    <a:pt x="868680" y="191770"/>
                    <a:pt x="835660" y="198120"/>
                  </a:cubicBezTo>
                  <a:cubicBezTo>
                    <a:pt x="720090" y="220980"/>
                    <a:pt x="129540" y="303530"/>
                    <a:pt x="43180" y="218440"/>
                  </a:cubicBezTo>
                  <a:cubicBezTo>
                    <a:pt x="0" y="176530"/>
                    <a:pt x="43180" y="25400"/>
                    <a:pt x="43180" y="25400"/>
                  </a:cubicBezTo>
                </a:path>
              </a:pathLst>
            </a:custGeom>
            <a:solidFill>
              <a:srgbClr val="FFF234">
                <a:alpha val="14902"/>
              </a:srgbClr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50437" y="4384954"/>
            <a:ext cx="7234410" cy="4132657"/>
          </a:xfrm>
          <a:custGeom>
            <a:avLst/>
            <a:gdLst/>
            <a:ahLst/>
            <a:cxnLst/>
            <a:rect r="r" b="b" t="t" l="l"/>
            <a:pathLst>
              <a:path h="4132657" w="7234410">
                <a:moveTo>
                  <a:pt x="0" y="0"/>
                </a:moveTo>
                <a:lnTo>
                  <a:pt x="7234410" y="0"/>
                </a:lnTo>
                <a:lnTo>
                  <a:pt x="7234410" y="4132656"/>
                </a:lnTo>
                <a:lnTo>
                  <a:pt x="0" y="413265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596087" y="1884406"/>
            <a:ext cx="9095826" cy="876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75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BACKGROUND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250565" y="7193589"/>
            <a:ext cx="1731036" cy="624082"/>
            <a:chOff x="0" y="0"/>
            <a:chExt cx="455911" cy="1643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5911" cy="164367"/>
            </a:xfrm>
            <a:custGeom>
              <a:avLst/>
              <a:gdLst/>
              <a:ahLst/>
              <a:cxnLst/>
              <a:rect r="r" b="b" t="t" l="l"/>
              <a:pathLst>
                <a:path h="164367" w="455911">
                  <a:moveTo>
                    <a:pt x="76031" y="0"/>
                  </a:moveTo>
                  <a:lnTo>
                    <a:pt x="379879" y="0"/>
                  </a:lnTo>
                  <a:cubicBezTo>
                    <a:pt x="400044" y="0"/>
                    <a:pt x="419383" y="8010"/>
                    <a:pt x="433642" y="22269"/>
                  </a:cubicBezTo>
                  <a:cubicBezTo>
                    <a:pt x="447900" y="36528"/>
                    <a:pt x="455911" y="55866"/>
                    <a:pt x="455911" y="76031"/>
                  </a:cubicBezTo>
                  <a:lnTo>
                    <a:pt x="455911" y="88336"/>
                  </a:lnTo>
                  <a:cubicBezTo>
                    <a:pt x="455911" y="108501"/>
                    <a:pt x="447900" y="127840"/>
                    <a:pt x="433642" y="142098"/>
                  </a:cubicBezTo>
                  <a:cubicBezTo>
                    <a:pt x="419383" y="156357"/>
                    <a:pt x="400044" y="164367"/>
                    <a:pt x="379879" y="164367"/>
                  </a:cubicBezTo>
                  <a:lnTo>
                    <a:pt x="76031" y="164367"/>
                  </a:lnTo>
                  <a:cubicBezTo>
                    <a:pt x="55866" y="164367"/>
                    <a:pt x="36528" y="156357"/>
                    <a:pt x="22269" y="142098"/>
                  </a:cubicBezTo>
                  <a:cubicBezTo>
                    <a:pt x="8010" y="127840"/>
                    <a:pt x="0" y="108501"/>
                    <a:pt x="0" y="88336"/>
                  </a:cubicBezTo>
                  <a:lnTo>
                    <a:pt x="0" y="76031"/>
                  </a:lnTo>
                  <a:cubicBezTo>
                    <a:pt x="0" y="55866"/>
                    <a:pt x="8010" y="36528"/>
                    <a:pt x="22269" y="22269"/>
                  </a:cubicBezTo>
                  <a:cubicBezTo>
                    <a:pt x="36528" y="8010"/>
                    <a:pt x="55866" y="0"/>
                    <a:pt x="76031" y="0"/>
                  </a:cubicBezTo>
                  <a:close/>
                </a:path>
              </a:pathLst>
            </a:custGeom>
            <a:solidFill>
              <a:srgbClr val="FFF234">
                <a:alpha val="0"/>
              </a:srgbClr>
            </a:solidFill>
            <a:ln w="581025" cap="sq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55911" cy="202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00950" y="3600450"/>
            <a:ext cx="3086100" cy="30861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B8490">
                <a:alpha val="0"/>
              </a:srgbClr>
            </a:solidFill>
            <a:ln w="38100" cap="sq">
              <a:solidFill>
                <a:srgbClr val="000000">
                  <a:alpha val="0"/>
                </a:srgbClr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65078" y="6974560"/>
            <a:ext cx="1616523" cy="984090"/>
            <a:chOff x="0" y="0"/>
            <a:chExt cx="425751" cy="25918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5751" cy="259184"/>
            </a:xfrm>
            <a:custGeom>
              <a:avLst/>
              <a:gdLst/>
              <a:ahLst/>
              <a:cxnLst/>
              <a:rect r="r" b="b" t="t" l="l"/>
              <a:pathLst>
                <a:path h="259184" w="425751">
                  <a:moveTo>
                    <a:pt x="0" y="0"/>
                  </a:moveTo>
                  <a:lnTo>
                    <a:pt x="425751" y="0"/>
                  </a:lnTo>
                  <a:lnTo>
                    <a:pt x="425751" y="259184"/>
                  </a:lnTo>
                  <a:lnTo>
                    <a:pt x="0" y="2591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25751" cy="297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173339" y="9258300"/>
            <a:ext cx="808262" cy="674280"/>
            <a:chOff x="0" y="0"/>
            <a:chExt cx="212875" cy="17758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12875" cy="177588"/>
            </a:xfrm>
            <a:custGeom>
              <a:avLst/>
              <a:gdLst/>
              <a:ahLst/>
              <a:cxnLst/>
              <a:rect r="r" b="b" t="t" l="l"/>
              <a:pathLst>
                <a:path h="177588" w="212875">
                  <a:moveTo>
                    <a:pt x="0" y="0"/>
                  </a:moveTo>
                  <a:lnTo>
                    <a:pt x="212875" y="0"/>
                  </a:lnTo>
                  <a:lnTo>
                    <a:pt x="212875" y="177588"/>
                  </a:lnTo>
                  <a:lnTo>
                    <a:pt x="0" y="1775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12875" cy="215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326117" y="7193589"/>
            <a:ext cx="808262" cy="674280"/>
            <a:chOff x="0" y="0"/>
            <a:chExt cx="212875" cy="17758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12875" cy="177588"/>
            </a:xfrm>
            <a:custGeom>
              <a:avLst/>
              <a:gdLst/>
              <a:ahLst/>
              <a:cxnLst/>
              <a:rect r="r" b="b" t="t" l="l"/>
              <a:pathLst>
                <a:path h="177588" w="212875">
                  <a:moveTo>
                    <a:pt x="0" y="0"/>
                  </a:moveTo>
                  <a:lnTo>
                    <a:pt x="212875" y="0"/>
                  </a:lnTo>
                  <a:lnTo>
                    <a:pt x="212875" y="177588"/>
                  </a:lnTo>
                  <a:lnTo>
                    <a:pt x="0" y="1775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12875" cy="215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5201718" y="7348538"/>
            <a:ext cx="2057582" cy="610113"/>
            <a:chOff x="0" y="0"/>
            <a:chExt cx="541915" cy="16068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41915" cy="160688"/>
            </a:xfrm>
            <a:custGeom>
              <a:avLst/>
              <a:gdLst/>
              <a:ahLst/>
              <a:cxnLst/>
              <a:rect r="r" b="b" t="t" l="l"/>
              <a:pathLst>
                <a:path h="160688" w="541915">
                  <a:moveTo>
                    <a:pt x="0" y="0"/>
                  </a:moveTo>
                  <a:lnTo>
                    <a:pt x="541915" y="0"/>
                  </a:lnTo>
                  <a:lnTo>
                    <a:pt x="541915" y="160688"/>
                  </a:lnTo>
                  <a:lnTo>
                    <a:pt x="0" y="1606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541915" cy="198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96087" y="1884406"/>
            <a:ext cx="9095826" cy="876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75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082500"/>
            <a:ext cx="18288000" cy="2734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Sourced most of my data from IndicSUPERB corpus (Javed et al., 2023)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Dataset of 12 Indic languages containing 65–180 hours of read speech per language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119 speakers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Telugu, Tamil, Kannada</a:t>
            </a: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Malayalam data sourced from IMaSC (ICFOSS Malayalam Speech Corpus) (Gopinath et al., 2022)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Approximately 50 hours of Malayalam sentences spoken by 8 speakers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96087" y="1750808"/>
            <a:ext cx="9095826" cy="876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75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7262" y="2703563"/>
            <a:ext cx="17673477" cy="8220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Model: wav2vec2-xls-r-300m from Facebook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Pretrained on 436k hours of unlabeled speech from 128 languages</a:t>
            </a: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Objective: Pre-train wav2vec 2.0 with different amounts of target + donor data, and fine-tune on the same three hour subset of labeled Malayalam data to analyze its effects</a:t>
            </a:r>
          </a:p>
          <a:p>
            <a:pPr algn="just">
              <a:lnSpc>
                <a:spcPts val="3639"/>
              </a:lnSpc>
            </a:pP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BASELINE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10 hours Malayalam</a:t>
            </a: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ADDITIONAL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10 hours Malayalam + 20 hours Tamil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10 hours Malayalam + 20 hours Kannada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10 hours Malayalam + 20 hours Telugu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30 hours Malayalam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30 hours Malayalam + 20 hours Tamil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30 hours Malayalam + 20 hours Kannada</a:t>
            </a:r>
          </a:p>
          <a:p>
            <a:pPr algn="just">
              <a:lnSpc>
                <a:spcPts val="3639"/>
              </a:lnSpc>
            </a:pPr>
          </a:p>
          <a:p>
            <a:pPr algn="just">
              <a:lnSpc>
                <a:spcPts val="3639"/>
              </a:lnSpc>
            </a:pPr>
          </a:p>
          <a:p>
            <a:pPr algn="just">
              <a:lnSpc>
                <a:spcPts val="3639"/>
              </a:lnSpc>
            </a:pPr>
          </a:p>
          <a:p>
            <a:pPr algn="just">
              <a:lnSpc>
                <a:spcPts val="363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05988" y="1848257"/>
            <a:ext cx="15476025" cy="876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75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PRE-TRAINING VS. FINE-TUNING?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7262" y="3281045"/>
            <a:ext cx="17673477" cy="456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Pre-training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Self-supervised technique i.e., does not require labeled data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Expands knowledge base by training on hours of raw data to learn the audio structure, temporal patterns (syllables, pauses), speaker-independent phoneme features, and acoustic properties of human speech</a:t>
            </a:r>
          </a:p>
          <a:p>
            <a:pPr algn="just">
              <a:lnSpc>
                <a:spcPts val="3639"/>
              </a:lnSpc>
            </a:pP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Fine-tuning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Supervised technique i.e., requires labeled data (text-audio pairs)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Uses the pre-trained weights along with a </a:t>
            </a:r>
            <a:r>
              <a:rPr lang="en-US" b="true" sz="25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CTC </a:t>
            </a: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(Connectionist Temporal Classification)</a:t>
            </a:r>
            <a:r>
              <a:rPr lang="en-US" b="true" sz="25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layer </a:t>
            </a: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to align audio frames to characters or subwords even if the alignment isn’t known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Learns language-specific sound-to-symbol mapping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96087" y="1884406"/>
            <a:ext cx="9095826" cy="876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75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7262" y="3281045"/>
            <a:ext cx="17673477" cy="410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Started with Tamil pre-training first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Significantly higher-resource than Malayalam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Malayalam was originally considered a dialect of Tamil and gradually evolved into a distinct language.</a:t>
            </a: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Calculated metric similar to ATDS (Acoustic Token Distribution Similarity) as a measure of typological similarity</a:t>
            </a: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Pre-trained on Kannada and Telugu as well to see if measures correlated with ATDS</a:t>
            </a:r>
          </a:p>
          <a:p>
            <a:pPr algn="just">
              <a:lnSpc>
                <a:spcPts val="3639"/>
              </a:lnSpc>
            </a:pPr>
          </a:p>
          <a:p>
            <a:pPr algn="just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Malayalam is an agglutinating language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While evaluating, </a:t>
            </a: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WER results were extremely bad</a:t>
            </a:r>
          </a:p>
          <a:p>
            <a:pPr algn="just" marL="1122675" indent="-374225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Used CER as a metric instead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DAGmfbO9Td8</dc:identifier>
  <dcterms:modified xsi:type="dcterms:W3CDTF">2011-08-01T06:04:30Z</dcterms:modified>
  <cp:revision>1</cp:revision>
  <dc:title>low resource asr: how can “donor data” improve performance?</dc:title>
</cp:coreProperties>
</file>