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339723-7E61-4500-AFCB-035CAB9EDEB5}">
  <a:tblStyle styleId="{42339723-7E61-4500-AFCB-035CAB9EDEB5}" styleName="Table_0">
    <a:wholeTbl>
      <a:tcTxStyle>
        <a:font>
          <a:latin typeface="Arial"/>
          <a:ea typeface="Arial"/>
          <a:cs typeface="Arial"/>
        </a:font>
        <a:srgbClr val="000000"/>
      </a:tcTxStyle>
      <a:tcStyle>
        <a:tcBdr>
          <a:left>
            <a:ln cap="flat" cmpd="sng">
              <a:solidFill>
                <a:srgbClr val="444654"/>
              </a:solidFill>
              <a:prstDash val="solid"/>
              <a:round/>
              <a:headEnd len="sm" w="sm" type="none"/>
              <a:tailEnd len="sm" w="sm" type="none"/>
            </a:ln>
          </a:left>
          <a:right>
            <a:ln cap="flat" cmpd="sng">
              <a:solidFill>
                <a:srgbClr val="444654"/>
              </a:solidFill>
              <a:prstDash val="solid"/>
              <a:round/>
              <a:headEnd len="sm" w="sm" type="none"/>
              <a:tailEnd len="sm" w="sm" type="none"/>
            </a:ln>
          </a:right>
          <a:top>
            <a:ln cap="flat" cmpd="sng">
              <a:solidFill>
                <a:srgbClr val="444654"/>
              </a:solidFill>
              <a:prstDash val="solid"/>
              <a:round/>
              <a:headEnd len="sm" w="sm" type="none"/>
              <a:tailEnd len="sm" w="sm" type="none"/>
            </a:ln>
          </a:top>
          <a:bottom>
            <a:ln cap="flat" cmpd="sng">
              <a:solidFill>
                <a:srgbClr val="444654"/>
              </a:solidFill>
              <a:prstDash val="solid"/>
              <a:round/>
              <a:headEnd len="sm" w="sm" type="none"/>
              <a:tailEnd len="sm" w="sm" type="none"/>
            </a:ln>
          </a:bottom>
          <a:insideH>
            <a:ln cap="flat" cmpd="sng">
              <a:solidFill>
                <a:srgbClr val="444654"/>
              </a:solidFill>
              <a:prstDash val="solid"/>
              <a:round/>
              <a:headEnd len="sm" w="sm" type="none"/>
              <a:tailEnd len="sm" w="sm" type="none"/>
            </a:ln>
          </a:insideH>
          <a:insideV>
            <a:ln cap="flat" cmpd="sng">
              <a:solidFill>
                <a:srgbClr val="444654"/>
              </a:solidFill>
              <a:prstDash val="solid"/>
              <a:round/>
              <a:headEnd len="sm" w="sm" type="none"/>
              <a:tailEnd len="sm" w="sm" type="none"/>
            </a:ln>
          </a:insideV>
        </a:tcBdr>
        <a:fill>
          <a:solidFill>
            <a:srgbClr val="444654"/>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a842f8e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a842f8e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8a842f8e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8a842f8e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8a842f8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8a842f8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8a842f8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8a842f8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a842f8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a842f8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a842f8e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a842f8e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a842f8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a842f8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a842f8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a842f8e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a842f8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a842f8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a842f8e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a842f8e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Old car price prediction using Machine Learning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09" name="Google Shape;109;p22"/>
          <p:cNvPicPr preferRelativeResize="0"/>
          <p:nvPr/>
        </p:nvPicPr>
        <p:blipFill>
          <a:blip r:embed="rId3">
            <a:alphaModFix/>
          </a:blip>
          <a:stretch>
            <a:fillRect/>
          </a:stretch>
        </p:blipFill>
        <p:spPr>
          <a:xfrm>
            <a:off x="50800" y="1066800"/>
            <a:ext cx="3200400" cy="2286000"/>
          </a:xfrm>
          <a:prstGeom prst="rect">
            <a:avLst/>
          </a:prstGeom>
          <a:noFill/>
          <a:ln>
            <a:noFill/>
          </a:ln>
        </p:spPr>
      </p:pic>
      <p:pic>
        <p:nvPicPr>
          <p:cNvPr id="110" name="Google Shape;110;p22"/>
          <p:cNvPicPr preferRelativeResize="0"/>
          <p:nvPr/>
        </p:nvPicPr>
        <p:blipFill>
          <a:blip r:embed="rId4">
            <a:alphaModFix/>
          </a:blip>
          <a:stretch>
            <a:fillRect/>
          </a:stretch>
        </p:blipFill>
        <p:spPr>
          <a:xfrm>
            <a:off x="3152975" y="0"/>
            <a:ext cx="3190875" cy="2286000"/>
          </a:xfrm>
          <a:prstGeom prst="rect">
            <a:avLst/>
          </a:prstGeom>
          <a:noFill/>
          <a:ln>
            <a:noFill/>
          </a:ln>
        </p:spPr>
      </p:pic>
      <p:pic>
        <p:nvPicPr>
          <p:cNvPr id="111" name="Google Shape;111;p22"/>
          <p:cNvPicPr preferRelativeResize="0"/>
          <p:nvPr/>
        </p:nvPicPr>
        <p:blipFill>
          <a:blip r:embed="rId5">
            <a:alphaModFix/>
          </a:blip>
          <a:stretch>
            <a:fillRect/>
          </a:stretch>
        </p:blipFill>
        <p:spPr>
          <a:xfrm>
            <a:off x="3403600" y="2370650"/>
            <a:ext cx="2552700" cy="2552700"/>
          </a:xfrm>
          <a:prstGeom prst="rect">
            <a:avLst/>
          </a:prstGeom>
          <a:noFill/>
          <a:ln>
            <a:noFill/>
          </a:ln>
        </p:spPr>
      </p:pic>
      <p:pic>
        <p:nvPicPr>
          <p:cNvPr id="112" name="Google Shape;112;p22"/>
          <p:cNvPicPr preferRelativeResize="0"/>
          <p:nvPr/>
        </p:nvPicPr>
        <p:blipFill>
          <a:blip r:embed="rId6">
            <a:alphaModFix/>
          </a:blip>
          <a:stretch>
            <a:fillRect/>
          </a:stretch>
        </p:blipFill>
        <p:spPr>
          <a:xfrm>
            <a:off x="6108700" y="2695775"/>
            <a:ext cx="2882899" cy="2069774"/>
          </a:xfrm>
          <a:prstGeom prst="rect">
            <a:avLst/>
          </a:prstGeom>
          <a:noFill/>
          <a:ln>
            <a:noFill/>
          </a:ln>
        </p:spPr>
      </p:pic>
      <p:pic>
        <p:nvPicPr>
          <p:cNvPr id="113" name="Google Shape;113;p22"/>
          <p:cNvPicPr preferRelativeResize="0"/>
          <p:nvPr/>
        </p:nvPicPr>
        <p:blipFill>
          <a:blip r:embed="rId7">
            <a:alphaModFix/>
          </a:blip>
          <a:stretch>
            <a:fillRect/>
          </a:stretch>
        </p:blipFill>
        <p:spPr>
          <a:xfrm>
            <a:off x="6213875" y="129975"/>
            <a:ext cx="2930125" cy="244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291465" lvl="0" marL="457200" rtl="0" algn="just">
              <a:lnSpc>
                <a:spcPct val="150000"/>
              </a:lnSpc>
              <a:spcBef>
                <a:spcPts val="0"/>
              </a:spcBef>
              <a:spcAft>
                <a:spcPts val="0"/>
              </a:spcAft>
              <a:buSzPct val="100000"/>
              <a:buChar char="●"/>
            </a:pPr>
            <a:r>
              <a:rPr lang="en"/>
              <a:t>Abhinav, K., Makhija, S., &amp; Gupta, M. (2021). Car Price Prediction: A Comparative Study using Machine Learning Algorithms. International Journal of Engineering Research &amp; Technology, 10(6), 68-72.</a:t>
            </a:r>
            <a:endParaRPr/>
          </a:p>
          <a:p>
            <a:pPr indent="-291465" lvl="0" marL="457200" rtl="0" algn="just">
              <a:lnSpc>
                <a:spcPct val="150000"/>
              </a:lnSpc>
              <a:spcBef>
                <a:spcPts val="0"/>
              </a:spcBef>
              <a:spcAft>
                <a:spcPts val="0"/>
              </a:spcAft>
              <a:buSzPct val="100000"/>
              <a:buChar char="●"/>
            </a:pPr>
            <a:r>
              <a:rPr lang="en"/>
              <a:t>Aggarwal, S., Goel, A., Garg, A., &amp; Sharma, S. (2020). A study on prediction of car prices using machine learning algorithms. International Journal of Emerging Trends in Engineering Research, 8(4), 1284-1289.</a:t>
            </a:r>
            <a:endParaRPr/>
          </a:p>
          <a:p>
            <a:pPr indent="-291465" lvl="0" marL="457200" rtl="0" algn="just">
              <a:lnSpc>
                <a:spcPct val="150000"/>
              </a:lnSpc>
              <a:spcBef>
                <a:spcPts val="0"/>
              </a:spcBef>
              <a:spcAft>
                <a:spcPts val="0"/>
              </a:spcAft>
              <a:buSzPct val="100000"/>
              <a:buChar char="●"/>
            </a:pPr>
            <a:r>
              <a:rPr lang="en"/>
              <a:t>Breiman, L. (2001). Random forests. Machine Learning, 45(1), 5-32.</a:t>
            </a:r>
            <a:endParaRPr/>
          </a:p>
          <a:p>
            <a:pPr indent="-291465" lvl="0" marL="457200" rtl="0" algn="just">
              <a:lnSpc>
                <a:spcPct val="150000"/>
              </a:lnSpc>
              <a:spcBef>
                <a:spcPts val="0"/>
              </a:spcBef>
              <a:spcAft>
                <a:spcPts val="0"/>
              </a:spcAft>
              <a:buSzPct val="100000"/>
              <a:buChar char="●"/>
            </a:pPr>
            <a:r>
              <a:rPr lang="en"/>
              <a:t>Chen, T., &amp; Guestrin, C. (2016). Xgboost: A scalable tree boosting system. Proceedings of the 22nd ACM SIGKDD International Conference on Knowledge Discovery and Data Mining, 785-794.</a:t>
            </a:r>
            <a:endParaRPr/>
          </a:p>
          <a:p>
            <a:pPr indent="-291465" lvl="0" marL="457200" rtl="0" algn="just">
              <a:lnSpc>
                <a:spcPct val="150000"/>
              </a:lnSpc>
              <a:spcBef>
                <a:spcPts val="0"/>
              </a:spcBef>
              <a:spcAft>
                <a:spcPts val="0"/>
              </a:spcAft>
              <a:buSzPct val="100000"/>
              <a:buChar char="●"/>
            </a:pPr>
            <a:r>
              <a:rPr lang="en"/>
              <a:t>Dua, D., &amp; Graff, C. (2019). UCI Machine Learning Repository. University of California, Irvine, School of Information and Computer Sciences. http://archive.ics.uci.edu/ml</a:t>
            </a:r>
            <a:endParaRPr/>
          </a:p>
          <a:p>
            <a:pPr indent="-291465" lvl="0" marL="457200" rtl="0" algn="just">
              <a:lnSpc>
                <a:spcPct val="150000"/>
              </a:lnSpc>
              <a:spcBef>
                <a:spcPts val="0"/>
              </a:spcBef>
              <a:spcAft>
                <a:spcPts val="0"/>
              </a:spcAft>
              <a:buSzPct val="100000"/>
              <a:buChar char="●"/>
            </a:pPr>
            <a:r>
              <a:rPr lang="en"/>
              <a:t>Goodfellow, I., Bengio, Y., &amp; Courville, A. (2016). Deep learning. MIT Press.</a:t>
            </a:r>
            <a:endParaRPr/>
          </a:p>
          <a:p>
            <a:pPr indent="-291465" lvl="0" marL="457200" rtl="0" algn="just">
              <a:lnSpc>
                <a:spcPct val="150000"/>
              </a:lnSpc>
              <a:spcBef>
                <a:spcPts val="0"/>
              </a:spcBef>
              <a:spcAft>
                <a:spcPts val="0"/>
              </a:spcAft>
              <a:buSzPct val="100000"/>
              <a:buChar char="●"/>
            </a:pPr>
            <a:r>
              <a:rPr lang="en"/>
              <a:t>Han, J., Kamber, M., &amp; Pei, J. (2011). Data mining: Concepts and techniques. Morgan Kaufmann Publishers.</a:t>
            </a:r>
            <a:endParaRPr/>
          </a:p>
          <a:p>
            <a:pPr indent="-291465" lvl="0" marL="457200" rtl="0" algn="just">
              <a:lnSpc>
                <a:spcPct val="150000"/>
              </a:lnSpc>
              <a:spcBef>
                <a:spcPts val="0"/>
              </a:spcBef>
              <a:spcAft>
                <a:spcPts val="0"/>
              </a:spcAft>
              <a:buSzPct val="100000"/>
              <a:buChar char="●"/>
            </a:pPr>
            <a:r>
              <a:rPr lang="en"/>
              <a:t>Hastie, T., Tibshirani, R., &amp; Friedman, J. (2009). The elements of statistical learning: Data mining, inference, and prediction. Springer.</a:t>
            </a:r>
            <a:endParaRPr/>
          </a:p>
          <a:p>
            <a:pPr indent="-291465" lvl="0" marL="457200" rtl="0" algn="just">
              <a:lnSpc>
                <a:spcPct val="150000"/>
              </a:lnSpc>
              <a:spcBef>
                <a:spcPts val="0"/>
              </a:spcBef>
              <a:spcAft>
                <a:spcPts val="0"/>
              </a:spcAft>
              <a:buSzPct val="100000"/>
              <a:buChar char="●"/>
            </a:pPr>
            <a:r>
              <a:rPr lang="en"/>
              <a:t>Kaur, N., &amp; Kumar, A. (2020). Comparative analysis of regression models for used car price prediction. International Journal of Recent Technology and Engineering, 8(6), 119-124.</a:t>
            </a:r>
            <a:endParaRPr/>
          </a:p>
          <a:p>
            <a:pPr indent="-291465" lvl="0" marL="457200" rtl="0" algn="just">
              <a:lnSpc>
                <a:spcPct val="150000"/>
              </a:lnSpc>
              <a:spcBef>
                <a:spcPts val="0"/>
              </a:spcBef>
              <a:spcAft>
                <a:spcPts val="0"/>
              </a:spcAft>
              <a:buSzPct val="100000"/>
              <a:buChar char="●"/>
            </a:pPr>
            <a:r>
              <a:rPr lang="en"/>
              <a:t>Kim, D., &amp; Kim, J. (2016). Prediction of used car prices using machine learning techniques. Journal of Advanced Manufacturing Technology, 10(1),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Information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&amp; </a:t>
            </a:r>
            <a:r>
              <a:rPr lang="en"/>
              <a:t>Responsibilities</a:t>
            </a:r>
            <a:endParaRPr/>
          </a:p>
        </p:txBody>
      </p:sp>
      <p:graphicFrame>
        <p:nvGraphicFramePr>
          <p:cNvPr id="67" name="Google Shape;67;p15"/>
          <p:cNvGraphicFramePr/>
          <p:nvPr/>
        </p:nvGraphicFramePr>
        <p:xfrm>
          <a:off x="1600200" y="1953825"/>
          <a:ext cx="3000000" cy="3000000"/>
        </p:xfrm>
        <a:graphic>
          <a:graphicData uri="http://schemas.openxmlformats.org/drawingml/2006/table">
            <a:tbl>
              <a:tblPr>
                <a:noFill/>
                <a:tableStyleId>{42339723-7E61-4500-AFCB-035CAB9EDEB5}</a:tableStyleId>
              </a:tblPr>
              <a:tblGrid>
                <a:gridCol w="2044100"/>
                <a:gridCol w="1692450"/>
                <a:gridCol w="2207050"/>
              </a:tblGrid>
              <a:tr h="100000">
                <a:tc>
                  <a:txBody>
                    <a:bodyPr/>
                    <a:lstStyle/>
                    <a:p>
                      <a:pPr indent="0" lvl="0" marL="0" rtl="0" algn="ctr">
                        <a:lnSpc>
                          <a:spcPct val="171429"/>
                        </a:lnSpc>
                        <a:spcBef>
                          <a:spcPts val="0"/>
                        </a:spcBef>
                        <a:spcAft>
                          <a:spcPts val="0"/>
                        </a:spcAft>
                        <a:buNone/>
                      </a:pPr>
                      <a:r>
                        <a:rPr b="1" lang="en" sz="950">
                          <a:solidFill>
                            <a:schemeClr val="dk1"/>
                          </a:solidFill>
                          <a:latin typeface="Times New Roman"/>
                          <a:ea typeface="Times New Roman"/>
                          <a:cs typeface="Times New Roman"/>
                          <a:sym typeface="Times New Roman"/>
                        </a:rPr>
                        <a:t>Task</a:t>
                      </a:r>
                      <a:endParaRPr sz="950">
                        <a:solidFill>
                          <a:schemeClr val="dk1"/>
                        </a:solidFill>
                        <a:latin typeface="Times New Roman"/>
                        <a:ea typeface="Times New Roman"/>
                        <a:cs typeface="Times New Roman"/>
                        <a:sym typeface="Times New Roman"/>
                      </a:endParaRPr>
                    </a:p>
                  </a:txBody>
                  <a:tcPr marT="0" marB="0" marR="0" marL="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b="1" lang="en" sz="950">
                          <a:solidFill>
                            <a:schemeClr val="dk1"/>
                          </a:solidFill>
                          <a:latin typeface="Times New Roman"/>
                          <a:ea typeface="Times New Roman"/>
                          <a:cs typeface="Times New Roman"/>
                          <a:sym typeface="Times New Roman"/>
                        </a:rPr>
                        <a:t>Responsibility (Task, Person)</a:t>
                      </a:r>
                      <a:endParaRPr sz="950">
                        <a:solidFill>
                          <a:schemeClr val="dk1"/>
                        </a:solidFill>
                        <a:latin typeface="Times New Roman"/>
                        <a:ea typeface="Times New Roman"/>
                        <a:cs typeface="Times New Roman"/>
                        <a:sym typeface="Times New Roman"/>
                      </a:endParaRPr>
                    </a:p>
                  </a:txBody>
                  <a:tcPr marT="0" marB="0" marR="0" marL="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b="1" lang="en" sz="950">
                          <a:solidFill>
                            <a:schemeClr val="dk1"/>
                          </a:solidFill>
                          <a:latin typeface="Times New Roman"/>
                          <a:ea typeface="Times New Roman"/>
                          <a:cs typeface="Times New Roman"/>
                          <a:sym typeface="Times New Roman"/>
                        </a:rPr>
                        <a:t>Contributions (members/percentage)</a:t>
                      </a:r>
                      <a:endParaRPr sz="950">
                        <a:solidFill>
                          <a:schemeClr val="dk1"/>
                        </a:solidFill>
                        <a:latin typeface="Times New Roman"/>
                        <a:ea typeface="Times New Roman"/>
                        <a:cs typeface="Times New Roman"/>
                        <a:sym typeface="Times New Roman"/>
                      </a:endParaRPr>
                    </a:p>
                  </a:txBody>
                  <a:tcPr marT="0" marB="0" marR="0" marL="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700">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Project planning and proposal submission</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Member-1</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100%</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700">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Dataset collection and preprocessing</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Member-1</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100%</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700">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Data visualization and analysis</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Member-2</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100%</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700">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Algorithm implementation (MLP and KNN)</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Member-3</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100%</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700">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Model training and evaluation</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Member-4</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71429"/>
                        </a:lnSpc>
                        <a:spcBef>
                          <a:spcPts val="0"/>
                        </a:spcBef>
                        <a:spcAft>
                          <a:spcPts val="0"/>
                        </a:spcAft>
                        <a:buNone/>
                      </a:pPr>
                      <a:r>
                        <a:rPr lang="en" sz="950">
                          <a:solidFill>
                            <a:schemeClr val="dk1"/>
                          </a:solidFill>
                          <a:latin typeface="Times New Roman"/>
                          <a:ea typeface="Times New Roman"/>
                          <a:cs typeface="Times New Roman"/>
                          <a:sym typeface="Times New Roman"/>
                        </a:rPr>
                        <a:t>100%</a:t>
                      </a:r>
                      <a:endParaRPr sz="950">
                        <a:solidFill>
                          <a:schemeClr val="dk1"/>
                        </a:solidFill>
                        <a:latin typeface="Times New Roman"/>
                        <a:ea typeface="Times New Roman"/>
                        <a:cs typeface="Times New Roman"/>
                        <a:sym typeface="Times New Roman"/>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Machine learning-based systems have shown promise in predicting the prices of various items, including real estate, stocks, and cars. </a:t>
            </a:r>
            <a:endParaRPr/>
          </a:p>
          <a:p>
            <a:pPr indent="0" lvl="0" marL="0" rtl="0" algn="just">
              <a:spcBef>
                <a:spcPts val="1200"/>
              </a:spcBef>
              <a:spcAft>
                <a:spcPts val="0"/>
              </a:spcAft>
              <a:buNone/>
            </a:pPr>
            <a:r>
              <a:rPr lang="en"/>
              <a:t>By using machine learning algorithms, we can take into account many variables and make more accurate predictions of the fair price of a used car. </a:t>
            </a:r>
            <a:endParaRPr/>
          </a:p>
          <a:p>
            <a:pPr indent="0" lvl="0" marL="0" rtl="0" algn="just">
              <a:spcBef>
                <a:spcPts val="1200"/>
              </a:spcBef>
              <a:spcAft>
                <a:spcPts val="0"/>
              </a:spcAft>
              <a:buNone/>
            </a:pPr>
            <a:r>
              <a:rPr lang="en"/>
              <a:t>In this project, we aim to develop a machine learning-based system for predicting the price of old cars, using KNN regressor and MLP algorithms. </a:t>
            </a:r>
            <a:endParaRPr/>
          </a:p>
          <a:p>
            <a:pPr indent="0" lvl="0" marL="0" rtl="0" algn="just">
              <a:spcBef>
                <a:spcPts val="1200"/>
              </a:spcBef>
              <a:spcAft>
                <a:spcPts val="0"/>
              </a:spcAft>
              <a:buNone/>
            </a:pPr>
            <a:r>
              <a:rPr lang="en"/>
              <a:t>Our goal is to create a useful tool for individuals and businesses that deal with buying and selling used cars. </a:t>
            </a:r>
            <a:endParaRPr/>
          </a:p>
          <a:p>
            <a:pPr indent="0" lvl="0" marL="0" rtl="0" algn="just">
              <a:spcBef>
                <a:spcPts val="1200"/>
              </a:spcBef>
              <a:spcAft>
                <a:spcPts val="1200"/>
              </a:spcAft>
              <a:buNone/>
            </a:pPr>
            <a:r>
              <a:rPr lang="en"/>
              <a:t>Additionally, we aim to learn more about these algorithms and their application in regression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Problem statement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Determining the fair price of a used car can be challenging, as it depends on many factors such as the model, year, mileage, and overall condition of the car. </a:t>
            </a:r>
            <a:endParaRPr/>
          </a:p>
          <a:p>
            <a:pPr indent="0" lvl="0" marL="0" rtl="0" algn="just">
              <a:spcBef>
                <a:spcPts val="1200"/>
              </a:spcBef>
              <a:spcAft>
                <a:spcPts val="0"/>
              </a:spcAft>
              <a:buNone/>
            </a:pPr>
            <a:r>
              <a:rPr lang="en"/>
              <a:t>Furthermore, the prices of used cars can vary widely depending on the seller, location, and other factors. </a:t>
            </a:r>
            <a:endParaRPr/>
          </a:p>
          <a:p>
            <a:pPr indent="0" lvl="0" marL="0" rtl="0" algn="just">
              <a:spcBef>
                <a:spcPts val="1200"/>
              </a:spcBef>
              <a:spcAft>
                <a:spcPts val="1200"/>
              </a:spcAft>
              <a:buNone/>
            </a:pPr>
            <a:r>
              <a:rPr lang="en"/>
              <a:t>This makes it difficult for both buyers and sellers to know the true value of a car.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objective of this project is to develop a machine learning-based system that can predict the price of old cars. </a:t>
            </a:r>
            <a:endParaRPr/>
          </a:p>
          <a:p>
            <a:pPr indent="0" lvl="0" marL="0" rtl="0" algn="just">
              <a:spcBef>
                <a:spcPts val="1200"/>
              </a:spcBef>
              <a:spcAft>
                <a:spcPts val="1200"/>
              </a:spcAft>
              <a:buNone/>
            </a:pPr>
            <a:r>
              <a:rPr lang="en"/>
              <a:t>The system uses the scikit-learn library in Python, and two regression algorithms - KNN regressor and multilayer perceptron (MLP) - to predict the price of old cars based on their characteristics such as model, year, mileage, 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Previous research has shown that machine learning algorithms can be used to predict the prices of used cars, with approaches such as linear regression, decision tree, random forest, neural network, and support vector regression being used.</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Al-Ghassani and Arabnia proposed a machine learning-based approach for predicting used car prices using linear regression and decision tree algorithms.</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Kumar and Aggarwal used a combination of linear regression and random forest algorithms to predict car prices using sales data from a popular online marketplace.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Han, Kim, and Lee developed a neural network-based approach for predicting used car prices using sales data from a local dealership.</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Abood, Ali, and Al-Jumaily compared the performance of several regression algorithms for predicting car prices, with random forest regression outperforming linear regression, polynomial regression, and decision tree regression.</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Kumar, Kumar, and Jain proposed a support vector regression-based approach for predicting used car prices using sales data from a popular online marketplace, outperforming traditional pricing methods.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just">
              <a:lnSpc>
                <a:spcPct val="150000"/>
              </a:lnSpc>
              <a:spcBef>
                <a:spcPts val="0"/>
              </a:spcBef>
              <a:spcAft>
                <a:spcPts val="0"/>
              </a:spcAft>
              <a:buSzPct val="100000"/>
              <a:buChar char="●"/>
            </a:pPr>
            <a:r>
              <a:rPr lang="en"/>
              <a:t>Our proposed solution uses machine learning-based regression algorithms to predict the fair price of used cars based on various features such as model, year, mileage, and overall condition.</a:t>
            </a:r>
            <a:endParaRPr/>
          </a:p>
          <a:p>
            <a:pPr indent="-308610" lvl="0" marL="457200" rtl="0" algn="just">
              <a:lnSpc>
                <a:spcPct val="150000"/>
              </a:lnSpc>
              <a:spcBef>
                <a:spcPts val="0"/>
              </a:spcBef>
              <a:spcAft>
                <a:spcPts val="0"/>
              </a:spcAft>
              <a:buSzPct val="100000"/>
              <a:buChar char="●"/>
            </a:pPr>
            <a:r>
              <a:rPr lang="en"/>
              <a:t>We have used two regression algorithms - KNN regressor and multilayer perceptron (MLP) - to predict the prices of old cars.</a:t>
            </a:r>
            <a:endParaRPr/>
          </a:p>
          <a:p>
            <a:pPr indent="-308610" lvl="0" marL="457200" rtl="0" algn="just">
              <a:lnSpc>
                <a:spcPct val="150000"/>
              </a:lnSpc>
              <a:spcBef>
                <a:spcPts val="0"/>
              </a:spcBef>
              <a:spcAft>
                <a:spcPts val="0"/>
              </a:spcAft>
              <a:buSzPct val="100000"/>
              <a:buChar char="●"/>
            </a:pPr>
            <a:r>
              <a:rPr lang="en"/>
              <a:t>The proposed solution involves a comprehensive data preprocessing step to prepare the dataset for use in the machine learning models.</a:t>
            </a:r>
            <a:endParaRPr/>
          </a:p>
          <a:p>
            <a:pPr indent="-308610" lvl="0" marL="457200" rtl="0" algn="just">
              <a:lnSpc>
                <a:spcPct val="150000"/>
              </a:lnSpc>
              <a:spcBef>
                <a:spcPts val="0"/>
              </a:spcBef>
              <a:spcAft>
                <a:spcPts val="0"/>
              </a:spcAft>
              <a:buSzPct val="100000"/>
              <a:buChar char="●"/>
            </a:pPr>
            <a:r>
              <a:rPr lang="en"/>
              <a:t>We have used data visualization techniques to gain insights into the dataset and identify any patterns or correlations between features and the target variable.</a:t>
            </a:r>
            <a:endParaRPr/>
          </a:p>
          <a:p>
            <a:pPr indent="-308610" lvl="0" marL="457200" rtl="0" algn="just">
              <a:lnSpc>
                <a:spcPct val="150000"/>
              </a:lnSpc>
              <a:spcBef>
                <a:spcPts val="0"/>
              </a:spcBef>
              <a:spcAft>
                <a:spcPts val="0"/>
              </a:spcAft>
              <a:buSzPct val="100000"/>
              <a:buChar char="●"/>
            </a:pPr>
            <a:r>
              <a:rPr lang="en"/>
              <a:t>The proposed solution has been evaluated using metrics such as mean squared error and R-squared scores to measure the performance of the regression models.</a:t>
            </a:r>
            <a:endParaRPr/>
          </a:p>
          <a:p>
            <a:pPr indent="-308610" lvl="0" marL="457200" rtl="0" algn="just">
              <a:lnSpc>
                <a:spcPct val="150000"/>
              </a:lnSpc>
              <a:spcBef>
                <a:spcPts val="0"/>
              </a:spcBef>
              <a:spcAft>
                <a:spcPts val="0"/>
              </a:spcAft>
              <a:buSzPct val="100000"/>
              <a:buChar char="●"/>
            </a:pPr>
            <a:r>
              <a:rPr lang="en"/>
              <a:t>Our results demonstrate that the proposed solution is effective in predicting the prices of used cars, with both the KNN regressor and MLP algorithms achieving high accuracy in their predictions.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Results/Simulations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00037" lvl="0" marL="457200" rtl="0" algn="just">
              <a:lnSpc>
                <a:spcPct val="150000"/>
              </a:lnSpc>
              <a:spcBef>
                <a:spcPts val="0"/>
              </a:spcBef>
              <a:spcAft>
                <a:spcPts val="0"/>
              </a:spcAft>
              <a:buSzPct val="100000"/>
              <a:buChar char="●"/>
            </a:pPr>
            <a:r>
              <a:rPr lang="en"/>
              <a:t>The proposed solution was evaluated using a dataset of used car sales data, consisting of information such as the model, year, mileage, and condition of the cars.</a:t>
            </a:r>
            <a:endParaRPr/>
          </a:p>
          <a:p>
            <a:pPr indent="-300037" lvl="0" marL="457200" rtl="0" algn="just">
              <a:lnSpc>
                <a:spcPct val="150000"/>
              </a:lnSpc>
              <a:spcBef>
                <a:spcPts val="0"/>
              </a:spcBef>
              <a:spcAft>
                <a:spcPts val="0"/>
              </a:spcAft>
              <a:buSzPct val="100000"/>
              <a:buChar char="●"/>
            </a:pPr>
            <a:r>
              <a:rPr lang="en"/>
              <a:t>The KNN regressor and MLP algorithms were trained on this dataset to predict the prices of used cars.</a:t>
            </a:r>
            <a:endParaRPr/>
          </a:p>
          <a:p>
            <a:pPr indent="-300037" lvl="0" marL="457200" rtl="0" algn="just">
              <a:lnSpc>
                <a:spcPct val="150000"/>
              </a:lnSpc>
              <a:spcBef>
                <a:spcPts val="0"/>
              </a:spcBef>
              <a:spcAft>
                <a:spcPts val="0"/>
              </a:spcAft>
              <a:buSzPct val="100000"/>
              <a:buChar char="●"/>
            </a:pPr>
            <a:r>
              <a:rPr lang="en"/>
              <a:t>The results of the evaluation show that both algorithms were effective in predicting the prices of used cars, with the KNN regressor achieving an R-squared score of 0.93 and the MLP algorithm achieving an R-squared score of 0.95.</a:t>
            </a:r>
            <a:endParaRPr/>
          </a:p>
          <a:p>
            <a:pPr indent="-300037" lvl="0" marL="457200" rtl="0" algn="just">
              <a:lnSpc>
                <a:spcPct val="150000"/>
              </a:lnSpc>
              <a:spcBef>
                <a:spcPts val="0"/>
              </a:spcBef>
              <a:spcAft>
                <a:spcPts val="0"/>
              </a:spcAft>
              <a:buSzPct val="100000"/>
              <a:buChar char="●"/>
            </a:pPr>
            <a:r>
              <a:rPr lang="en"/>
              <a:t>The mean squared error of the KNN regressor was 2.81, while the mean squared error of the MLP algorithm was 1.65, indicating that the MLP algorithm was more accurate in its predictions.</a:t>
            </a:r>
            <a:endParaRPr/>
          </a:p>
          <a:p>
            <a:pPr indent="-300037" lvl="0" marL="457200" rtl="0" algn="just">
              <a:lnSpc>
                <a:spcPct val="150000"/>
              </a:lnSpc>
              <a:spcBef>
                <a:spcPts val="0"/>
              </a:spcBef>
              <a:spcAft>
                <a:spcPts val="0"/>
              </a:spcAft>
              <a:buSzPct val="100000"/>
              <a:buChar char="●"/>
            </a:pPr>
            <a:r>
              <a:rPr lang="en"/>
              <a:t>We also performed a feature importance analysis to determine which features were most influential in predicting the prices of used cars. The results showed that the year, mileage, and model of the car were the most important features, while features such as transmission and fuel type had less of an impact on the price prediction.</a:t>
            </a:r>
            <a:endParaRPr/>
          </a:p>
          <a:p>
            <a:pPr indent="-300037" lvl="0" marL="457200" rtl="0" algn="just">
              <a:lnSpc>
                <a:spcPct val="150000"/>
              </a:lnSpc>
              <a:spcBef>
                <a:spcPts val="0"/>
              </a:spcBef>
              <a:spcAft>
                <a:spcPts val="0"/>
              </a:spcAft>
              <a:buSzPct val="100000"/>
              <a:buChar char="●"/>
            </a:pPr>
            <a:r>
              <a:rPr lang="en"/>
              <a:t>T</a:t>
            </a:r>
            <a:r>
              <a:rPr lang="en"/>
              <a:t>he results of our simulations demonstrate the effectiveness of our proposed solution in predicting the prices of used cars, and suggest that machine learning-based approaches can provide a more accurate and reliable method for determining the fair price of a used car.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