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13"/>
  </p:notesMasterIdLst>
  <p:sldIdLst>
    <p:sldId id="256" r:id="rId5"/>
    <p:sldId id="259" r:id="rId6"/>
    <p:sldId id="280" r:id="rId7"/>
    <p:sldId id="282" r:id="rId8"/>
    <p:sldId id="281" r:id="rId9"/>
    <p:sldId id="283" r:id="rId10"/>
    <p:sldId id="286" r:id="rId11"/>
    <p:sldId id="352" r:id="rId12"/>
  </p:sldIdLst>
  <p:sldSz cx="12192000" cy="6858000"/>
  <p:notesSz cx="6858000" cy="9144000"/>
  <p:embeddedFontLst>
    <p:embeddedFont>
      <p:font typeface="Proxima Nova Rg" panose="02000506030000020004" charset="0"/>
      <p:regular r:id="rId14"/>
      <p:bold r:id="rId15"/>
    </p:embeddedFont>
  </p:embeddedFont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6" userDrawn="1">
          <p15:clr>
            <a:srgbClr val="A4A3A4"/>
          </p15:clr>
        </p15:guide>
        <p15:guide id="2" pos="32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BDA6"/>
    <a:srgbClr val="BFD6BD"/>
    <a:srgbClr val="D9D6FA"/>
    <a:srgbClr val="F2BA6E"/>
    <a:srgbClr val="C2E3FA"/>
    <a:srgbClr val="F7B5DB"/>
    <a:srgbClr val="9E9CF5"/>
    <a:srgbClr val="F5E8C9"/>
    <a:srgbClr val="6BBAF5"/>
    <a:srgbClr val="1C64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1CFAF-3A5B-E998-980F-62B04F338B1D}" v="6" dt="2024-06-12T10:09:27.3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60" autoAdjust="0"/>
    <p:restoredTop sz="94660"/>
  </p:normalViewPr>
  <p:slideViewPr>
    <p:cSldViewPr snapToGrid="0">
      <p:cViewPr varScale="1">
        <p:scale>
          <a:sx n="77" d="100"/>
          <a:sy n="77" d="100"/>
        </p:scale>
        <p:origin x="629" y="43"/>
      </p:cViewPr>
      <p:guideLst>
        <p:guide orient="horz" pos="436"/>
        <p:guide pos="32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ye Booth" userId="S::faye.booth@educationcompany.co.uk::d3db5133-954f-4a14-819c-c964e48f1803" providerId="AD" clId="Web-{AC51CFAF-3A5B-E998-980F-62B04F338B1D}"/>
    <pc:docChg chg="modSld">
      <pc:chgData name="Faye Booth" userId="S::faye.booth@educationcompany.co.uk::d3db5133-954f-4a14-819c-c964e48f1803" providerId="AD" clId="Web-{AC51CFAF-3A5B-E998-980F-62B04F338B1D}" dt="2024-06-12T10:09:27.306" v="5" actId="20577"/>
      <pc:docMkLst>
        <pc:docMk/>
      </pc:docMkLst>
      <pc:sldChg chg="modSp">
        <pc:chgData name="Faye Booth" userId="S::faye.booth@educationcompany.co.uk::d3db5133-954f-4a14-819c-c964e48f1803" providerId="AD" clId="Web-{AC51CFAF-3A5B-E998-980F-62B04F338B1D}" dt="2024-06-12T10:09:27.306" v="5" actId="20577"/>
        <pc:sldMkLst>
          <pc:docMk/>
          <pc:sldMk cId="1411420468" sldId="280"/>
        </pc:sldMkLst>
        <pc:spChg chg="mod">
          <ac:chgData name="Faye Booth" userId="S::faye.booth@educationcompany.co.uk::d3db5133-954f-4a14-819c-c964e48f1803" providerId="AD" clId="Web-{AC51CFAF-3A5B-E998-980F-62B04F338B1D}" dt="2024-06-12T10:09:27.306" v="5" actId="20577"/>
          <ac:spMkLst>
            <pc:docMk/>
            <pc:sldMk cId="1411420468" sldId="280"/>
            <ac:spMk id="3" creationId="{FAF8BBD3-5B8A-536E-D018-78C752DD115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7226F-2BED-2248-ADEF-ED92A431643D}" type="datetimeFigureOut">
              <a:rPr lang="en-US" smtClean="0"/>
              <a:t>6/12/2024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3EE13F-E7C5-B446-9ED5-233B48B03793}" type="slidenum">
              <a:rPr lang="en-US" smtClean="0"/>
              <a:t>‹#›</a:t>
            </a:fld>
            <a:endParaRPr lang="en-US"/>
          </a:p>
        </p:txBody>
      </p:sp>
    </p:spTree>
    <p:extLst>
      <p:ext uri="{BB962C8B-B14F-4D97-AF65-F5344CB8AC3E}">
        <p14:creationId xmlns:p14="http://schemas.microsoft.com/office/powerpoint/2010/main" val="111569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3EE13F-E7C5-B446-9ED5-233B48B03793}" type="slidenum">
              <a:rPr lang="en-US" smtClean="0"/>
              <a:t>7</a:t>
            </a:fld>
            <a:endParaRPr lang="en-US"/>
          </a:p>
        </p:txBody>
      </p:sp>
    </p:spTree>
    <p:extLst>
      <p:ext uri="{BB962C8B-B14F-4D97-AF65-F5344CB8AC3E}">
        <p14:creationId xmlns:p14="http://schemas.microsoft.com/office/powerpoint/2010/main" val="283136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12/06/2024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12/06/2024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12/06/2024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12/06/2024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12/06/2024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12/06/2024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12/06/2024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unsplash.com/photos/silhouette-of-grass-during-sunset-CY2sDlYLSuE?utm_content=creditCopyText&amp;utm_medium=referral&amp;utm_source=unsplash" TargetMode="External"/><Relationship Id="rId4" Type="http://schemas.openxmlformats.org/officeDocument/2006/relationships/hyperlink" Target="https://unsplash.com/@craigmelville?utm_content=creditCopyText&amp;utm_medium=referral&amp;utm_source=unsplash"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A group of people sitting on a hill&#10;&#10;Description automatically generated">
            <a:extLst>
              <a:ext uri="{FF2B5EF4-FFF2-40B4-BE49-F238E27FC236}">
                <a16:creationId xmlns:a16="http://schemas.microsoft.com/office/drawing/2014/main" id="{69A2E00C-703B-D69C-52E1-4B9105C28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4877"/>
            <a:ext cx="12192000" cy="5794786"/>
          </a:xfrm>
          <a:prstGeom prst="rect">
            <a:avLst/>
          </a:prstGeom>
        </p:spPr>
      </p:pic>
      <p:sp>
        <p:nvSpPr>
          <p:cNvPr id="3" name="Subtitle 2"/>
          <p:cNvSpPr>
            <a:spLocks noGrp="1"/>
          </p:cNvSpPr>
          <p:nvPr>
            <p:ph type="subTitle" idx="1"/>
          </p:nvPr>
        </p:nvSpPr>
        <p:spPr>
          <a:xfrm>
            <a:off x="2118168" y="5153123"/>
            <a:ext cx="7955665" cy="1175660"/>
          </a:xfrm>
        </p:spPr>
        <p:txBody>
          <a:bodyPr vert="horz" lIns="91440" tIns="45720" rIns="91440" bIns="45720" rtlCol="0" anchor="t">
            <a:normAutofit/>
          </a:bodyPr>
          <a:lstStyle/>
          <a:p>
            <a:r>
              <a:rPr lang="en-GB" sz="4800" b="1" dirty="0">
                <a:solidFill>
                  <a:schemeClr val="bg1"/>
                </a:solidFill>
                <a:latin typeface="Proxima Nova Rg" panose="02000506030000020004" pitchFamily="2" charset="0"/>
              </a:rPr>
              <a:t>What is mental wellbeing?</a:t>
            </a:r>
          </a:p>
        </p:txBody>
      </p:sp>
      <p:pic>
        <p:nvPicPr>
          <p:cNvPr id="9" name="Picture 8">
            <a:extLst>
              <a:ext uri="{FF2B5EF4-FFF2-40B4-BE49-F238E27FC236}">
                <a16:creationId xmlns:a16="http://schemas.microsoft.com/office/drawing/2014/main" id="{819AE538-03E2-E155-98A1-8A2FC4CF8B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725" t="6134" r="-2309" b="6968"/>
          <a:stretch/>
        </p:blipFill>
        <p:spPr>
          <a:xfrm>
            <a:off x="4725822" y="489711"/>
            <a:ext cx="2740356" cy="1076273"/>
          </a:xfrm>
          <a:prstGeom prst="rect">
            <a:avLst/>
          </a:prstGeom>
        </p:spPr>
      </p:pic>
      <p:pic>
        <p:nvPicPr>
          <p:cNvPr id="17" name="Picture 16" descr="A group of people sitting on a hill&#10;&#10;Description automatically generated">
            <a:extLst>
              <a:ext uri="{FF2B5EF4-FFF2-40B4-BE49-F238E27FC236}">
                <a16:creationId xmlns:a16="http://schemas.microsoft.com/office/drawing/2014/main" id="{0D74EBE9-9B87-EF0E-45B1-19BFED0618CA}"/>
              </a:ext>
            </a:extLst>
          </p:cNvPr>
          <p:cNvPicPr>
            <a:picLocks noChangeAspect="1"/>
          </p:cNvPicPr>
          <p:nvPr/>
        </p:nvPicPr>
        <p:blipFill rotWithShape="1">
          <a:blip r:embed="rId4">
            <a:alphaModFix amt="50000"/>
            <a:extLst>
              <a:ext uri="{BEBA8EAE-BF5A-486C-A8C5-ECC9F3942E4B}">
                <a14:imgProps xmlns:a14="http://schemas.microsoft.com/office/drawing/2010/main">
                  <a14:imgLayer r:embed="rId5">
                    <a14:imgEffect>
                      <a14:backgroundRemoval t="25000" b="42300" l="621" r="17946">
                        <a14:foregroundMark x1="16761" y1="37500" x2="16761" y2="37500"/>
                        <a14:foregroundMark x1="6264" y1="31100" x2="6264" y2="31100"/>
                        <a14:foregroundMark x1="3837" y1="31100" x2="3837" y2="31100"/>
                        <a14:foregroundMark x1="621" y1="30800" x2="621" y2="30800"/>
                      </a14:backgroundRemoval>
                    </a14:imgEffect>
                  </a14:imgLayer>
                </a14:imgProps>
              </a:ext>
              <a:ext uri="{28A0092B-C50C-407E-A947-70E740481C1C}">
                <a14:useLocalDpi xmlns:a14="http://schemas.microsoft.com/office/drawing/2010/main" val="0"/>
              </a:ext>
            </a:extLst>
          </a:blip>
          <a:srcRect t="22891" r="80002" b="55470"/>
          <a:stretch/>
        </p:blipFill>
        <p:spPr>
          <a:xfrm>
            <a:off x="-2" y="104460"/>
            <a:ext cx="3204354" cy="1956663"/>
          </a:xfrm>
          <a:prstGeom prst="rect">
            <a:avLst/>
          </a:prstGeom>
        </p:spPr>
      </p:pic>
      <p:pic>
        <p:nvPicPr>
          <p:cNvPr id="19" name="Picture 18" descr="A group of people sitting on a hill&#10;&#10;Description automatically generated">
            <a:extLst>
              <a:ext uri="{FF2B5EF4-FFF2-40B4-BE49-F238E27FC236}">
                <a16:creationId xmlns:a16="http://schemas.microsoft.com/office/drawing/2014/main" id="{A2642A29-5E22-0CC1-C4B7-45CCD803260E}"/>
              </a:ext>
            </a:extLst>
          </p:cNvPr>
          <p:cNvPicPr>
            <a:picLocks noChangeAspect="1"/>
          </p:cNvPicPr>
          <p:nvPr/>
        </p:nvPicPr>
        <p:blipFill rotWithShape="1">
          <a:blip r:embed="rId6">
            <a:alphaModFix amt="50000"/>
            <a:extLst>
              <a:ext uri="{BEBA8EAE-BF5A-486C-A8C5-ECC9F3942E4B}">
                <a14:imgProps xmlns:a14="http://schemas.microsoft.com/office/drawing/2010/main">
                  <a14:imgLayer r:embed="rId7">
                    <a14:imgEffect>
                      <a14:backgroundRemoval t="25500" b="42400" l="81095" r="99831">
                        <a14:foregroundMark x1="81095" y1="28200" x2="81095" y2="28200"/>
                        <a14:foregroundMark x1="90688" y1="30600" x2="90688" y2="30600"/>
                        <a14:foregroundMark x1="97630" y1="39700" x2="97630" y2="39700"/>
                        <a14:foregroundMark x1="99097" y1="39700" x2="99097" y2="39700"/>
                        <a14:foregroundMark x1="99605" y1="39700" x2="99831" y2="39800"/>
                      </a14:backgroundRemoval>
                    </a14:imgEffect>
                  </a14:imgLayer>
                </a14:imgProps>
              </a:ext>
              <a:ext uri="{28A0092B-C50C-407E-A947-70E740481C1C}">
                <a14:useLocalDpi xmlns:a14="http://schemas.microsoft.com/office/drawing/2010/main" val="0"/>
              </a:ext>
            </a:extLst>
          </a:blip>
          <a:srcRect l="79715" t="23486" b="55391"/>
          <a:stretch/>
        </p:blipFill>
        <p:spPr>
          <a:xfrm>
            <a:off x="8835341" y="283142"/>
            <a:ext cx="3356659" cy="1972589"/>
          </a:xfrm>
          <a:prstGeom prst="rect">
            <a:avLst/>
          </a:prstGeom>
        </p:spPr>
      </p:pic>
      <p:sp>
        <p:nvSpPr>
          <p:cNvPr id="20" name="Subtitle 2">
            <a:extLst>
              <a:ext uri="{FF2B5EF4-FFF2-40B4-BE49-F238E27FC236}">
                <a16:creationId xmlns:a16="http://schemas.microsoft.com/office/drawing/2014/main" id="{1B55E687-0E60-6332-86DB-477D79AE2253}"/>
              </a:ext>
            </a:extLst>
          </p:cNvPr>
          <p:cNvSpPr txBox="1">
            <a:spLocks/>
          </p:cNvSpPr>
          <p:nvPr/>
        </p:nvSpPr>
        <p:spPr>
          <a:xfrm>
            <a:off x="4545957" y="5914717"/>
            <a:ext cx="3100086" cy="45357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000" dirty="0">
                <a:solidFill>
                  <a:srgbClr val="F5E8C9"/>
                </a:solidFill>
                <a:latin typeface="Proxima Nova Rg" panose="02000506030000020004" pitchFamily="2" charset="0"/>
              </a:rPr>
              <a:t>Lesson 1</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3D9C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74B9-3B03-3336-D449-460B567270A4}"/>
              </a:ext>
            </a:extLst>
          </p:cNvPr>
          <p:cNvSpPr>
            <a:spLocks noGrp="1"/>
          </p:cNvSpPr>
          <p:nvPr>
            <p:ph type="title"/>
          </p:nvPr>
        </p:nvSpPr>
        <p:spPr>
          <a:xfrm>
            <a:off x="537258" y="554159"/>
            <a:ext cx="5216428" cy="1325563"/>
          </a:xfrm>
        </p:spPr>
        <p:txBody>
          <a:bodyPr>
            <a:normAutofit/>
          </a:bodyPr>
          <a:lstStyle/>
          <a:p>
            <a:r>
              <a:rPr lang="en-GB" sz="4000" b="1" dirty="0">
                <a:solidFill>
                  <a:srgbClr val="1F0D05"/>
                </a:solidFill>
                <a:latin typeface="Proxima Nova Rg" panose="02000506030000020004" pitchFamily="2" charset="0"/>
              </a:rPr>
              <a:t>A definition of mental health and wellbeing</a:t>
            </a:r>
          </a:p>
        </p:txBody>
      </p:sp>
      <p:sp>
        <p:nvSpPr>
          <p:cNvPr id="3" name="Content Placeholder 2">
            <a:extLst>
              <a:ext uri="{FF2B5EF4-FFF2-40B4-BE49-F238E27FC236}">
                <a16:creationId xmlns:a16="http://schemas.microsoft.com/office/drawing/2014/main" id="{6737797F-19A5-8EBF-27C5-0F9443D24108}"/>
              </a:ext>
            </a:extLst>
          </p:cNvPr>
          <p:cNvSpPr>
            <a:spLocks noGrp="1"/>
          </p:cNvSpPr>
          <p:nvPr>
            <p:ph idx="1"/>
          </p:nvPr>
        </p:nvSpPr>
        <p:spPr>
          <a:xfrm>
            <a:off x="537258" y="2399700"/>
            <a:ext cx="7000569" cy="3252934"/>
          </a:xfrm>
        </p:spPr>
        <p:txBody>
          <a:bodyPr vert="horz" lIns="91440" tIns="45720" rIns="91440" bIns="45720" rtlCol="0" anchor="t">
            <a:normAutofit/>
          </a:bodyPr>
          <a:lstStyle/>
          <a:p>
            <a:pPr marL="0" indent="0">
              <a:buNone/>
            </a:pPr>
            <a:r>
              <a:rPr lang="en-GB" sz="2400" dirty="0">
                <a:solidFill>
                  <a:srgbClr val="1F0D05"/>
                </a:solidFill>
                <a:latin typeface="Proxima Nova Rg" panose="02000506030000020004" pitchFamily="2" charset="0"/>
              </a:rPr>
              <a:t>We hear the term </a:t>
            </a:r>
            <a:r>
              <a:rPr lang="en-GB" sz="2400" b="1" dirty="0">
                <a:solidFill>
                  <a:srgbClr val="1F0D05"/>
                </a:solidFill>
                <a:latin typeface="Proxima Nova Rg" panose="02000506030000020004" pitchFamily="2" charset="0"/>
              </a:rPr>
              <a:t>mental health and wellbeing</a:t>
            </a:r>
            <a:r>
              <a:rPr lang="en-GB" sz="2400" dirty="0">
                <a:solidFill>
                  <a:srgbClr val="1F0D05"/>
                </a:solidFill>
                <a:latin typeface="Proxima Nova Rg" panose="02000506030000020004" pitchFamily="2" charset="0"/>
              </a:rPr>
              <a:t> a lot. But what do you think the term actually means?</a:t>
            </a:r>
          </a:p>
          <a:p>
            <a:pPr marL="0" indent="0">
              <a:buNone/>
            </a:pPr>
            <a:endParaRPr lang="en-GB" sz="2400" dirty="0">
              <a:solidFill>
                <a:srgbClr val="1F0D05"/>
              </a:solidFill>
              <a:latin typeface="Proxima Nova Rg" panose="02000506030000020004" pitchFamily="2" charset="0"/>
            </a:endParaRPr>
          </a:p>
          <a:p>
            <a:pPr marL="0" indent="0">
              <a:buNone/>
            </a:pPr>
            <a:r>
              <a:rPr lang="en-GB" sz="2400" dirty="0">
                <a:solidFill>
                  <a:srgbClr val="1F0D05"/>
                </a:solidFill>
                <a:latin typeface="Proxima Nova Rg" panose="02000506030000020004" pitchFamily="2" charset="0"/>
              </a:rPr>
              <a:t>On your piece of paper or sticky note, write down your definition of </a:t>
            </a:r>
            <a:r>
              <a:rPr lang="en-GB" sz="2400" b="1" dirty="0">
                <a:solidFill>
                  <a:srgbClr val="1F0D05"/>
                </a:solidFill>
                <a:latin typeface="Proxima Nova Rg" panose="02000506030000020004" pitchFamily="2" charset="0"/>
              </a:rPr>
              <a:t>mental health and wellbeing.</a:t>
            </a:r>
          </a:p>
          <a:p>
            <a:pPr marL="0" indent="0">
              <a:buNone/>
            </a:pPr>
            <a:endParaRPr lang="en-GB" sz="2400" dirty="0">
              <a:solidFill>
                <a:srgbClr val="1F0D05"/>
              </a:solidFill>
              <a:latin typeface="Proxima Nova Rg" panose="02000506030000020004" pitchFamily="2" charset="0"/>
            </a:endParaRPr>
          </a:p>
          <a:p>
            <a:pPr marL="0" indent="0">
              <a:buNone/>
            </a:pPr>
            <a:r>
              <a:rPr lang="en-GB" sz="2400" dirty="0">
                <a:solidFill>
                  <a:srgbClr val="1F0D05"/>
                </a:solidFill>
                <a:latin typeface="Proxima Nova Rg" panose="02000506030000020004" pitchFamily="2" charset="0"/>
              </a:rPr>
              <a:t>There is no right or wrong answer here – we're just gathering ideas.</a:t>
            </a:r>
          </a:p>
        </p:txBody>
      </p:sp>
      <p:sp>
        <p:nvSpPr>
          <p:cNvPr id="4" name="Rectangle 3">
            <a:extLst>
              <a:ext uri="{FF2B5EF4-FFF2-40B4-BE49-F238E27FC236}">
                <a16:creationId xmlns:a16="http://schemas.microsoft.com/office/drawing/2014/main" id="{E9CAD7A4-ED58-BC5B-D146-ED755A5AE7FE}"/>
              </a:ext>
            </a:extLst>
          </p:cNvPr>
          <p:cNvSpPr/>
          <p:nvPr/>
        </p:nvSpPr>
        <p:spPr>
          <a:xfrm>
            <a:off x="623888" y="1787124"/>
            <a:ext cx="1231839" cy="92598"/>
          </a:xfrm>
          <a:prstGeom prst="rect">
            <a:avLst/>
          </a:prstGeom>
          <a:solidFill>
            <a:srgbClr val="EB8A5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AAB4E786-3615-DF5E-7870-08AB2DDB2548}"/>
              </a:ext>
            </a:extLst>
          </p:cNvPr>
          <p:cNvSpPr/>
          <p:nvPr/>
        </p:nvSpPr>
        <p:spPr>
          <a:xfrm rot="16200000">
            <a:off x="9712105" y="4043268"/>
            <a:ext cx="1325564" cy="1231837"/>
          </a:xfrm>
          <a:prstGeom prst="rtTriangle">
            <a:avLst/>
          </a:prstGeom>
          <a:solidFill>
            <a:srgbClr val="6B8A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AF420B16-A846-C612-1A5A-8DE22FBC65E9}"/>
              </a:ext>
            </a:extLst>
          </p:cNvPr>
          <p:cNvSpPr/>
          <p:nvPr/>
        </p:nvSpPr>
        <p:spPr>
          <a:xfrm rot="16200000">
            <a:off x="10202942" y="4883567"/>
            <a:ext cx="1856935" cy="1781974"/>
          </a:xfrm>
          <a:prstGeom prst="rtTriangle">
            <a:avLst/>
          </a:prstGeom>
          <a:solidFill>
            <a:srgbClr val="EB8A5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19F4A467-A11F-0008-D287-C2A8D919FA54}"/>
              </a:ext>
            </a:extLst>
          </p:cNvPr>
          <p:cNvSpPr/>
          <p:nvPr/>
        </p:nvSpPr>
        <p:spPr>
          <a:xfrm rot="5400000">
            <a:off x="8431749" y="5530949"/>
            <a:ext cx="890807" cy="1043317"/>
          </a:xfrm>
          <a:prstGeom prst="rtTriangle">
            <a:avLst/>
          </a:prstGeom>
          <a:solidFill>
            <a:srgbClr val="F7B5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7CC8D337-4908-11A9-3C71-43A89D4C7B64}"/>
              </a:ext>
            </a:extLst>
          </p:cNvPr>
          <p:cNvSpPr/>
          <p:nvPr/>
        </p:nvSpPr>
        <p:spPr>
          <a:xfrm rot="5400000">
            <a:off x="8689898" y="2563971"/>
            <a:ext cx="1856935" cy="1781974"/>
          </a:xfrm>
          <a:prstGeom prst="rtTriangle">
            <a:avLst/>
          </a:prstGeom>
          <a:solidFill>
            <a:srgbClr val="ED4A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4BDB107-4AC7-4CF4-A70E-709131EBFE82}"/>
              </a:ext>
            </a:extLst>
          </p:cNvPr>
          <p:cNvSpPr/>
          <p:nvPr/>
        </p:nvSpPr>
        <p:spPr>
          <a:xfrm rot="10800000">
            <a:off x="7362698" y="445403"/>
            <a:ext cx="1364681" cy="1464772"/>
          </a:xfrm>
          <a:prstGeom prst="rtTriangle">
            <a:avLst/>
          </a:prstGeom>
          <a:solidFill>
            <a:srgbClr val="6BBA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41D37CEA-CF23-7B77-1354-3455A15B526C}"/>
              </a:ext>
            </a:extLst>
          </p:cNvPr>
          <p:cNvSpPr/>
          <p:nvPr/>
        </p:nvSpPr>
        <p:spPr>
          <a:xfrm rot="16200000">
            <a:off x="10263113" y="781053"/>
            <a:ext cx="890807" cy="1043317"/>
          </a:xfrm>
          <a:prstGeom prst="rtTriangle">
            <a:avLst/>
          </a:prstGeom>
          <a:solidFill>
            <a:srgbClr val="9E9C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927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3D9C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0B99-5D85-3A12-26F0-3ADC586F3AFF}"/>
              </a:ext>
            </a:extLst>
          </p:cNvPr>
          <p:cNvSpPr>
            <a:spLocks noGrp="1"/>
          </p:cNvSpPr>
          <p:nvPr>
            <p:ph type="title"/>
          </p:nvPr>
        </p:nvSpPr>
        <p:spPr>
          <a:xfrm>
            <a:off x="515938" y="692150"/>
            <a:ext cx="4732606" cy="661116"/>
          </a:xfrm>
        </p:spPr>
        <p:txBody>
          <a:bodyPr>
            <a:normAutofit/>
          </a:bodyPr>
          <a:lstStyle/>
          <a:p>
            <a:r>
              <a:rPr lang="en-GB" sz="4000" b="1" dirty="0">
                <a:latin typeface="Proxima Nova Rg" panose="02000506030000020004" pitchFamily="2" charset="0"/>
              </a:rPr>
              <a:t>Official definitions</a:t>
            </a:r>
          </a:p>
        </p:txBody>
      </p:sp>
      <p:sp>
        <p:nvSpPr>
          <p:cNvPr id="7" name="Rounded Rectangle 6">
            <a:extLst>
              <a:ext uri="{FF2B5EF4-FFF2-40B4-BE49-F238E27FC236}">
                <a16:creationId xmlns:a16="http://schemas.microsoft.com/office/drawing/2014/main" id="{440CF519-9DF4-4B02-61EE-18F6A4BB5AB5}"/>
              </a:ext>
            </a:extLst>
          </p:cNvPr>
          <p:cNvSpPr/>
          <p:nvPr/>
        </p:nvSpPr>
        <p:spPr>
          <a:xfrm>
            <a:off x="5845642" y="309489"/>
            <a:ext cx="6080490" cy="6358597"/>
          </a:xfrm>
          <a:prstGeom prst="roundRect">
            <a:avLst>
              <a:gd name="adj" fmla="val 3216"/>
            </a:avLst>
          </a:prstGeom>
          <a:solidFill>
            <a:srgbClr val="F5E8C9"/>
          </a:solidFill>
          <a:ln>
            <a:solidFill>
              <a:srgbClr val="EB8A5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F8BBD3-5B8A-536E-D018-78C752DD1154}"/>
              </a:ext>
            </a:extLst>
          </p:cNvPr>
          <p:cNvSpPr>
            <a:spLocks noGrp="1"/>
          </p:cNvSpPr>
          <p:nvPr>
            <p:ph idx="1"/>
          </p:nvPr>
        </p:nvSpPr>
        <p:spPr>
          <a:xfrm>
            <a:off x="528797" y="1927735"/>
            <a:ext cx="5208895" cy="4412789"/>
          </a:xfrm>
        </p:spPr>
        <p:txBody>
          <a:bodyPr vert="horz" lIns="91440" tIns="45720" rIns="91440" bIns="45720" rtlCol="0" anchor="t">
            <a:normAutofit/>
          </a:bodyPr>
          <a:lstStyle/>
          <a:p>
            <a:pPr marL="0" indent="0">
              <a:buNone/>
            </a:pPr>
            <a:r>
              <a:rPr lang="en-GB" sz="2400" dirty="0">
                <a:latin typeface="Proxima Nova Rg"/>
              </a:rPr>
              <a:t>"</a:t>
            </a:r>
            <a:r>
              <a:rPr lang="en-GB" sz="2400" dirty="0">
                <a:solidFill>
                  <a:srgbClr val="000000"/>
                </a:solidFill>
                <a:latin typeface="Proxima Nova Rg"/>
                <a:ea typeface="+mn-lt"/>
                <a:cs typeface="+mn-lt"/>
              </a:rPr>
              <a:t>Mental health is a state of mental wellbeing that enables people to cope with the stresses of life, realise their abilities, learn well and work well, and contribute to their community. It is an integral component of health and wellbeing that underpins our individual and collective abilities to make decisions, build relationships and shape the world we live in."</a:t>
            </a:r>
            <a:endParaRPr lang="en-GB" sz="2400" dirty="0">
              <a:solidFill>
                <a:srgbClr val="000000"/>
              </a:solidFill>
              <a:latin typeface="Proxima Nova Rg"/>
            </a:endParaRPr>
          </a:p>
          <a:p>
            <a:pPr marL="0" indent="0">
              <a:buNone/>
            </a:pPr>
            <a:r>
              <a:rPr lang="en-GB" sz="1800" dirty="0">
                <a:latin typeface="Proxima Nova Rg"/>
              </a:rPr>
              <a:t>The World Health Organisation (WHO) </a:t>
            </a:r>
          </a:p>
        </p:txBody>
      </p:sp>
      <p:sp>
        <p:nvSpPr>
          <p:cNvPr id="4" name="TextBox 3">
            <a:extLst>
              <a:ext uri="{FF2B5EF4-FFF2-40B4-BE49-F238E27FC236}">
                <a16:creationId xmlns:a16="http://schemas.microsoft.com/office/drawing/2014/main" id="{0FF39147-3D5A-580E-744E-95C62D4D9044}"/>
              </a:ext>
            </a:extLst>
          </p:cNvPr>
          <p:cNvSpPr txBox="1"/>
          <p:nvPr/>
        </p:nvSpPr>
        <p:spPr>
          <a:xfrm>
            <a:off x="6096000" y="555894"/>
            <a:ext cx="5721144" cy="58939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solidFill>
                  <a:srgbClr val="333333"/>
                </a:solidFill>
                <a:latin typeface="Proxima Nova Rg" panose="02000506030000020004" pitchFamily="2" charset="0"/>
                <a:ea typeface="+mn-lt"/>
                <a:cs typeface="+mn-lt"/>
              </a:rPr>
              <a:t>"Mental health is a part of our overall health, alongside our physical health. It is what we experience every day, and like physical health, it ebbs and flows daily. Good mental health means we can realise our full potential and feel safe and secure. It also means we thrive in everyday life."</a:t>
            </a:r>
          </a:p>
          <a:p>
            <a:endParaRPr lang="en-GB" sz="2400" dirty="0">
              <a:solidFill>
                <a:srgbClr val="333333"/>
              </a:solidFill>
              <a:latin typeface="Proxima Nova Rg" panose="02000506030000020004" pitchFamily="2" charset="0"/>
            </a:endParaRPr>
          </a:p>
          <a:p>
            <a:r>
              <a:rPr lang="en-GB" sz="2400" dirty="0">
                <a:solidFill>
                  <a:srgbClr val="333333"/>
                </a:solidFill>
                <a:latin typeface="Proxima Nova Rg" panose="02000506030000020004" pitchFamily="2" charset="0"/>
                <a:ea typeface="+mn-lt"/>
                <a:cs typeface="+mn-lt"/>
              </a:rPr>
              <a:t>"Mental wellbeing is our internal positive view that we are coping well psychologically with the everyday stresses of life and can work productively and fruitfully. We feel happy and live our lives the way we choose."</a:t>
            </a:r>
          </a:p>
          <a:p>
            <a:r>
              <a:rPr lang="en-GB" sz="1700" dirty="0">
                <a:solidFill>
                  <a:srgbClr val="333333"/>
                </a:solidFill>
                <a:latin typeface="Proxima Nova Rg" panose="02000506030000020004" pitchFamily="2" charset="0"/>
                <a:ea typeface="+mn-lt"/>
                <a:cs typeface="+mn-lt"/>
              </a:rPr>
              <a:t>Scottish Government</a:t>
            </a:r>
          </a:p>
        </p:txBody>
      </p:sp>
      <p:sp>
        <p:nvSpPr>
          <p:cNvPr id="5" name="Rectangle 4">
            <a:extLst>
              <a:ext uri="{FF2B5EF4-FFF2-40B4-BE49-F238E27FC236}">
                <a16:creationId xmlns:a16="http://schemas.microsoft.com/office/drawing/2014/main" id="{630A36E6-C337-F20F-791A-563A176BA4ED}"/>
              </a:ext>
            </a:extLst>
          </p:cNvPr>
          <p:cNvSpPr/>
          <p:nvPr/>
        </p:nvSpPr>
        <p:spPr>
          <a:xfrm>
            <a:off x="623888" y="1266619"/>
            <a:ext cx="1231839" cy="92598"/>
          </a:xfrm>
          <a:prstGeom prst="rect">
            <a:avLst/>
          </a:prstGeom>
          <a:solidFill>
            <a:srgbClr val="EB8A5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1420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3D9C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5B9CE-D087-26A7-D558-42E45BCD92D3}"/>
              </a:ext>
            </a:extLst>
          </p:cNvPr>
          <p:cNvSpPr>
            <a:spLocks noGrp="1"/>
          </p:cNvSpPr>
          <p:nvPr>
            <p:ph type="title"/>
          </p:nvPr>
        </p:nvSpPr>
        <p:spPr>
          <a:xfrm>
            <a:off x="515938" y="692150"/>
            <a:ext cx="10515600" cy="734085"/>
          </a:xfrm>
        </p:spPr>
        <p:txBody>
          <a:bodyPr>
            <a:normAutofit/>
          </a:bodyPr>
          <a:lstStyle/>
          <a:p>
            <a:r>
              <a:rPr lang="en-GB" sz="4000" b="1" dirty="0">
                <a:latin typeface="Proxima Nova Rg" panose="02000506030000020004" pitchFamily="2" charset="0"/>
              </a:rPr>
              <a:t>Mental health vs mental wellbeing</a:t>
            </a:r>
          </a:p>
        </p:txBody>
      </p:sp>
      <p:sp>
        <p:nvSpPr>
          <p:cNvPr id="3" name="Content Placeholder 2">
            <a:extLst>
              <a:ext uri="{FF2B5EF4-FFF2-40B4-BE49-F238E27FC236}">
                <a16:creationId xmlns:a16="http://schemas.microsoft.com/office/drawing/2014/main" id="{C2F9B855-C728-878F-10BB-868564AD777C}"/>
              </a:ext>
            </a:extLst>
          </p:cNvPr>
          <p:cNvSpPr>
            <a:spLocks noGrp="1"/>
          </p:cNvSpPr>
          <p:nvPr>
            <p:ph idx="1"/>
          </p:nvPr>
        </p:nvSpPr>
        <p:spPr>
          <a:xfrm>
            <a:off x="515938" y="1846516"/>
            <a:ext cx="11343127" cy="1156005"/>
          </a:xfrm>
        </p:spPr>
        <p:txBody>
          <a:bodyPr vert="horz" lIns="91440" tIns="45720" rIns="91440" bIns="45720" rtlCol="0" anchor="t">
            <a:normAutofit/>
          </a:bodyPr>
          <a:lstStyle/>
          <a:p>
            <a:pPr marL="0" indent="0">
              <a:buNone/>
            </a:pPr>
            <a:r>
              <a:rPr lang="en-GB" sz="2400" dirty="0">
                <a:latin typeface="Proxima Nova Rg" panose="02000506030000020004" pitchFamily="2" charset="0"/>
              </a:rPr>
              <a:t>We hear and use the terms mental health and mental wellbeing. They are often used to mean the same thing – to describe a person's emotional, psychological and social state. While the two terms are directly linked, it is important to know that...</a:t>
            </a:r>
          </a:p>
        </p:txBody>
      </p:sp>
      <p:grpSp>
        <p:nvGrpSpPr>
          <p:cNvPr id="9" name="Group 8">
            <a:extLst>
              <a:ext uri="{FF2B5EF4-FFF2-40B4-BE49-F238E27FC236}">
                <a16:creationId xmlns:a16="http://schemas.microsoft.com/office/drawing/2014/main" id="{81FEB77A-2275-B3E0-341D-2AC2B8FA7A34}"/>
              </a:ext>
            </a:extLst>
          </p:cNvPr>
          <p:cNvGrpSpPr/>
          <p:nvPr/>
        </p:nvGrpSpPr>
        <p:grpSpPr>
          <a:xfrm>
            <a:off x="388144" y="3518202"/>
            <a:ext cx="5441423" cy="2812606"/>
            <a:chOff x="359242" y="3607654"/>
            <a:chExt cx="5441423" cy="2812606"/>
          </a:xfrm>
          <a:solidFill>
            <a:srgbClr val="F7B5DB"/>
          </a:solidFill>
        </p:grpSpPr>
        <p:sp>
          <p:nvSpPr>
            <p:cNvPr id="7" name="Rounded Rectangle 6">
              <a:extLst>
                <a:ext uri="{FF2B5EF4-FFF2-40B4-BE49-F238E27FC236}">
                  <a16:creationId xmlns:a16="http://schemas.microsoft.com/office/drawing/2014/main" id="{D202A750-B97D-A0E8-0777-DB10065D6043}"/>
                </a:ext>
              </a:extLst>
            </p:cNvPr>
            <p:cNvSpPr/>
            <p:nvPr/>
          </p:nvSpPr>
          <p:spPr>
            <a:xfrm>
              <a:off x="359242" y="3607654"/>
              <a:ext cx="5441423" cy="2812606"/>
            </a:xfrm>
            <a:prstGeom prst="roundRect">
              <a:avLst>
                <a:gd name="adj" fmla="val 3216"/>
              </a:avLst>
            </a:prstGeom>
            <a:grpFill/>
            <a:ln w="28575">
              <a:solidFill>
                <a:srgbClr val="ED4A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7DE5DB5-8957-83AF-7C0A-55377B55E693}"/>
                </a:ext>
              </a:extLst>
            </p:cNvPr>
            <p:cNvSpPr txBox="1"/>
            <p:nvPr/>
          </p:nvSpPr>
          <p:spPr>
            <a:xfrm>
              <a:off x="517932" y="3859795"/>
              <a:ext cx="5124043" cy="2308324"/>
            </a:xfrm>
            <a:prstGeom prst="rect">
              <a:avLst/>
            </a:prstGeom>
            <a:grp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Proxima Nova Rg" panose="02000506030000020004" pitchFamily="2" charset="0"/>
                </a:rPr>
                <a:t>A person may live with a diagnosed or undiagnosed mental health condition but effectively manage it, and they may have good general mental wellbeing, meaning they cope well day-to-day.</a:t>
              </a:r>
              <a:endParaRPr lang="en-US" dirty="0">
                <a:latin typeface="Proxima Nova Rg" panose="02000506030000020004" pitchFamily="2" charset="0"/>
              </a:endParaRPr>
            </a:p>
          </p:txBody>
        </p:sp>
      </p:grpSp>
      <p:grpSp>
        <p:nvGrpSpPr>
          <p:cNvPr id="10" name="Group 9">
            <a:extLst>
              <a:ext uri="{FF2B5EF4-FFF2-40B4-BE49-F238E27FC236}">
                <a16:creationId xmlns:a16="http://schemas.microsoft.com/office/drawing/2014/main" id="{25FEDFB1-0C02-B8FA-74E6-51ED4BB92E9D}"/>
              </a:ext>
            </a:extLst>
          </p:cNvPr>
          <p:cNvGrpSpPr/>
          <p:nvPr/>
        </p:nvGrpSpPr>
        <p:grpSpPr>
          <a:xfrm>
            <a:off x="6288358" y="3518202"/>
            <a:ext cx="5441423" cy="2812606"/>
            <a:chOff x="6259456" y="3607654"/>
            <a:chExt cx="5441423" cy="2812606"/>
          </a:xfrm>
          <a:solidFill>
            <a:srgbClr val="F7B5DB"/>
          </a:solidFill>
        </p:grpSpPr>
        <p:sp>
          <p:nvSpPr>
            <p:cNvPr id="8" name="Rounded Rectangle 7">
              <a:extLst>
                <a:ext uri="{FF2B5EF4-FFF2-40B4-BE49-F238E27FC236}">
                  <a16:creationId xmlns:a16="http://schemas.microsoft.com/office/drawing/2014/main" id="{06AC59F3-9DEB-19D0-05F7-2CBCA5E8CC79}"/>
                </a:ext>
              </a:extLst>
            </p:cNvPr>
            <p:cNvSpPr/>
            <p:nvPr/>
          </p:nvSpPr>
          <p:spPr>
            <a:xfrm>
              <a:off x="6259456" y="3607654"/>
              <a:ext cx="5441423" cy="2812606"/>
            </a:xfrm>
            <a:prstGeom prst="roundRect">
              <a:avLst>
                <a:gd name="adj" fmla="val 3216"/>
              </a:avLst>
            </a:prstGeom>
            <a:grpFill/>
            <a:ln w="28575">
              <a:solidFill>
                <a:srgbClr val="ED4A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85C86EF-3DE4-9A25-D03A-627A6DAC6690}"/>
                </a:ext>
              </a:extLst>
            </p:cNvPr>
            <p:cNvSpPr txBox="1"/>
            <p:nvPr/>
          </p:nvSpPr>
          <p:spPr>
            <a:xfrm>
              <a:off x="6418146" y="3859795"/>
              <a:ext cx="5124043" cy="2308324"/>
            </a:xfrm>
            <a:prstGeom prst="rect">
              <a:avLst/>
            </a:prstGeom>
            <a:grp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Proxima Nova Rg" panose="02000506030000020004" pitchFamily="2" charset="0"/>
                </a:rPr>
                <a:t>Another person may not have a mental health condition, but they could be struggling with their mental wellbeing at any given time – perhaps because of an experience they have been through.</a:t>
              </a:r>
              <a:r>
                <a:rPr lang="en-US" sz="2400" dirty="0">
                  <a:latin typeface="Proxima Nova Rg" panose="02000506030000020004" pitchFamily="2" charset="0"/>
                </a:rPr>
                <a:t>​</a:t>
              </a:r>
              <a:endParaRPr lang="en-US" dirty="0">
                <a:latin typeface="Proxima Nova Rg" panose="02000506030000020004" pitchFamily="2" charset="0"/>
              </a:endParaRPr>
            </a:p>
          </p:txBody>
        </p:sp>
      </p:grpSp>
      <p:sp>
        <p:nvSpPr>
          <p:cNvPr id="6" name="Rectangle 5">
            <a:extLst>
              <a:ext uri="{FF2B5EF4-FFF2-40B4-BE49-F238E27FC236}">
                <a16:creationId xmlns:a16="http://schemas.microsoft.com/office/drawing/2014/main" id="{26DC2422-86B9-9412-EEF1-9C88BDA8C5DE}"/>
              </a:ext>
            </a:extLst>
          </p:cNvPr>
          <p:cNvSpPr/>
          <p:nvPr/>
        </p:nvSpPr>
        <p:spPr>
          <a:xfrm>
            <a:off x="623888" y="1336959"/>
            <a:ext cx="1231839" cy="92598"/>
          </a:xfrm>
          <a:prstGeom prst="rect">
            <a:avLst/>
          </a:prstGeom>
          <a:solidFill>
            <a:srgbClr val="EB8A5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94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3D9C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F9E4-559A-8B6D-31D3-BDEBE1A10B65}"/>
              </a:ext>
            </a:extLst>
          </p:cNvPr>
          <p:cNvSpPr>
            <a:spLocks noGrp="1"/>
          </p:cNvSpPr>
          <p:nvPr>
            <p:ph type="title"/>
          </p:nvPr>
        </p:nvSpPr>
        <p:spPr>
          <a:xfrm>
            <a:off x="515938" y="681037"/>
            <a:ext cx="10515600" cy="832559"/>
          </a:xfrm>
        </p:spPr>
        <p:txBody>
          <a:bodyPr>
            <a:normAutofit/>
          </a:bodyPr>
          <a:lstStyle/>
          <a:p>
            <a:r>
              <a:rPr lang="en-GB" sz="4000" b="1" dirty="0">
                <a:latin typeface="Proxima Nova Rg" panose="02000506030000020004" pitchFamily="2" charset="0"/>
              </a:rPr>
              <a:t>Good mental wellbeing</a:t>
            </a:r>
          </a:p>
        </p:txBody>
      </p:sp>
      <p:sp>
        <p:nvSpPr>
          <p:cNvPr id="3" name="Content Placeholder 2">
            <a:extLst>
              <a:ext uri="{FF2B5EF4-FFF2-40B4-BE49-F238E27FC236}">
                <a16:creationId xmlns:a16="http://schemas.microsoft.com/office/drawing/2014/main" id="{275FDCD5-D4FE-8FBF-D396-FACB2C604BFF}"/>
              </a:ext>
            </a:extLst>
          </p:cNvPr>
          <p:cNvSpPr>
            <a:spLocks noGrp="1"/>
          </p:cNvSpPr>
          <p:nvPr>
            <p:ph idx="1"/>
          </p:nvPr>
        </p:nvSpPr>
        <p:spPr>
          <a:xfrm>
            <a:off x="515938" y="1939143"/>
            <a:ext cx="5524500" cy="3752979"/>
          </a:xfrm>
        </p:spPr>
        <p:txBody>
          <a:bodyPr vert="horz" lIns="91440" tIns="45720" rIns="91440" bIns="45720" rtlCol="0" anchor="t">
            <a:normAutofit/>
          </a:bodyPr>
          <a:lstStyle/>
          <a:p>
            <a:pPr marL="0" indent="0">
              <a:lnSpc>
                <a:spcPct val="100000"/>
              </a:lnSpc>
              <a:buNone/>
            </a:pPr>
            <a:r>
              <a:rPr lang="en-GB" sz="2400" dirty="0">
                <a:latin typeface="Proxima Nova Rg" panose="02000506030000020004" pitchFamily="2" charset="0"/>
              </a:rPr>
              <a:t>It's important to understand that having good mental wellbeing doesn't mean you're happy all the time or that you never feel upset, frustrated, disappointed or angry.</a:t>
            </a:r>
            <a:endParaRPr lang="en-US" sz="2400" dirty="0">
              <a:latin typeface="Proxima Nova Rg" panose="02000506030000020004" pitchFamily="2" charset="0"/>
            </a:endParaRPr>
          </a:p>
          <a:p>
            <a:pPr marL="0" indent="0">
              <a:lnSpc>
                <a:spcPct val="100000"/>
              </a:lnSpc>
              <a:buNone/>
            </a:pPr>
            <a:endParaRPr lang="en-GB" sz="2400" dirty="0">
              <a:latin typeface="Proxima Nova Rg" panose="02000506030000020004" pitchFamily="2" charset="0"/>
            </a:endParaRPr>
          </a:p>
          <a:p>
            <a:pPr marL="0" indent="0">
              <a:lnSpc>
                <a:spcPct val="100000"/>
              </a:lnSpc>
              <a:buNone/>
            </a:pPr>
            <a:r>
              <a:rPr lang="en-GB" sz="2400" dirty="0">
                <a:latin typeface="Proxima Nova Rg" panose="02000506030000020004" pitchFamily="2" charset="0"/>
              </a:rPr>
              <a:t>Having good mental wellbeing doesn't mean that challenges and experiences don't affect you.</a:t>
            </a:r>
          </a:p>
          <a:p>
            <a:pPr marL="0" indent="0">
              <a:lnSpc>
                <a:spcPct val="100000"/>
              </a:lnSpc>
              <a:buNone/>
            </a:pPr>
            <a:endParaRPr lang="en-GB" sz="2400" dirty="0">
              <a:latin typeface="Proxima Nova Rg" panose="02000506030000020004" pitchFamily="2" charset="0"/>
            </a:endParaRPr>
          </a:p>
        </p:txBody>
      </p:sp>
      <p:sp>
        <p:nvSpPr>
          <p:cNvPr id="4" name="TextBox 3">
            <a:extLst>
              <a:ext uri="{FF2B5EF4-FFF2-40B4-BE49-F238E27FC236}">
                <a16:creationId xmlns:a16="http://schemas.microsoft.com/office/drawing/2014/main" id="{E296B8E2-0F20-7598-59A8-91FC760C7534}"/>
              </a:ext>
            </a:extLst>
          </p:cNvPr>
          <p:cNvSpPr txBox="1"/>
          <p:nvPr/>
        </p:nvSpPr>
        <p:spPr>
          <a:xfrm>
            <a:off x="515938" y="5930741"/>
            <a:ext cx="11676062"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500" b="1" dirty="0">
                <a:latin typeface="Proxima Nova Rg" panose="02000506030000020004" pitchFamily="2" charset="0"/>
              </a:rPr>
              <a:t>Do you think good mental wellbeing looks and feels the same for everyone?</a:t>
            </a:r>
          </a:p>
        </p:txBody>
      </p:sp>
      <p:sp>
        <p:nvSpPr>
          <p:cNvPr id="5" name="Rectangle 4">
            <a:extLst>
              <a:ext uri="{FF2B5EF4-FFF2-40B4-BE49-F238E27FC236}">
                <a16:creationId xmlns:a16="http://schemas.microsoft.com/office/drawing/2014/main" id="{732FDA03-AD75-F103-10E2-EC8D900445EC}"/>
              </a:ext>
            </a:extLst>
          </p:cNvPr>
          <p:cNvSpPr/>
          <p:nvPr/>
        </p:nvSpPr>
        <p:spPr>
          <a:xfrm>
            <a:off x="623888" y="1336959"/>
            <a:ext cx="1231839" cy="92598"/>
          </a:xfrm>
          <a:prstGeom prst="rect">
            <a:avLst/>
          </a:prstGeom>
          <a:solidFill>
            <a:srgbClr val="EB8A5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rson sitting next to a pile of colorful shapes&#10;&#10;Description automatically generated">
            <a:extLst>
              <a:ext uri="{FF2B5EF4-FFF2-40B4-BE49-F238E27FC236}">
                <a16:creationId xmlns:a16="http://schemas.microsoft.com/office/drawing/2014/main" id="{98223A33-16F2-9E1E-3509-E2669F1817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3969" y="1259876"/>
            <a:ext cx="5524500" cy="4089400"/>
          </a:xfrm>
          <a:prstGeom prst="rect">
            <a:avLst/>
          </a:prstGeom>
        </p:spPr>
      </p:pic>
    </p:spTree>
    <p:extLst>
      <p:ext uri="{BB962C8B-B14F-4D97-AF65-F5344CB8AC3E}">
        <p14:creationId xmlns:p14="http://schemas.microsoft.com/office/powerpoint/2010/main" val="355130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3D9C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60D0-3F6F-EE99-D801-145B911BABF0}"/>
              </a:ext>
            </a:extLst>
          </p:cNvPr>
          <p:cNvSpPr>
            <a:spLocks noGrp="1"/>
          </p:cNvSpPr>
          <p:nvPr>
            <p:ph type="title"/>
          </p:nvPr>
        </p:nvSpPr>
        <p:spPr>
          <a:xfrm>
            <a:off x="515938" y="692149"/>
            <a:ext cx="6290444" cy="1352551"/>
          </a:xfrm>
        </p:spPr>
        <p:txBody>
          <a:bodyPr>
            <a:normAutofit/>
          </a:bodyPr>
          <a:lstStyle/>
          <a:p>
            <a:r>
              <a:rPr lang="en-GB" sz="4000" b="1" dirty="0">
                <a:latin typeface="Proxima Nova Rg" panose="02000506030000020004" pitchFamily="2" charset="0"/>
              </a:rPr>
              <a:t>My mental health and wellbeing</a:t>
            </a:r>
          </a:p>
        </p:txBody>
      </p:sp>
      <p:sp>
        <p:nvSpPr>
          <p:cNvPr id="3" name="Content Placeholder 2">
            <a:extLst>
              <a:ext uri="{FF2B5EF4-FFF2-40B4-BE49-F238E27FC236}">
                <a16:creationId xmlns:a16="http://schemas.microsoft.com/office/drawing/2014/main" id="{95C35358-CCA2-7A87-6C43-67750E30BB41}"/>
              </a:ext>
            </a:extLst>
          </p:cNvPr>
          <p:cNvSpPr>
            <a:spLocks noGrp="1"/>
          </p:cNvSpPr>
          <p:nvPr>
            <p:ph idx="1"/>
          </p:nvPr>
        </p:nvSpPr>
        <p:spPr>
          <a:xfrm>
            <a:off x="515938" y="2461846"/>
            <a:ext cx="6290444" cy="3059195"/>
          </a:xfrm>
        </p:spPr>
        <p:txBody>
          <a:bodyPr vert="horz" lIns="91440" tIns="45720" rIns="91440" bIns="45720" rtlCol="0" anchor="t">
            <a:normAutofit/>
          </a:bodyPr>
          <a:lstStyle/>
          <a:p>
            <a:pPr marL="0" indent="0">
              <a:lnSpc>
                <a:spcPct val="100000"/>
              </a:lnSpc>
              <a:buNone/>
            </a:pPr>
            <a:r>
              <a:rPr lang="en-GB" sz="2400" dirty="0">
                <a:latin typeface="Proxima Nova Rg" panose="02000506030000020004" pitchFamily="2" charset="0"/>
              </a:rPr>
              <a:t>Consider what mental health and wellbeing means to you and what good mental wellbeing looks and feels like for you.</a:t>
            </a:r>
          </a:p>
          <a:p>
            <a:pPr marL="0" indent="0">
              <a:lnSpc>
                <a:spcPct val="100000"/>
              </a:lnSpc>
              <a:buNone/>
            </a:pPr>
            <a:endParaRPr lang="en-GB" sz="2400" dirty="0">
              <a:latin typeface="Proxima Nova Rg" panose="02000506030000020004" pitchFamily="2" charset="0"/>
            </a:endParaRPr>
          </a:p>
          <a:p>
            <a:pPr marL="0" indent="0">
              <a:lnSpc>
                <a:spcPct val="100000"/>
              </a:lnSpc>
              <a:buNone/>
            </a:pPr>
            <a:r>
              <a:rPr lang="en-GB" sz="2400" dirty="0">
                <a:latin typeface="Proxima Nova Rg" panose="02000506030000020004" pitchFamily="2" charset="0"/>
              </a:rPr>
              <a:t>Use words or pictures (or both) to illustrate and annotate your </a:t>
            </a:r>
            <a:r>
              <a:rPr lang="en-GB" sz="2400" b="1" dirty="0">
                <a:latin typeface="Proxima Nova Rg" panose="02000506030000020004" pitchFamily="2" charset="0"/>
              </a:rPr>
              <a:t>Mental Health and Wellbeing activity sheet.</a:t>
            </a:r>
          </a:p>
        </p:txBody>
      </p:sp>
      <p:sp>
        <p:nvSpPr>
          <p:cNvPr id="5" name="Rectangle 4">
            <a:extLst>
              <a:ext uri="{FF2B5EF4-FFF2-40B4-BE49-F238E27FC236}">
                <a16:creationId xmlns:a16="http://schemas.microsoft.com/office/drawing/2014/main" id="{D1FD0A6E-8AEE-553D-5A8F-7527861740A1}"/>
              </a:ext>
            </a:extLst>
          </p:cNvPr>
          <p:cNvSpPr/>
          <p:nvPr/>
        </p:nvSpPr>
        <p:spPr>
          <a:xfrm>
            <a:off x="637955" y="1907285"/>
            <a:ext cx="1231839" cy="92598"/>
          </a:xfrm>
          <a:prstGeom prst="rect">
            <a:avLst/>
          </a:prstGeom>
          <a:solidFill>
            <a:srgbClr val="EB8A5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rofile of a person's head&#10;&#10;Description automatically generated">
            <a:extLst>
              <a:ext uri="{FF2B5EF4-FFF2-40B4-BE49-F238E27FC236}">
                <a16:creationId xmlns:a16="http://schemas.microsoft.com/office/drawing/2014/main" id="{8EA8D5E3-CE23-912F-DBB3-31E7F7410C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5844">
            <a:off x="7288275" y="447916"/>
            <a:ext cx="4213170" cy="5962167"/>
          </a:xfrm>
          <a:prstGeom prst="rect">
            <a:avLst/>
          </a:prstGeom>
          <a:effectLst>
            <a:outerShdw blurRad="330200" dist="38100" dir="2700000" algn="tl" rotWithShape="0">
              <a:prstClr val="black">
                <a:alpha val="47000"/>
              </a:prstClr>
            </a:outerShdw>
          </a:effectLst>
        </p:spPr>
      </p:pic>
    </p:spTree>
    <p:extLst>
      <p:ext uri="{BB962C8B-B14F-4D97-AF65-F5344CB8AC3E}">
        <p14:creationId xmlns:p14="http://schemas.microsoft.com/office/powerpoint/2010/main" val="271239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field&#10;&#10;Description automatically generated">
            <a:extLst>
              <a:ext uri="{FF2B5EF4-FFF2-40B4-BE49-F238E27FC236}">
                <a16:creationId xmlns:a16="http://schemas.microsoft.com/office/drawing/2014/main" id="{DCC68208-0EFC-4235-A5DE-4A76F325A18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7817" r="10835" b="16958"/>
          <a:stretch/>
        </p:blipFill>
        <p:spPr>
          <a:xfrm>
            <a:off x="0" y="1"/>
            <a:ext cx="12192000" cy="6858000"/>
          </a:xfrm>
          <a:prstGeom prst="rect">
            <a:avLst/>
          </a:prstGeom>
        </p:spPr>
      </p:pic>
      <p:sp>
        <p:nvSpPr>
          <p:cNvPr id="3" name="Content Placeholder 2">
            <a:extLst>
              <a:ext uri="{FF2B5EF4-FFF2-40B4-BE49-F238E27FC236}">
                <a16:creationId xmlns:a16="http://schemas.microsoft.com/office/drawing/2014/main" id="{7FE19E85-33B8-8D21-260D-4BF6F69D0AE0}"/>
              </a:ext>
            </a:extLst>
          </p:cNvPr>
          <p:cNvSpPr>
            <a:spLocks noGrp="1"/>
          </p:cNvSpPr>
          <p:nvPr>
            <p:ph idx="1"/>
          </p:nvPr>
        </p:nvSpPr>
        <p:spPr>
          <a:xfrm>
            <a:off x="554938" y="692149"/>
            <a:ext cx="5934761" cy="2343151"/>
          </a:xfrm>
        </p:spPr>
        <p:txBody>
          <a:bodyPr vert="horz" lIns="91440" tIns="45720" rIns="91440" bIns="45720" rtlCol="0" anchor="t">
            <a:normAutofit/>
          </a:bodyPr>
          <a:lstStyle/>
          <a:p>
            <a:pPr marL="0" indent="0">
              <a:buNone/>
            </a:pPr>
            <a:r>
              <a:rPr lang="en-GB" sz="4000" b="1" dirty="0">
                <a:solidFill>
                  <a:srgbClr val="FDECB4"/>
                </a:solidFill>
                <a:latin typeface="Proxima Nova Rg" panose="02000506030000020004" pitchFamily="2" charset="0"/>
              </a:rPr>
              <a:t>"'Positive vibes only' isn't a thing. Humans have a wide range of emotions and that's OK."</a:t>
            </a:r>
          </a:p>
        </p:txBody>
      </p:sp>
      <p:sp>
        <p:nvSpPr>
          <p:cNvPr id="4" name="Content Placeholder 2">
            <a:extLst>
              <a:ext uri="{FF2B5EF4-FFF2-40B4-BE49-F238E27FC236}">
                <a16:creationId xmlns:a16="http://schemas.microsoft.com/office/drawing/2014/main" id="{857D9937-5074-F056-45D4-BE9867C5A020}"/>
              </a:ext>
            </a:extLst>
          </p:cNvPr>
          <p:cNvSpPr txBox="1">
            <a:spLocks/>
          </p:cNvSpPr>
          <p:nvPr/>
        </p:nvSpPr>
        <p:spPr>
          <a:xfrm>
            <a:off x="554939" y="3035300"/>
            <a:ext cx="2239061" cy="46975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dirty="0">
                <a:solidFill>
                  <a:srgbClr val="FDECB4"/>
                </a:solidFill>
                <a:latin typeface="Proxima Nova Rg" panose="02000506030000020004" pitchFamily="2" charset="0"/>
              </a:rPr>
              <a:t>Molly Bahr</a:t>
            </a:r>
          </a:p>
        </p:txBody>
      </p:sp>
      <p:sp>
        <p:nvSpPr>
          <p:cNvPr id="8" name="TextBox 7">
            <a:extLst>
              <a:ext uri="{FF2B5EF4-FFF2-40B4-BE49-F238E27FC236}">
                <a16:creationId xmlns:a16="http://schemas.microsoft.com/office/drawing/2014/main" id="{41E12606-AB8C-EF4F-6C1F-C74B2A49D60A}"/>
              </a:ext>
            </a:extLst>
          </p:cNvPr>
          <p:cNvSpPr txBox="1"/>
          <p:nvPr/>
        </p:nvSpPr>
        <p:spPr>
          <a:xfrm>
            <a:off x="9949078" y="6499237"/>
            <a:ext cx="2242922" cy="246221"/>
          </a:xfrm>
          <a:prstGeom prst="rect">
            <a:avLst/>
          </a:prstGeom>
          <a:noFill/>
        </p:spPr>
        <p:txBody>
          <a:bodyPr wrap="none" rtlCol="0">
            <a:spAutoFit/>
          </a:bodyPr>
          <a:lstStyle/>
          <a:p>
            <a:r>
              <a:rPr lang="en-GB" sz="1000" dirty="0">
                <a:solidFill>
                  <a:srgbClr val="FDECB4"/>
                </a:solidFill>
                <a:latin typeface="Proxima Nova Rg" panose="02000506030000020004" pitchFamily="2" charset="0"/>
              </a:rPr>
              <a:t>Photo by </a:t>
            </a:r>
            <a:r>
              <a:rPr lang="en-GB" sz="1000" dirty="0">
                <a:solidFill>
                  <a:srgbClr val="FDECB4"/>
                </a:solidFill>
                <a:latin typeface="Proxima Nova Rg" panose="02000506030000020004" pitchFamily="2" charset="0"/>
                <a:hlinkClick r:id="rId4">
                  <a:extLst>
                    <a:ext uri="{A12FA001-AC4F-418D-AE19-62706E023703}">
                      <ahyp:hlinkClr xmlns:ahyp="http://schemas.microsoft.com/office/drawing/2018/hyperlinkcolor" val="tx"/>
                    </a:ext>
                  </a:extLst>
                </a:hlinkClick>
              </a:rPr>
              <a:t>Craig Melville</a:t>
            </a:r>
            <a:r>
              <a:rPr lang="en-GB" sz="1000" dirty="0">
                <a:solidFill>
                  <a:srgbClr val="FDECB4"/>
                </a:solidFill>
                <a:latin typeface="Proxima Nova Rg" panose="02000506030000020004" pitchFamily="2" charset="0"/>
              </a:rPr>
              <a:t> on </a:t>
            </a:r>
            <a:r>
              <a:rPr lang="en-GB" sz="1000" dirty="0">
                <a:solidFill>
                  <a:srgbClr val="FDECB4"/>
                </a:solidFill>
                <a:latin typeface="Proxima Nova Rg" panose="02000506030000020004" pitchFamily="2" charset="0"/>
                <a:hlinkClick r:id="rId5">
                  <a:extLst>
                    <a:ext uri="{A12FA001-AC4F-418D-AE19-62706E023703}">
                      <ahyp:hlinkClr xmlns:ahyp="http://schemas.microsoft.com/office/drawing/2018/hyperlinkcolor" val="tx"/>
                    </a:ext>
                  </a:extLst>
                </a:hlinkClick>
              </a:rPr>
              <a:t>Unsplash</a:t>
            </a:r>
            <a:r>
              <a:rPr lang="en-GB" sz="1000" dirty="0">
                <a:solidFill>
                  <a:srgbClr val="FDECB4"/>
                </a:solidFill>
                <a:latin typeface="Proxima Nova Rg" panose="02000506030000020004" pitchFamily="2" charset="0"/>
              </a:rPr>
              <a:t> </a:t>
            </a:r>
            <a:endParaRPr lang="en-US" sz="1000" dirty="0">
              <a:solidFill>
                <a:srgbClr val="FDECB4"/>
              </a:solidFill>
              <a:latin typeface="Proxima Nova Rg" panose="02000506030000020004" pitchFamily="2" charset="0"/>
            </a:endParaRPr>
          </a:p>
        </p:txBody>
      </p:sp>
    </p:spTree>
    <p:extLst>
      <p:ext uri="{BB962C8B-B14F-4D97-AF65-F5344CB8AC3E}">
        <p14:creationId xmlns:p14="http://schemas.microsoft.com/office/powerpoint/2010/main" val="3581105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black and white sign with grey text&#10;&#10;Description automatically generated">
            <a:extLst>
              <a:ext uri="{FF2B5EF4-FFF2-40B4-BE49-F238E27FC236}">
                <a16:creationId xmlns:a16="http://schemas.microsoft.com/office/drawing/2014/main" id="{A50D7C69-F380-C467-4B64-E842B01A6900}"/>
              </a:ext>
            </a:extLst>
          </p:cNvPr>
          <p:cNvPicPr>
            <a:picLocks noChangeAspect="1"/>
          </p:cNvPicPr>
          <p:nvPr/>
        </p:nvPicPr>
        <p:blipFill rotWithShape="1">
          <a:blip r:embed="rId2">
            <a:extLst>
              <a:ext uri="{28A0092B-C50C-407E-A947-70E740481C1C}">
                <a14:useLocalDpi xmlns:a14="http://schemas.microsoft.com/office/drawing/2010/main" val="0"/>
              </a:ext>
            </a:extLst>
          </a:blip>
          <a:srcRect l="3974"/>
          <a:stretch/>
        </p:blipFill>
        <p:spPr>
          <a:xfrm>
            <a:off x="2760008" y="1881093"/>
            <a:ext cx="6671983" cy="3095813"/>
          </a:xfrm>
          <a:prstGeom prst="rect">
            <a:avLst/>
          </a:prstGeom>
        </p:spPr>
      </p:pic>
      <p:sp>
        <p:nvSpPr>
          <p:cNvPr id="26" name="Right Triangle 25">
            <a:extLst>
              <a:ext uri="{FF2B5EF4-FFF2-40B4-BE49-F238E27FC236}">
                <a16:creationId xmlns:a16="http://schemas.microsoft.com/office/drawing/2014/main" id="{839E3F3C-3920-A634-6AF9-010FA8021A24}"/>
              </a:ext>
            </a:extLst>
          </p:cNvPr>
          <p:cNvSpPr/>
          <p:nvPr/>
        </p:nvSpPr>
        <p:spPr>
          <a:xfrm rot="16200000">
            <a:off x="10933936" y="2506427"/>
            <a:ext cx="1122702" cy="1043319"/>
          </a:xfrm>
          <a:prstGeom prst="rtTriangle">
            <a:avLst/>
          </a:prstGeom>
          <a:solidFill>
            <a:srgbClr val="6B8A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a:extLst>
              <a:ext uri="{FF2B5EF4-FFF2-40B4-BE49-F238E27FC236}">
                <a16:creationId xmlns:a16="http://schemas.microsoft.com/office/drawing/2014/main" id="{F826CE8F-025A-2783-F699-11FB69A7922D}"/>
              </a:ext>
            </a:extLst>
          </p:cNvPr>
          <p:cNvSpPr/>
          <p:nvPr/>
        </p:nvSpPr>
        <p:spPr>
          <a:xfrm rot="16200000">
            <a:off x="10174129" y="4881840"/>
            <a:ext cx="1856935" cy="1781974"/>
          </a:xfrm>
          <a:prstGeom prst="rtTriangle">
            <a:avLst/>
          </a:prstGeom>
          <a:solidFill>
            <a:srgbClr val="EB8A5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Triangle 28">
            <a:extLst>
              <a:ext uri="{FF2B5EF4-FFF2-40B4-BE49-F238E27FC236}">
                <a16:creationId xmlns:a16="http://schemas.microsoft.com/office/drawing/2014/main" id="{3976FB29-40FE-039A-298C-86F04FABDA40}"/>
              </a:ext>
            </a:extLst>
          </p:cNvPr>
          <p:cNvSpPr/>
          <p:nvPr/>
        </p:nvSpPr>
        <p:spPr>
          <a:xfrm rot="5400000">
            <a:off x="160936" y="223776"/>
            <a:ext cx="1856935" cy="1781974"/>
          </a:xfrm>
          <a:prstGeom prst="rtTriangle">
            <a:avLst/>
          </a:prstGeom>
          <a:solidFill>
            <a:srgbClr val="ED4A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FF7D8BE-FA90-CF30-4459-8BEF33A77103}"/>
              </a:ext>
            </a:extLst>
          </p:cNvPr>
          <p:cNvSpPr/>
          <p:nvPr/>
        </p:nvSpPr>
        <p:spPr>
          <a:xfrm rot="2700000">
            <a:off x="697473" y="2101208"/>
            <a:ext cx="1062803" cy="1062803"/>
          </a:xfrm>
          <a:custGeom>
            <a:avLst/>
            <a:gdLst>
              <a:gd name="connsiteX0" fmla="*/ 0 w 1736819"/>
              <a:gd name="connsiteY0" fmla="*/ 0 h 1736819"/>
              <a:gd name="connsiteX1" fmla="*/ 1736819 w 1736819"/>
              <a:gd name="connsiteY1" fmla="*/ 0 h 1736819"/>
              <a:gd name="connsiteX2" fmla="*/ 1736819 w 1736819"/>
              <a:gd name="connsiteY2" fmla="*/ 1736819 h 1736819"/>
              <a:gd name="connsiteX3" fmla="*/ 0 w 1736819"/>
              <a:gd name="connsiteY3" fmla="*/ 1736819 h 1736819"/>
              <a:gd name="connsiteX4" fmla="*/ 0 w 1736819"/>
              <a:gd name="connsiteY4" fmla="*/ 0 h 1736819"/>
              <a:gd name="connsiteX0" fmla="*/ 0 w 1736819"/>
              <a:gd name="connsiteY0" fmla="*/ 0 h 1736819"/>
              <a:gd name="connsiteX1" fmla="*/ 1736819 w 1736819"/>
              <a:gd name="connsiteY1" fmla="*/ 0 h 1736819"/>
              <a:gd name="connsiteX2" fmla="*/ 0 w 1736819"/>
              <a:gd name="connsiteY2" fmla="*/ 1736819 h 1736819"/>
              <a:gd name="connsiteX3" fmla="*/ 0 w 1736819"/>
              <a:gd name="connsiteY3" fmla="*/ 0 h 1736819"/>
            </a:gdLst>
            <a:ahLst/>
            <a:cxnLst>
              <a:cxn ang="0">
                <a:pos x="connsiteX0" y="connsiteY0"/>
              </a:cxn>
              <a:cxn ang="0">
                <a:pos x="connsiteX1" y="connsiteY1"/>
              </a:cxn>
              <a:cxn ang="0">
                <a:pos x="connsiteX2" y="connsiteY2"/>
              </a:cxn>
              <a:cxn ang="0">
                <a:pos x="connsiteX3" y="connsiteY3"/>
              </a:cxn>
            </a:cxnLst>
            <a:rect l="l" t="t" r="r" b="b"/>
            <a:pathLst>
              <a:path w="1736819" h="1736819">
                <a:moveTo>
                  <a:pt x="0" y="0"/>
                </a:moveTo>
                <a:lnTo>
                  <a:pt x="1736819" y="0"/>
                </a:lnTo>
                <a:lnTo>
                  <a:pt x="0" y="1736819"/>
                </a:lnTo>
                <a:lnTo>
                  <a:pt x="0" y="0"/>
                </a:lnTo>
                <a:close/>
              </a:path>
            </a:pathLst>
          </a:custGeom>
          <a:solidFill>
            <a:srgbClr val="6BBA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1">
            <a:extLst>
              <a:ext uri="{FF2B5EF4-FFF2-40B4-BE49-F238E27FC236}">
                <a16:creationId xmlns:a16="http://schemas.microsoft.com/office/drawing/2014/main" id="{46D6BEA6-55A3-C170-269B-2E4A1D8489BB}"/>
              </a:ext>
            </a:extLst>
          </p:cNvPr>
          <p:cNvSpPr/>
          <p:nvPr/>
        </p:nvSpPr>
        <p:spPr>
          <a:xfrm rot="5400000">
            <a:off x="8758997" y="5638492"/>
            <a:ext cx="1062803" cy="1062803"/>
          </a:xfrm>
          <a:custGeom>
            <a:avLst/>
            <a:gdLst>
              <a:gd name="connsiteX0" fmla="*/ 0 w 1736819"/>
              <a:gd name="connsiteY0" fmla="*/ 0 h 1736819"/>
              <a:gd name="connsiteX1" fmla="*/ 1736819 w 1736819"/>
              <a:gd name="connsiteY1" fmla="*/ 0 h 1736819"/>
              <a:gd name="connsiteX2" fmla="*/ 1736819 w 1736819"/>
              <a:gd name="connsiteY2" fmla="*/ 1736819 h 1736819"/>
              <a:gd name="connsiteX3" fmla="*/ 0 w 1736819"/>
              <a:gd name="connsiteY3" fmla="*/ 1736819 h 1736819"/>
              <a:gd name="connsiteX4" fmla="*/ 0 w 1736819"/>
              <a:gd name="connsiteY4" fmla="*/ 0 h 1736819"/>
              <a:gd name="connsiteX0" fmla="*/ 0 w 1736819"/>
              <a:gd name="connsiteY0" fmla="*/ 0 h 1736819"/>
              <a:gd name="connsiteX1" fmla="*/ 1736819 w 1736819"/>
              <a:gd name="connsiteY1" fmla="*/ 0 h 1736819"/>
              <a:gd name="connsiteX2" fmla="*/ 0 w 1736819"/>
              <a:gd name="connsiteY2" fmla="*/ 1736819 h 1736819"/>
              <a:gd name="connsiteX3" fmla="*/ 0 w 1736819"/>
              <a:gd name="connsiteY3" fmla="*/ 0 h 1736819"/>
            </a:gdLst>
            <a:ahLst/>
            <a:cxnLst>
              <a:cxn ang="0">
                <a:pos x="connsiteX0" y="connsiteY0"/>
              </a:cxn>
              <a:cxn ang="0">
                <a:pos x="connsiteX1" y="connsiteY1"/>
              </a:cxn>
              <a:cxn ang="0">
                <a:pos x="connsiteX2" y="connsiteY2"/>
              </a:cxn>
              <a:cxn ang="0">
                <a:pos x="connsiteX3" y="connsiteY3"/>
              </a:cxn>
            </a:cxnLst>
            <a:rect l="l" t="t" r="r" b="b"/>
            <a:pathLst>
              <a:path w="1736819" h="1736819">
                <a:moveTo>
                  <a:pt x="0" y="0"/>
                </a:moveTo>
                <a:lnTo>
                  <a:pt x="1736819" y="0"/>
                </a:lnTo>
                <a:lnTo>
                  <a:pt x="0" y="1736819"/>
                </a:lnTo>
                <a:lnTo>
                  <a:pt x="0" y="0"/>
                </a:lnTo>
                <a:close/>
              </a:path>
            </a:pathLst>
          </a:custGeom>
          <a:solidFill>
            <a:srgbClr val="C2E3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1">
            <a:extLst>
              <a:ext uri="{FF2B5EF4-FFF2-40B4-BE49-F238E27FC236}">
                <a16:creationId xmlns:a16="http://schemas.microsoft.com/office/drawing/2014/main" id="{B5B7921B-1CFB-C14C-BDE9-9EC39D56529D}"/>
              </a:ext>
            </a:extLst>
          </p:cNvPr>
          <p:cNvSpPr/>
          <p:nvPr/>
        </p:nvSpPr>
        <p:spPr>
          <a:xfrm rot="16200000">
            <a:off x="10211609" y="4503257"/>
            <a:ext cx="682207" cy="682207"/>
          </a:xfrm>
          <a:custGeom>
            <a:avLst/>
            <a:gdLst>
              <a:gd name="connsiteX0" fmla="*/ 0 w 1736819"/>
              <a:gd name="connsiteY0" fmla="*/ 0 h 1736819"/>
              <a:gd name="connsiteX1" fmla="*/ 1736819 w 1736819"/>
              <a:gd name="connsiteY1" fmla="*/ 0 h 1736819"/>
              <a:gd name="connsiteX2" fmla="*/ 1736819 w 1736819"/>
              <a:gd name="connsiteY2" fmla="*/ 1736819 h 1736819"/>
              <a:gd name="connsiteX3" fmla="*/ 0 w 1736819"/>
              <a:gd name="connsiteY3" fmla="*/ 1736819 h 1736819"/>
              <a:gd name="connsiteX4" fmla="*/ 0 w 1736819"/>
              <a:gd name="connsiteY4" fmla="*/ 0 h 1736819"/>
              <a:gd name="connsiteX0" fmla="*/ 0 w 1736819"/>
              <a:gd name="connsiteY0" fmla="*/ 0 h 1736819"/>
              <a:gd name="connsiteX1" fmla="*/ 1736819 w 1736819"/>
              <a:gd name="connsiteY1" fmla="*/ 0 h 1736819"/>
              <a:gd name="connsiteX2" fmla="*/ 0 w 1736819"/>
              <a:gd name="connsiteY2" fmla="*/ 1736819 h 1736819"/>
              <a:gd name="connsiteX3" fmla="*/ 0 w 1736819"/>
              <a:gd name="connsiteY3" fmla="*/ 0 h 1736819"/>
            </a:gdLst>
            <a:ahLst/>
            <a:cxnLst>
              <a:cxn ang="0">
                <a:pos x="connsiteX0" y="connsiteY0"/>
              </a:cxn>
              <a:cxn ang="0">
                <a:pos x="connsiteX1" y="connsiteY1"/>
              </a:cxn>
              <a:cxn ang="0">
                <a:pos x="connsiteX2" y="connsiteY2"/>
              </a:cxn>
              <a:cxn ang="0">
                <a:pos x="connsiteX3" y="connsiteY3"/>
              </a:cxn>
            </a:cxnLst>
            <a:rect l="l" t="t" r="r" b="b"/>
            <a:pathLst>
              <a:path w="1736819" h="1736819">
                <a:moveTo>
                  <a:pt x="0" y="0"/>
                </a:moveTo>
                <a:lnTo>
                  <a:pt x="1736819" y="0"/>
                </a:lnTo>
                <a:lnTo>
                  <a:pt x="0" y="1736819"/>
                </a:lnTo>
                <a:lnTo>
                  <a:pt x="0" y="0"/>
                </a:lnTo>
                <a:close/>
              </a:path>
            </a:pathLst>
          </a:custGeom>
          <a:solidFill>
            <a:srgbClr val="F2BA6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1">
            <a:extLst>
              <a:ext uri="{FF2B5EF4-FFF2-40B4-BE49-F238E27FC236}">
                <a16:creationId xmlns:a16="http://schemas.microsoft.com/office/drawing/2014/main" id="{EE50A1EE-3A0A-CE6F-3A26-EAA57F075058}"/>
              </a:ext>
            </a:extLst>
          </p:cNvPr>
          <p:cNvSpPr/>
          <p:nvPr/>
        </p:nvSpPr>
        <p:spPr>
          <a:xfrm rot="13500000">
            <a:off x="10179265" y="-565221"/>
            <a:ext cx="1503032" cy="1503032"/>
          </a:xfrm>
          <a:custGeom>
            <a:avLst/>
            <a:gdLst>
              <a:gd name="connsiteX0" fmla="*/ 0 w 1736819"/>
              <a:gd name="connsiteY0" fmla="*/ 0 h 1736819"/>
              <a:gd name="connsiteX1" fmla="*/ 1736819 w 1736819"/>
              <a:gd name="connsiteY1" fmla="*/ 0 h 1736819"/>
              <a:gd name="connsiteX2" fmla="*/ 1736819 w 1736819"/>
              <a:gd name="connsiteY2" fmla="*/ 1736819 h 1736819"/>
              <a:gd name="connsiteX3" fmla="*/ 0 w 1736819"/>
              <a:gd name="connsiteY3" fmla="*/ 1736819 h 1736819"/>
              <a:gd name="connsiteX4" fmla="*/ 0 w 1736819"/>
              <a:gd name="connsiteY4" fmla="*/ 0 h 1736819"/>
              <a:gd name="connsiteX0" fmla="*/ 0 w 1736819"/>
              <a:gd name="connsiteY0" fmla="*/ 0 h 1736819"/>
              <a:gd name="connsiteX1" fmla="*/ 1736819 w 1736819"/>
              <a:gd name="connsiteY1" fmla="*/ 0 h 1736819"/>
              <a:gd name="connsiteX2" fmla="*/ 0 w 1736819"/>
              <a:gd name="connsiteY2" fmla="*/ 1736819 h 1736819"/>
              <a:gd name="connsiteX3" fmla="*/ 0 w 1736819"/>
              <a:gd name="connsiteY3" fmla="*/ 0 h 1736819"/>
            </a:gdLst>
            <a:ahLst/>
            <a:cxnLst>
              <a:cxn ang="0">
                <a:pos x="connsiteX0" y="connsiteY0"/>
              </a:cxn>
              <a:cxn ang="0">
                <a:pos x="connsiteX1" y="connsiteY1"/>
              </a:cxn>
              <a:cxn ang="0">
                <a:pos x="connsiteX2" y="connsiteY2"/>
              </a:cxn>
              <a:cxn ang="0">
                <a:pos x="connsiteX3" y="connsiteY3"/>
              </a:cxn>
            </a:cxnLst>
            <a:rect l="l" t="t" r="r" b="b"/>
            <a:pathLst>
              <a:path w="1736819" h="1736819">
                <a:moveTo>
                  <a:pt x="0" y="0"/>
                </a:moveTo>
                <a:lnTo>
                  <a:pt x="1736819" y="0"/>
                </a:lnTo>
                <a:lnTo>
                  <a:pt x="0" y="1736819"/>
                </a:lnTo>
                <a:lnTo>
                  <a:pt x="0" y="0"/>
                </a:lnTo>
                <a:close/>
              </a:path>
            </a:pathLst>
          </a:custGeom>
          <a:solidFill>
            <a:srgbClr val="D9D6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1">
            <a:extLst>
              <a:ext uri="{FF2B5EF4-FFF2-40B4-BE49-F238E27FC236}">
                <a16:creationId xmlns:a16="http://schemas.microsoft.com/office/drawing/2014/main" id="{B9BCD640-FD2F-7EDF-2DE4-BB003CD65B3E}"/>
              </a:ext>
            </a:extLst>
          </p:cNvPr>
          <p:cNvSpPr/>
          <p:nvPr/>
        </p:nvSpPr>
        <p:spPr>
          <a:xfrm rot="5400000">
            <a:off x="2293306" y="186295"/>
            <a:ext cx="1169421" cy="1169421"/>
          </a:xfrm>
          <a:custGeom>
            <a:avLst/>
            <a:gdLst>
              <a:gd name="connsiteX0" fmla="*/ 0 w 1736819"/>
              <a:gd name="connsiteY0" fmla="*/ 0 h 1736819"/>
              <a:gd name="connsiteX1" fmla="*/ 1736819 w 1736819"/>
              <a:gd name="connsiteY1" fmla="*/ 0 h 1736819"/>
              <a:gd name="connsiteX2" fmla="*/ 1736819 w 1736819"/>
              <a:gd name="connsiteY2" fmla="*/ 1736819 h 1736819"/>
              <a:gd name="connsiteX3" fmla="*/ 0 w 1736819"/>
              <a:gd name="connsiteY3" fmla="*/ 1736819 h 1736819"/>
              <a:gd name="connsiteX4" fmla="*/ 0 w 1736819"/>
              <a:gd name="connsiteY4" fmla="*/ 0 h 1736819"/>
              <a:gd name="connsiteX0" fmla="*/ 0 w 1736819"/>
              <a:gd name="connsiteY0" fmla="*/ 0 h 1736819"/>
              <a:gd name="connsiteX1" fmla="*/ 1736819 w 1736819"/>
              <a:gd name="connsiteY1" fmla="*/ 0 h 1736819"/>
              <a:gd name="connsiteX2" fmla="*/ 0 w 1736819"/>
              <a:gd name="connsiteY2" fmla="*/ 1736819 h 1736819"/>
              <a:gd name="connsiteX3" fmla="*/ 0 w 1736819"/>
              <a:gd name="connsiteY3" fmla="*/ 0 h 1736819"/>
            </a:gdLst>
            <a:ahLst/>
            <a:cxnLst>
              <a:cxn ang="0">
                <a:pos x="connsiteX0" y="connsiteY0"/>
              </a:cxn>
              <a:cxn ang="0">
                <a:pos x="connsiteX1" y="connsiteY1"/>
              </a:cxn>
              <a:cxn ang="0">
                <a:pos x="connsiteX2" y="connsiteY2"/>
              </a:cxn>
              <a:cxn ang="0">
                <a:pos x="connsiteX3" y="connsiteY3"/>
              </a:cxn>
            </a:cxnLst>
            <a:rect l="l" t="t" r="r" b="b"/>
            <a:pathLst>
              <a:path w="1736819" h="1736819">
                <a:moveTo>
                  <a:pt x="0" y="0"/>
                </a:moveTo>
                <a:lnTo>
                  <a:pt x="1736819" y="0"/>
                </a:lnTo>
                <a:lnTo>
                  <a:pt x="0" y="1736819"/>
                </a:lnTo>
                <a:lnTo>
                  <a:pt x="0" y="0"/>
                </a:lnTo>
                <a:close/>
              </a:path>
            </a:pathLst>
          </a:custGeom>
          <a:solidFill>
            <a:srgbClr val="F5E8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1">
            <a:extLst>
              <a:ext uri="{FF2B5EF4-FFF2-40B4-BE49-F238E27FC236}">
                <a16:creationId xmlns:a16="http://schemas.microsoft.com/office/drawing/2014/main" id="{68356DA5-BE54-1088-67D9-951C8F991835}"/>
              </a:ext>
            </a:extLst>
          </p:cNvPr>
          <p:cNvSpPr/>
          <p:nvPr/>
        </p:nvSpPr>
        <p:spPr>
          <a:xfrm rot="16200000">
            <a:off x="211080" y="3248334"/>
            <a:ext cx="682207" cy="682207"/>
          </a:xfrm>
          <a:custGeom>
            <a:avLst/>
            <a:gdLst>
              <a:gd name="connsiteX0" fmla="*/ 0 w 1736819"/>
              <a:gd name="connsiteY0" fmla="*/ 0 h 1736819"/>
              <a:gd name="connsiteX1" fmla="*/ 1736819 w 1736819"/>
              <a:gd name="connsiteY1" fmla="*/ 0 h 1736819"/>
              <a:gd name="connsiteX2" fmla="*/ 1736819 w 1736819"/>
              <a:gd name="connsiteY2" fmla="*/ 1736819 h 1736819"/>
              <a:gd name="connsiteX3" fmla="*/ 0 w 1736819"/>
              <a:gd name="connsiteY3" fmla="*/ 1736819 h 1736819"/>
              <a:gd name="connsiteX4" fmla="*/ 0 w 1736819"/>
              <a:gd name="connsiteY4" fmla="*/ 0 h 1736819"/>
              <a:gd name="connsiteX0" fmla="*/ 0 w 1736819"/>
              <a:gd name="connsiteY0" fmla="*/ 0 h 1736819"/>
              <a:gd name="connsiteX1" fmla="*/ 1736819 w 1736819"/>
              <a:gd name="connsiteY1" fmla="*/ 0 h 1736819"/>
              <a:gd name="connsiteX2" fmla="*/ 0 w 1736819"/>
              <a:gd name="connsiteY2" fmla="*/ 1736819 h 1736819"/>
              <a:gd name="connsiteX3" fmla="*/ 0 w 1736819"/>
              <a:gd name="connsiteY3" fmla="*/ 0 h 1736819"/>
            </a:gdLst>
            <a:ahLst/>
            <a:cxnLst>
              <a:cxn ang="0">
                <a:pos x="connsiteX0" y="connsiteY0"/>
              </a:cxn>
              <a:cxn ang="0">
                <a:pos x="connsiteX1" y="connsiteY1"/>
              </a:cxn>
              <a:cxn ang="0">
                <a:pos x="connsiteX2" y="connsiteY2"/>
              </a:cxn>
              <a:cxn ang="0">
                <a:pos x="connsiteX3" y="connsiteY3"/>
              </a:cxn>
            </a:cxnLst>
            <a:rect l="l" t="t" r="r" b="b"/>
            <a:pathLst>
              <a:path w="1736819" h="1736819">
                <a:moveTo>
                  <a:pt x="0" y="0"/>
                </a:moveTo>
                <a:lnTo>
                  <a:pt x="1736819" y="0"/>
                </a:lnTo>
                <a:lnTo>
                  <a:pt x="0" y="1736819"/>
                </a:lnTo>
                <a:lnTo>
                  <a:pt x="0" y="0"/>
                </a:lnTo>
                <a:close/>
              </a:path>
            </a:pathLst>
          </a:custGeom>
          <a:solidFill>
            <a:srgbClr val="9E9C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1">
            <a:extLst>
              <a:ext uri="{FF2B5EF4-FFF2-40B4-BE49-F238E27FC236}">
                <a16:creationId xmlns:a16="http://schemas.microsoft.com/office/drawing/2014/main" id="{2F28ADAD-970B-DB0F-C5F6-A0FA31B8A345}"/>
              </a:ext>
            </a:extLst>
          </p:cNvPr>
          <p:cNvSpPr/>
          <p:nvPr/>
        </p:nvSpPr>
        <p:spPr>
          <a:xfrm rot="8100000">
            <a:off x="814061" y="3875194"/>
            <a:ext cx="1085463" cy="1085463"/>
          </a:xfrm>
          <a:custGeom>
            <a:avLst/>
            <a:gdLst>
              <a:gd name="connsiteX0" fmla="*/ 0 w 1736819"/>
              <a:gd name="connsiteY0" fmla="*/ 0 h 1736819"/>
              <a:gd name="connsiteX1" fmla="*/ 1736819 w 1736819"/>
              <a:gd name="connsiteY1" fmla="*/ 0 h 1736819"/>
              <a:gd name="connsiteX2" fmla="*/ 1736819 w 1736819"/>
              <a:gd name="connsiteY2" fmla="*/ 1736819 h 1736819"/>
              <a:gd name="connsiteX3" fmla="*/ 0 w 1736819"/>
              <a:gd name="connsiteY3" fmla="*/ 1736819 h 1736819"/>
              <a:gd name="connsiteX4" fmla="*/ 0 w 1736819"/>
              <a:gd name="connsiteY4" fmla="*/ 0 h 1736819"/>
              <a:gd name="connsiteX0" fmla="*/ 0 w 1736819"/>
              <a:gd name="connsiteY0" fmla="*/ 0 h 1736819"/>
              <a:gd name="connsiteX1" fmla="*/ 1736819 w 1736819"/>
              <a:gd name="connsiteY1" fmla="*/ 0 h 1736819"/>
              <a:gd name="connsiteX2" fmla="*/ 0 w 1736819"/>
              <a:gd name="connsiteY2" fmla="*/ 1736819 h 1736819"/>
              <a:gd name="connsiteX3" fmla="*/ 0 w 1736819"/>
              <a:gd name="connsiteY3" fmla="*/ 0 h 1736819"/>
            </a:gdLst>
            <a:ahLst/>
            <a:cxnLst>
              <a:cxn ang="0">
                <a:pos x="connsiteX0" y="connsiteY0"/>
              </a:cxn>
              <a:cxn ang="0">
                <a:pos x="connsiteX1" y="connsiteY1"/>
              </a:cxn>
              <a:cxn ang="0">
                <a:pos x="connsiteX2" y="connsiteY2"/>
              </a:cxn>
              <a:cxn ang="0">
                <a:pos x="connsiteX3" y="connsiteY3"/>
              </a:cxn>
            </a:cxnLst>
            <a:rect l="l" t="t" r="r" b="b"/>
            <a:pathLst>
              <a:path w="1736819" h="1736819">
                <a:moveTo>
                  <a:pt x="0" y="0"/>
                </a:moveTo>
                <a:lnTo>
                  <a:pt x="1736819" y="0"/>
                </a:lnTo>
                <a:lnTo>
                  <a:pt x="0" y="1736819"/>
                </a:lnTo>
                <a:lnTo>
                  <a:pt x="0" y="0"/>
                </a:lnTo>
                <a:close/>
              </a:path>
            </a:pathLst>
          </a:custGeom>
          <a:solidFill>
            <a:srgbClr val="F7B5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1">
            <a:extLst>
              <a:ext uri="{FF2B5EF4-FFF2-40B4-BE49-F238E27FC236}">
                <a16:creationId xmlns:a16="http://schemas.microsoft.com/office/drawing/2014/main" id="{8A34CA66-76E0-4423-A553-903FF296E810}"/>
              </a:ext>
            </a:extLst>
          </p:cNvPr>
          <p:cNvSpPr/>
          <p:nvPr/>
        </p:nvSpPr>
        <p:spPr>
          <a:xfrm rot="18900000">
            <a:off x="2674428" y="5042592"/>
            <a:ext cx="317163" cy="317163"/>
          </a:xfrm>
          <a:custGeom>
            <a:avLst/>
            <a:gdLst>
              <a:gd name="connsiteX0" fmla="*/ 0 w 1736819"/>
              <a:gd name="connsiteY0" fmla="*/ 0 h 1736819"/>
              <a:gd name="connsiteX1" fmla="*/ 1736819 w 1736819"/>
              <a:gd name="connsiteY1" fmla="*/ 0 h 1736819"/>
              <a:gd name="connsiteX2" fmla="*/ 1736819 w 1736819"/>
              <a:gd name="connsiteY2" fmla="*/ 1736819 h 1736819"/>
              <a:gd name="connsiteX3" fmla="*/ 0 w 1736819"/>
              <a:gd name="connsiteY3" fmla="*/ 1736819 h 1736819"/>
              <a:gd name="connsiteX4" fmla="*/ 0 w 1736819"/>
              <a:gd name="connsiteY4" fmla="*/ 0 h 1736819"/>
              <a:gd name="connsiteX0" fmla="*/ 0 w 1736819"/>
              <a:gd name="connsiteY0" fmla="*/ 0 h 1736819"/>
              <a:gd name="connsiteX1" fmla="*/ 1736819 w 1736819"/>
              <a:gd name="connsiteY1" fmla="*/ 0 h 1736819"/>
              <a:gd name="connsiteX2" fmla="*/ 0 w 1736819"/>
              <a:gd name="connsiteY2" fmla="*/ 1736819 h 1736819"/>
              <a:gd name="connsiteX3" fmla="*/ 0 w 1736819"/>
              <a:gd name="connsiteY3" fmla="*/ 0 h 1736819"/>
            </a:gdLst>
            <a:ahLst/>
            <a:cxnLst>
              <a:cxn ang="0">
                <a:pos x="connsiteX0" y="connsiteY0"/>
              </a:cxn>
              <a:cxn ang="0">
                <a:pos x="connsiteX1" y="connsiteY1"/>
              </a:cxn>
              <a:cxn ang="0">
                <a:pos x="connsiteX2" y="connsiteY2"/>
              </a:cxn>
              <a:cxn ang="0">
                <a:pos x="connsiteX3" y="connsiteY3"/>
              </a:cxn>
            </a:cxnLst>
            <a:rect l="l" t="t" r="r" b="b"/>
            <a:pathLst>
              <a:path w="1736819" h="1736819">
                <a:moveTo>
                  <a:pt x="0" y="0"/>
                </a:moveTo>
                <a:lnTo>
                  <a:pt x="1736819" y="0"/>
                </a:lnTo>
                <a:lnTo>
                  <a:pt x="0" y="1736819"/>
                </a:lnTo>
                <a:lnTo>
                  <a:pt x="0" y="0"/>
                </a:lnTo>
                <a:close/>
              </a:path>
            </a:pathLst>
          </a:custGeom>
          <a:solidFill>
            <a:srgbClr val="BFD6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1">
            <a:extLst>
              <a:ext uri="{FF2B5EF4-FFF2-40B4-BE49-F238E27FC236}">
                <a16:creationId xmlns:a16="http://schemas.microsoft.com/office/drawing/2014/main" id="{52EA0CD4-C46B-9DCE-114A-875301183113}"/>
              </a:ext>
            </a:extLst>
          </p:cNvPr>
          <p:cNvSpPr/>
          <p:nvPr/>
        </p:nvSpPr>
        <p:spPr>
          <a:xfrm rot="8100000">
            <a:off x="10084244" y="1971895"/>
            <a:ext cx="317163" cy="317163"/>
          </a:xfrm>
          <a:custGeom>
            <a:avLst/>
            <a:gdLst>
              <a:gd name="connsiteX0" fmla="*/ 0 w 1736819"/>
              <a:gd name="connsiteY0" fmla="*/ 0 h 1736819"/>
              <a:gd name="connsiteX1" fmla="*/ 1736819 w 1736819"/>
              <a:gd name="connsiteY1" fmla="*/ 0 h 1736819"/>
              <a:gd name="connsiteX2" fmla="*/ 1736819 w 1736819"/>
              <a:gd name="connsiteY2" fmla="*/ 1736819 h 1736819"/>
              <a:gd name="connsiteX3" fmla="*/ 0 w 1736819"/>
              <a:gd name="connsiteY3" fmla="*/ 1736819 h 1736819"/>
              <a:gd name="connsiteX4" fmla="*/ 0 w 1736819"/>
              <a:gd name="connsiteY4" fmla="*/ 0 h 1736819"/>
              <a:gd name="connsiteX0" fmla="*/ 0 w 1736819"/>
              <a:gd name="connsiteY0" fmla="*/ 0 h 1736819"/>
              <a:gd name="connsiteX1" fmla="*/ 1736819 w 1736819"/>
              <a:gd name="connsiteY1" fmla="*/ 0 h 1736819"/>
              <a:gd name="connsiteX2" fmla="*/ 0 w 1736819"/>
              <a:gd name="connsiteY2" fmla="*/ 1736819 h 1736819"/>
              <a:gd name="connsiteX3" fmla="*/ 0 w 1736819"/>
              <a:gd name="connsiteY3" fmla="*/ 0 h 1736819"/>
            </a:gdLst>
            <a:ahLst/>
            <a:cxnLst>
              <a:cxn ang="0">
                <a:pos x="connsiteX0" y="connsiteY0"/>
              </a:cxn>
              <a:cxn ang="0">
                <a:pos x="connsiteX1" y="connsiteY1"/>
              </a:cxn>
              <a:cxn ang="0">
                <a:pos x="connsiteX2" y="connsiteY2"/>
              </a:cxn>
              <a:cxn ang="0">
                <a:pos x="connsiteX3" y="connsiteY3"/>
              </a:cxn>
            </a:cxnLst>
            <a:rect l="l" t="t" r="r" b="b"/>
            <a:pathLst>
              <a:path w="1736819" h="1736819">
                <a:moveTo>
                  <a:pt x="0" y="0"/>
                </a:moveTo>
                <a:lnTo>
                  <a:pt x="1736819" y="0"/>
                </a:lnTo>
                <a:lnTo>
                  <a:pt x="0" y="1736819"/>
                </a:lnTo>
                <a:lnTo>
                  <a:pt x="0" y="0"/>
                </a:lnTo>
                <a:close/>
              </a:path>
            </a:pathLst>
          </a:custGeom>
          <a:solidFill>
            <a:srgbClr val="F2BD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75899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7b9d21a-925a-49e9-93d7-9782020f3462">
      <Terms xmlns="http://schemas.microsoft.com/office/infopath/2007/PartnerControls"/>
    </lcf76f155ced4ddcb4097134ff3c332f>
    <TaxCatchAll xmlns="f405e823-ec5d-4772-af58-273ea8b79ff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DCF772F6850E04BBC59E1F63187FC6F" ma:contentTypeVersion="18" ma:contentTypeDescription="Create a new document." ma:contentTypeScope="" ma:versionID="833eb3dee03de706b959573fd3b810d3">
  <xsd:schema xmlns:xsd="http://www.w3.org/2001/XMLSchema" xmlns:xs="http://www.w3.org/2001/XMLSchema" xmlns:p="http://schemas.microsoft.com/office/2006/metadata/properties" xmlns:ns2="97b9d21a-925a-49e9-93d7-9782020f3462" xmlns:ns3="f405e823-ec5d-4772-af58-273ea8b79ff6" targetNamespace="http://schemas.microsoft.com/office/2006/metadata/properties" ma:root="true" ma:fieldsID="fffd1232843c5f41e1b24312dcb66d17" ns2:_="" ns3:_="">
    <xsd:import namespace="97b9d21a-925a-49e9-93d7-9782020f3462"/>
    <xsd:import namespace="f405e823-ec5d-4772-af58-273ea8b79ff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b9d21a-925a-49e9-93d7-9782020f34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007704f-416d-454c-bbc2-f265cb201e3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05e823-ec5d-4772-af58-273ea8b79f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627ba6a-fb28-4be6-a75f-18e169db53bd}" ma:internalName="TaxCatchAll" ma:showField="CatchAllData" ma:web="f405e823-ec5d-4772-af58-273ea8b79ff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CAAB43-65FD-4741-BF4C-8A1F94BA456A}">
  <ds:schemaRefs>
    <ds:schemaRef ds:uri="http://schemas.microsoft.com/office/2006/metadata/properties"/>
    <ds:schemaRef ds:uri="http://schemas.microsoft.com/office/infopath/2007/PartnerControls"/>
    <ds:schemaRef ds:uri="97b9d21a-925a-49e9-93d7-9782020f3462"/>
    <ds:schemaRef ds:uri="f405e823-ec5d-4772-af58-273ea8b79ff6"/>
  </ds:schemaRefs>
</ds:datastoreItem>
</file>

<file path=customXml/itemProps2.xml><?xml version="1.0" encoding="utf-8"?>
<ds:datastoreItem xmlns:ds="http://schemas.openxmlformats.org/officeDocument/2006/customXml" ds:itemID="{2B34815E-44D2-49DD-A2F9-FD4FCB0235CD}">
  <ds:schemaRefs>
    <ds:schemaRef ds:uri="http://schemas.microsoft.com/sharepoint/v3/contenttype/forms"/>
  </ds:schemaRefs>
</ds:datastoreItem>
</file>

<file path=customXml/itemProps3.xml><?xml version="1.0" encoding="utf-8"?>
<ds:datastoreItem xmlns:ds="http://schemas.openxmlformats.org/officeDocument/2006/customXml" ds:itemID="{95627B6A-C5F5-457C-824C-2B1CC1E11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b9d21a-925a-49e9-93d7-9782020f3462"/>
    <ds:schemaRef ds:uri="f405e823-ec5d-4772-af58-273ea8b79f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499</Words>
  <Application>Microsoft Office PowerPoint</Application>
  <PresentationFormat>Widescreen</PresentationFormat>
  <Paragraphs>32</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A definition of mental health and wellbeing</vt:lpstr>
      <vt:lpstr>Official definitions</vt:lpstr>
      <vt:lpstr>Mental health vs mental wellbeing</vt:lpstr>
      <vt:lpstr>Good mental wellbeing</vt:lpstr>
      <vt:lpstr>My mental health and wellbeing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Faye Booth</dc:creator>
  <cp:lastModifiedBy>Faye Booth</cp:lastModifiedBy>
  <cp:revision>3201</cp:revision>
  <dcterms:created xsi:type="dcterms:W3CDTF">2024-04-22T16:16:20Z</dcterms:created>
  <dcterms:modified xsi:type="dcterms:W3CDTF">2024-06-12T10:09:30Z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0x0101008DCF772F6850E04BBC59E1F63187FC6F</vt:lpwstr>
  </property>
  <property fmtid="{D5CDD505-2E9C-101B-9397-08002B2CF9AE}" pid="3" name="MediaServiceImageTags">
    <vt:lpwstr/>
  </property>
</Properties>
</file>