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4"/>
  </p:notesMasterIdLst>
  <p:sldIdLst>
    <p:sldId id="353" r:id="rId5"/>
    <p:sldId id="318" r:id="rId6"/>
    <p:sldId id="319" r:id="rId7"/>
    <p:sldId id="320" r:id="rId8"/>
    <p:sldId id="321" r:id="rId9"/>
    <p:sldId id="322" r:id="rId10"/>
    <p:sldId id="323" r:id="rId11"/>
    <p:sldId id="341" r:id="rId12"/>
    <p:sldId id="352" r:id="rId13"/>
  </p:sldIdLst>
  <p:sldSz cx="12192000" cy="6858000"/>
  <p:notesSz cx="6858000" cy="9144000"/>
  <p:embeddedFontLst>
    <p:embeddedFont>
      <p:font typeface="Proxima Nova Rg" panose="02000506030000020004" charset="0"/>
      <p:regular r:id="rId15"/>
      <p:bold r:id="rId16"/>
    </p:embeddedFont>
  </p:embeddedFontLst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3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CB4"/>
    <a:srgbClr val="E3D9C2"/>
    <a:srgbClr val="6BBAF5"/>
    <a:srgbClr val="C2E3FA"/>
    <a:srgbClr val="7A706B"/>
    <a:srgbClr val="BFD6BD"/>
    <a:srgbClr val="597045"/>
    <a:srgbClr val="DB5E38"/>
    <a:srgbClr val="D9D6FA"/>
    <a:srgbClr val="EB8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4E6608-2DCC-FE6D-C5FC-10536DE777B3}" v="581" dt="2024-06-13T11:16:37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38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2" y="72"/>
      </p:cViewPr>
      <p:guideLst>
        <p:guide orient="horz" pos="436"/>
        <p:guide pos="3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e Booth" userId="S::faye.booth@educationcompany.co.uk::d3db5133-954f-4a14-819c-c964e48f1803" providerId="AD" clId="Web-{C24E6608-2DCC-FE6D-C5FC-10536DE777B3}"/>
    <pc:docChg chg="modSld">
      <pc:chgData name="Faye Booth" userId="S::faye.booth@educationcompany.co.uk::d3db5133-954f-4a14-819c-c964e48f1803" providerId="AD" clId="Web-{C24E6608-2DCC-FE6D-C5FC-10536DE777B3}" dt="2024-06-13T11:16:34.762" v="469" actId="20577"/>
      <pc:docMkLst>
        <pc:docMk/>
      </pc:docMkLst>
      <pc:sldChg chg="modSp">
        <pc:chgData name="Faye Booth" userId="S::faye.booth@educationcompany.co.uk::d3db5133-954f-4a14-819c-c964e48f1803" providerId="AD" clId="Web-{C24E6608-2DCC-FE6D-C5FC-10536DE777B3}" dt="2024-06-13T10:38:22.939" v="89" actId="14100"/>
        <pc:sldMkLst>
          <pc:docMk/>
          <pc:sldMk cId="832392159" sldId="320"/>
        </pc:sldMkLst>
        <pc:spChg chg="mod">
          <ac:chgData name="Faye Booth" userId="S::faye.booth@educationcompany.co.uk::d3db5133-954f-4a14-819c-c964e48f1803" providerId="AD" clId="Web-{C24E6608-2DCC-FE6D-C5FC-10536DE777B3}" dt="2024-06-13T10:38:15.501" v="88" actId="14100"/>
          <ac:spMkLst>
            <pc:docMk/>
            <pc:sldMk cId="832392159" sldId="320"/>
            <ac:spMk id="4" creationId="{59C4F63F-3EBB-69E3-0247-B4BE01D234E9}"/>
          </ac:spMkLst>
        </pc:spChg>
        <pc:spChg chg="mod">
          <ac:chgData name="Faye Booth" userId="S::faye.booth@educationcompany.co.uk::d3db5133-954f-4a14-819c-c964e48f1803" providerId="AD" clId="Web-{C24E6608-2DCC-FE6D-C5FC-10536DE777B3}" dt="2024-06-13T10:37:35.078" v="83" actId="20577"/>
          <ac:spMkLst>
            <pc:docMk/>
            <pc:sldMk cId="832392159" sldId="320"/>
            <ac:spMk id="5" creationId="{B62A0276-10B5-C846-1C6F-47DD4C5A0CAB}"/>
          </ac:spMkLst>
        </pc:spChg>
        <pc:spChg chg="mod">
          <ac:chgData name="Faye Booth" userId="S::faye.booth@educationcompany.co.uk::d3db5133-954f-4a14-819c-c964e48f1803" providerId="AD" clId="Web-{C24E6608-2DCC-FE6D-C5FC-10536DE777B3}" dt="2024-06-13T10:36:32.763" v="34" actId="14100"/>
          <ac:spMkLst>
            <pc:docMk/>
            <pc:sldMk cId="832392159" sldId="320"/>
            <ac:spMk id="6" creationId="{F06A927A-1236-99DE-DF5A-138EFB973615}"/>
          </ac:spMkLst>
        </pc:spChg>
        <pc:spChg chg="mod">
          <ac:chgData name="Faye Booth" userId="S::faye.booth@educationcompany.co.uk::d3db5133-954f-4a14-819c-c964e48f1803" providerId="AD" clId="Web-{C24E6608-2DCC-FE6D-C5FC-10536DE777B3}" dt="2024-06-13T10:38:22.939" v="89" actId="14100"/>
          <ac:spMkLst>
            <pc:docMk/>
            <pc:sldMk cId="832392159" sldId="320"/>
            <ac:spMk id="14" creationId="{74D18FEE-244A-238F-CF24-4E9FBEEEE988}"/>
          </ac:spMkLst>
        </pc:spChg>
      </pc:sldChg>
      <pc:sldChg chg="modSp">
        <pc:chgData name="Faye Booth" userId="S::faye.booth@educationcompany.co.uk::d3db5133-954f-4a14-819c-c964e48f1803" providerId="AD" clId="Web-{C24E6608-2DCC-FE6D-C5FC-10536DE777B3}" dt="2024-06-13T10:41:46.978" v="175" actId="14100"/>
        <pc:sldMkLst>
          <pc:docMk/>
          <pc:sldMk cId="2426421438" sldId="321"/>
        </pc:sldMkLst>
        <pc:spChg chg="mod">
          <ac:chgData name="Faye Booth" userId="S::faye.booth@educationcompany.co.uk::d3db5133-954f-4a14-819c-c964e48f1803" providerId="AD" clId="Web-{C24E6608-2DCC-FE6D-C5FC-10536DE777B3}" dt="2024-06-13T10:41:46.978" v="175" actId="14100"/>
          <ac:spMkLst>
            <pc:docMk/>
            <pc:sldMk cId="2426421438" sldId="321"/>
            <ac:spMk id="2" creationId="{B78D7759-A681-40DA-9A5F-0FFE4A5623F8}"/>
          </ac:spMkLst>
        </pc:spChg>
        <pc:spChg chg="mod">
          <ac:chgData name="Faye Booth" userId="S::faye.booth@educationcompany.co.uk::d3db5133-954f-4a14-819c-c964e48f1803" providerId="AD" clId="Web-{C24E6608-2DCC-FE6D-C5FC-10536DE777B3}" dt="2024-06-13T10:41:43.978" v="174" actId="20577"/>
          <ac:spMkLst>
            <pc:docMk/>
            <pc:sldMk cId="2426421438" sldId="321"/>
            <ac:spMk id="3" creationId="{DBAED6E6-E92D-EB12-9E06-B788989416C8}"/>
          </ac:spMkLst>
        </pc:spChg>
      </pc:sldChg>
      <pc:sldChg chg="addSp modSp addAnim delAnim">
        <pc:chgData name="Faye Booth" userId="S::faye.booth@educationcompany.co.uk::d3db5133-954f-4a14-819c-c964e48f1803" providerId="AD" clId="Web-{C24E6608-2DCC-FE6D-C5FC-10536DE777B3}" dt="2024-06-13T11:15:41.541" v="468" actId="1076"/>
        <pc:sldMkLst>
          <pc:docMk/>
          <pc:sldMk cId="1272645720" sldId="322"/>
        </pc:sldMkLst>
        <pc:spChg chg="mod">
          <ac:chgData name="Faye Booth" userId="S::faye.booth@educationcompany.co.uk::d3db5133-954f-4a14-819c-c964e48f1803" providerId="AD" clId="Web-{C24E6608-2DCC-FE6D-C5FC-10536DE777B3}" dt="2024-06-13T11:06:18.863" v="397" actId="14100"/>
          <ac:spMkLst>
            <pc:docMk/>
            <pc:sldMk cId="1272645720" sldId="322"/>
            <ac:spMk id="2" creationId="{297B5B89-8891-6DA4-E4AE-357D007EA953}"/>
          </ac:spMkLst>
        </pc:spChg>
        <pc:spChg chg="mod">
          <ac:chgData name="Faye Booth" userId="S::faye.booth@educationcompany.co.uk::d3db5133-954f-4a14-819c-c964e48f1803" providerId="AD" clId="Web-{C24E6608-2DCC-FE6D-C5FC-10536DE777B3}" dt="2024-06-13T11:04:56.360" v="392" actId="20577"/>
          <ac:spMkLst>
            <pc:docMk/>
            <pc:sldMk cId="1272645720" sldId="322"/>
            <ac:spMk id="3" creationId="{99E9EA7E-312F-9E65-06D5-F82E7CAA4A48}"/>
          </ac:spMkLst>
        </pc:spChg>
        <pc:spChg chg="mod">
          <ac:chgData name="Faye Booth" userId="S::faye.booth@educationcompany.co.uk::d3db5133-954f-4a14-819c-c964e48f1803" providerId="AD" clId="Web-{C24E6608-2DCC-FE6D-C5FC-10536DE777B3}" dt="2024-06-13T11:10:16.435" v="424" actId="20577"/>
          <ac:spMkLst>
            <pc:docMk/>
            <pc:sldMk cId="1272645720" sldId="322"/>
            <ac:spMk id="4" creationId="{D9460FA4-6585-CC1E-1C3E-242332161C87}"/>
          </ac:spMkLst>
        </pc:spChg>
        <pc:spChg chg="add mod">
          <ac:chgData name="Faye Booth" userId="S::faye.booth@educationcompany.co.uk::d3db5133-954f-4a14-819c-c964e48f1803" providerId="AD" clId="Web-{C24E6608-2DCC-FE6D-C5FC-10536DE777B3}" dt="2024-06-13T11:07:22.491" v="410" actId="1076"/>
          <ac:spMkLst>
            <pc:docMk/>
            <pc:sldMk cId="1272645720" sldId="322"/>
            <ac:spMk id="9" creationId="{AA491560-F2C6-DA7D-EF9D-877A35DC1722}"/>
          </ac:spMkLst>
        </pc:spChg>
        <pc:spChg chg="add mod ord">
          <ac:chgData name="Faye Booth" userId="S::faye.booth@educationcompany.co.uk::d3db5133-954f-4a14-819c-c964e48f1803" providerId="AD" clId="Web-{C24E6608-2DCC-FE6D-C5FC-10536DE777B3}" dt="2024-06-13T11:15:33.713" v="467" actId="1076"/>
          <ac:spMkLst>
            <pc:docMk/>
            <pc:sldMk cId="1272645720" sldId="322"/>
            <ac:spMk id="11" creationId="{CFDFB2A7-2EB9-B4AE-2896-AB3E0C41B5BC}"/>
          </ac:spMkLst>
        </pc:spChg>
        <pc:spChg chg="add mod">
          <ac:chgData name="Faye Booth" userId="S::faye.booth@educationcompany.co.uk::d3db5133-954f-4a14-819c-c964e48f1803" providerId="AD" clId="Web-{C24E6608-2DCC-FE6D-C5FC-10536DE777B3}" dt="2024-06-13T11:15:41.541" v="468" actId="1076"/>
          <ac:spMkLst>
            <pc:docMk/>
            <pc:sldMk cId="1272645720" sldId="322"/>
            <ac:spMk id="14" creationId="{E2F83DC5-E9F3-55A3-727B-A782F8642FC9}"/>
          </ac:spMkLst>
        </pc:spChg>
        <pc:spChg chg="add mod">
          <ac:chgData name="Faye Booth" userId="S::faye.booth@educationcompany.co.uk::d3db5133-954f-4a14-819c-c964e48f1803" providerId="AD" clId="Web-{C24E6608-2DCC-FE6D-C5FC-10536DE777B3}" dt="2024-06-13T11:13:33.817" v="456" actId="1076"/>
          <ac:spMkLst>
            <pc:docMk/>
            <pc:sldMk cId="1272645720" sldId="322"/>
            <ac:spMk id="15" creationId="{0A32FE38-5986-C633-71BB-8047FC8B3A82}"/>
          </ac:spMkLst>
        </pc:spChg>
        <pc:picChg chg="mod">
          <ac:chgData name="Faye Booth" userId="S::faye.booth@educationcompany.co.uk::d3db5133-954f-4a14-819c-c964e48f1803" providerId="AD" clId="Web-{C24E6608-2DCC-FE6D-C5FC-10536DE777B3}" dt="2024-06-13T11:13:40.646" v="457" actId="1076"/>
          <ac:picMkLst>
            <pc:docMk/>
            <pc:sldMk cId="1272645720" sldId="322"/>
            <ac:picMk id="6" creationId="{F5B2F67C-A967-48CA-CF3D-6CB129A67156}"/>
          </ac:picMkLst>
        </pc:picChg>
        <pc:picChg chg="mod ord">
          <ac:chgData name="Faye Booth" userId="S::faye.booth@educationcompany.co.uk::d3db5133-954f-4a14-819c-c964e48f1803" providerId="AD" clId="Web-{C24E6608-2DCC-FE6D-C5FC-10536DE777B3}" dt="2024-06-13T11:13:47.630" v="458" actId="1076"/>
          <ac:picMkLst>
            <pc:docMk/>
            <pc:sldMk cId="1272645720" sldId="322"/>
            <ac:picMk id="7" creationId="{815B664D-2700-B1B7-61F7-A36EA5793CBD}"/>
          </ac:picMkLst>
        </pc:picChg>
        <pc:picChg chg="mod">
          <ac:chgData name="Faye Booth" userId="S::faye.booth@educationcompany.co.uk::d3db5133-954f-4a14-819c-c964e48f1803" providerId="AD" clId="Web-{C24E6608-2DCC-FE6D-C5FC-10536DE777B3}" dt="2024-06-13T11:13:57.412" v="459" actId="1076"/>
          <ac:picMkLst>
            <pc:docMk/>
            <pc:sldMk cId="1272645720" sldId="322"/>
            <ac:picMk id="8" creationId="{0CEB83CD-1B00-082F-D76B-F1253D45989F}"/>
          </ac:picMkLst>
        </pc:picChg>
      </pc:sldChg>
      <pc:sldChg chg="modSp">
        <pc:chgData name="Faye Booth" userId="S::faye.booth@educationcompany.co.uk::d3db5133-954f-4a14-819c-c964e48f1803" providerId="AD" clId="Web-{C24E6608-2DCC-FE6D-C5FC-10536DE777B3}" dt="2024-06-13T11:16:34.762" v="469" actId="20577"/>
        <pc:sldMkLst>
          <pc:docMk/>
          <pc:sldMk cId="552578258" sldId="323"/>
        </pc:sldMkLst>
        <pc:spChg chg="mod">
          <ac:chgData name="Faye Booth" userId="S::faye.booth@educationcompany.co.uk::d3db5133-954f-4a14-819c-c964e48f1803" providerId="AD" clId="Web-{C24E6608-2DCC-FE6D-C5FC-10536DE777B3}" dt="2024-06-13T11:16:34.762" v="469" actId="20577"/>
          <ac:spMkLst>
            <pc:docMk/>
            <pc:sldMk cId="552578258" sldId="323"/>
            <ac:spMk id="4" creationId="{9A315386-760F-8EA2-DCD2-462DECB1BE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7226F-2BED-2248-ADEF-ED92A431643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EE13F-E7C5-B446-9ED5-233B48B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9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hotos/flower-hands-giving-give-gift-8539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oup of people sitting on a hill&#10;&#10;Description automatically generated">
            <a:extLst>
              <a:ext uri="{FF2B5EF4-FFF2-40B4-BE49-F238E27FC236}">
                <a16:creationId xmlns:a16="http://schemas.microsoft.com/office/drawing/2014/main" id="{69A2E00C-703B-D69C-52E1-4B9105C28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4877"/>
            <a:ext cx="12192000" cy="579478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8168" y="5153123"/>
            <a:ext cx="7955665" cy="1175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  <a:latin typeface="Proxima Nova Rg" panose="02000506030000020004" pitchFamily="2" charset="0"/>
              </a:rPr>
              <a:t>The five ways to wellbeing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9AE538-03E2-E155-98A1-8A2FC4CF8B3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" t="6134" r="-2309" b="6968"/>
          <a:stretch/>
        </p:blipFill>
        <p:spPr>
          <a:xfrm>
            <a:off x="4725822" y="489711"/>
            <a:ext cx="2740356" cy="1076273"/>
          </a:xfrm>
          <a:prstGeom prst="rect">
            <a:avLst/>
          </a:prstGeom>
        </p:spPr>
      </p:pic>
      <p:pic>
        <p:nvPicPr>
          <p:cNvPr id="17" name="Picture 16" descr="A group of people sitting on a hill&#10;&#10;Description automatically generated">
            <a:extLst>
              <a:ext uri="{FF2B5EF4-FFF2-40B4-BE49-F238E27FC236}">
                <a16:creationId xmlns:a16="http://schemas.microsoft.com/office/drawing/2014/main" id="{0D74EBE9-9B87-EF0E-45B1-19BFED0618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000" b="42300" l="621" r="17946">
                        <a14:foregroundMark x1="16761" y1="37500" x2="16761" y2="37500"/>
                        <a14:foregroundMark x1="6264" y1="31100" x2="6264" y2="31100"/>
                        <a14:foregroundMark x1="3837" y1="31100" x2="3837" y2="31100"/>
                        <a14:foregroundMark x1="621" y1="30800" x2="621" y2="30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2891" r="80002" b="55470"/>
          <a:stretch/>
        </p:blipFill>
        <p:spPr>
          <a:xfrm>
            <a:off x="-2" y="104460"/>
            <a:ext cx="3204354" cy="1956663"/>
          </a:xfrm>
          <a:prstGeom prst="rect">
            <a:avLst/>
          </a:prstGeom>
        </p:spPr>
      </p:pic>
      <p:pic>
        <p:nvPicPr>
          <p:cNvPr id="19" name="Picture 18" descr="A group of people sitting on a hill&#10;&#10;Description automatically generated">
            <a:extLst>
              <a:ext uri="{FF2B5EF4-FFF2-40B4-BE49-F238E27FC236}">
                <a16:creationId xmlns:a16="http://schemas.microsoft.com/office/drawing/2014/main" id="{A2642A29-5E22-0CC1-C4B7-45CCD803260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5500" b="42400" l="81095" r="99831">
                        <a14:foregroundMark x1="81095" y1="28200" x2="81095" y2="28200"/>
                        <a14:foregroundMark x1="90688" y1="30600" x2="90688" y2="30600"/>
                        <a14:foregroundMark x1="97630" y1="39700" x2="97630" y2="39700"/>
                        <a14:foregroundMark x1="99097" y1="39700" x2="99097" y2="39700"/>
                        <a14:foregroundMark x1="99605" y1="39700" x2="99831" y2="39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15" t="23486" b="55391"/>
          <a:stretch/>
        </p:blipFill>
        <p:spPr>
          <a:xfrm>
            <a:off x="8835341" y="283142"/>
            <a:ext cx="3356659" cy="1972589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1B55E687-0E60-6332-86DB-477D79AE2253}"/>
              </a:ext>
            </a:extLst>
          </p:cNvPr>
          <p:cNvSpPr txBox="1">
            <a:spLocks/>
          </p:cNvSpPr>
          <p:nvPr/>
        </p:nvSpPr>
        <p:spPr>
          <a:xfrm>
            <a:off x="4545957" y="5914717"/>
            <a:ext cx="3100086" cy="4535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5E8C9"/>
                </a:solidFill>
                <a:latin typeface="Proxima Nova Rg" panose="02000506030000020004" pitchFamily="2" charset="0"/>
              </a:rPr>
              <a:t>Lesson 5</a:t>
            </a:r>
          </a:p>
        </p:txBody>
      </p:sp>
    </p:spTree>
    <p:extLst>
      <p:ext uri="{BB962C8B-B14F-4D97-AF65-F5344CB8AC3E}">
        <p14:creationId xmlns:p14="http://schemas.microsoft.com/office/powerpoint/2010/main" val="24104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F6214D-189F-7A48-80A5-A334306A7EFF}"/>
              </a:ext>
            </a:extLst>
          </p:cNvPr>
          <p:cNvSpPr/>
          <p:nvPr/>
        </p:nvSpPr>
        <p:spPr>
          <a:xfrm>
            <a:off x="7890502" y="1865058"/>
            <a:ext cx="3463297" cy="2847764"/>
          </a:xfrm>
          <a:prstGeom prst="roundRect">
            <a:avLst>
              <a:gd name="adj" fmla="val 3216"/>
            </a:avLst>
          </a:prstGeom>
          <a:solidFill>
            <a:srgbClr val="BFD6BD"/>
          </a:solidFill>
          <a:ln>
            <a:solidFill>
              <a:srgbClr val="597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63D30-8322-D613-D2B8-8CC652A0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39541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Proxima Nova Rg" panose="02000506030000020004" pitchFamily="2" charset="0"/>
              </a:rPr>
              <a:t>Protecting our wellbeing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DCCA-C5C4-28DB-EEA8-504DF2883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12" y="1820009"/>
            <a:ext cx="5923127" cy="3317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Looking after our mental wellbeing is just as important as looking after our physical wellbeing.</a:t>
            </a: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There are some key things we can do to support good mental wellbeing and having these protective factors in place will help us cope better when we face challenging situations.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E1519-3D6E-8181-9468-2FAE96FBAF46}"/>
              </a:ext>
            </a:extLst>
          </p:cNvPr>
          <p:cNvSpPr txBox="1"/>
          <p:nvPr/>
        </p:nvSpPr>
        <p:spPr>
          <a:xfrm>
            <a:off x="8272403" y="2361236"/>
            <a:ext cx="2699494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 panose="02000506030000020004" pitchFamily="2" charset="0"/>
              </a:rPr>
              <a:t>Can you think of five things people can do that might support good mental wellbeing?​</a:t>
            </a:r>
          </a:p>
        </p:txBody>
      </p:sp>
      <p:pic>
        <p:nvPicPr>
          <p:cNvPr id="6" name="Picture 5" descr="A person sitting on a bean bag&#10;&#10;Description automatically generated">
            <a:extLst>
              <a:ext uri="{FF2B5EF4-FFF2-40B4-BE49-F238E27FC236}">
                <a16:creationId xmlns:a16="http://schemas.microsoft.com/office/drawing/2014/main" id="{F1BE84BD-8975-B88B-8F6C-6D06639A0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289" y="4542167"/>
            <a:ext cx="5188862" cy="27665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CCA870-F48E-8E22-13F1-1CB3B4B1D777}"/>
              </a:ext>
            </a:extLst>
          </p:cNvPr>
          <p:cNvSpPr/>
          <p:nvPr/>
        </p:nvSpPr>
        <p:spPr>
          <a:xfrm>
            <a:off x="838200" y="1299440"/>
            <a:ext cx="1231839" cy="92598"/>
          </a:xfrm>
          <a:prstGeom prst="rect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pink background&#10;&#10;Description automatically generated">
            <a:extLst>
              <a:ext uri="{FF2B5EF4-FFF2-40B4-BE49-F238E27FC236}">
                <a16:creationId xmlns:a16="http://schemas.microsoft.com/office/drawing/2014/main" id="{45961778-7357-A599-7308-3160F71C54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207500" y="-39023"/>
            <a:ext cx="2711759" cy="800998"/>
          </a:xfrm>
          <a:prstGeom prst="rect">
            <a:avLst/>
          </a:prstGeom>
        </p:spPr>
      </p:pic>
      <p:pic>
        <p:nvPicPr>
          <p:cNvPr id="10" name="Picture 9" descr="A green triangle on a black background&#10;&#10;Description automatically generated">
            <a:extLst>
              <a:ext uri="{FF2B5EF4-FFF2-40B4-BE49-F238E27FC236}">
                <a16:creationId xmlns:a16="http://schemas.microsoft.com/office/drawing/2014/main" id="{3B9069C1-7D03-3F6D-6CB4-1188CCB91D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6314929"/>
            <a:ext cx="112395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83ED-AA37-619C-7314-AEEA368B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96" y="38110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Proxima Nova Rg" panose="02000506030000020004" pitchFamily="2" charset="0"/>
              </a:rPr>
              <a:t>1. Connect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220-8B2C-CACE-8C6F-C44E70A4A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1806513"/>
            <a:ext cx="5243050" cy="46703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600" b="1" dirty="0">
                <a:latin typeface="Proxima Nova Rg" panose="02000506030000020004" pitchFamily="2" charset="0"/>
              </a:rPr>
              <a:t>Who do you enjoy spending time with? Why? How do you connect?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600" dirty="0">
              <a:latin typeface="Proxima Nova Rg" panose="0200050603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latin typeface="Proxima Nova Rg" panose="02000506030000020004" pitchFamily="2" charset="0"/>
              </a:rPr>
              <a:t>Humans are naturally social creatures. Research has shown that meaningful connections with others promote positive mental wellbeing.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600" dirty="0">
              <a:latin typeface="Proxima Nova Rg" panose="02000506030000020004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600" dirty="0">
                <a:latin typeface="Proxima Nova Rg" panose="02000506030000020004" pitchFamily="2" charset="0"/>
              </a:rPr>
              <a:t>We often have different relationships with different people, and we might enjoy those connections for different reasons.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83FFF-B3E4-4E59-315B-9D7F2A90CE04}"/>
              </a:ext>
            </a:extLst>
          </p:cNvPr>
          <p:cNvSpPr txBox="1"/>
          <p:nvPr/>
        </p:nvSpPr>
        <p:spPr>
          <a:xfrm>
            <a:off x="6473759" y="1521802"/>
            <a:ext cx="5106628" cy="4955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Proxima Nova Rg" panose="02000506030000020004" pitchFamily="2" charset="0"/>
              </a:rPr>
              <a:t>Examples of meaningful human connections include: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  <a:ea typeface="+mn-lt"/>
                <a:cs typeface="+mn-lt"/>
              </a:rPr>
              <a:t>Emotional conversations (openly sharing feelings)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  <a:ea typeface="+mn-lt"/>
                <a:cs typeface="+mn-lt"/>
              </a:rPr>
              <a:t>Giving or receiving support and advice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</a:rPr>
              <a:t>Sharing a joke and laughing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</a:rPr>
              <a:t>Expressing gratitude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</a:rPr>
              <a:t>Sharing positive memories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</a:rPr>
              <a:t>Giving or receiving praise or compliments</a:t>
            </a:r>
          </a:p>
          <a:p>
            <a:pPr marL="457200" indent="-457200">
              <a:buFont typeface="Arial"/>
              <a:buChar char="•"/>
            </a:pPr>
            <a:r>
              <a:rPr lang="en-GB" sz="2400" dirty="0">
                <a:latin typeface="Proxima Nova Rg" panose="02000506030000020004" pitchFamily="2" charset="0"/>
              </a:rPr>
              <a:t>Gaining others' perspectives on important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37E780-507F-5BA2-6AD3-B4F966061282}"/>
              </a:ext>
            </a:extLst>
          </p:cNvPr>
          <p:cNvSpPr/>
          <p:nvPr/>
        </p:nvSpPr>
        <p:spPr>
          <a:xfrm>
            <a:off x="838200" y="1299440"/>
            <a:ext cx="1231839" cy="92598"/>
          </a:xfrm>
          <a:prstGeom prst="rect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circle&#10;&#10;Description automatically generated">
            <a:extLst>
              <a:ext uri="{FF2B5EF4-FFF2-40B4-BE49-F238E27FC236}">
                <a16:creationId xmlns:a16="http://schemas.microsoft.com/office/drawing/2014/main" id="{BB50C741-D503-8E5A-3FFC-498486490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2389798"/>
            <a:ext cx="184722" cy="188207"/>
          </a:xfrm>
          <a:prstGeom prst="rect">
            <a:avLst/>
          </a:prstGeom>
        </p:spPr>
      </p:pic>
      <p:pic>
        <p:nvPicPr>
          <p:cNvPr id="7" name="Picture 6" descr="A close up of a circle&#10;&#10;Description automatically generated">
            <a:extLst>
              <a:ext uri="{FF2B5EF4-FFF2-40B4-BE49-F238E27FC236}">
                <a16:creationId xmlns:a16="http://schemas.microsoft.com/office/drawing/2014/main" id="{21B99D0F-4DBD-28AC-2BA8-60B710B93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3123609"/>
            <a:ext cx="184722" cy="188207"/>
          </a:xfrm>
          <a:prstGeom prst="rect">
            <a:avLst/>
          </a:prstGeom>
        </p:spPr>
      </p:pic>
      <p:pic>
        <p:nvPicPr>
          <p:cNvPr id="8" name="Picture 7" descr="A close up of a circle&#10;&#10;Description automatically generated">
            <a:extLst>
              <a:ext uri="{FF2B5EF4-FFF2-40B4-BE49-F238E27FC236}">
                <a16:creationId xmlns:a16="http://schemas.microsoft.com/office/drawing/2014/main" id="{908EAEE5-5D24-6BA0-929A-63286AAB5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3857420"/>
            <a:ext cx="184722" cy="188207"/>
          </a:xfrm>
          <a:prstGeom prst="rect">
            <a:avLst/>
          </a:prstGeom>
        </p:spPr>
      </p:pic>
      <p:pic>
        <p:nvPicPr>
          <p:cNvPr id="9" name="Picture 8" descr="A close up of a circle&#10;&#10;Description automatically generated">
            <a:extLst>
              <a:ext uri="{FF2B5EF4-FFF2-40B4-BE49-F238E27FC236}">
                <a16:creationId xmlns:a16="http://schemas.microsoft.com/office/drawing/2014/main" id="{5963B9A1-D216-39D0-49CF-3B4AE17181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4229240"/>
            <a:ext cx="184722" cy="188207"/>
          </a:xfrm>
          <a:prstGeom prst="rect">
            <a:avLst/>
          </a:prstGeom>
        </p:spPr>
      </p:pic>
      <p:pic>
        <p:nvPicPr>
          <p:cNvPr id="10" name="Picture 9" descr="A close up of a circle&#10;&#10;Description automatically generated">
            <a:extLst>
              <a:ext uri="{FF2B5EF4-FFF2-40B4-BE49-F238E27FC236}">
                <a16:creationId xmlns:a16="http://schemas.microsoft.com/office/drawing/2014/main" id="{C37409AA-3EF2-F8B5-361E-672D4458D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4583280"/>
            <a:ext cx="184722" cy="188207"/>
          </a:xfrm>
          <a:prstGeom prst="rect">
            <a:avLst/>
          </a:prstGeom>
        </p:spPr>
      </p:pic>
      <p:pic>
        <p:nvPicPr>
          <p:cNvPr id="11" name="Picture 10" descr="A close up of a circle&#10;&#10;Description automatically generated">
            <a:extLst>
              <a:ext uri="{FF2B5EF4-FFF2-40B4-BE49-F238E27FC236}">
                <a16:creationId xmlns:a16="http://schemas.microsoft.com/office/drawing/2014/main" id="{E7336409-3E62-C8D2-7D99-43AAFC3B0F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4937320"/>
            <a:ext cx="184722" cy="188207"/>
          </a:xfrm>
          <a:prstGeom prst="rect">
            <a:avLst/>
          </a:prstGeom>
        </p:spPr>
      </p:pic>
      <p:pic>
        <p:nvPicPr>
          <p:cNvPr id="12" name="Picture 11" descr="A close up of a circle&#10;&#10;Description automatically generated">
            <a:extLst>
              <a:ext uri="{FF2B5EF4-FFF2-40B4-BE49-F238E27FC236}">
                <a16:creationId xmlns:a16="http://schemas.microsoft.com/office/drawing/2014/main" id="{FE33A5CC-4848-2D10-82A3-AA1CADE9A9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946" y="5688193"/>
            <a:ext cx="184722" cy="188207"/>
          </a:xfrm>
          <a:prstGeom prst="rect">
            <a:avLst/>
          </a:prstGeom>
        </p:spPr>
      </p:pic>
      <p:pic>
        <p:nvPicPr>
          <p:cNvPr id="14" name="Picture 13" descr="A purple triangle on a black background&#10;&#10;Description automatically generated">
            <a:extLst>
              <a:ext uri="{FF2B5EF4-FFF2-40B4-BE49-F238E27FC236}">
                <a16:creationId xmlns:a16="http://schemas.microsoft.com/office/drawing/2014/main" id="{24872265-ABB6-5352-A222-F36E7EB3F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28536">
            <a:off x="9977700" y="545022"/>
            <a:ext cx="2032023" cy="1148035"/>
          </a:xfrm>
          <a:prstGeom prst="rect">
            <a:avLst/>
          </a:prstGeom>
        </p:spPr>
      </p:pic>
      <p:pic>
        <p:nvPicPr>
          <p:cNvPr id="15" name="Picture 14" descr="A green triangle on a black background&#10;&#10;Description automatically generated">
            <a:extLst>
              <a:ext uri="{FF2B5EF4-FFF2-40B4-BE49-F238E27FC236}">
                <a16:creationId xmlns:a16="http://schemas.microsoft.com/office/drawing/2014/main" id="{20FD037F-D172-4D09-436A-DEF5E11E81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92582" y="6340329"/>
            <a:ext cx="1123950" cy="635000"/>
          </a:xfrm>
          <a:prstGeom prst="rect">
            <a:avLst/>
          </a:prstGeom>
        </p:spPr>
      </p:pic>
      <p:pic>
        <p:nvPicPr>
          <p:cNvPr id="19" name="Picture 18" descr="A white cell phone with a red heart on the screen&#10;&#10;Description automatically generated">
            <a:extLst>
              <a:ext uri="{FF2B5EF4-FFF2-40B4-BE49-F238E27FC236}">
                <a16:creationId xmlns:a16="http://schemas.microsoft.com/office/drawing/2014/main" id="{80040AA8-B582-D601-7E85-567F326F23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325" y="-7837"/>
            <a:ext cx="15113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4D18FEE-244A-238F-CF24-4E9FBEEEE988}"/>
              </a:ext>
            </a:extLst>
          </p:cNvPr>
          <p:cNvSpPr/>
          <p:nvPr/>
        </p:nvSpPr>
        <p:spPr>
          <a:xfrm>
            <a:off x="7124809" y="1951422"/>
            <a:ext cx="4157985" cy="3216110"/>
          </a:xfrm>
          <a:prstGeom prst="roundRect">
            <a:avLst>
              <a:gd name="adj" fmla="val 3216"/>
            </a:avLst>
          </a:prstGeom>
          <a:solidFill>
            <a:srgbClr val="F5E8C9"/>
          </a:solidFill>
          <a:ln>
            <a:solidFill>
              <a:srgbClr val="EB8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65C18-CFDF-3314-B736-BDD9486D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141" y="381421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Proxima Nova Rg" panose="02000506030000020004" pitchFamily="2" charset="0"/>
              </a:rPr>
              <a:t>2. Stay 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0647-2509-CA47-5CE4-25CCA32B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141" y="1951422"/>
            <a:ext cx="5439698" cy="971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Physical activity has huge benefits for our bodies and minds.</a:t>
            </a: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4F63F-3EBB-69E3-0247-B4BE01D234E9}"/>
              </a:ext>
            </a:extLst>
          </p:cNvPr>
          <p:cNvSpPr txBox="1"/>
          <p:nvPr/>
        </p:nvSpPr>
        <p:spPr>
          <a:xfrm>
            <a:off x="7298143" y="2186597"/>
            <a:ext cx="397087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 panose="02000506030000020004" pitchFamily="2" charset="0"/>
              </a:rPr>
              <a:t>Can you name a physical activity for every letter of the alphabet?</a:t>
            </a:r>
          </a:p>
          <a:p>
            <a:endParaRPr lang="en-GB" sz="2400" dirty="0">
              <a:latin typeface="Proxima Nova Rg" panose="02000506030000020004" pitchFamily="2" charset="0"/>
            </a:endParaRPr>
          </a:p>
          <a:p>
            <a:r>
              <a:rPr lang="en-GB" sz="2400" dirty="0">
                <a:latin typeface="Proxima Nova Rg" panose="02000506030000020004" pitchFamily="2" charset="0"/>
              </a:rPr>
              <a:t>For each activity you name, consider whether it is low, moderate or high intensity.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A0276-10B5-C846-1C6F-47DD4C5A0CAB}"/>
              </a:ext>
            </a:extLst>
          </p:cNvPr>
          <p:cNvSpPr txBox="1"/>
          <p:nvPr/>
        </p:nvSpPr>
        <p:spPr>
          <a:xfrm>
            <a:off x="728612" y="2926977"/>
            <a:ext cx="50951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/>
                <a:ea typeface="+mn-lt"/>
                <a:cs typeface="+mn-lt"/>
              </a:rPr>
              <a:t>Do you know the recommended amount of physical activity per day for children and young people?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A927A-1236-99DE-DF5A-138EFB973615}"/>
              </a:ext>
            </a:extLst>
          </p:cNvPr>
          <p:cNvSpPr txBox="1"/>
          <p:nvPr/>
        </p:nvSpPr>
        <p:spPr>
          <a:xfrm>
            <a:off x="728612" y="4499259"/>
            <a:ext cx="527918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Proxima Nova Rg"/>
              </a:rPr>
              <a:t>The NHS recommends children and young people to aim for an average of at least 60 minutes of moderate or vigorous activity a day.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3B5E70-AD16-E0AD-7305-42F6546AA66A}"/>
              </a:ext>
            </a:extLst>
          </p:cNvPr>
          <p:cNvSpPr/>
          <p:nvPr/>
        </p:nvSpPr>
        <p:spPr>
          <a:xfrm>
            <a:off x="838200" y="1299440"/>
            <a:ext cx="1231839" cy="92598"/>
          </a:xfrm>
          <a:prstGeom prst="rect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ack and pink background&#10;&#10;Description automatically generated">
            <a:extLst>
              <a:ext uri="{FF2B5EF4-FFF2-40B4-BE49-F238E27FC236}">
                <a16:creationId xmlns:a16="http://schemas.microsoft.com/office/drawing/2014/main" id="{CA34119D-750F-3608-C85D-D77340479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7868" y="-39023"/>
            <a:ext cx="3331391" cy="984024"/>
          </a:xfrm>
          <a:prstGeom prst="rect">
            <a:avLst/>
          </a:prstGeom>
        </p:spPr>
      </p:pic>
      <p:pic>
        <p:nvPicPr>
          <p:cNvPr id="16" name="Picture 15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4011FF4B-B99E-F1DD-2A9E-800D653070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06728" y="6278456"/>
            <a:ext cx="112395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9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AF1DF2A-1B7B-532E-65CA-B7B5BD192B0C}"/>
              </a:ext>
            </a:extLst>
          </p:cNvPr>
          <p:cNvSpPr/>
          <p:nvPr/>
        </p:nvSpPr>
        <p:spPr>
          <a:xfrm>
            <a:off x="7849849" y="2778370"/>
            <a:ext cx="3398443" cy="2621522"/>
          </a:xfrm>
          <a:prstGeom prst="roundRect">
            <a:avLst>
              <a:gd name="adj" fmla="val 3216"/>
            </a:avLst>
          </a:prstGeom>
          <a:solidFill>
            <a:srgbClr val="F2BDA6"/>
          </a:solidFill>
          <a:ln>
            <a:solidFill>
              <a:srgbClr val="EB8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D7759-A681-40DA-9A5F-0FFE4A56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2" y="363159"/>
            <a:ext cx="6289040" cy="134588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Proxima Nova Rg" panose="02000506030000020004" pitchFamily="2" charset="0"/>
              </a:rPr>
              <a:t>3. Keep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D6E6-E92D-EB12-9E06-B7889894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92" y="1775330"/>
            <a:ext cx="6275439" cy="4815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Proxima Nova Rg"/>
              </a:rPr>
              <a:t>Hands up if you consider learning to be good for your mental wellbeing.</a:t>
            </a: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Proxima Nova Rg"/>
              </a:rPr>
              <a:t>Learning may not always seem like it's boosting your mood. However, research has shown that learning new things we find interesting or developing new skills can actually support our wellbeing.</a:t>
            </a:r>
            <a:endParaRPr lang="en-GB" sz="11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2400" dirty="0">
                <a:latin typeface="Proxima Nova Rg"/>
              </a:rPr>
              <a:t>It can boost self-confidence and raise self-esteem. It can give us a sense of purpose. And it's also a way of connecting with others.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686BF-C4FB-074A-79B6-728D1CA50064}"/>
              </a:ext>
            </a:extLst>
          </p:cNvPr>
          <p:cNvSpPr txBox="1"/>
          <p:nvPr/>
        </p:nvSpPr>
        <p:spPr>
          <a:xfrm>
            <a:off x="8230985" y="3488966"/>
            <a:ext cx="26596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 panose="02000506030000020004" pitchFamily="2" charset="0"/>
              </a:rPr>
              <a:t>If you could learn any new skill, what would it be?</a:t>
            </a:r>
          </a:p>
        </p:txBody>
      </p:sp>
      <p:pic>
        <p:nvPicPr>
          <p:cNvPr id="5" name="Picture 4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746E93BA-9C15-E6C4-51BB-63896E33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899">
            <a:off x="8270543" y="1848249"/>
            <a:ext cx="2247900" cy="1270000"/>
          </a:xfrm>
          <a:prstGeom prst="rect">
            <a:avLst/>
          </a:prstGeom>
        </p:spPr>
      </p:pic>
      <p:pic>
        <p:nvPicPr>
          <p:cNvPr id="6" name="Picture 5" descr="A close-up of a magnifying glass&#10;&#10;Description automatically generated">
            <a:extLst>
              <a:ext uri="{FF2B5EF4-FFF2-40B4-BE49-F238E27FC236}">
                <a16:creationId xmlns:a16="http://schemas.microsoft.com/office/drawing/2014/main" id="{3E5B414D-EC36-B45F-3025-D4A08FEB8E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975" y="1496931"/>
            <a:ext cx="1308100" cy="1638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9765112-E783-CB0D-7EA5-A751BDC21B24}"/>
              </a:ext>
            </a:extLst>
          </p:cNvPr>
          <p:cNvSpPr/>
          <p:nvPr/>
        </p:nvSpPr>
        <p:spPr>
          <a:xfrm>
            <a:off x="838200" y="1299440"/>
            <a:ext cx="1231839" cy="92598"/>
          </a:xfrm>
          <a:prstGeom prst="rect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2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5B89-8891-6DA4-E4AE-357D007E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416" y="426321"/>
            <a:ext cx="4927600" cy="130524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Proxima Nova Rg" panose="02000506030000020004" pitchFamily="2" charset="0"/>
              </a:rPr>
              <a:t>4. Be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EA7E-312F-9E65-06D5-F82E7CAA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16" y="1717953"/>
            <a:ext cx="4811252" cy="4475879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GB" sz="2400" dirty="0">
                <a:latin typeface="Proxima Nova Rg"/>
              </a:rPr>
              <a:t>Noticing our current surroundings and bringing our focus to the 'here and now' can also support mental wellbeing. It can help us enjoy the moment. </a:t>
            </a:r>
            <a:endParaRPr lang="en-US" dirty="0"/>
          </a:p>
          <a:p>
            <a:pPr marL="0" indent="0">
              <a:buNone/>
            </a:pPr>
            <a:r>
              <a:rPr lang="en-GB" sz="2400" dirty="0">
                <a:latin typeface="Proxima Nova Rg"/>
              </a:rPr>
              <a:t>Being present also allows us to stop and notice our thoughts and feelings.</a:t>
            </a: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Being present is often referred to as mindfulness. Practicing mindfulness can be particularly helpful when we're feeling anxious.</a:t>
            </a: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60FA4-6585-CC1E-1C3E-242332161C87}"/>
              </a:ext>
            </a:extLst>
          </p:cNvPr>
          <p:cNvSpPr txBox="1"/>
          <p:nvPr/>
        </p:nvSpPr>
        <p:spPr>
          <a:xfrm>
            <a:off x="6358619" y="3955388"/>
            <a:ext cx="511201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/>
              </a:rPr>
              <a:t>Let's try now:</a:t>
            </a:r>
            <a:endParaRPr lang="en-US" dirty="0">
              <a:latin typeface="Proxima Nova Rg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9F35F-4D15-B4A0-29AF-6BB75782CD23}"/>
              </a:ext>
            </a:extLst>
          </p:cNvPr>
          <p:cNvSpPr/>
          <p:nvPr/>
        </p:nvSpPr>
        <p:spPr>
          <a:xfrm>
            <a:off x="838200" y="1299440"/>
            <a:ext cx="1231839" cy="92598"/>
          </a:xfrm>
          <a:prstGeom prst="rect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of a circle&#10;&#10;Description automatically generated">
            <a:extLst>
              <a:ext uri="{FF2B5EF4-FFF2-40B4-BE49-F238E27FC236}">
                <a16:creationId xmlns:a16="http://schemas.microsoft.com/office/drawing/2014/main" id="{815B664D-2700-B1B7-61F7-A36EA5793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340" y="5190446"/>
            <a:ext cx="184722" cy="188207"/>
          </a:xfrm>
          <a:prstGeom prst="rect">
            <a:avLst/>
          </a:prstGeom>
        </p:spPr>
      </p:pic>
      <p:pic>
        <p:nvPicPr>
          <p:cNvPr id="6" name="Picture 5" descr="A close up of a circle&#10;&#10;Description automatically generated">
            <a:extLst>
              <a:ext uri="{FF2B5EF4-FFF2-40B4-BE49-F238E27FC236}">
                <a16:creationId xmlns:a16="http://schemas.microsoft.com/office/drawing/2014/main" id="{F5B2F67C-A967-48CA-CF3D-6CB129A67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62" y="4642521"/>
            <a:ext cx="184722" cy="188207"/>
          </a:xfrm>
          <a:prstGeom prst="rect">
            <a:avLst/>
          </a:prstGeom>
        </p:spPr>
      </p:pic>
      <p:pic>
        <p:nvPicPr>
          <p:cNvPr id="8" name="Picture 7" descr="A close up of a circle&#10;&#10;Description automatically generated">
            <a:extLst>
              <a:ext uri="{FF2B5EF4-FFF2-40B4-BE49-F238E27FC236}">
                <a16:creationId xmlns:a16="http://schemas.microsoft.com/office/drawing/2014/main" id="{0CEB83CD-1B00-082F-D76B-F1253D4598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6493460" y="5639930"/>
            <a:ext cx="191198" cy="187713"/>
          </a:xfrm>
          <a:prstGeom prst="rect">
            <a:avLst/>
          </a:prstGeom>
        </p:spPr>
      </p:pic>
      <p:pic>
        <p:nvPicPr>
          <p:cNvPr id="12" name="Picture 11" descr="A green triangle on a black background&#10;&#10;Description automatically generated">
            <a:extLst>
              <a:ext uri="{FF2B5EF4-FFF2-40B4-BE49-F238E27FC236}">
                <a16:creationId xmlns:a16="http://schemas.microsoft.com/office/drawing/2014/main" id="{BB84FCF0-A096-9D5E-D29A-849966CBD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9880">
            <a:off x="7622380" y="701522"/>
            <a:ext cx="2444422" cy="1381029"/>
          </a:xfrm>
          <a:prstGeom prst="rect">
            <a:avLst/>
          </a:prstGeom>
        </p:spPr>
      </p:pic>
      <p:pic>
        <p:nvPicPr>
          <p:cNvPr id="10" name="Picture 9" descr="A close-up of a sign&#10;&#10;Description automatically generated">
            <a:extLst>
              <a:ext uri="{FF2B5EF4-FFF2-40B4-BE49-F238E27FC236}">
                <a16:creationId xmlns:a16="http://schemas.microsoft.com/office/drawing/2014/main" id="{40F4A548-8D99-9F9D-353D-C7AF08106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689" y="318607"/>
            <a:ext cx="1740097" cy="1574373"/>
          </a:xfrm>
          <a:prstGeom prst="rect">
            <a:avLst/>
          </a:prstGeom>
        </p:spPr>
      </p:pic>
      <p:pic>
        <p:nvPicPr>
          <p:cNvPr id="13" name="Picture 12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5700EF80-2DA6-F914-B7D3-4D260B96A0D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25037" y="6336329"/>
            <a:ext cx="112395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DFB2A7-2EB9-B4AE-2896-AB3E0C41B5BC}"/>
              </a:ext>
            </a:extLst>
          </p:cNvPr>
          <p:cNvSpPr txBox="1"/>
          <p:nvPr/>
        </p:nvSpPr>
        <p:spPr>
          <a:xfrm>
            <a:off x="6855417" y="4543587"/>
            <a:ext cx="554581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/>
                <a:cs typeface="Arial"/>
              </a:rPr>
              <a:t>Identify 3 objects around you</a:t>
            </a:r>
            <a:r>
              <a:rPr lang="en-US" sz="2400" dirty="0">
                <a:latin typeface="Proxima Nova Rg"/>
                <a:cs typeface="Arial"/>
              </a:rPr>
              <a:t>​</a:t>
            </a:r>
            <a:endParaRPr lang="en-US"/>
          </a:p>
          <a:p>
            <a:endParaRPr lang="en-US" sz="2400" dirty="0">
              <a:latin typeface="Proxima Nova Rg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91560-F2C6-DA7D-EF9D-877A35DC1722}"/>
              </a:ext>
            </a:extLst>
          </p:cNvPr>
          <p:cNvSpPr txBox="1"/>
          <p:nvPr/>
        </p:nvSpPr>
        <p:spPr>
          <a:xfrm>
            <a:off x="6360160" y="2123440"/>
            <a:ext cx="523240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Proxima Nova Rg"/>
                <a:cs typeface="Segoe UI"/>
              </a:rPr>
              <a:t>The 3, 3, 3 technique</a:t>
            </a:r>
            <a:r>
              <a:rPr lang="en-US" sz="2400">
                <a:latin typeface="Proxima Nova Rg"/>
                <a:cs typeface="Segoe UI"/>
              </a:rPr>
              <a:t>​</a:t>
            </a:r>
          </a:p>
          <a:p>
            <a:r>
              <a:rPr lang="en-GB" sz="2400">
                <a:latin typeface="Proxima Nova Rg"/>
                <a:cs typeface="Segoe UI"/>
              </a:rPr>
              <a:t>When something triggers you to feel anxious, you can try using the 3,3,3 rule to help you feel grounded.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3DC5-E9F3-55A3-727B-A782F8642FC9}"/>
              </a:ext>
            </a:extLst>
          </p:cNvPr>
          <p:cNvSpPr txBox="1"/>
          <p:nvPr/>
        </p:nvSpPr>
        <p:spPr>
          <a:xfrm>
            <a:off x="6855417" y="5047281"/>
            <a:ext cx="50550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/>
                <a:cs typeface="Arial"/>
              </a:rPr>
              <a:t>Listen for 3 sounds</a:t>
            </a:r>
            <a:r>
              <a:rPr lang="en-US" sz="2400" dirty="0">
                <a:latin typeface="Proxima Nova Rg"/>
                <a:cs typeface="Arial"/>
              </a:rPr>
              <a:t>​​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2FE38-5986-C633-71BB-8047FC8B3A82}"/>
              </a:ext>
            </a:extLst>
          </p:cNvPr>
          <p:cNvSpPr txBox="1"/>
          <p:nvPr/>
        </p:nvSpPr>
        <p:spPr>
          <a:xfrm>
            <a:off x="6855417" y="5512231"/>
            <a:ext cx="428011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latin typeface="Proxima Nova Rg"/>
              </a:rPr>
              <a:t>Touch 3 things or move 3 body parts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9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5F9B04-37F1-3D5F-DCAB-2515F70EE760}"/>
              </a:ext>
            </a:extLst>
          </p:cNvPr>
          <p:cNvSpPr/>
          <p:nvPr/>
        </p:nvSpPr>
        <p:spPr>
          <a:xfrm>
            <a:off x="6480314" y="838283"/>
            <a:ext cx="5078360" cy="2590717"/>
          </a:xfrm>
          <a:prstGeom prst="roundRect">
            <a:avLst>
              <a:gd name="adj" fmla="val 3216"/>
            </a:avLst>
          </a:prstGeom>
          <a:solidFill>
            <a:srgbClr val="C2E3FA"/>
          </a:solidFill>
          <a:ln>
            <a:solidFill>
              <a:srgbClr val="6BBA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7BB03-4263-93CD-1A49-1F4D2B6C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12" y="377439"/>
            <a:ext cx="5257800" cy="1325563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Proxima Nova Rg" panose="02000506030000020004" pitchFamily="2" charset="0"/>
              </a:rPr>
              <a:t>5. Give to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5776-E4DE-7E7A-AE3D-A18EB7D02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80" y="1790097"/>
            <a:ext cx="4753682" cy="46225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Giving to others has been scientifically proven to activate the reward centre of our brains.</a:t>
            </a:r>
          </a:p>
          <a:p>
            <a:pPr marL="0" indent="0">
              <a:buNone/>
            </a:pPr>
            <a:endParaRPr lang="en-US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When we give to others, our brain releases endorphins ('feel good' chemicals) which can reduce stress and make us feel happier.</a:t>
            </a:r>
          </a:p>
          <a:p>
            <a:pPr marL="0" indent="0">
              <a:buNone/>
            </a:pPr>
            <a:endParaRPr lang="en-US" sz="2400" dirty="0">
              <a:latin typeface="Proxima Nova Rg" panose="02000506030000020004" pitchFamily="2" charset="0"/>
            </a:endParaRPr>
          </a:p>
          <a:p>
            <a:pPr marL="0" indent="0">
              <a:buNone/>
            </a:pPr>
            <a:r>
              <a:rPr lang="en-GB" sz="2400" dirty="0">
                <a:latin typeface="Proxima Nova Rg" panose="02000506030000020004" pitchFamily="2" charset="0"/>
              </a:rPr>
              <a:t>Generosity has even been linked to lower blood pressure and a longer lifespan!</a:t>
            </a:r>
          </a:p>
          <a:p>
            <a:pPr marL="0" indent="0">
              <a:buNone/>
            </a:pPr>
            <a:endParaRPr lang="en-GB" sz="2400" dirty="0">
              <a:latin typeface="Proxima Nova Rg" panose="0200050603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15386-760F-8EA2-DCD2-462DECB1BEDE}"/>
              </a:ext>
            </a:extLst>
          </p:cNvPr>
          <p:cNvSpPr txBox="1"/>
          <p:nvPr/>
        </p:nvSpPr>
        <p:spPr>
          <a:xfrm>
            <a:off x="6599583" y="983458"/>
            <a:ext cx="48436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 dirty="0">
                <a:latin typeface="Proxima Nova Rg" panose="02000506030000020004" pitchFamily="2" charset="0"/>
              </a:rPr>
              <a:t>Can you think of three examples of giving to others?</a:t>
            </a:r>
          </a:p>
          <a:p>
            <a:endParaRPr lang="en-GB" sz="2400" b="1" dirty="0">
              <a:latin typeface="Proxima Nova Rg" panose="02000506030000020004" pitchFamily="2" charset="0"/>
            </a:endParaRPr>
          </a:p>
          <a:p>
            <a:r>
              <a:rPr lang="en-GB" sz="2400" b="1" dirty="0">
                <a:latin typeface="Proxima Nova Rg"/>
              </a:rPr>
              <a:t>This could be an act of kindness, volunteering or supporting others in various ways.</a:t>
            </a:r>
          </a:p>
        </p:txBody>
      </p:sp>
      <p:pic>
        <p:nvPicPr>
          <p:cNvPr id="6" name="Picture 5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FC62E249-F33D-51FD-1FB5-746A7257F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4" y="3436958"/>
            <a:ext cx="5103940" cy="3430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8C75C1-1CD4-D8DC-3189-92BB23388F9C}"/>
              </a:ext>
            </a:extLst>
          </p:cNvPr>
          <p:cNvSpPr/>
          <p:nvPr/>
        </p:nvSpPr>
        <p:spPr>
          <a:xfrm>
            <a:off x="838200" y="1299440"/>
            <a:ext cx="1231839" cy="92598"/>
          </a:xfrm>
          <a:prstGeom prst="rect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black and pink background&#10;&#10;Description automatically generated">
            <a:extLst>
              <a:ext uri="{FF2B5EF4-FFF2-40B4-BE49-F238E27FC236}">
                <a16:creationId xmlns:a16="http://schemas.microsoft.com/office/drawing/2014/main" id="{43533187-883D-6A00-3656-BFC6C1B0ED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386258" y="-11575"/>
            <a:ext cx="1805011" cy="53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Flower Hands photo and picture">
            <a:extLst>
              <a:ext uri="{FF2B5EF4-FFF2-40B4-BE49-F238E27FC236}">
                <a16:creationId xmlns:a16="http://schemas.microsoft.com/office/drawing/2014/main" id="{CB6155CB-E09D-E18B-4BE7-C6DD2ABD0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361" y="-1305274"/>
            <a:ext cx="12400722" cy="816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36B6D-9CD8-B171-1571-DCD7CFF4C6E3}"/>
              </a:ext>
            </a:extLst>
          </p:cNvPr>
          <p:cNvSpPr txBox="1"/>
          <p:nvPr/>
        </p:nvSpPr>
        <p:spPr>
          <a:xfrm>
            <a:off x="9984344" y="6537331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solidFill>
                  <a:srgbClr val="FDECB4"/>
                </a:solidFill>
                <a:latin typeface="Proxima Nova Rg" panose="02000506030000020004" pitchFamily="2" charset="0"/>
              </a:rPr>
              <a:t>Photo by </a:t>
            </a:r>
            <a:r>
              <a:rPr lang="en-GB" sz="1000" dirty="0" err="1">
                <a:solidFill>
                  <a:srgbClr val="FDECB4"/>
                </a:solidFill>
                <a:latin typeface="Proxima Nova Rg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GLady</a:t>
            </a:r>
            <a:r>
              <a:rPr lang="en-GB" sz="1000" dirty="0">
                <a:solidFill>
                  <a:srgbClr val="FDECB4"/>
                </a:solidFill>
                <a:latin typeface="Proxima Nova Rg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</a:t>
            </a:r>
            <a:r>
              <a:rPr lang="en-GB" sz="1000" dirty="0" err="1">
                <a:solidFill>
                  <a:srgbClr val="FDECB4"/>
                </a:solidFill>
                <a:latin typeface="Proxima Nova Rg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r>
              <a:rPr lang="en-GB" sz="1000" dirty="0">
                <a:solidFill>
                  <a:srgbClr val="FDECB4"/>
                </a:solidFill>
                <a:latin typeface="Proxima Nova Rg" panose="0200050603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en-US" sz="1000" dirty="0">
              <a:solidFill>
                <a:srgbClr val="FDECB4"/>
              </a:solidFill>
              <a:latin typeface="Proxima Nova Rg" panose="0200050603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9E85-33B8-8D21-260D-4BF6F69D0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14" y="4902440"/>
            <a:ext cx="9024730" cy="156044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GB" b="1" dirty="0">
                <a:ln>
                  <a:solidFill>
                    <a:srgbClr val="597045">
                      <a:alpha val="90000"/>
                    </a:srgbClr>
                  </a:solidFill>
                </a:ln>
                <a:solidFill>
                  <a:schemeClr val="accent3">
                    <a:lumMod val="50000"/>
                  </a:schemeClr>
                </a:solidFill>
                <a:latin typeface="Proxima Nova Rg" panose="02000506030000020004" pitchFamily="2" charset="0"/>
              </a:rPr>
              <a:t>"Allow yourself the things you need right now, whether that's space, rest, support or something else. Know that you are not a burden for taking care of yourself.”</a:t>
            </a:r>
          </a:p>
          <a:p>
            <a:pPr marL="0" indent="0" algn="ctr">
              <a:buNone/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Proxima Nova Rg" panose="02000506030000020004" pitchFamily="2" charset="0"/>
              </a:rPr>
              <a:t>                                                 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  <a:latin typeface="Proxima Nova Rg" panose="02000506030000020004" pitchFamily="2" charset="0"/>
              </a:rPr>
              <a:t>Twloha</a:t>
            </a:r>
            <a:endParaRPr lang="en-GB" sz="2000" dirty="0">
              <a:solidFill>
                <a:schemeClr val="accent3">
                  <a:lumMod val="50000"/>
                </a:schemeClr>
              </a:solidFill>
              <a:latin typeface="Proxima Nova Rg" panose="02000506030000020004" pitchFamily="2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93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and white sign with grey text&#10;&#10;Description automatically generated">
            <a:extLst>
              <a:ext uri="{FF2B5EF4-FFF2-40B4-BE49-F238E27FC236}">
                <a16:creationId xmlns:a16="http://schemas.microsoft.com/office/drawing/2014/main" id="{A50D7C69-F380-C467-4B64-E842B01A69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/>
          <a:stretch/>
        </p:blipFill>
        <p:spPr>
          <a:xfrm>
            <a:off x="2760008" y="1881093"/>
            <a:ext cx="6671983" cy="3095813"/>
          </a:xfrm>
          <a:prstGeom prst="rect">
            <a:avLst/>
          </a:prstGeom>
        </p:spPr>
      </p:pic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39E3F3C-3920-A634-6AF9-010FA8021A24}"/>
              </a:ext>
            </a:extLst>
          </p:cNvPr>
          <p:cNvSpPr/>
          <p:nvPr/>
        </p:nvSpPr>
        <p:spPr>
          <a:xfrm rot="16200000">
            <a:off x="10933936" y="2506427"/>
            <a:ext cx="1122702" cy="1043319"/>
          </a:xfrm>
          <a:prstGeom prst="rtTriangle">
            <a:avLst/>
          </a:prstGeom>
          <a:solidFill>
            <a:srgbClr val="6B8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F826CE8F-025A-2783-F699-11FB69A7922D}"/>
              </a:ext>
            </a:extLst>
          </p:cNvPr>
          <p:cNvSpPr/>
          <p:nvPr/>
        </p:nvSpPr>
        <p:spPr>
          <a:xfrm rot="16200000">
            <a:off x="10174129" y="4881840"/>
            <a:ext cx="1856935" cy="1781974"/>
          </a:xfrm>
          <a:prstGeom prst="rtTriangle">
            <a:avLst/>
          </a:prstGeom>
          <a:solidFill>
            <a:srgbClr val="EB8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3976FB29-40FE-039A-298C-86F04FABDA40}"/>
              </a:ext>
            </a:extLst>
          </p:cNvPr>
          <p:cNvSpPr/>
          <p:nvPr/>
        </p:nvSpPr>
        <p:spPr>
          <a:xfrm rot="5400000">
            <a:off x="160936" y="223776"/>
            <a:ext cx="1856935" cy="1781974"/>
          </a:xfrm>
          <a:prstGeom prst="rtTriangle">
            <a:avLst/>
          </a:prstGeom>
          <a:solidFill>
            <a:srgbClr val="ED4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7D8BE-FA90-CF30-4459-8BEF33A77103}"/>
              </a:ext>
            </a:extLst>
          </p:cNvPr>
          <p:cNvSpPr/>
          <p:nvPr/>
        </p:nvSpPr>
        <p:spPr>
          <a:xfrm rot="2700000">
            <a:off x="697473" y="2101208"/>
            <a:ext cx="1062803" cy="1062803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6BBA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46D6BEA6-55A3-C170-269B-2E4A1D8489BB}"/>
              </a:ext>
            </a:extLst>
          </p:cNvPr>
          <p:cNvSpPr/>
          <p:nvPr/>
        </p:nvSpPr>
        <p:spPr>
          <a:xfrm rot="5400000">
            <a:off x="8758997" y="5638492"/>
            <a:ext cx="1062803" cy="1062803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C2E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B5B7921B-1CFB-C14C-BDE9-9EC39D56529D}"/>
              </a:ext>
            </a:extLst>
          </p:cNvPr>
          <p:cNvSpPr/>
          <p:nvPr/>
        </p:nvSpPr>
        <p:spPr>
          <a:xfrm rot="16200000">
            <a:off x="10211609" y="4503257"/>
            <a:ext cx="682207" cy="682207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F2BA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EE50A1EE-3A0A-CE6F-3A26-EAA57F075058}"/>
              </a:ext>
            </a:extLst>
          </p:cNvPr>
          <p:cNvSpPr/>
          <p:nvPr/>
        </p:nvSpPr>
        <p:spPr>
          <a:xfrm rot="13500000">
            <a:off x="10179265" y="-565221"/>
            <a:ext cx="1503032" cy="1503032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D9D6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B9BCD640-FD2F-7EDF-2DE4-BB003CD65B3E}"/>
              </a:ext>
            </a:extLst>
          </p:cNvPr>
          <p:cNvSpPr/>
          <p:nvPr/>
        </p:nvSpPr>
        <p:spPr>
          <a:xfrm rot="5400000">
            <a:off x="2293306" y="186295"/>
            <a:ext cx="1169421" cy="1169421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F5E8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68356DA5-BE54-1088-67D9-951C8F991835}"/>
              </a:ext>
            </a:extLst>
          </p:cNvPr>
          <p:cNvSpPr/>
          <p:nvPr/>
        </p:nvSpPr>
        <p:spPr>
          <a:xfrm rot="16200000">
            <a:off x="211080" y="3248334"/>
            <a:ext cx="682207" cy="682207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9E9C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2F28ADAD-970B-DB0F-C5F6-A0FA31B8A345}"/>
              </a:ext>
            </a:extLst>
          </p:cNvPr>
          <p:cNvSpPr/>
          <p:nvPr/>
        </p:nvSpPr>
        <p:spPr>
          <a:xfrm rot="8100000">
            <a:off x="814061" y="3875194"/>
            <a:ext cx="1085463" cy="1085463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F7B5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1">
            <a:extLst>
              <a:ext uri="{FF2B5EF4-FFF2-40B4-BE49-F238E27FC236}">
                <a16:creationId xmlns:a16="http://schemas.microsoft.com/office/drawing/2014/main" id="{8A34CA66-76E0-4423-A553-903FF296E810}"/>
              </a:ext>
            </a:extLst>
          </p:cNvPr>
          <p:cNvSpPr/>
          <p:nvPr/>
        </p:nvSpPr>
        <p:spPr>
          <a:xfrm rot="18900000">
            <a:off x="2674428" y="5042592"/>
            <a:ext cx="317163" cy="317163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BFD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52EA0CD4-C46B-9DCE-114A-875301183113}"/>
              </a:ext>
            </a:extLst>
          </p:cNvPr>
          <p:cNvSpPr/>
          <p:nvPr/>
        </p:nvSpPr>
        <p:spPr>
          <a:xfrm rot="8100000">
            <a:off x="10084244" y="1971895"/>
            <a:ext cx="317163" cy="317163"/>
          </a:xfrm>
          <a:custGeom>
            <a:avLst/>
            <a:gdLst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1736819 w 1736819"/>
              <a:gd name="connsiteY2" fmla="*/ 1736819 h 1736819"/>
              <a:gd name="connsiteX3" fmla="*/ 0 w 1736819"/>
              <a:gd name="connsiteY3" fmla="*/ 1736819 h 1736819"/>
              <a:gd name="connsiteX4" fmla="*/ 0 w 1736819"/>
              <a:gd name="connsiteY4" fmla="*/ 0 h 1736819"/>
              <a:gd name="connsiteX0" fmla="*/ 0 w 1736819"/>
              <a:gd name="connsiteY0" fmla="*/ 0 h 1736819"/>
              <a:gd name="connsiteX1" fmla="*/ 1736819 w 1736819"/>
              <a:gd name="connsiteY1" fmla="*/ 0 h 1736819"/>
              <a:gd name="connsiteX2" fmla="*/ 0 w 1736819"/>
              <a:gd name="connsiteY2" fmla="*/ 1736819 h 1736819"/>
              <a:gd name="connsiteX3" fmla="*/ 0 w 1736819"/>
              <a:gd name="connsiteY3" fmla="*/ 0 h 1736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819" h="1736819">
                <a:moveTo>
                  <a:pt x="0" y="0"/>
                </a:moveTo>
                <a:lnTo>
                  <a:pt x="1736819" y="0"/>
                </a:lnTo>
                <a:lnTo>
                  <a:pt x="0" y="1736819"/>
                </a:lnTo>
                <a:lnTo>
                  <a:pt x="0" y="0"/>
                </a:lnTo>
                <a:close/>
              </a:path>
            </a:pathLst>
          </a:custGeom>
          <a:solidFill>
            <a:srgbClr val="F2BD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9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CF772F6850E04BBC59E1F63187FC6F" ma:contentTypeVersion="18" ma:contentTypeDescription="Create a new document." ma:contentTypeScope="" ma:versionID="833eb3dee03de706b959573fd3b810d3">
  <xsd:schema xmlns:xsd="http://www.w3.org/2001/XMLSchema" xmlns:xs="http://www.w3.org/2001/XMLSchema" xmlns:p="http://schemas.microsoft.com/office/2006/metadata/properties" xmlns:ns2="97b9d21a-925a-49e9-93d7-9782020f3462" xmlns:ns3="f405e823-ec5d-4772-af58-273ea8b79ff6" targetNamespace="http://schemas.microsoft.com/office/2006/metadata/properties" ma:root="true" ma:fieldsID="fffd1232843c5f41e1b24312dcb66d17" ns2:_="" ns3:_="">
    <xsd:import namespace="97b9d21a-925a-49e9-93d7-9782020f3462"/>
    <xsd:import namespace="f405e823-ec5d-4772-af58-273ea8b79f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9d21a-925a-49e9-93d7-9782020f3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9007704f-416d-454c-bbc2-f265cb201e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05e823-ec5d-4772-af58-273ea8b79ff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627ba6a-fb28-4be6-a75f-18e169db53bd}" ma:internalName="TaxCatchAll" ma:showField="CatchAllData" ma:web="f405e823-ec5d-4772-af58-273ea8b79f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b9d21a-925a-49e9-93d7-9782020f3462">
      <Terms xmlns="http://schemas.microsoft.com/office/infopath/2007/PartnerControls"/>
    </lcf76f155ced4ddcb4097134ff3c332f>
    <TaxCatchAll xmlns="f405e823-ec5d-4772-af58-273ea8b79ff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627B6A-C5F5-457C-824C-2B1CC1E11C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b9d21a-925a-49e9-93d7-9782020f3462"/>
    <ds:schemaRef ds:uri="f405e823-ec5d-4772-af58-273ea8b79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AAB43-65FD-4741-BF4C-8A1F94BA456A}">
  <ds:schemaRefs>
    <ds:schemaRef ds:uri="http://schemas.microsoft.com/office/2006/metadata/properties"/>
    <ds:schemaRef ds:uri="http://schemas.microsoft.com/office/infopath/2007/PartnerControls"/>
    <ds:schemaRef ds:uri="97b9d21a-925a-49e9-93d7-9782020f3462"/>
    <ds:schemaRef ds:uri="f405e823-ec5d-4772-af58-273ea8b79ff6"/>
  </ds:schemaRefs>
</ds:datastoreItem>
</file>

<file path=customXml/itemProps3.xml><?xml version="1.0" encoding="utf-8"?>
<ds:datastoreItem xmlns:ds="http://schemas.openxmlformats.org/officeDocument/2006/customXml" ds:itemID="{2B34815E-44D2-49DD-A2F9-FD4FCB0235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Protecting our wellbeing</vt:lpstr>
      <vt:lpstr>1. Connect with others</vt:lpstr>
      <vt:lpstr>2. Stay active</vt:lpstr>
      <vt:lpstr>3. Keep learning</vt:lpstr>
      <vt:lpstr>4. Be present</vt:lpstr>
      <vt:lpstr>5. Give to others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Faye Booth</dc:creator>
  <cp:lastModifiedBy>Faye Booth</cp:lastModifiedBy>
  <cp:revision>3380</cp:revision>
  <dcterms:created xsi:type="dcterms:W3CDTF">2024-04-22T16:16:20Z</dcterms:created>
  <dcterms:modified xsi:type="dcterms:W3CDTF">2024-06-13T11:16:45Z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0x0101008DCF772F6850E04BBC59E1F63187FC6F</vt:lpwstr>
  </property>
  <property fmtid="{D5CDD505-2E9C-101B-9397-08002B2CF9AE}" pid="3" name="MediaServiceImageTags">
    <vt:lpwstr/>
  </property>
</Properties>
</file>