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07" r:id="rId19"/>
    <p:sldId id="276" r:id="rId20"/>
    <p:sldId id="277" r:id="rId21"/>
    <p:sldId id="278" r:id="rId22"/>
    <p:sldId id="279" r:id="rId23"/>
    <p:sldId id="308" r:id="rId24"/>
    <p:sldId id="309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hole_review%20_better_version_new_concept" TargetMode="External"/><Relationship Id="rId2" Type="http://schemas.openxmlformats.org/officeDocument/2006/relationships/hyperlink" Target="http://www.enchantedlearning.com/wordlist/positivewords.s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.springer.com/search?facet-author=%22T.+V.+Prabhakar%22" TargetMode="External"/><Relationship Id="rId2" Type="http://schemas.openxmlformats.org/officeDocument/2006/relationships/hyperlink" Target="http://link.springer.com/search?facet-author=%22Ritesh+Agarwal%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k.springer.com/search?facet-author=%22Sugato+Chakrabarty%22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ANTANU\Downloads\www.flipkart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Model To Compute Degree of Polarity of Review 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Santanu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Modak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,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Sohom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Ghosh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and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Abhoy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Chand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Mondal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Presented By- </a:t>
            </a:r>
            <a:r>
              <a:rPr lang="en-US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Santanu</a:t>
            </a:r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Modak</a:t>
            </a:r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SENTIMENT WORD CORPUS….collected from </a:t>
            </a:r>
          </a:p>
          <a:p>
            <a:r>
              <a:rPr lang="en-US" u="sng" dirty="0" smtClean="0">
                <a:hlinkClick r:id="rId2"/>
              </a:rPr>
              <a:t>http://www.enchantedlearning.com/wordlist/positivewords.shtml</a:t>
            </a:r>
            <a:endParaRPr lang="en-US" u="sng" dirty="0" smtClean="0"/>
          </a:p>
          <a:p>
            <a:r>
              <a:rPr lang="en-US" dirty="0" smtClean="0">
                <a:hlinkClick r:id="rId3" action="ppaction://hlinkfile"/>
              </a:rPr>
              <a:t>http://www.enchantedlearning.com/wordlist/negativewords.shtml </a:t>
            </a:r>
            <a:endParaRPr lang="en-US" dirty="0" smtClean="0"/>
          </a:p>
          <a:p>
            <a:r>
              <a:rPr lang="en-US" b="1" dirty="0" smtClean="0"/>
              <a:t>Internet</a:t>
            </a:r>
            <a:endParaRPr lang="en-US" dirty="0" smtClean="0"/>
          </a:p>
          <a:p>
            <a:r>
              <a:rPr lang="en-US" dirty="0" smtClean="0"/>
              <a:t>Added some sentiment symbol also</a:t>
            </a:r>
          </a:p>
          <a:p>
            <a:pPr marL="0" indent="0">
              <a:buNone/>
            </a:pPr>
            <a:r>
              <a:rPr lang="en-US" dirty="0" smtClean="0"/>
              <a:t>Like 	</a:t>
            </a:r>
            <a:r>
              <a:rPr lang="en-US" b="1" dirty="0" smtClean="0"/>
              <a:t>'X-D', 'LOL', '(</a:t>
            </a:r>
            <a:r>
              <a:rPr lang="en-US" b="1" dirty="0" err="1" smtClean="0"/>
              <a:t>lol</a:t>
            </a:r>
            <a:r>
              <a:rPr lang="en-US" b="1" dirty="0" smtClean="0"/>
              <a:t>)', '(LOL)', ":'D", ":'-D", 'LMAO', '(lmao)',  - out of dictionary word</a:t>
            </a:r>
            <a:r>
              <a:rPr lang="en-US" b="1" dirty="0" smtClean="0"/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Tokenization</a:t>
            </a: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Stop word removal</a:t>
            </a:r>
          </a:p>
          <a:p>
            <a:pPr>
              <a:buNone/>
            </a:pP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Stemming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Experiments and Results after preprocessing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Dataset: </a:t>
            </a:r>
            <a:r>
              <a:rPr lang="en-US" dirty="0" smtClean="0"/>
              <a:t>Samsung Galaxy S Duos 2 Loses The Game With Slow Apps And Bad Battery</a:t>
            </a:r>
          </a:p>
          <a:p>
            <a:endParaRPr lang="en-US" dirty="0" smtClean="0"/>
          </a:p>
          <a:p>
            <a:r>
              <a:rPr lang="en-US" b="1" i="1" dirty="0" smtClean="0"/>
              <a:t>Dataset after preprocessing:</a:t>
            </a:r>
            <a:r>
              <a:rPr lang="en-US" dirty="0" smtClean="0"/>
              <a:t> Samsung </a:t>
            </a:r>
            <a:r>
              <a:rPr lang="en-US" dirty="0" err="1" smtClean="0"/>
              <a:t>Galaxi</a:t>
            </a:r>
            <a:r>
              <a:rPr lang="en-US" dirty="0" smtClean="0"/>
              <a:t> S Duo 2 Lose Game Slow App Bad </a:t>
            </a:r>
            <a:r>
              <a:rPr lang="en-US" dirty="0" err="1" smtClean="0"/>
              <a:t>Batteri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The Model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3820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:\work\vidyasager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246"/>
            <a:ext cx="8458200" cy="60511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ANTAN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382000" cy="5745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SANTANU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Dataset</a:t>
            </a:r>
            <a:r>
              <a:rPr lang="en-US" b="1" i="1" dirty="0" smtClean="0"/>
              <a:t>: </a:t>
            </a:r>
            <a:r>
              <a:rPr lang="en-US" dirty="0" smtClean="0"/>
              <a:t>Samsung Galaxy S Duos 2 Loses The Game With Slow Apps And Bad Battery</a:t>
            </a:r>
          </a:p>
          <a:p>
            <a:r>
              <a:rPr lang="en-US" b="1" i="1" dirty="0" smtClean="0"/>
              <a:t>Dataset after preprocessing:</a:t>
            </a:r>
            <a:r>
              <a:rPr lang="en-US" dirty="0" smtClean="0"/>
              <a:t> Samsung </a:t>
            </a:r>
            <a:r>
              <a:rPr lang="en-US" dirty="0" err="1" smtClean="0"/>
              <a:t>Galaxi</a:t>
            </a:r>
            <a:r>
              <a:rPr lang="en-US" dirty="0" smtClean="0"/>
              <a:t> S Duo 2 Lose Game Slow App Bad </a:t>
            </a:r>
            <a:r>
              <a:rPr lang="en-US" dirty="0" err="1" smtClean="0"/>
              <a:t>Batteri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Dataset</a:t>
            </a:r>
            <a:r>
              <a:rPr lang="en-US" b="1" i="1" dirty="0" smtClean="0"/>
              <a:t>: </a:t>
            </a:r>
            <a:r>
              <a:rPr lang="en-US" dirty="0" smtClean="0"/>
              <a:t>Samsung Galaxy S Duos 2 Loses The Game With Slow Apps And Bad Battery</a:t>
            </a:r>
          </a:p>
          <a:p>
            <a:r>
              <a:rPr lang="en-US" b="1" i="1" dirty="0" smtClean="0"/>
              <a:t>Dataset after preprocessing:</a:t>
            </a:r>
            <a:r>
              <a:rPr lang="en-US" dirty="0" smtClean="0"/>
              <a:t> Samsung </a:t>
            </a:r>
            <a:r>
              <a:rPr lang="en-US" dirty="0" err="1" smtClean="0"/>
              <a:t>Galaxi</a:t>
            </a:r>
            <a:r>
              <a:rPr lang="en-US" dirty="0" smtClean="0"/>
              <a:t> S Duo 2 </a:t>
            </a:r>
            <a:r>
              <a:rPr lang="en-US" dirty="0" smtClean="0">
                <a:solidFill>
                  <a:srgbClr val="FF0000"/>
                </a:solidFill>
              </a:rPr>
              <a:t>Lose</a:t>
            </a:r>
            <a:r>
              <a:rPr lang="en-US" dirty="0" smtClean="0"/>
              <a:t> Game </a:t>
            </a:r>
            <a:r>
              <a:rPr lang="en-US" dirty="0" smtClean="0">
                <a:solidFill>
                  <a:srgbClr val="FF0000"/>
                </a:solidFill>
              </a:rPr>
              <a:t>Slow</a:t>
            </a:r>
            <a:r>
              <a:rPr lang="en-US" dirty="0" smtClean="0"/>
              <a:t> App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</a:t>
            </a:r>
            <a:r>
              <a:rPr lang="en-US" dirty="0" err="1" smtClean="0"/>
              <a:t>Batteri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Dataset</a:t>
            </a:r>
            <a:r>
              <a:rPr lang="en-US" b="1" i="1" dirty="0" smtClean="0"/>
              <a:t>: </a:t>
            </a:r>
            <a:r>
              <a:rPr lang="en-US" dirty="0" smtClean="0"/>
              <a:t>Samsung Galaxy S Duos 2 Loses The Game With Slow Apps And Bad Battery</a:t>
            </a:r>
          </a:p>
          <a:p>
            <a:r>
              <a:rPr lang="en-US" b="1" i="1" dirty="0" smtClean="0"/>
              <a:t>Dataset after preprocessing:</a:t>
            </a:r>
            <a:r>
              <a:rPr lang="en-US" dirty="0" smtClean="0"/>
              <a:t> Samsung </a:t>
            </a:r>
            <a:r>
              <a:rPr lang="en-US" dirty="0" err="1" smtClean="0"/>
              <a:t>Galaxi</a:t>
            </a:r>
            <a:r>
              <a:rPr lang="en-US" dirty="0" smtClean="0"/>
              <a:t> S Duo 2 Lose Game Slow App Bad </a:t>
            </a:r>
            <a:r>
              <a:rPr lang="en-US" dirty="0" err="1" smtClean="0"/>
              <a:t>Batteri</a:t>
            </a:r>
            <a:endParaRPr lang="en-US" dirty="0" smtClean="0"/>
          </a:p>
          <a:p>
            <a:r>
              <a:rPr lang="en-US" b="1" i="1" dirty="0" smtClean="0"/>
              <a:t>Score: </a:t>
            </a:r>
            <a:r>
              <a:rPr lang="en-US" dirty="0" smtClean="0"/>
              <a:t>-3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9639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P.S. : </a:t>
            </a:r>
            <a:r>
              <a:rPr lang="en-US" dirty="0"/>
              <a:t>- For Better Experimental Results, in these examples we have omitted </a:t>
            </a:r>
            <a:r>
              <a:rPr lang="en-US" dirty="0" smtClean="0"/>
              <a:t>the </a:t>
            </a:r>
            <a:r>
              <a:rPr lang="en-US" dirty="0"/>
              <a:t>scaling process. The scaling process works well if review title are ideal i.e. </a:t>
            </a:r>
            <a:r>
              <a:rPr lang="en-US" dirty="0" smtClean="0"/>
              <a:t>contains </a:t>
            </a:r>
            <a:r>
              <a:rPr lang="en-US" dirty="0"/>
              <a:t>1-5 </a:t>
            </a:r>
            <a:r>
              <a:rPr lang="en-US" dirty="0" smtClean="0"/>
              <a:t>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Sentiment Analysis and Opinion Mining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ield 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of study that analyzes people’s opinions, sentiments, and emotions towards entities such as products, services, organizations, individuals, issues, events, topics, and their attributes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Graph Based Analysis</a:t>
            </a:r>
            <a:endParaRPr lang="en-US" dirty="0"/>
          </a:p>
        </p:txBody>
      </p:sp>
      <p:pic>
        <p:nvPicPr>
          <p:cNvPr id="5" name="Content Placeholder 4" descr="graph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709" y="1600201"/>
            <a:ext cx="5283891" cy="3962400"/>
          </a:xfrm>
        </p:spPr>
      </p:pic>
      <p:sp>
        <p:nvSpPr>
          <p:cNvPr id="6" name="TextBox 5"/>
          <p:cNvSpPr txBox="1"/>
          <p:nvPr/>
        </p:nvSpPr>
        <p:spPr>
          <a:xfrm>
            <a:off x="609600" y="5867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 smtClean="0"/>
              <a:t>the distribution of positive and negative words per title. X-axis represents the # of negative words while the Y-axis represents the # of positive words per title.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Graph Based Analysis</a:t>
            </a:r>
            <a:endParaRPr lang="en-US" dirty="0"/>
          </a:p>
        </p:txBody>
      </p:sp>
      <p:pic>
        <p:nvPicPr>
          <p:cNvPr id="4" name="Content Placeholder 3" descr="graph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12" y="1600201"/>
            <a:ext cx="5239988" cy="3962400"/>
          </a:xfrm>
        </p:spPr>
      </p:pic>
      <p:sp>
        <p:nvSpPr>
          <p:cNvPr id="5" name="TextBox 4"/>
          <p:cNvSpPr txBox="1"/>
          <p:nvPr/>
        </p:nvSpPr>
        <p:spPr>
          <a:xfrm>
            <a:off x="762000" y="5638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plot the # of times the combinations are occurring. A combination 0 1 represents 0 positive word and 1 negative word per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Graph Based Analysis</a:t>
            </a:r>
            <a:endParaRPr lang="en-US" dirty="0"/>
          </a:p>
        </p:txBody>
      </p:sp>
      <p:pic>
        <p:nvPicPr>
          <p:cNvPr id="4" name="Content Placeholder 3" descr="graph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153" y="2205600"/>
            <a:ext cx="5677693" cy="3315163"/>
          </a:xfrm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observe that number of titles with one positive word and one negative word are 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Future Work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Content Placeholder 3" descr="predictiv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338" y="2543785"/>
            <a:ext cx="5363324" cy="2638793"/>
          </a:xfrm>
        </p:spPr>
      </p:pic>
      <p:sp>
        <p:nvSpPr>
          <p:cNvPr id="6" name="TextBox 5"/>
          <p:cNvSpPr txBox="1"/>
          <p:nvPr/>
        </p:nvSpPr>
        <p:spPr>
          <a:xfrm>
            <a:off x="685800" y="5486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            Recommendation System and Word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REFERENCES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 smtClean="0"/>
              <a:t>Jacob Perkins, “Python Text Processing with NLTK 2.0 Cookbook”, </a:t>
            </a:r>
            <a:r>
              <a:rPr lang="en-US" i="1" dirty="0" smtClean="0"/>
              <a:t>PACKT publishing </a:t>
            </a:r>
            <a:r>
              <a:rPr lang="en-US" dirty="0" smtClean="0"/>
              <a:t>I</a:t>
            </a:r>
          </a:p>
          <a:p>
            <a:pPr lvl="0"/>
            <a:r>
              <a:rPr lang="en-US" dirty="0" smtClean="0"/>
              <a:t>Bird, Steven, Edward </a:t>
            </a:r>
            <a:r>
              <a:rPr lang="en-US" dirty="0" err="1" smtClean="0"/>
              <a:t>Loper</a:t>
            </a:r>
            <a:r>
              <a:rPr lang="en-US" dirty="0" smtClean="0"/>
              <a:t> and Ewan Klein (2009), </a:t>
            </a:r>
            <a:r>
              <a:rPr lang="en-US" i="1" dirty="0" smtClean="0"/>
              <a:t>Natural Language Processing with Python</a:t>
            </a:r>
            <a:r>
              <a:rPr lang="en-US" dirty="0" smtClean="0"/>
              <a:t>. </a:t>
            </a:r>
            <a:r>
              <a:rPr lang="en-US" dirty="0" err="1" smtClean="0"/>
              <a:t>O‟Reilly</a:t>
            </a:r>
            <a:r>
              <a:rPr lang="en-US" dirty="0" smtClean="0"/>
              <a:t> Media Inc. </a:t>
            </a:r>
          </a:p>
          <a:p>
            <a:pPr lvl="0"/>
            <a:r>
              <a:rPr lang="en-US" dirty="0" smtClean="0"/>
              <a:t>http://www.enchantedlearning.com/wordlist/positivewords.shtml, http://www.enchantedlearning.com/wordlist/negativewords.shtml; List of positive and negative words.</a:t>
            </a:r>
          </a:p>
          <a:p>
            <a:pPr lvl="0"/>
            <a:r>
              <a:rPr lang="en-US" dirty="0" smtClean="0"/>
              <a:t>http://computer-ease.com/emotposi.htm, http://computer-ease.com/emotneg.htm List of positive and negative emoticons.</a:t>
            </a:r>
          </a:p>
          <a:p>
            <a:pPr lvl="0"/>
            <a:r>
              <a:rPr lang="en-US" dirty="0" err="1" smtClean="0"/>
              <a:t>Modak</a:t>
            </a:r>
            <a:r>
              <a:rPr lang="en-US" dirty="0" smtClean="0"/>
              <a:t>, S., &amp; </a:t>
            </a:r>
            <a:r>
              <a:rPr lang="en-US" dirty="0" err="1" smtClean="0"/>
              <a:t>Mondal</a:t>
            </a:r>
            <a:r>
              <a:rPr lang="en-US" dirty="0" smtClean="0"/>
              <a:t>, A. C “A Model of Structured Opinion Format” International Journal of Advanced Research in Computer Science and Software Engineering, ISSN (Online): 2277 128X, ISSN (Print): 2277 6451, Volume 4, Issue 5, May 2014. Page 147-151</a:t>
            </a:r>
          </a:p>
          <a:p>
            <a:pPr lvl="0"/>
            <a:r>
              <a:rPr lang="en-US" dirty="0" smtClean="0"/>
              <a:t>Ali </a:t>
            </a:r>
            <a:r>
              <a:rPr lang="en-US" dirty="0" err="1" smtClean="0"/>
              <a:t>Harb</a:t>
            </a:r>
            <a:r>
              <a:rPr lang="en-US" dirty="0" smtClean="0"/>
              <a:t>, Michel </a:t>
            </a:r>
            <a:r>
              <a:rPr lang="en-US" dirty="0" err="1" smtClean="0"/>
              <a:t>Plantié</a:t>
            </a:r>
            <a:r>
              <a:rPr lang="en-US" dirty="0" smtClean="0"/>
              <a:t>, Gerard Dray, Mathieu Roche, François </a:t>
            </a:r>
            <a:r>
              <a:rPr lang="en-US" dirty="0" err="1" smtClean="0"/>
              <a:t>Trousset</a:t>
            </a:r>
            <a:r>
              <a:rPr lang="en-US" dirty="0" smtClean="0"/>
              <a:t>, </a:t>
            </a:r>
            <a:r>
              <a:rPr lang="en-US" dirty="0" err="1" smtClean="0"/>
              <a:t>Pascal.Poncelet</a:t>
            </a:r>
            <a:r>
              <a:rPr lang="en-US" dirty="0" smtClean="0"/>
              <a:t>  </a:t>
            </a:r>
            <a:r>
              <a:rPr lang="en-US" i="1" dirty="0" smtClean="0"/>
              <a:t>Web Opinion Mining: How to extract opinions from blogs?</a:t>
            </a:r>
            <a:r>
              <a:rPr lang="en-US" dirty="0" smtClean="0"/>
              <a:t> Published in "CSTST'08: International Conference on Soft Computing as </a:t>
            </a:r>
            <a:r>
              <a:rPr lang="en-US" dirty="0" err="1" smtClean="0"/>
              <a:t>Transdisciplinary</a:t>
            </a:r>
            <a:r>
              <a:rPr lang="en-US" dirty="0" smtClean="0"/>
              <a:t> Science and Technology,</a:t>
            </a:r>
            <a:r>
              <a:rPr lang="en-AU" dirty="0" smtClean="0"/>
              <a:t>.</a:t>
            </a:r>
            <a:endParaRPr lang="en-US" dirty="0" smtClean="0"/>
          </a:p>
          <a:p>
            <a:pPr lvl="0"/>
            <a:r>
              <a:rPr lang="en-US" dirty="0" err="1" smtClean="0">
                <a:hlinkClick r:id="rId2"/>
              </a:rPr>
              <a:t>Ritesh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Agarwal</a:t>
            </a:r>
            <a:r>
              <a:rPr lang="en-US" dirty="0" smtClean="0"/>
              <a:t>,   </a:t>
            </a:r>
            <a:r>
              <a:rPr lang="en-US" dirty="0" smtClean="0">
                <a:hlinkClick r:id="rId3"/>
              </a:rPr>
              <a:t>T. V. </a:t>
            </a:r>
            <a:r>
              <a:rPr lang="en-US" dirty="0" err="1" smtClean="0">
                <a:hlinkClick r:id="rId3"/>
              </a:rPr>
              <a:t>Prabhakar</a:t>
            </a:r>
            <a:r>
              <a:rPr lang="en-US" dirty="0" smtClean="0"/>
              <a:t>,   </a:t>
            </a:r>
            <a:r>
              <a:rPr lang="en-US" dirty="0" err="1" smtClean="0">
                <a:hlinkClick r:id="rId4"/>
              </a:rPr>
              <a:t>Sugato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Chakrabarty</a:t>
            </a:r>
            <a:r>
              <a:rPr lang="en-US" dirty="0" smtClean="0"/>
              <a:t>.  </a:t>
            </a:r>
            <a:r>
              <a:rPr lang="en-US" u="sng" dirty="0" smtClean="0"/>
              <a:t>“</a:t>
            </a:r>
            <a:r>
              <a:rPr lang="en-US" i="1" dirty="0" smtClean="0"/>
              <a:t>I Know What You Feel”:Analyzing the Role of Conjunctions in Automatic Sentiment Analysis</a:t>
            </a:r>
            <a:r>
              <a:rPr lang="en-US" dirty="0" smtClean="0"/>
              <a:t>,6th International Conference, </a:t>
            </a:r>
            <a:r>
              <a:rPr lang="en-US" dirty="0" err="1" smtClean="0"/>
              <a:t>GoTAL</a:t>
            </a:r>
            <a:r>
              <a:rPr lang="en-US" dirty="0" smtClean="0"/>
              <a:t> 2008 Gothenburg, Sweden, August 25-27, 2008 Proceedings pp 28-39</a:t>
            </a:r>
          </a:p>
          <a:p>
            <a:pPr lvl="0"/>
            <a:r>
              <a:rPr lang="en-US" dirty="0" err="1" smtClean="0"/>
              <a:t>Jusoh</a:t>
            </a:r>
            <a:r>
              <a:rPr lang="en-US" dirty="0" smtClean="0"/>
              <a:t>, S.; </a:t>
            </a:r>
            <a:r>
              <a:rPr lang="en-US" dirty="0" err="1" smtClean="0"/>
              <a:t>Alfawareh</a:t>
            </a:r>
            <a:r>
              <a:rPr lang="en-US" dirty="0" smtClean="0"/>
              <a:t>, H.M., “Applying fuzzy sets for opinion mining,” Computer Applications Technology (ICCAT), 2013 International Conference on , vol., no., pp.1,5, 20-22 Jan. 2013 </a:t>
            </a:r>
            <a:r>
              <a:rPr lang="en-US" dirty="0" err="1" smtClean="0"/>
              <a:t>doi</a:t>
            </a:r>
            <a:r>
              <a:rPr lang="en-US" dirty="0" smtClean="0"/>
              <a:t>: 10.1109/ICCAT.2013.6521965</a:t>
            </a:r>
          </a:p>
          <a:p>
            <a:pPr lvl="0"/>
            <a:r>
              <a:rPr lang="en-US" dirty="0" err="1" smtClean="0"/>
              <a:t>Srivastava</a:t>
            </a:r>
            <a:r>
              <a:rPr lang="en-US" dirty="0" smtClean="0"/>
              <a:t>, </a:t>
            </a:r>
            <a:r>
              <a:rPr lang="en-US" dirty="0" err="1" smtClean="0"/>
              <a:t>Ritesh</a:t>
            </a:r>
            <a:r>
              <a:rPr lang="en-US" dirty="0" smtClean="0"/>
              <a:t>, et al. “Exploiting grammatical dependencies for fine-grained opinion mining.” Computer and Communication Technology (ICCCT), 2010 International Conference on. IEEE, 2010.</a:t>
            </a:r>
          </a:p>
          <a:p>
            <a:pPr lvl="0"/>
            <a:r>
              <a:rPr lang="en-US" dirty="0" smtClean="0"/>
              <a:t>Bing Liu, “Sentiment Analysis and Opinion Mining”, Morgan and Claypool Publishers, May 2012.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967335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chemeClr val="accent3"/>
                </a:solidFill>
                <a:effectLst/>
              </a:rPr>
              <a:t>THANK YOU</a:t>
            </a:r>
            <a:endParaRPr lang="en-US" sz="7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01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Basis of Sentiment Analysis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Interrelated field of 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1" y="2286000"/>
            <a:ext cx="8579976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MATHEMATICS/STATS</a:t>
            </a:r>
          </a:p>
          <a:p>
            <a:pPr algn="ctr"/>
            <a:endParaRPr lang="en-US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COMPUTER SCIENCE</a:t>
            </a:r>
          </a:p>
          <a:p>
            <a:pPr algn="ctr"/>
            <a:endParaRPr lang="en-US" sz="54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MANAGEMENT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0800000" flipV="1">
            <a:off x="3840068" y="3890664"/>
            <a:ext cx="14638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TYPES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CLASSIFICATION </a:t>
            </a:r>
          </a:p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REVIEW IS POSITIVE/ NEGATIVE/ NEUTRAL</a:t>
            </a:r>
          </a:p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endParaRPr lang="en-US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REGRESSION</a:t>
            </a:r>
          </a:p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SCALE TO FIT REVIEW LIKE  Star Rating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Automatically generates the scores by analyzing the review title</a:t>
            </a:r>
          </a:p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score vary from -5 to +5, proposed a fixed discrete rating scale (-5,+5). 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score of -5 or near to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-5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indicates that the review is extremely negative </a:t>
            </a:r>
          </a:p>
          <a:p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 score of +5 or close to +5 , indicates that review is highly affirmative</a:t>
            </a: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DATASET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2"/>
              </a:rPr>
              <a:t>COLLECTED FROM  </a:t>
            </a: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2"/>
              </a:rPr>
              <a:t>:-</a:t>
            </a:r>
            <a:r>
              <a:rPr lang="en-US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</a:t>
            </a: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 </a:t>
            </a:r>
            <a:r>
              <a:rPr lang="en-US" u="sng" dirty="0" smtClean="0">
                <a:hlinkClick r:id="rId2"/>
              </a:rPr>
              <a:t>www.flipkart.com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eview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titles of electronic products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LIKE:-</a:t>
            </a:r>
            <a:endParaRPr lang="en-US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>
              <a:buNone/>
            </a:pP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“A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Good Budget Android Dual SIM Phone by Samsung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.”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TOTAL DATASET CONTAINS 1250 REVIEW TITLES. 1000 MANUALLY CLASSIFIED</a:t>
            </a:r>
          </a:p>
          <a:p>
            <a:endParaRPr lang="en-US" dirty="0" smtClean="0"/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500 POSITIVE REVIEWS</a:t>
            </a:r>
          </a:p>
          <a:p>
            <a:endParaRPr lang="en-US" dirty="0" smtClean="0"/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500 NEGATIVE REVIEWS</a:t>
            </a:r>
          </a:p>
          <a:p>
            <a:endParaRPr lang="en-US" dirty="0" smtClean="0"/>
          </a:p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250 MIXED REVIEWS (for testing)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795</Words>
  <Application>Microsoft Office PowerPoint</Application>
  <PresentationFormat>On-screen Show (4:3)</PresentationFormat>
  <Paragraphs>89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 Model To Compute Degree of Polarity of Review </vt:lpstr>
      <vt:lpstr>Sentiment Analysis and Opinion Mining</vt:lpstr>
      <vt:lpstr>PowerPoint Presentation</vt:lpstr>
      <vt:lpstr>PowerPoint Presentation</vt:lpstr>
      <vt:lpstr>Basis of Sentiment Analysis</vt:lpstr>
      <vt:lpstr>TYPES OF PROBLEM</vt:lpstr>
      <vt:lpstr>OUR PROBLEM</vt:lpstr>
      <vt:lpstr>DATASET</vt:lpstr>
      <vt:lpstr>DATASET</vt:lpstr>
      <vt:lpstr>CORPORA</vt:lpstr>
      <vt:lpstr>Preprocessing</vt:lpstr>
      <vt:lpstr>Experiments and Results after preprocessing</vt:lpstr>
      <vt:lpstr>The Model  </vt:lpstr>
      <vt:lpstr>PowerPoint Presentation</vt:lpstr>
      <vt:lpstr>PowerPoint Presentation</vt:lpstr>
      <vt:lpstr>PowerPoint Presentation</vt:lpstr>
      <vt:lpstr>Result Analysis</vt:lpstr>
      <vt:lpstr>Result Analysis</vt:lpstr>
      <vt:lpstr>Result Analysis</vt:lpstr>
      <vt:lpstr>Graph Based Analysis</vt:lpstr>
      <vt:lpstr>Graph Based Analysis</vt:lpstr>
      <vt:lpstr>Graph Based Analysis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Model To Compute Degree of Polarity of Review</dc:title>
  <dc:creator>SANTANU</dc:creator>
  <cp:lastModifiedBy>Sohom Ghosh</cp:lastModifiedBy>
  <cp:revision>16</cp:revision>
  <dcterms:created xsi:type="dcterms:W3CDTF">2006-08-16T00:00:00Z</dcterms:created>
  <dcterms:modified xsi:type="dcterms:W3CDTF">2014-09-05T07:41:39Z</dcterms:modified>
</cp:coreProperties>
</file>