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73" r:id="rId6"/>
    <p:sldId id="270" r:id="rId7"/>
    <p:sldId id="265" r:id="rId8"/>
    <p:sldId id="266" r:id="rId9"/>
    <p:sldId id="272" r:id="rId10"/>
    <p:sldId id="267" r:id="rId11"/>
    <p:sldId id="274" r:id="rId12"/>
    <p:sldId id="27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discussed if people are interested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5CCD0E-0695-40D8-9A46-F693866F34C0}" type="datetime5">
              <a:rPr lang="en-US" smtClean="0"/>
              <a:t>14-Nov-16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7BDA-2B39-4562-8FEF-26CB1D5EC69C}" type="datetime5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02F7C-E1B4-4EEF-8EAC-2DC6FF75E124}" type="datetime5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8EC1B1-678F-4353-B339-B32CD0B6B2EE}" type="datetime5">
              <a:rPr lang="en-US" smtClean="0"/>
              <a:t>14-Nov-16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14FE-947B-4C62-AFD9-865701E0787A}" type="datetime5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3FB54F-99C1-4EAE-96D1-205A70D33FA0}" type="datetime5">
              <a:rPr lang="en-US" smtClean="0"/>
              <a:t>14-Nov-16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0D84A-2810-4E03-B637-D1C23EA2DC0E}" type="datetime5">
              <a:rPr lang="en-US" smtClean="0"/>
              <a:t>14-Nov-16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2FB751-A013-40AD-8468-76A1C0A073BF}" type="datetime5">
              <a:rPr lang="en-US" smtClean="0"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C79B44-033C-4863-B3C5-CADF4B60E8D8}" type="datetime5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9EC6-6038-4D3A-BEE7-6F3B0EC2A9E8}" type="datetime5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9CB4A-2697-433E-BF41-B14E4BD2B40C}" type="datetime5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2D1055-E9A1-4521-AC5F-D38EF75C250B}" type="datetime5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homghosh/company_clustering/blob/master/model_code.R" TargetMode="External"/><Relationship Id="rId2" Type="http://schemas.openxmlformats.org/officeDocument/2006/relationships/hyperlink" Target="https://github.com/sohomghosh/company_clustering/blob/master/preprocess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ohomghosh/company_clustering/master/cluster_distribution.csv" TargetMode="External"/><Relationship Id="rId2" Type="http://schemas.openxmlformats.org/officeDocument/2006/relationships/hyperlink" Target="https://github.com/sohomghosh/company_clustering/blob/master/updated_company_cluster_sample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usercontent.com/sohomghosh/company_clustering/master/cluster_distribution_v2.csv" TargetMode="External"/><Relationship Id="rId4" Type="http://schemas.openxmlformats.org/officeDocument/2006/relationships/hyperlink" Target="https://github.com/sohomghosh/company_clustering/blob/master/updated_company_cluster_sample_v2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838200"/>
          </a:xfrm>
        </p:spPr>
        <p:txBody>
          <a:bodyPr/>
          <a:lstStyle/>
          <a:p>
            <a:r>
              <a:rPr lang="en-US" dirty="0" smtClean="0"/>
              <a:t>Clustering of names of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/>
          <a:p>
            <a:r>
              <a:rPr lang="en-US" dirty="0" smtClean="0"/>
              <a:t>Using Text Analytics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17C41-1FF7-4556-93EB-1042E97E7846}" type="datetime5">
              <a:rPr lang="en-US" smtClean="0"/>
              <a:t>14-Nov-16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http</a:t>
            </a:r>
            <a:r>
              <a:rPr lang="en-US" sz="2000" dirty="0"/>
              <a:t>://www.cs.umd.edu/~getoor/Tutorials/ER_VLDB2012.pdf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://precog.iiitd.edu.in/Publications_files/Paridhi_Jain_Comprehensive_Report_Spring_2013.pdf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://vldb.org/pvldb/vol5/p2018_lisegetoor_vldb2012.pdf </a:t>
            </a:r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cran.r-project.org/web/packages/qualV/index.html</a:t>
            </a:r>
            <a:endParaRPr lang="en-US" sz="2000" dirty="0"/>
          </a:p>
          <a:p>
            <a:r>
              <a:rPr lang="en-US" sz="2000" dirty="0" smtClean="0"/>
              <a:t>https</a:t>
            </a:r>
            <a:r>
              <a:rPr lang="en-US" sz="2000" dirty="0"/>
              <a:t>://cran.r-project.org/web/packages/stringdist/stringdist.pdf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Content summarizer</a:t>
            </a:r>
            <a:r>
              <a:rPr lang="en-US" sz="2000" dirty="0" smtClean="0"/>
              <a:t> (120 words) for news articles published in ET, TOI </a:t>
            </a:r>
            <a:endParaRPr lang="en-US" sz="2000" dirty="0"/>
          </a:p>
          <a:p>
            <a:r>
              <a:rPr lang="en-US" sz="2000" b="1" dirty="0" smtClean="0"/>
              <a:t>Personalized news feeds</a:t>
            </a:r>
          </a:p>
          <a:p>
            <a:r>
              <a:rPr lang="en-US" sz="2000" dirty="0" smtClean="0"/>
              <a:t>Text to Voice (</a:t>
            </a:r>
            <a:r>
              <a:rPr lang="en-US" sz="2000" b="1" dirty="0" smtClean="0"/>
              <a:t>News Reader</a:t>
            </a:r>
            <a:r>
              <a:rPr lang="en-US" sz="2000" dirty="0" smtClean="0"/>
              <a:t>) [May be in future!]</a:t>
            </a:r>
          </a:p>
          <a:p>
            <a:r>
              <a:rPr lang="en-US" sz="2000" b="1" dirty="0" smtClean="0"/>
              <a:t>Sentiment Analysis </a:t>
            </a:r>
            <a:r>
              <a:rPr lang="en-US" sz="2000" dirty="0" smtClean="0"/>
              <a:t>of users’ comments about news articles, movies etc.</a:t>
            </a:r>
          </a:p>
          <a:p>
            <a:r>
              <a:rPr lang="en-US" sz="2000" dirty="0" smtClean="0"/>
              <a:t>And much more!!! </a:t>
            </a:r>
            <a:r>
              <a:rPr lang="en-US" sz="2000" b="1" dirty="0" smtClean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contribute?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3289" y="6126163"/>
            <a:ext cx="920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NOTE: I am covering only these products because I am an avid user of them (TOI, ET, </a:t>
            </a:r>
            <a:r>
              <a:rPr lang="en-US" sz="1600" dirty="0" err="1" smtClean="0"/>
              <a:t>Ei</a:t>
            </a:r>
            <a:r>
              <a:rPr lang="en-US" sz="1600" dirty="0" smtClean="0"/>
              <a:t> </a:t>
            </a:r>
            <a:r>
              <a:rPr lang="en-US" sz="1600" dirty="0" err="1" smtClean="0"/>
              <a:t>Samay</a:t>
            </a:r>
            <a:r>
              <a:rPr lang="en-US" sz="1600" dirty="0" smtClean="0"/>
              <a:t>) !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Sentiment Analysis on Movie </a:t>
            </a:r>
            <a:r>
              <a:rPr lang="en-US" sz="1800" b="1" dirty="0" smtClean="0"/>
              <a:t>Reviews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[IJARCST, Vol 3, Issue 1, pp 41-46] (journal)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Recommendation System based on Product Purchase </a:t>
            </a:r>
            <a:r>
              <a:rPr lang="en-US" sz="1800" b="1" dirty="0" smtClean="0"/>
              <a:t>Analysis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[ISSE</a:t>
            </a:r>
            <a:r>
              <a:rPr lang="en-US" sz="1400" b="1" i="1" dirty="0"/>
              <a:t>, Springer London, ISSN:1614-5054, Vol 12, Issue 3, pp 177-192] (NASA journal</a:t>
            </a:r>
            <a:r>
              <a:rPr lang="en-US" sz="1400" b="1" i="1" dirty="0" smtClean="0"/>
              <a:t>)</a:t>
            </a:r>
            <a:endParaRPr lang="en-US" sz="1400" b="1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</a:t>
            </a:r>
            <a:r>
              <a:rPr lang="en-US" sz="1400" b="1" i="1" dirty="0"/>
              <a:t>ICACNI, SIST Springer, ISBN: 978-81-322-2538-6, Vol 43, pp 581-591] (conference)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Extraction &amp; Analysis of Publication Data of Conferences 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</a:t>
            </a:r>
            <a:r>
              <a:rPr lang="en-US" sz="1400" b="1" i="1" dirty="0"/>
              <a:t>IEEE </a:t>
            </a:r>
            <a:r>
              <a:rPr lang="en-US" sz="1400" b="1" i="1" dirty="0" smtClean="0"/>
              <a:t>International Conference </a:t>
            </a:r>
            <a:r>
              <a:rPr lang="en-US" sz="1400" b="1" i="1" dirty="0"/>
              <a:t>on Advances in Computing &amp; Communication Engineering-2015, pp </a:t>
            </a:r>
            <a:r>
              <a:rPr lang="en-US" sz="1400" b="1" i="1" dirty="0" smtClean="0"/>
              <a:t>588-593]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Analysis of Computer Science publications 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</a:t>
            </a:r>
            <a:r>
              <a:rPr lang="en-US" sz="1400" b="1" i="1" dirty="0"/>
              <a:t>WIS &amp; COLLNET 2015] (poster)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 smtClean="0"/>
              <a:t> 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Relevant Experience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53356"/>
            <a:ext cx="4286250" cy="4286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39081"/>
            <a:ext cx="4419599" cy="4419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Unmapped Sample (Test Set)</a:t>
            </a:r>
          </a:p>
          <a:p>
            <a:r>
              <a:rPr lang="en-US" sz="2000" dirty="0"/>
              <a:t>&lt;count of occurrence, </a:t>
            </a:r>
            <a:r>
              <a:rPr lang="en-US" sz="2000" dirty="0" smtClean="0"/>
              <a:t>company name&gt;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Company clusters sample (Training set)</a:t>
            </a:r>
          </a:p>
          <a:p>
            <a:r>
              <a:rPr lang="en-US" sz="2000" dirty="0" smtClean="0"/>
              <a:t>&lt;cluster id, company name&gt;</a:t>
            </a:r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107" r="11456"/>
          <a:stretch/>
        </p:blipFill>
        <p:spPr>
          <a:xfrm>
            <a:off x="4800599" y="2452687"/>
            <a:ext cx="4191001" cy="2409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228601" y="2452687"/>
            <a:ext cx="4419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Given: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Company </a:t>
            </a:r>
            <a:r>
              <a:rPr lang="en-US" sz="1800" dirty="0"/>
              <a:t>clusters sample (Training set</a:t>
            </a:r>
            <a:r>
              <a:rPr lang="en-US" sz="1800" dirty="0" smtClean="0"/>
              <a:t>)</a:t>
            </a:r>
          </a:p>
          <a:p>
            <a:pPr lvl="2"/>
            <a:r>
              <a:rPr lang="en-US" sz="1600" dirty="0"/>
              <a:t>&lt;cluster id, company name</a:t>
            </a:r>
            <a:r>
              <a:rPr lang="en-US" sz="1600" dirty="0" smtClean="0"/>
              <a:t>&gt;</a:t>
            </a:r>
          </a:p>
          <a:p>
            <a:pPr lvl="1"/>
            <a:r>
              <a:rPr lang="en-US" sz="1800" dirty="0"/>
              <a:t>Unmapped Sample (Test Set)</a:t>
            </a:r>
          </a:p>
          <a:p>
            <a:pPr lvl="2"/>
            <a:r>
              <a:rPr lang="en-US" sz="1600" dirty="0"/>
              <a:t>&lt;count of occurrence, company name</a:t>
            </a:r>
            <a:r>
              <a:rPr lang="en-US" sz="1600" dirty="0" smtClean="0"/>
              <a:t>&gt;</a:t>
            </a:r>
          </a:p>
          <a:p>
            <a:pPr lvl="2"/>
            <a:endParaRPr lang="en-US" sz="2000" dirty="0" smtClean="0"/>
          </a:p>
          <a:p>
            <a:r>
              <a:rPr lang="en-US" sz="2000" b="1" dirty="0" smtClean="0"/>
              <a:t>Target:</a:t>
            </a:r>
          </a:p>
          <a:p>
            <a:pPr lvl="1"/>
            <a:r>
              <a:rPr lang="en-US" sz="1800" dirty="0" smtClean="0"/>
              <a:t>Map </a:t>
            </a:r>
            <a:r>
              <a:rPr lang="en-US" sz="1800" dirty="0"/>
              <a:t>the strings from the unmapped data file to a cluster </a:t>
            </a:r>
            <a:r>
              <a:rPr lang="en-US" sz="1800" dirty="0" smtClean="0"/>
              <a:t>id</a:t>
            </a:r>
          </a:p>
          <a:p>
            <a:endParaRPr lang="en-US" sz="2000" dirty="0" smtClean="0"/>
          </a:p>
          <a:p>
            <a:r>
              <a:rPr lang="en-US" sz="2000" b="1" dirty="0" smtClean="0"/>
              <a:t>Note: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approach should be probabilistic. In case the mapping is not possible, the variant file would need to be updated.</a:t>
            </a:r>
            <a:endParaRPr lang="en-US" sz="18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Preprocessing</a:t>
            </a:r>
          </a:p>
          <a:p>
            <a:pPr lvl="1"/>
            <a:r>
              <a:rPr lang="en-US" sz="2400" dirty="0" smtClean="0"/>
              <a:t>Removed common terms like “services”, special characters and white spaces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smtClean="0"/>
              <a:t>“</a:t>
            </a:r>
            <a:r>
              <a:rPr lang="en-US" sz="2400" dirty="0" err="1" smtClean="0"/>
              <a:t>citicorp</a:t>
            </a:r>
            <a:r>
              <a:rPr lang="en-US" sz="2400" dirty="0" smtClean="0"/>
              <a:t> </a:t>
            </a:r>
            <a:r>
              <a:rPr lang="en-US" sz="2400" dirty="0"/>
              <a:t>services </a:t>
            </a:r>
            <a:r>
              <a:rPr lang="en-US" sz="2400" dirty="0" err="1" smtClean="0"/>
              <a:t>india</a:t>
            </a:r>
            <a:r>
              <a:rPr lang="en-US" sz="2400" dirty="0"/>
              <a:t>” -&gt; “</a:t>
            </a:r>
            <a:r>
              <a:rPr lang="en-US" sz="2400" dirty="0" err="1"/>
              <a:t>citicorp</a:t>
            </a:r>
            <a:r>
              <a:rPr lang="en-US" sz="2400" dirty="0"/>
              <a:t>”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Modeling</a:t>
            </a:r>
            <a:endParaRPr lang="en-US" sz="2400" dirty="0"/>
          </a:p>
          <a:p>
            <a:pPr lvl="1"/>
            <a:r>
              <a:rPr lang="en-US" sz="2400" dirty="0"/>
              <a:t>Approach 1: </a:t>
            </a:r>
          </a:p>
          <a:p>
            <a:pPr lvl="2"/>
            <a:r>
              <a:rPr lang="en-US" dirty="0"/>
              <a:t>Clustering based on common sequence of </a:t>
            </a:r>
            <a:r>
              <a:rPr lang="en-US" dirty="0" smtClean="0"/>
              <a:t>characters</a:t>
            </a:r>
            <a:endParaRPr lang="en-US" dirty="0"/>
          </a:p>
          <a:p>
            <a:pPr lvl="1"/>
            <a:r>
              <a:rPr lang="en-US" sz="2400" dirty="0"/>
              <a:t>Approach 2:</a:t>
            </a:r>
          </a:p>
          <a:p>
            <a:pPr lvl="2"/>
            <a:r>
              <a:rPr lang="en-US" dirty="0"/>
              <a:t>Clustering based on cosine similarity of feature </a:t>
            </a:r>
            <a:r>
              <a:rPr lang="en-US" dirty="0" smtClean="0"/>
              <a:t>vectors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Approach 1</a:t>
            </a:r>
          </a:p>
          <a:p>
            <a:pPr lvl="1"/>
            <a:r>
              <a:rPr lang="en-US" sz="2000" dirty="0" smtClean="0"/>
              <a:t>String a = “Times Internet”; String b = “Times Internet Inc.”</a:t>
            </a:r>
          </a:p>
          <a:p>
            <a:pPr lvl="1"/>
            <a:r>
              <a:rPr lang="en-US" sz="2000" dirty="0" smtClean="0"/>
              <a:t>Length of longest common subsequence is: 14</a:t>
            </a:r>
          </a:p>
          <a:p>
            <a:r>
              <a:rPr lang="en-US" sz="2400" dirty="0" smtClean="0"/>
              <a:t>Approach 2</a:t>
            </a:r>
          </a:p>
          <a:p>
            <a:pPr lvl="1"/>
            <a:r>
              <a:rPr lang="en-US" sz="2000" dirty="0" smtClean="0"/>
              <a:t>String: “</a:t>
            </a:r>
            <a:r>
              <a:rPr lang="en-US" sz="2000" dirty="0" err="1" smtClean="0"/>
              <a:t>timesofindia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Vector: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Cosine similarity between vectors [only the dimensions where either of them exists are considered]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 In detail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30253"/>
              </p:ext>
            </p:extLst>
          </p:nvPr>
        </p:nvGraphicFramePr>
        <p:xfrm>
          <a:off x="12192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Preprocessing (preprocess.py) 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github.com/sohomghosh/company_clustering/blob/master/preprocess.py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Modeling  (</a:t>
            </a:r>
            <a:r>
              <a:rPr lang="en-US" sz="2000" b="1" dirty="0" err="1" smtClean="0"/>
              <a:t>model_code.R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github.com/sohomghosh/company_clustering/blob/master/model_code.R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– 1</a:t>
            </a:r>
          </a:p>
          <a:p>
            <a:pPr lvl="1"/>
            <a:r>
              <a:rPr lang="en-US" dirty="0" smtClean="0"/>
              <a:t>updated_company_cluster_sample.csv</a:t>
            </a:r>
          </a:p>
          <a:p>
            <a:pPr lvl="2"/>
            <a:r>
              <a:rPr lang="en-US" sz="1200" b="1" dirty="0">
                <a:hlinkClick r:id="rId2"/>
              </a:rPr>
              <a:t>https://</a:t>
            </a:r>
            <a:r>
              <a:rPr lang="en-US" sz="1200" b="1" dirty="0" smtClean="0">
                <a:hlinkClick r:id="rId2"/>
              </a:rPr>
              <a:t>github.com/sohomghosh/company_clustering/blob/master/updated_company_cluster_sample.csv</a:t>
            </a:r>
            <a:endParaRPr lang="en-US" sz="1200" b="1" dirty="0" smtClean="0"/>
          </a:p>
          <a:p>
            <a:pPr lvl="1"/>
            <a:r>
              <a:rPr lang="en-US" dirty="0" smtClean="0"/>
              <a:t>cluster_distribution.csv</a:t>
            </a:r>
          </a:p>
          <a:p>
            <a:pPr lvl="2"/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raw.githubusercontent.com/sohomghosh/company_clustering/master/cluster_distribution.csv</a:t>
            </a:r>
            <a:endParaRPr lang="en-US" sz="1200" b="1" dirty="0" smtClean="0"/>
          </a:p>
          <a:p>
            <a:r>
              <a:rPr lang="en-US" dirty="0" smtClean="0"/>
              <a:t>Approach – 2 </a:t>
            </a:r>
          </a:p>
          <a:p>
            <a:pPr lvl="1"/>
            <a:r>
              <a:rPr lang="en-US" dirty="0" smtClean="0"/>
              <a:t>updated_company_cluster_sample_v2.csv</a:t>
            </a:r>
          </a:p>
          <a:p>
            <a:pPr lvl="2"/>
            <a:r>
              <a:rPr lang="en-US" sz="1200" b="1" dirty="0">
                <a:hlinkClick r:id="rId4"/>
              </a:rPr>
              <a:t>https://</a:t>
            </a:r>
            <a:r>
              <a:rPr lang="en-US" sz="1200" b="1" dirty="0" smtClean="0">
                <a:hlinkClick r:id="rId4"/>
              </a:rPr>
              <a:t>github.com/sohomghosh/company_clustering/blob/master/updated_company_cluster_sample_v2.csv</a:t>
            </a:r>
            <a:endParaRPr lang="en-US" sz="1200" b="1" dirty="0"/>
          </a:p>
          <a:p>
            <a:pPr lvl="1"/>
            <a:r>
              <a:rPr lang="en-US" dirty="0" smtClean="0"/>
              <a:t>cluster_distribution.csv</a:t>
            </a:r>
          </a:p>
          <a:p>
            <a:pPr lvl="2"/>
            <a:r>
              <a:rPr lang="en-US" sz="1200" b="1" dirty="0">
                <a:hlinkClick r:id="rId5"/>
              </a:rPr>
              <a:t>https://</a:t>
            </a:r>
            <a:r>
              <a:rPr lang="en-US" sz="1200" b="1" dirty="0" smtClean="0">
                <a:hlinkClick r:id="rId5"/>
              </a:rPr>
              <a:t>raw.githubusercontent.com/sohomghosh/company_clustering/master/cluster_distribution_v2.csv</a:t>
            </a:r>
            <a:endParaRPr lang="en-US" sz="1200" b="1" dirty="0" smtClean="0"/>
          </a:p>
          <a:p>
            <a:pPr lvl="2"/>
            <a:endParaRPr lang="en-US" sz="1200" b="1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US" sz="2400" dirty="0" smtClean="0"/>
              <a:t>Companies like “</a:t>
            </a:r>
            <a:r>
              <a:rPr lang="en-US" sz="2400" dirty="0" err="1" smtClean="0"/>
              <a:t>anitechnologies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anitechnologiesolacabs</a:t>
            </a:r>
            <a:r>
              <a:rPr lang="en-US" sz="2400" dirty="0" smtClean="0"/>
              <a:t>” have similar cluster </a:t>
            </a:r>
            <a:r>
              <a:rPr lang="en-US" sz="2400" dirty="0" err="1" smtClean="0"/>
              <a:t>distribiutions</a:t>
            </a:r>
            <a:endParaRPr lang="en-US" sz="24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Challenges</a:t>
            </a:r>
            <a:endParaRPr lang="en-US" sz="2400" dirty="0"/>
          </a:p>
          <a:p>
            <a:pPr lvl="1"/>
            <a:r>
              <a:rPr lang="en-US" sz="2400" dirty="0"/>
              <a:t>Setting a optimal </a:t>
            </a:r>
            <a:r>
              <a:rPr lang="en-US" sz="2400" dirty="0" smtClean="0"/>
              <a:t>threshold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795"/>
          <a:stretch/>
        </p:blipFill>
        <p:spPr>
          <a:xfrm>
            <a:off x="631582" y="2057400"/>
            <a:ext cx="8436218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8676"/>
          <a:stretch/>
        </p:blipFill>
        <p:spPr>
          <a:xfrm>
            <a:off x="990600" y="3048000"/>
            <a:ext cx="791953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Removing white spaces and special characters in the very first step makes it difficult for restoring back the original string.</a:t>
            </a:r>
          </a:p>
          <a:p>
            <a:r>
              <a:rPr lang="en-US" sz="2000" dirty="0"/>
              <a:t>Machine learning algorithms for probabilistic classification may be used for assigning clusters.</a:t>
            </a:r>
          </a:p>
          <a:p>
            <a:r>
              <a:rPr lang="en-US" sz="2000" dirty="0"/>
              <a:t>The output of the </a:t>
            </a:r>
            <a:r>
              <a:rPr lang="en-US" sz="2000" dirty="0" smtClean="0"/>
              <a:t>methods mentioned </a:t>
            </a:r>
            <a:r>
              <a:rPr lang="en-US" sz="2000" dirty="0"/>
              <a:t>may be ensembled to produce better results.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threshold can be altered to tune the model further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model needs to be trained on the entire data for increasing its efficiency.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14-Nov-16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1826</TotalTime>
  <Words>665</Words>
  <Application>Microsoft Office PowerPoint</Application>
  <PresentationFormat>On-screen Show (4:3)</PresentationFormat>
  <Paragraphs>190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Beamer</vt:lpstr>
      <vt:lpstr>Clustering of names of companies</vt:lpstr>
      <vt:lpstr>Data Description</vt:lpstr>
      <vt:lpstr>Problem Statement</vt:lpstr>
      <vt:lpstr>Approach</vt:lpstr>
      <vt:lpstr>Approach : In detail</vt:lpstr>
      <vt:lpstr>The Code</vt:lpstr>
      <vt:lpstr>Results</vt:lpstr>
      <vt:lpstr>Discussion</vt:lpstr>
      <vt:lpstr>Future Work</vt:lpstr>
      <vt:lpstr>References</vt:lpstr>
      <vt:lpstr>How can I contribute?</vt:lpstr>
      <vt:lpstr>My Relevant Experience 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SohomG</dc:creator>
  <cp:lastModifiedBy>SohomG</cp:lastModifiedBy>
  <cp:revision>31</cp:revision>
  <dcterms:created xsi:type="dcterms:W3CDTF">2016-11-12T02:22:09Z</dcterms:created>
  <dcterms:modified xsi:type="dcterms:W3CDTF">2016-11-14T03:45:30Z</dcterms:modified>
</cp:coreProperties>
</file>