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1" r:id="rId6"/>
    <p:sldId id="260" r:id="rId7"/>
    <p:sldId id="272" r:id="rId8"/>
    <p:sldId id="273" r:id="rId9"/>
    <p:sldId id="274" r:id="rId10"/>
    <p:sldId id="275" r:id="rId11"/>
    <p:sldId id="276" r:id="rId12"/>
    <p:sldId id="277" r:id="rId13"/>
    <p:sldId id="261" r:id="rId14"/>
    <p:sldId id="278" r:id="rId15"/>
    <p:sldId id="262" r:id="rId16"/>
    <p:sldId id="279" r:id="rId17"/>
    <p:sldId id="263" r:id="rId18"/>
    <p:sldId id="264" r:id="rId19"/>
    <p:sldId id="265" r:id="rId20"/>
    <p:sldId id="280" r:id="rId21"/>
    <p:sldId id="27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4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59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74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83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42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896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76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56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84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23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8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2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15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14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79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45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10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92989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hong16/CIS-5560---Introduction-to-Big-Data" TargetMode="External"/><Relationship Id="rId2" Type="http://schemas.openxmlformats.org/officeDocument/2006/relationships/hyperlink" Target="https://gallery.azure.ai/experiment/nse-analysis-2" TargetMode="Externa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docs.databricks.com/spark/latest/mllib/mllib-pipelines-and-stuctured-streaming.html" TargetMode="External"/><Relationship Id="rId2" Type="http://schemas.openxmlformats.org/officeDocument/2006/relationships/hyperlink" Target="https://docs.databricks.com/spark/latest/mllib/decision-trees.html#gbt-regression-using-mllib-pipelines" TargetMode="External"/><Relationship Id="rId1" Type="http://schemas.openxmlformats.org/officeDocument/2006/relationships/slideLayout" Target="../slideLayouts/slideLayout11.xml"/><Relationship Id="rId5" Type="http://schemas.openxmlformats.org/officeDocument/2006/relationships/hyperlink" Target="https://docs.microsoft.com/en-us/azure/machine-learning/desktop-workbench/data-prep-python-extensibility-overview" TargetMode="External"/><Relationship Id="rId4" Type="http://schemas.openxmlformats.org/officeDocument/2006/relationships/hyperlink" Target="https://docs.microsoft.com/en-us/azure/machine-learning/studio-module-reference/machine-learning-modu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amamet4/nse-company-stocks/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FCE3-ACBD-4D1D-AC3F-16415F96FA50}"/>
              </a:ext>
            </a:extLst>
          </p:cNvPr>
          <p:cNvSpPr>
            <a:spLocks noGrp="1"/>
          </p:cNvSpPr>
          <p:nvPr>
            <p:ph type="ctrTitle"/>
          </p:nvPr>
        </p:nvSpPr>
        <p:spPr>
          <a:xfrm>
            <a:off x="684212" y="583097"/>
            <a:ext cx="8168240" cy="3074504"/>
          </a:xfrm>
        </p:spPr>
        <p:txBody>
          <a:bodyPr>
            <a:normAutofit/>
          </a:bodyPr>
          <a:lstStyle/>
          <a:p>
            <a:r>
              <a:rPr lang="en-IN" sz="3600" b="1" dirty="0">
                <a:solidFill>
                  <a:schemeClr val="bg1"/>
                </a:solidFill>
              </a:rPr>
              <a:t>CIS 5560 – Introduction to Big data</a:t>
            </a:r>
            <a:br>
              <a:rPr lang="en-IN" sz="3600" b="1" dirty="0">
                <a:solidFill>
                  <a:schemeClr val="bg1"/>
                </a:solidFill>
              </a:rPr>
            </a:br>
            <a:br>
              <a:rPr lang="en-IN" sz="3600" b="1" dirty="0">
                <a:solidFill>
                  <a:schemeClr val="bg1"/>
                </a:solidFill>
              </a:rPr>
            </a:br>
            <a:r>
              <a:rPr lang="en-IN" sz="3600" b="1" dirty="0">
                <a:solidFill>
                  <a:schemeClr val="bg1"/>
                </a:solidFill>
              </a:rPr>
              <a:t>Machine learning</a:t>
            </a:r>
          </a:p>
        </p:txBody>
      </p:sp>
      <p:sp>
        <p:nvSpPr>
          <p:cNvPr id="3" name="Subtitle 2">
            <a:extLst>
              <a:ext uri="{FF2B5EF4-FFF2-40B4-BE49-F238E27FC236}">
                <a16:creationId xmlns:a16="http://schemas.microsoft.com/office/drawing/2014/main" id="{360A7B1A-6185-4768-8543-C213C27D6076}"/>
              </a:ext>
            </a:extLst>
          </p:cNvPr>
          <p:cNvSpPr>
            <a:spLocks noGrp="1"/>
          </p:cNvSpPr>
          <p:nvPr>
            <p:ph type="subTitle" idx="1"/>
          </p:nvPr>
        </p:nvSpPr>
        <p:spPr>
          <a:xfrm>
            <a:off x="684212" y="4837043"/>
            <a:ext cx="6400800" cy="954157"/>
          </a:xfrm>
        </p:spPr>
        <p:txBody>
          <a:bodyPr>
            <a:normAutofit lnSpcReduction="10000"/>
          </a:bodyPr>
          <a:lstStyle/>
          <a:p>
            <a:r>
              <a:rPr lang="en-IN" sz="2400" b="1" dirty="0">
                <a:solidFill>
                  <a:schemeClr val="bg1"/>
                </a:solidFill>
              </a:rPr>
              <a:t>MICROSOFT AZURE MACHINE LEARNING &amp;</a:t>
            </a:r>
          </a:p>
          <a:p>
            <a:r>
              <a:rPr lang="en-IN" sz="2400" b="1" dirty="0">
                <a:solidFill>
                  <a:schemeClr val="bg1"/>
                </a:solidFill>
              </a:rPr>
              <a:t>DATABRICKS </a:t>
            </a:r>
          </a:p>
        </p:txBody>
      </p:sp>
    </p:spTree>
    <p:extLst>
      <p:ext uri="{BB962C8B-B14F-4D97-AF65-F5344CB8AC3E}">
        <p14:creationId xmlns:p14="http://schemas.microsoft.com/office/powerpoint/2010/main" val="164373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5CEBE96-F8C1-46F1-B804-761FA5B17443}"/>
              </a:ext>
            </a:extLst>
          </p:cNvPr>
          <p:cNvSpPr>
            <a:spLocks noGrp="1"/>
          </p:cNvSpPr>
          <p:nvPr>
            <p:ph type="body" idx="1"/>
          </p:nvPr>
        </p:nvSpPr>
        <p:spPr/>
        <p:txBody>
          <a:bodyPr/>
          <a:lstStyle/>
          <a:p>
            <a:r>
              <a:rPr lang="en-IN" b="1" dirty="0">
                <a:solidFill>
                  <a:schemeClr val="bg1"/>
                </a:solidFill>
              </a:rPr>
              <a:t>NEURAL NETWORK REGRESSION</a:t>
            </a:r>
          </a:p>
        </p:txBody>
      </p:sp>
      <p:pic>
        <p:nvPicPr>
          <p:cNvPr id="5" name="Content Placeholder 5">
            <a:extLst>
              <a:ext uri="{FF2B5EF4-FFF2-40B4-BE49-F238E27FC236}">
                <a16:creationId xmlns:a16="http://schemas.microsoft.com/office/drawing/2014/main" id="{BDB73E4B-DC18-41B2-AC6B-33E4ABB530CA}"/>
              </a:ext>
            </a:extLst>
          </p:cNvPr>
          <p:cNvPicPr>
            <a:picLocks noGrp="1" noChangeAspect="1"/>
          </p:cNvPicPr>
          <p:nvPr>
            <p:ph sz="half" idx="2"/>
          </p:nvPr>
        </p:nvPicPr>
        <p:blipFill>
          <a:blip r:embed="rId2"/>
          <a:stretch>
            <a:fillRect/>
          </a:stretch>
        </p:blipFill>
        <p:spPr>
          <a:xfrm>
            <a:off x="523534" y="1527859"/>
            <a:ext cx="6025765" cy="3428453"/>
          </a:xfrm>
        </p:spPr>
      </p:pic>
      <p:pic>
        <p:nvPicPr>
          <p:cNvPr id="6" name="Picture 5">
            <a:extLst>
              <a:ext uri="{FF2B5EF4-FFF2-40B4-BE49-F238E27FC236}">
                <a16:creationId xmlns:a16="http://schemas.microsoft.com/office/drawing/2014/main" id="{6FB1AE06-09CA-43AA-8BF0-69214B15AEFA}"/>
              </a:ext>
            </a:extLst>
          </p:cNvPr>
          <p:cNvPicPr>
            <a:picLocks noChangeAspect="1"/>
          </p:cNvPicPr>
          <p:nvPr/>
        </p:nvPicPr>
        <p:blipFill>
          <a:blip r:embed="rId3"/>
          <a:stretch>
            <a:fillRect/>
          </a:stretch>
        </p:blipFill>
        <p:spPr>
          <a:xfrm>
            <a:off x="7076049" y="1013544"/>
            <a:ext cx="4628271" cy="4430652"/>
          </a:xfrm>
          <a:prstGeom prst="rect">
            <a:avLst/>
          </a:prstGeom>
        </p:spPr>
      </p:pic>
    </p:spTree>
    <p:extLst>
      <p:ext uri="{BB962C8B-B14F-4D97-AF65-F5344CB8AC3E}">
        <p14:creationId xmlns:p14="http://schemas.microsoft.com/office/powerpoint/2010/main" val="10761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4A35-903D-4269-B812-7DDF27294C42}"/>
              </a:ext>
            </a:extLst>
          </p:cNvPr>
          <p:cNvSpPr>
            <a:spLocks noGrp="1"/>
          </p:cNvSpPr>
          <p:nvPr>
            <p:ph type="title"/>
          </p:nvPr>
        </p:nvSpPr>
        <p:spPr>
          <a:xfrm>
            <a:off x="684211" y="4487332"/>
            <a:ext cx="11062979" cy="1507067"/>
          </a:xfrm>
        </p:spPr>
        <p:txBody>
          <a:bodyPr>
            <a:noAutofit/>
          </a:bodyPr>
          <a:lstStyle/>
          <a:p>
            <a:r>
              <a:rPr lang="en-IN" sz="2400" b="1" dirty="0">
                <a:solidFill>
                  <a:schemeClr val="bg1"/>
                </a:solidFill>
              </a:rPr>
              <a:t>THE FILE SIZE IS 38.6 MB and the run time was 2.15 MINUTES</a:t>
            </a:r>
            <a:br>
              <a:rPr lang="en-IN" sz="2400" b="1" dirty="0">
                <a:solidFill>
                  <a:schemeClr val="bg1"/>
                </a:solidFill>
              </a:rPr>
            </a:br>
            <a:br>
              <a:rPr lang="en-IN" sz="2400" b="1" dirty="0">
                <a:solidFill>
                  <a:schemeClr val="bg1"/>
                </a:solidFill>
              </a:rPr>
            </a:br>
            <a:r>
              <a:rPr lang="en-IN" sz="2400" b="1" dirty="0">
                <a:solidFill>
                  <a:schemeClr val="bg1"/>
                </a:solidFill>
              </a:rPr>
              <a:t>OUR MODEL WITH NEURAL NETWORK REGRESSION IS BETTER IN MICROSOFT AZURE ML PLATFORM</a:t>
            </a:r>
          </a:p>
        </p:txBody>
      </p:sp>
      <p:sp>
        <p:nvSpPr>
          <p:cNvPr id="3" name="Text Placeholder 2">
            <a:extLst>
              <a:ext uri="{FF2B5EF4-FFF2-40B4-BE49-F238E27FC236}">
                <a16:creationId xmlns:a16="http://schemas.microsoft.com/office/drawing/2014/main" id="{8A1C28CE-FB38-432A-B8FD-F670EC0A29D5}"/>
              </a:ext>
            </a:extLst>
          </p:cNvPr>
          <p:cNvSpPr>
            <a:spLocks noGrp="1"/>
          </p:cNvSpPr>
          <p:nvPr>
            <p:ph type="body" idx="1"/>
          </p:nvPr>
        </p:nvSpPr>
        <p:spPr>
          <a:xfrm>
            <a:off x="892770" y="532010"/>
            <a:ext cx="4649787" cy="576262"/>
          </a:xfrm>
        </p:spPr>
        <p:txBody>
          <a:bodyPr/>
          <a:lstStyle/>
          <a:p>
            <a:r>
              <a:rPr lang="en-IN" b="1" dirty="0">
                <a:solidFill>
                  <a:schemeClr val="bg1"/>
                </a:solidFill>
              </a:rPr>
              <a:t>MODEL WITH LINEAR REGRESSION</a:t>
            </a:r>
          </a:p>
        </p:txBody>
      </p:sp>
      <p:pic>
        <p:nvPicPr>
          <p:cNvPr id="7" name="Content Placeholder 6">
            <a:extLst>
              <a:ext uri="{FF2B5EF4-FFF2-40B4-BE49-F238E27FC236}">
                <a16:creationId xmlns:a16="http://schemas.microsoft.com/office/drawing/2014/main" id="{0DD93463-493C-4164-93F3-4F723248D7D1}"/>
              </a:ext>
            </a:extLst>
          </p:cNvPr>
          <p:cNvPicPr>
            <a:picLocks noGrp="1" noChangeAspect="1"/>
          </p:cNvPicPr>
          <p:nvPr>
            <p:ph sz="half" idx="2"/>
          </p:nvPr>
        </p:nvPicPr>
        <p:blipFill>
          <a:blip r:embed="rId2"/>
          <a:stretch>
            <a:fillRect/>
          </a:stretch>
        </p:blipFill>
        <p:spPr>
          <a:xfrm>
            <a:off x="529742" y="1549918"/>
            <a:ext cx="5334814" cy="416974"/>
          </a:xfrm>
          <a:prstGeom prst="rect">
            <a:avLst/>
          </a:prstGeom>
        </p:spPr>
      </p:pic>
      <p:sp>
        <p:nvSpPr>
          <p:cNvPr id="5" name="Text Placeholder 4">
            <a:extLst>
              <a:ext uri="{FF2B5EF4-FFF2-40B4-BE49-F238E27FC236}">
                <a16:creationId xmlns:a16="http://schemas.microsoft.com/office/drawing/2014/main" id="{F7C9C8BB-377A-4D96-97BD-6FE2B87850F1}"/>
              </a:ext>
            </a:extLst>
          </p:cNvPr>
          <p:cNvSpPr>
            <a:spLocks noGrp="1"/>
          </p:cNvSpPr>
          <p:nvPr>
            <p:ph type="body" sz="quarter" idx="3"/>
          </p:nvPr>
        </p:nvSpPr>
        <p:spPr>
          <a:xfrm>
            <a:off x="6600050" y="491068"/>
            <a:ext cx="4690802" cy="576262"/>
          </a:xfrm>
        </p:spPr>
        <p:txBody>
          <a:bodyPr/>
          <a:lstStyle/>
          <a:p>
            <a:r>
              <a:rPr lang="en-IN" b="1" dirty="0">
                <a:solidFill>
                  <a:schemeClr val="bg1"/>
                </a:solidFill>
              </a:rPr>
              <a:t>MODEL WITH NEURAL NETWORK REGRESSION</a:t>
            </a:r>
          </a:p>
        </p:txBody>
      </p:sp>
      <p:pic>
        <p:nvPicPr>
          <p:cNvPr id="9" name="Content Placeholder 8">
            <a:extLst>
              <a:ext uri="{FF2B5EF4-FFF2-40B4-BE49-F238E27FC236}">
                <a16:creationId xmlns:a16="http://schemas.microsoft.com/office/drawing/2014/main" id="{51CA6588-FF7D-4852-BE27-1B17D2409CFA}"/>
              </a:ext>
            </a:extLst>
          </p:cNvPr>
          <p:cNvPicPr>
            <a:picLocks noGrp="1" noChangeAspect="1"/>
          </p:cNvPicPr>
          <p:nvPr>
            <p:ph sz="quarter" idx="4"/>
          </p:nvPr>
        </p:nvPicPr>
        <p:blipFill>
          <a:blip r:embed="rId3"/>
          <a:stretch>
            <a:fillRect/>
          </a:stretch>
        </p:blipFill>
        <p:spPr>
          <a:xfrm>
            <a:off x="6118042" y="1549918"/>
            <a:ext cx="5629149" cy="416974"/>
          </a:xfrm>
          <a:prstGeom prst="rect">
            <a:avLst/>
          </a:prstGeom>
        </p:spPr>
      </p:pic>
      <p:pic>
        <p:nvPicPr>
          <p:cNvPr id="8" name="Picture 7">
            <a:extLst>
              <a:ext uri="{FF2B5EF4-FFF2-40B4-BE49-F238E27FC236}">
                <a16:creationId xmlns:a16="http://schemas.microsoft.com/office/drawing/2014/main" id="{4C9E5A51-5CF6-45B4-B966-EEAC100FEE72}"/>
              </a:ext>
            </a:extLst>
          </p:cNvPr>
          <p:cNvPicPr>
            <a:picLocks noChangeAspect="1"/>
          </p:cNvPicPr>
          <p:nvPr/>
        </p:nvPicPr>
        <p:blipFill>
          <a:blip r:embed="rId4"/>
          <a:stretch>
            <a:fillRect/>
          </a:stretch>
        </p:blipFill>
        <p:spPr>
          <a:xfrm>
            <a:off x="529742" y="2850185"/>
            <a:ext cx="5375844" cy="753854"/>
          </a:xfrm>
          <a:prstGeom prst="rect">
            <a:avLst/>
          </a:prstGeom>
        </p:spPr>
      </p:pic>
      <p:pic>
        <p:nvPicPr>
          <p:cNvPr id="10" name="Picture 9">
            <a:extLst>
              <a:ext uri="{FF2B5EF4-FFF2-40B4-BE49-F238E27FC236}">
                <a16:creationId xmlns:a16="http://schemas.microsoft.com/office/drawing/2014/main" id="{4E22E792-93BE-4CE2-AEC9-0A30C5C48DD8}"/>
              </a:ext>
            </a:extLst>
          </p:cNvPr>
          <p:cNvPicPr>
            <a:picLocks noChangeAspect="1"/>
          </p:cNvPicPr>
          <p:nvPr/>
        </p:nvPicPr>
        <p:blipFill>
          <a:blip r:embed="rId5"/>
          <a:stretch>
            <a:fillRect/>
          </a:stretch>
        </p:blipFill>
        <p:spPr>
          <a:xfrm>
            <a:off x="6118042" y="2807191"/>
            <a:ext cx="5629149" cy="796848"/>
          </a:xfrm>
          <a:prstGeom prst="rect">
            <a:avLst/>
          </a:prstGeom>
        </p:spPr>
      </p:pic>
    </p:spTree>
    <p:extLst>
      <p:ext uri="{BB962C8B-B14F-4D97-AF65-F5344CB8AC3E}">
        <p14:creationId xmlns:p14="http://schemas.microsoft.com/office/powerpoint/2010/main" val="158466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7D72-9C09-474D-96AC-866F018F1700}"/>
              </a:ext>
            </a:extLst>
          </p:cNvPr>
          <p:cNvSpPr>
            <a:spLocks noGrp="1"/>
          </p:cNvSpPr>
          <p:nvPr>
            <p:ph type="title"/>
          </p:nvPr>
        </p:nvSpPr>
        <p:spPr/>
        <p:txBody>
          <a:bodyPr>
            <a:noAutofit/>
          </a:bodyPr>
          <a:lstStyle/>
          <a:p>
            <a:r>
              <a:rPr lang="en-IN" b="1" cap="none" dirty="0">
                <a:solidFill>
                  <a:schemeClr val="bg1"/>
                </a:solidFill>
              </a:rPr>
              <a:t>DATABRICKS </a:t>
            </a:r>
            <a:r>
              <a:rPr lang="en-IN" b="1" cap="none" dirty="0" err="1">
                <a:solidFill>
                  <a:schemeClr val="bg1"/>
                </a:solidFill>
              </a:rPr>
              <a:t>PySPARK</a:t>
            </a:r>
            <a:r>
              <a:rPr lang="en-IN" b="1" cap="none" dirty="0">
                <a:solidFill>
                  <a:schemeClr val="bg1"/>
                </a:solidFill>
              </a:rPr>
              <a:t> </a:t>
            </a:r>
            <a:br>
              <a:rPr lang="en-IN" b="1" cap="none" dirty="0">
                <a:solidFill>
                  <a:schemeClr val="bg1"/>
                </a:solidFill>
              </a:rPr>
            </a:br>
            <a:br>
              <a:rPr lang="en-IN" b="1" cap="none" dirty="0">
                <a:solidFill>
                  <a:schemeClr val="bg1"/>
                </a:solidFill>
              </a:rPr>
            </a:br>
            <a:r>
              <a:rPr lang="en-IN" b="1" cap="none" dirty="0">
                <a:solidFill>
                  <a:schemeClr val="bg1"/>
                </a:solidFill>
              </a:rPr>
              <a:t>FILE SIZE: 1.86 GB</a:t>
            </a:r>
            <a:br>
              <a:rPr lang="en-IN" b="1" cap="none" dirty="0">
                <a:solidFill>
                  <a:schemeClr val="bg1"/>
                </a:solidFill>
              </a:rPr>
            </a:br>
            <a:r>
              <a:rPr lang="en-IN" b="1" cap="none" dirty="0">
                <a:solidFill>
                  <a:schemeClr val="bg1"/>
                </a:solidFill>
              </a:rPr>
              <a:t>RUN TIME OF PIPELINE: 3.5 HOURS</a:t>
            </a:r>
          </a:p>
        </p:txBody>
      </p:sp>
    </p:spTree>
    <p:extLst>
      <p:ext uri="{BB962C8B-B14F-4D97-AF65-F5344CB8AC3E}">
        <p14:creationId xmlns:p14="http://schemas.microsoft.com/office/powerpoint/2010/main" val="214226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6F8E-EEC2-472C-814E-7A75C6D776E4}"/>
              </a:ext>
            </a:extLst>
          </p:cNvPr>
          <p:cNvSpPr>
            <a:spLocks noGrp="1"/>
          </p:cNvSpPr>
          <p:nvPr>
            <p:ph type="title"/>
          </p:nvPr>
        </p:nvSpPr>
        <p:spPr>
          <a:xfrm>
            <a:off x="477080" y="384312"/>
            <a:ext cx="11251094" cy="795131"/>
          </a:xfrm>
        </p:spPr>
        <p:txBody>
          <a:bodyPr>
            <a:normAutofit fontScale="90000"/>
          </a:bodyPr>
          <a:lstStyle/>
          <a:p>
            <a:pPr algn="ctr"/>
            <a:r>
              <a:rPr lang="en-IN" sz="2800" b="1" dirty="0">
                <a:solidFill>
                  <a:schemeClr val="bg1"/>
                </a:solidFill>
              </a:rPr>
              <a:t>DATA BRICKS (SPARK MACHINE LEARNING)</a:t>
            </a:r>
            <a:br>
              <a:rPr lang="en-IN" b="1" dirty="0">
                <a:solidFill>
                  <a:schemeClr val="bg1"/>
                </a:solidFill>
              </a:rPr>
            </a:br>
            <a:endParaRPr lang="en-IN" b="1" dirty="0">
              <a:solidFill>
                <a:schemeClr val="bg1"/>
              </a:solidFill>
            </a:endParaRPr>
          </a:p>
        </p:txBody>
      </p:sp>
      <p:pic>
        <p:nvPicPr>
          <p:cNvPr id="6" name="Content Placeholder 5">
            <a:extLst>
              <a:ext uri="{FF2B5EF4-FFF2-40B4-BE49-F238E27FC236}">
                <a16:creationId xmlns:a16="http://schemas.microsoft.com/office/drawing/2014/main" id="{493817C6-C2AF-42B4-8724-D846C8109676}"/>
              </a:ext>
            </a:extLst>
          </p:cNvPr>
          <p:cNvPicPr>
            <a:picLocks noGrp="1" noChangeAspect="1"/>
          </p:cNvPicPr>
          <p:nvPr>
            <p:ph idx="1"/>
          </p:nvPr>
        </p:nvPicPr>
        <p:blipFill>
          <a:blip r:embed="rId2"/>
          <a:stretch>
            <a:fillRect/>
          </a:stretch>
        </p:blipFill>
        <p:spPr>
          <a:xfrm>
            <a:off x="1358394" y="3486559"/>
            <a:ext cx="9302932" cy="869518"/>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477080" y="1128213"/>
            <a:ext cx="8503133" cy="1614445"/>
          </a:xfrm>
        </p:spPr>
        <p:txBody>
          <a:bodyPr>
            <a:noAutofit/>
          </a:bodyPr>
          <a:lstStyle/>
          <a:p>
            <a:r>
              <a:rPr lang="en-IN" sz="2400" b="1" dirty="0">
                <a:solidFill>
                  <a:schemeClr val="bg1"/>
                </a:solidFill>
              </a:rPr>
              <a:t>MODEL 1:</a:t>
            </a:r>
          </a:p>
          <a:p>
            <a:r>
              <a:rPr lang="en-IN" sz="2400" b="1" dirty="0">
                <a:solidFill>
                  <a:schemeClr val="bg1"/>
                </a:solidFill>
              </a:rPr>
              <a:t>ALGORITHM USED: LINEAR REGRESSION</a:t>
            </a:r>
          </a:p>
          <a:p>
            <a:r>
              <a:rPr lang="en-IN" sz="2400" b="1" dirty="0">
                <a:solidFill>
                  <a:schemeClr val="bg1"/>
                </a:solidFill>
              </a:rPr>
              <a:t>SPLIT DATA: 0.7, 0.3</a:t>
            </a:r>
          </a:p>
          <a:p>
            <a:r>
              <a:rPr lang="en-IN" sz="2400" b="1" dirty="0">
                <a:solidFill>
                  <a:schemeClr val="bg1"/>
                </a:solidFill>
              </a:rPr>
              <a:t>ROOT MEAN SQUARE ERROR : 24751.8266</a:t>
            </a:r>
          </a:p>
        </p:txBody>
      </p:sp>
      <p:pic>
        <p:nvPicPr>
          <p:cNvPr id="7" name="Picture 6">
            <a:extLst>
              <a:ext uri="{FF2B5EF4-FFF2-40B4-BE49-F238E27FC236}">
                <a16:creationId xmlns:a16="http://schemas.microsoft.com/office/drawing/2014/main" id="{8DD26FC8-E4B4-419B-B404-23E270046EB7}"/>
              </a:ext>
            </a:extLst>
          </p:cNvPr>
          <p:cNvPicPr>
            <a:picLocks noChangeAspect="1"/>
          </p:cNvPicPr>
          <p:nvPr/>
        </p:nvPicPr>
        <p:blipFill>
          <a:blip r:embed="rId3"/>
          <a:stretch>
            <a:fillRect/>
          </a:stretch>
        </p:blipFill>
        <p:spPr>
          <a:xfrm>
            <a:off x="1078189" y="4614897"/>
            <a:ext cx="10048875" cy="1590675"/>
          </a:xfrm>
          <a:prstGeom prst="rect">
            <a:avLst/>
          </a:prstGeom>
        </p:spPr>
      </p:pic>
    </p:spTree>
    <p:extLst>
      <p:ext uri="{BB962C8B-B14F-4D97-AF65-F5344CB8AC3E}">
        <p14:creationId xmlns:p14="http://schemas.microsoft.com/office/powerpoint/2010/main" val="344470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LINEAR REGRESSION</a:t>
            </a:r>
          </a:p>
        </p:txBody>
      </p:sp>
      <p:pic>
        <p:nvPicPr>
          <p:cNvPr id="6" name="Content Placeholder 5">
            <a:extLst>
              <a:ext uri="{FF2B5EF4-FFF2-40B4-BE49-F238E27FC236}">
                <a16:creationId xmlns:a16="http://schemas.microsoft.com/office/drawing/2014/main" id="{F1F2919D-38A4-4EDE-8CE9-A228BC039167}"/>
              </a:ext>
            </a:extLst>
          </p:cNvPr>
          <p:cNvPicPr>
            <a:picLocks noGrp="1" noChangeAspect="1"/>
          </p:cNvPicPr>
          <p:nvPr>
            <p:ph idx="1"/>
          </p:nvPr>
        </p:nvPicPr>
        <p:blipFill>
          <a:blip r:embed="rId2"/>
          <a:stretch>
            <a:fillRect/>
          </a:stretch>
        </p:blipFill>
        <p:spPr>
          <a:xfrm>
            <a:off x="379412" y="2321985"/>
            <a:ext cx="11471283" cy="2448338"/>
          </a:xfrm>
        </p:spPr>
      </p:pic>
    </p:spTree>
    <p:extLst>
      <p:ext uri="{BB962C8B-B14F-4D97-AF65-F5344CB8AC3E}">
        <p14:creationId xmlns:p14="http://schemas.microsoft.com/office/powerpoint/2010/main" val="231039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828492-0A88-43F2-BCE1-CAACDFF29B63}"/>
              </a:ext>
            </a:extLst>
          </p:cNvPr>
          <p:cNvPicPr>
            <a:picLocks noGrp="1" noChangeAspect="1"/>
          </p:cNvPicPr>
          <p:nvPr>
            <p:ph idx="1"/>
          </p:nvPr>
        </p:nvPicPr>
        <p:blipFill>
          <a:blip r:embed="rId2"/>
          <a:stretch>
            <a:fillRect/>
          </a:stretch>
        </p:blipFill>
        <p:spPr>
          <a:xfrm>
            <a:off x="861745" y="3920778"/>
            <a:ext cx="10686152" cy="1673133"/>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684212" y="326888"/>
            <a:ext cx="10911440" cy="2363304"/>
          </a:xfrm>
        </p:spPr>
        <p:txBody>
          <a:bodyPr>
            <a:noAutofit/>
          </a:bodyPr>
          <a:lstStyle/>
          <a:p>
            <a:r>
              <a:rPr lang="en-IN" sz="2400" b="1" dirty="0">
                <a:solidFill>
                  <a:schemeClr val="bg1"/>
                </a:solidFill>
              </a:rPr>
              <a:t>MODEL 2:</a:t>
            </a:r>
          </a:p>
          <a:p>
            <a:r>
              <a:rPr lang="en-IN" sz="2400" b="1" dirty="0">
                <a:solidFill>
                  <a:schemeClr val="bg1"/>
                </a:solidFill>
              </a:rPr>
              <a:t>ALGORITHM USED: GRADIENT BOOSTED TREE REGRESSION</a:t>
            </a:r>
          </a:p>
          <a:p>
            <a:r>
              <a:rPr lang="en-IN" sz="2400" b="1" dirty="0">
                <a:solidFill>
                  <a:schemeClr val="bg1"/>
                </a:solidFill>
              </a:rPr>
              <a:t>ROOT MEAN SQUARE ERROR: 23882.667</a:t>
            </a:r>
          </a:p>
        </p:txBody>
      </p:sp>
      <p:pic>
        <p:nvPicPr>
          <p:cNvPr id="8" name="Picture 7">
            <a:extLst>
              <a:ext uri="{FF2B5EF4-FFF2-40B4-BE49-F238E27FC236}">
                <a16:creationId xmlns:a16="http://schemas.microsoft.com/office/drawing/2014/main" id="{3F011723-A974-4D48-8195-7A53D7AB82CA}"/>
              </a:ext>
            </a:extLst>
          </p:cNvPr>
          <p:cNvPicPr>
            <a:picLocks noChangeAspect="1"/>
          </p:cNvPicPr>
          <p:nvPr/>
        </p:nvPicPr>
        <p:blipFill>
          <a:blip r:embed="rId3"/>
          <a:stretch>
            <a:fillRect/>
          </a:stretch>
        </p:blipFill>
        <p:spPr>
          <a:xfrm>
            <a:off x="813990" y="2796680"/>
            <a:ext cx="10781662" cy="733887"/>
          </a:xfrm>
          <a:prstGeom prst="rect">
            <a:avLst/>
          </a:prstGeom>
        </p:spPr>
      </p:pic>
    </p:spTree>
    <p:extLst>
      <p:ext uri="{BB962C8B-B14F-4D97-AF65-F5344CB8AC3E}">
        <p14:creationId xmlns:p14="http://schemas.microsoft.com/office/powerpoint/2010/main" val="20564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GRADIENT BOOSTED TREE REGRESSION</a:t>
            </a:r>
          </a:p>
        </p:txBody>
      </p:sp>
      <p:pic>
        <p:nvPicPr>
          <p:cNvPr id="7" name="Content Placeholder 6">
            <a:extLst>
              <a:ext uri="{FF2B5EF4-FFF2-40B4-BE49-F238E27FC236}">
                <a16:creationId xmlns:a16="http://schemas.microsoft.com/office/drawing/2014/main" id="{B655B9C8-6812-4985-A922-83CC52519E28}"/>
              </a:ext>
            </a:extLst>
          </p:cNvPr>
          <p:cNvPicPr>
            <a:picLocks noGrp="1" noChangeAspect="1"/>
          </p:cNvPicPr>
          <p:nvPr>
            <p:ph idx="1"/>
          </p:nvPr>
        </p:nvPicPr>
        <p:blipFill>
          <a:blip r:embed="rId2"/>
          <a:stretch>
            <a:fillRect/>
          </a:stretch>
        </p:blipFill>
        <p:spPr>
          <a:xfrm>
            <a:off x="543338" y="2250831"/>
            <a:ext cx="11013463" cy="2512930"/>
          </a:xfrm>
        </p:spPr>
      </p:pic>
    </p:spTree>
    <p:extLst>
      <p:ext uri="{BB962C8B-B14F-4D97-AF65-F5344CB8AC3E}">
        <p14:creationId xmlns:p14="http://schemas.microsoft.com/office/powerpoint/2010/main" val="44456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0B6F8F-278E-412A-8045-B1EE9C8C4CAB}"/>
              </a:ext>
            </a:extLst>
          </p:cNvPr>
          <p:cNvPicPr>
            <a:picLocks noGrp="1" noChangeAspect="1"/>
          </p:cNvPicPr>
          <p:nvPr>
            <p:ph idx="1"/>
          </p:nvPr>
        </p:nvPicPr>
        <p:blipFill>
          <a:blip r:embed="rId2"/>
          <a:stretch>
            <a:fillRect/>
          </a:stretch>
        </p:blipFill>
        <p:spPr>
          <a:xfrm>
            <a:off x="419168" y="1683027"/>
            <a:ext cx="11400163" cy="449384"/>
          </a:xfrm>
          <a:prstGeom prst="rect">
            <a:avLst/>
          </a:prstGeom>
        </p:spPr>
      </p:pic>
      <p:sp>
        <p:nvSpPr>
          <p:cNvPr id="4" name="Text Placeholder 3">
            <a:extLst>
              <a:ext uri="{FF2B5EF4-FFF2-40B4-BE49-F238E27FC236}">
                <a16:creationId xmlns:a16="http://schemas.microsoft.com/office/drawing/2014/main" id="{69F89BF8-9B71-40C6-A3F6-6A483B37F71F}"/>
              </a:ext>
            </a:extLst>
          </p:cNvPr>
          <p:cNvSpPr>
            <a:spLocks noGrp="1"/>
          </p:cNvSpPr>
          <p:nvPr>
            <p:ph type="body" sz="half" idx="2"/>
          </p:nvPr>
        </p:nvSpPr>
        <p:spPr>
          <a:xfrm>
            <a:off x="684212" y="685801"/>
            <a:ext cx="10058400" cy="626164"/>
          </a:xfrm>
        </p:spPr>
        <p:txBody>
          <a:bodyPr>
            <a:normAutofit/>
          </a:bodyPr>
          <a:lstStyle/>
          <a:p>
            <a:r>
              <a:rPr lang="en-IN" sz="2400" b="1" dirty="0">
                <a:solidFill>
                  <a:schemeClr val="bg1"/>
                </a:solidFill>
              </a:rPr>
              <a:t>LINEAR REGRESSION: </a:t>
            </a:r>
          </a:p>
        </p:txBody>
      </p:sp>
      <p:sp>
        <p:nvSpPr>
          <p:cNvPr id="8" name="Rectangle 7">
            <a:extLst>
              <a:ext uri="{FF2B5EF4-FFF2-40B4-BE49-F238E27FC236}">
                <a16:creationId xmlns:a16="http://schemas.microsoft.com/office/drawing/2014/main" id="{FCDDCB46-F8C5-42B3-B6CB-F68321E796F8}"/>
              </a:ext>
            </a:extLst>
          </p:cNvPr>
          <p:cNvSpPr/>
          <p:nvPr/>
        </p:nvSpPr>
        <p:spPr>
          <a:xfrm>
            <a:off x="684212" y="3306903"/>
            <a:ext cx="8274258" cy="461665"/>
          </a:xfrm>
          <a:prstGeom prst="rect">
            <a:avLst/>
          </a:prstGeom>
        </p:spPr>
        <p:txBody>
          <a:bodyPr wrap="square">
            <a:spAutoFit/>
          </a:bodyPr>
          <a:lstStyle/>
          <a:p>
            <a:r>
              <a:rPr lang="en-IN" sz="2400" b="1" dirty="0">
                <a:solidFill>
                  <a:schemeClr val="bg1"/>
                </a:solidFill>
              </a:rPr>
              <a:t>GRADIENT BOOSTED TREE REGRESSION:</a:t>
            </a:r>
          </a:p>
        </p:txBody>
      </p:sp>
      <p:pic>
        <p:nvPicPr>
          <p:cNvPr id="9" name="Picture 8">
            <a:extLst>
              <a:ext uri="{FF2B5EF4-FFF2-40B4-BE49-F238E27FC236}">
                <a16:creationId xmlns:a16="http://schemas.microsoft.com/office/drawing/2014/main" id="{37011025-DD36-488D-BE07-2BAD0AE0FDD4}"/>
              </a:ext>
            </a:extLst>
          </p:cNvPr>
          <p:cNvPicPr>
            <a:picLocks noChangeAspect="1"/>
          </p:cNvPicPr>
          <p:nvPr/>
        </p:nvPicPr>
        <p:blipFill>
          <a:blip r:embed="rId3"/>
          <a:stretch>
            <a:fillRect/>
          </a:stretch>
        </p:blipFill>
        <p:spPr>
          <a:xfrm>
            <a:off x="419168" y="4479234"/>
            <a:ext cx="11327294" cy="463826"/>
          </a:xfrm>
          <a:prstGeom prst="rect">
            <a:avLst/>
          </a:prstGeom>
        </p:spPr>
      </p:pic>
    </p:spTree>
    <p:extLst>
      <p:ext uri="{BB962C8B-B14F-4D97-AF65-F5344CB8AC3E}">
        <p14:creationId xmlns:p14="http://schemas.microsoft.com/office/powerpoint/2010/main" val="60040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D97FC-4086-425E-8299-D38F882CB35F}"/>
              </a:ext>
            </a:extLst>
          </p:cNvPr>
          <p:cNvPicPr>
            <a:picLocks noGrp="1" noChangeAspect="1"/>
          </p:cNvPicPr>
          <p:nvPr>
            <p:ph idx="1"/>
          </p:nvPr>
        </p:nvPicPr>
        <p:blipFill>
          <a:blip r:embed="rId2"/>
          <a:stretch>
            <a:fillRect/>
          </a:stretch>
        </p:blipFill>
        <p:spPr>
          <a:xfrm>
            <a:off x="548148" y="2003456"/>
            <a:ext cx="5334462" cy="420660"/>
          </a:xfrm>
          <a:prstGeom prst="rect">
            <a:avLst/>
          </a:prstGeom>
        </p:spPr>
      </p:pic>
      <p:pic>
        <p:nvPicPr>
          <p:cNvPr id="6" name="Picture 5">
            <a:extLst>
              <a:ext uri="{FF2B5EF4-FFF2-40B4-BE49-F238E27FC236}">
                <a16:creationId xmlns:a16="http://schemas.microsoft.com/office/drawing/2014/main" id="{3AC0F491-533B-4ADB-8067-641A600A5D91}"/>
              </a:ext>
            </a:extLst>
          </p:cNvPr>
          <p:cNvPicPr>
            <a:picLocks noChangeAspect="1"/>
          </p:cNvPicPr>
          <p:nvPr/>
        </p:nvPicPr>
        <p:blipFill>
          <a:blip r:embed="rId3"/>
          <a:stretch>
            <a:fillRect/>
          </a:stretch>
        </p:blipFill>
        <p:spPr>
          <a:xfrm>
            <a:off x="6248229" y="1976143"/>
            <a:ext cx="5627096" cy="420660"/>
          </a:xfrm>
          <a:prstGeom prst="rect">
            <a:avLst/>
          </a:prstGeom>
        </p:spPr>
      </p:pic>
      <p:sp>
        <p:nvSpPr>
          <p:cNvPr id="8" name="Rectangle 7">
            <a:extLst>
              <a:ext uri="{FF2B5EF4-FFF2-40B4-BE49-F238E27FC236}">
                <a16:creationId xmlns:a16="http://schemas.microsoft.com/office/drawing/2014/main" id="{8221B803-7544-4FAC-9A08-55CEDD60C0D1}"/>
              </a:ext>
            </a:extLst>
          </p:cNvPr>
          <p:cNvSpPr/>
          <p:nvPr/>
        </p:nvSpPr>
        <p:spPr>
          <a:xfrm>
            <a:off x="526809" y="1120620"/>
            <a:ext cx="5121915" cy="461665"/>
          </a:xfrm>
          <a:prstGeom prst="rect">
            <a:avLst/>
          </a:prstGeom>
        </p:spPr>
        <p:txBody>
          <a:bodyPr wrap="none">
            <a:spAutoFit/>
          </a:bodyPr>
          <a:lstStyle/>
          <a:p>
            <a:r>
              <a:rPr lang="en-IN" sz="2400" b="1" dirty="0">
                <a:solidFill>
                  <a:schemeClr val="bg1"/>
                </a:solidFill>
              </a:rPr>
              <a:t>MODEL WITH LINEAR REGRESSION:</a:t>
            </a:r>
          </a:p>
        </p:txBody>
      </p:sp>
      <p:sp>
        <p:nvSpPr>
          <p:cNvPr id="9" name="Rectangle 8">
            <a:extLst>
              <a:ext uri="{FF2B5EF4-FFF2-40B4-BE49-F238E27FC236}">
                <a16:creationId xmlns:a16="http://schemas.microsoft.com/office/drawing/2014/main" id="{7E1D51BF-8E92-42D3-9FA3-84D421A88E50}"/>
              </a:ext>
            </a:extLst>
          </p:cNvPr>
          <p:cNvSpPr/>
          <p:nvPr/>
        </p:nvSpPr>
        <p:spPr>
          <a:xfrm>
            <a:off x="6248229" y="808215"/>
            <a:ext cx="5943771" cy="830997"/>
          </a:xfrm>
          <a:prstGeom prst="rect">
            <a:avLst/>
          </a:prstGeom>
        </p:spPr>
        <p:txBody>
          <a:bodyPr wrap="square">
            <a:spAutoFit/>
          </a:bodyPr>
          <a:lstStyle/>
          <a:p>
            <a:r>
              <a:rPr lang="en-IN" sz="2400" b="1" dirty="0">
                <a:solidFill>
                  <a:schemeClr val="bg1"/>
                </a:solidFill>
              </a:rPr>
              <a:t>MODEL WITH NEURAL NETWORK REGRESSION:</a:t>
            </a:r>
          </a:p>
        </p:txBody>
      </p:sp>
      <p:sp>
        <p:nvSpPr>
          <p:cNvPr id="10" name="Rectangle 9">
            <a:extLst>
              <a:ext uri="{FF2B5EF4-FFF2-40B4-BE49-F238E27FC236}">
                <a16:creationId xmlns:a16="http://schemas.microsoft.com/office/drawing/2014/main" id="{045416CE-843F-4A02-A6C8-52EEB48F3CBD}"/>
              </a:ext>
            </a:extLst>
          </p:cNvPr>
          <p:cNvSpPr/>
          <p:nvPr/>
        </p:nvSpPr>
        <p:spPr>
          <a:xfrm>
            <a:off x="526809" y="3453512"/>
            <a:ext cx="3223555" cy="461665"/>
          </a:xfrm>
          <a:prstGeom prst="rect">
            <a:avLst/>
          </a:prstGeom>
        </p:spPr>
        <p:txBody>
          <a:bodyPr wrap="square">
            <a:spAutoFit/>
          </a:bodyPr>
          <a:lstStyle/>
          <a:p>
            <a:r>
              <a:rPr lang="en-IN" sz="2400" b="1" dirty="0">
                <a:solidFill>
                  <a:schemeClr val="bg1"/>
                </a:solidFill>
              </a:rPr>
              <a:t>LINEAR REGRESSION: </a:t>
            </a:r>
          </a:p>
        </p:txBody>
      </p:sp>
      <p:pic>
        <p:nvPicPr>
          <p:cNvPr id="11" name="Content Placeholder 4">
            <a:extLst>
              <a:ext uri="{FF2B5EF4-FFF2-40B4-BE49-F238E27FC236}">
                <a16:creationId xmlns:a16="http://schemas.microsoft.com/office/drawing/2014/main" id="{5607B888-2332-4039-BF96-A26A7997DC87}"/>
              </a:ext>
            </a:extLst>
          </p:cNvPr>
          <p:cNvPicPr>
            <a:picLocks noChangeAspect="1"/>
          </p:cNvPicPr>
          <p:nvPr/>
        </p:nvPicPr>
        <p:blipFill>
          <a:blip r:embed="rId4"/>
          <a:stretch>
            <a:fillRect/>
          </a:stretch>
        </p:blipFill>
        <p:spPr>
          <a:xfrm>
            <a:off x="548148" y="4096106"/>
            <a:ext cx="11400163" cy="449384"/>
          </a:xfrm>
          <a:prstGeom prst="rect">
            <a:avLst/>
          </a:prstGeom>
        </p:spPr>
      </p:pic>
      <p:sp>
        <p:nvSpPr>
          <p:cNvPr id="12" name="Rectangle 11">
            <a:extLst>
              <a:ext uri="{FF2B5EF4-FFF2-40B4-BE49-F238E27FC236}">
                <a16:creationId xmlns:a16="http://schemas.microsoft.com/office/drawing/2014/main" id="{AC5857C8-8ED5-4D9D-A938-E8C3B3D8CC09}"/>
              </a:ext>
            </a:extLst>
          </p:cNvPr>
          <p:cNvSpPr/>
          <p:nvPr/>
        </p:nvSpPr>
        <p:spPr>
          <a:xfrm>
            <a:off x="526809" y="4774527"/>
            <a:ext cx="5820982" cy="461665"/>
          </a:xfrm>
          <a:prstGeom prst="rect">
            <a:avLst/>
          </a:prstGeom>
        </p:spPr>
        <p:txBody>
          <a:bodyPr wrap="square">
            <a:spAutoFit/>
          </a:bodyPr>
          <a:lstStyle/>
          <a:p>
            <a:r>
              <a:rPr lang="en-IN" sz="2400" b="1" dirty="0">
                <a:solidFill>
                  <a:schemeClr val="bg1"/>
                </a:solidFill>
              </a:rPr>
              <a:t>GRADIENT BOOSTED TREE REGRESSION:</a:t>
            </a:r>
          </a:p>
        </p:txBody>
      </p:sp>
      <p:pic>
        <p:nvPicPr>
          <p:cNvPr id="13" name="Picture 12">
            <a:extLst>
              <a:ext uri="{FF2B5EF4-FFF2-40B4-BE49-F238E27FC236}">
                <a16:creationId xmlns:a16="http://schemas.microsoft.com/office/drawing/2014/main" id="{27FD7387-05D9-49EA-8057-80D2B2F37A41}"/>
              </a:ext>
            </a:extLst>
          </p:cNvPr>
          <p:cNvPicPr>
            <a:picLocks noChangeAspect="1"/>
          </p:cNvPicPr>
          <p:nvPr/>
        </p:nvPicPr>
        <p:blipFill>
          <a:blip r:embed="rId5"/>
          <a:stretch>
            <a:fillRect/>
          </a:stretch>
        </p:blipFill>
        <p:spPr>
          <a:xfrm>
            <a:off x="548148" y="5574886"/>
            <a:ext cx="11327294" cy="463826"/>
          </a:xfrm>
          <a:prstGeom prst="rect">
            <a:avLst/>
          </a:prstGeom>
        </p:spPr>
      </p:pic>
      <p:sp>
        <p:nvSpPr>
          <p:cNvPr id="14" name="Rectangle 13">
            <a:extLst>
              <a:ext uri="{FF2B5EF4-FFF2-40B4-BE49-F238E27FC236}">
                <a16:creationId xmlns:a16="http://schemas.microsoft.com/office/drawing/2014/main" id="{5909B3F6-A3AB-46F4-B7A4-432C17B8414D}"/>
              </a:ext>
            </a:extLst>
          </p:cNvPr>
          <p:cNvSpPr/>
          <p:nvPr/>
        </p:nvSpPr>
        <p:spPr>
          <a:xfrm>
            <a:off x="526809" y="577383"/>
            <a:ext cx="4642618" cy="461665"/>
          </a:xfrm>
          <a:prstGeom prst="rect">
            <a:avLst/>
          </a:prstGeom>
        </p:spPr>
        <p:txBody>
          <a:bodyPr wrap="none">
            <a:spAutoFit/>
          </a:bodyPr>
          <a:lstStyle/>
          <a:p>
            <a:r>
              <a:rPr lang="en-IN" sz="2400" b="1" dirty="0">
                <a:solidFill>
                  <a:schemeClr val="bg1"/>
                </a:solidFill>
              </a:rPr>
              <a:t>MICROSOFT AZURE ML STUDIO</a:t>
            </a:r>
          </a:p>
        </p:txBody>
      </p:sp>
      <p:sp>
        <p:nvSpPr>
          <p:cNvPr id="15" name="Rectangle 14">
            <a:extLst>
              <a:ext uri="{FF2B5EF4-FFF2-40B4-BE49-F238E27FC236}">
                <a16:creationId xmlns:a16="http://schemas.microsoft.com/office/drawing/2014/main" id="{75BAD336-1B1D-44AE-9CFC-A190DF89E5F1}"/>
              </a:ext>
            </a:extLst>
          </p:cNvPr>
          <p:cNvSpPr/>
          <p:nvPr/>
        </p:nvSpPr>
        <p:spPr>
          <a:xfrm>
            <a:off x="548148" y="2973934"/>
            <a:ext cx="2018501" cy="461665"/>
          </a:xfrm>
          <a:prstGeom prst="rect">
            <a:avLst/>
          </a:prstGeom>
        </p:spPr>
        <p:txBody>
          <a:bodyPr wrap="none">
            <a:spAutoFit/>
          </a:bodyPr>
          <a:lstStyle/>
          <a:p>
            <a:r>
              <a:rPr lang="en-IN" sz="2400" b="1" dirty="0">
                <a:solidFill>
                  <a:schemeClr val="bg1"/>
                </a:solidFill>
              </a:rPr>
              <a:t>DATABRICKS</a:t>
            </a:r>
          </a:p>
        </p:txBody>
      </p:sp>
    </p:spTree>
    <p:extLst>
      <p:ext uri="{BB962C8B-B14F-4D97-AF65-F5344CB8AC3E}">
        <p14:creationId xmlns:p14="http://schemas.microsoft.com/office/powerpoint/2010/main" val="556733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623B1-5585-4B88-93A9-C22D00A7EC5F}"/>
              </a:ext>
            </a:extLst>
          </p:cNvPr>
          <p:cNvSpPr>
            <a:spLocks noGrp="1"/>
          </p:cNvSpPr>
          <p:nvPr>
            <p:ph idx="1"/>
          </p:nvPr>
        </p:nvSpPr>
        <p:spPr>
          <a:xfrm>
            <a:off x="684212" y="1338470"/>
            <a:ext cx="10593388" cy="4784035"/>
          </a:xfrm>
        </p:spPr>
        <p:txBody>
          <a:bodyPr>
            <a:normAutofit/>
          </a:bodyPr>
          <a:lstStyle/>
          <a:p>
            <a:pPr marL="0" indent="0">
              <a:buNone/>
            </a:pPr>
            <a:r>
              <a:rPr lang="en-IN" sz="2800" b="1" dirty="0">
                <a:solidFill>
                  <a:schemeClr val="bg1"/>
                </a:solidFill>
              </a:rPr>
              <a:t>NSE USES THE DATA FOR :</a:t>
            </a:r>
          </a:p>
          <a:p>
            <a:pPr marL="457200" indent="-457200">
              <a:buAutoNum type="arabicPeriod"/>
            </a:pPr>
            <a:r>
              <a:rPr lang="en-IN" sz="2800" b="1" dirty="0">
                <a:solidFill>
                  <a:schemeClr val="bg1"/>
                </a:solidFill>
              </a:rPr>
              <a:t>PREDICTION AFFECTS THE CURRENT STOCK PRICE</a:t>
            </a:r>
          </a:p>
          <a:p>
            <a:pPr marL="457200" indent="-457200">
              <a:buAutoNum type="arabicPeriod"/>
            </a:pPr>
            <a:r>
              <a:rPr lang="en-IN" sz="2800" b="1" dirty="0">
                <a:solidFill>
                  <a:schemeClr val="bg1"/>
                </a:solidFill>
              </a:rPr>
              <a:t>FORECAST THE RANGE AND DIRECTION OF INDIAN STOCK FLUCTUATIONS</a:t>
            </a:r>
          </a:p>
          <a:p>
            <a:pPr marL="457200" indent="-457200">
              <a:buAutoNum type="arabicPeriod"/>
            </a:pPr>
            <a:r>
              <a:rPr lang="en-IN" sz="2800" b="1" dirty="0">
                <a:solidFill>
                  <a:schemeClr val="bg1"/>
                </a:solidFill>
              </a:rPr>
              <a:t>ASSESS THE EFFECT OF PARTICULAR ISSUES AND EVENTS ON OVERALL MARKET MOVEMENTS</a:t>
            </a:r>
          </a:p>
        </p:txBody>
      </p:sp>
      <p:sp>
        <p:nvSpPr>
          <p:cNvPr id="4" name="Text Placeholder 3">
            <a:extLst>
              <a:ext uri="{FF2B5EF4-FFF2-40B4-BE49-F238E27FC236}">
                <a16:creationId xmlns:a16="http://schemas.microsoft.com/office/drawing/2014/main" id="{F65C547E-1B42-4540-B031-8DAE19B1A057}"/>
              </a:ext>
            </a:extLst>
          </p:cNvPr>
          <p:cNvSpPr>
            <a:spLocks noGrp="1"/>
          </p:cNvSpPr>
          <p:nvPr>
            <p:ph type="body" sz="half" idx="2"/>
          </p:nvPr>
        </p:nvSpPr>
        <p:spPr>
          <a:xfrm>
            <a:off x="684212" y="569844"/>
            <a:ext cx="10593388" cy="768626"/>
          </a:xfrm>
        </p:spPr>
        <p:txBody>
          <a:bodyPr>
            <a:normAutofit/>
          </a:bodyPr>
          <a:lstStyle/>
          <a:p>
            <a:pPr algn="ctr"/>
            <a:r>
              <a:rPr lang="en-IN" sz="2400" b="1" dirty="0">
                <a:solidFill>
                  <a:schemeClr val="bg1"/>
                </a:solidFill>
              </a:rPr>
              <a:t>CONCLUSION</a:t>
            </a:r>
          </a:p>
        </p:txBody>
      </p:sp>
    </p:spTree>
    <p:extLst>
      <p:ext uri="{BB962C8B-B14F-4D97-AF65-F5344CB8AC3E}">
        <p14:creationId xmlns:p14="http://schemas.microsoft.com/office/powerpoint/2010/main" val="267924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4D04F-9272-4F1D-8ED5-C45D1E6EB186}"/>
              </a:ext>
            </a:extLst>
          </p:cNvPr>
          <p:cNvSpPr>
            <a:spLocks noGrp="1"/>
          </p:cNvSpPr>
          <p:nvPr>
            <p:ph idx="1"/>
          </p:nvPr>
        </p:nvSpPr>
        <p:spPr>
          <a:xfrm>
            <a:off x="684212" y="685799"/>
            <a:ext cx="9188658" cy="5370443"/>
          </a:xfrm>
        </p:spPr>
        <p:txBody>
          <a:bodyPr>
            <a:normAutofit/>
          </a:bodyPr>
          <a:lstStyle/>
          <a:p>
            <a:pPr marL="0" indent="0">
              <a:buNone/>
            </a:pPr>
            <a:r>
              <a:rPr lang="en-IN" sz="2800" dirty="0">
                <a:solidFill>
                  <a:schemeClr val="bg1"/>
                </a:solidFill>
              </a:rPr>
              <a:t> </a:t>
            </a:r>
            <a:r>
              <a:rPr lang="en-IN" sz="3600" b="1" dirty="0">
                <a:solidFill>
                  <a:schemeClr val="bg1"/>
                </a:solidFill>
              </a:rPr>
              <a:t>PRESENTED BY – (GROUP D)</a:t>
            </a:r>
          </a:p>
          <a:p>
            <a:pPr marL="0" indent="0">
              <a:buNone/>
            </a:pPr>
            <a:endParaRPr lang="en-IN" sz="2800" dirty="0">
              <a:solidFill>
                <a:schemeClr val="bg1"/>
              </a:solidFill>
            </a:endParaRPr>
          </a:p>
          <a:p>
            <a:pPr marL="0" indent="0">
              <a:buNone/>
            </a:pPr>
            <a:endParaRPr lang="en-IN" sz="2800" dirty="0">
              <a:solidFill>
                <a:schemeClr val="bg1"/>
              </a:solidFill>
            </a:endParaRPr>
          </a:p>
          <a:p>
            <a:r>
              <a:rPr lang="en-IN" sz="2800" b="1" dirty="0">
                <a:solidFill>
                  <a:schemeClr val="bg1"/>
                </a:solidFill>
              </a:rPr>
              <a:t>RUCHITA SHINDE (306615886)</a:t>
            </a:r>
          </a:p>
          <a:p>
            <a:r>
              <a:rPr lang="en-IN" sz="2800" b="1" dirty="0">
                <a:solidFill>
                  <a:schemeClr val="bg1"/>
                </a:solidFill>
              </a:rPr>
              <a:t>NIKITA SHENDKAR (306615938)</a:t>
            </a:r>
          </a:p>
          <a:p>
            <a:r>
              <a:rPr lang="en-IN" sz="2800" b="1" dirty="0">
                <a:solidFill>
                  <a:schemeClr val="bg1"/>
                </a:solidFill>
              </a:rPr>
              <a:t>SHAHNAWAZ KHAN</a:t>
            </a:r>
          </a:p>
          <a:p>
            <a:r>
              <a:rPr lang="en-IN" sz="2800" b="1" dirty="0">
                <a:solidFill>
                  <a:schemeClr val="bg1"/>
                </a:solidFill>
              </a:rPr>
              <a:t>SOHONG CHAKRABORTY (306628834)</a:t>
            </a:r>
          </a:p>
        </p:txBody>
      </p:sp>
    </p:spTree>
    <p:extLst>
      <p:ext uri="{BB962C8B-B14F-4D97-AF65-F5344CB8AC3E}">
        <p14:creationId xmlns:p14="http://schemas.microsoft.com/office/powerpoint/2010/main" val="244726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7A6-5FE9-4F47-87EB-D81CCBF4B189}"/>
              </a:ext>
            </a:extLst>
          </p:cNvPr>
          <p:cNvSpPr>
            <a:spLocks noGrp="1"/>
          </p:cNvSpPr>
          <p:nvPr>
            <p:ph type="title"/>
          </p:nvPr>
        </p:nvSpPr>
        <p:spPr>
          <a:xfrm>
            <a:off x="458925" y="1359819"/>
            <a:ext cx="10898188" cy="1507067"/>
          </a:xfrm>
        </p:spPr>
        <p:txBody>
          <a:bodyPr>
            <a:normAutofit fontScale="90000"/>
          </a:bodyPr>
          <a:lstStyle/>
          <a:p>
            <a:r>
              <a:rPr lang="en-IN" b="1" cap="none" dirty="0">
                <a:solidFill>
                  <a:schemeClr val="bg1"/>
                </a:solidFill>
              </a:rPr>
              <a:t>GITHUB LINK</a:t>
            </a:r>
            <a:br>
              <a:rPr lang="en-IN" cap="none" dirty="0">
                <a:hlinkClick r:id="rId2"/>
              </a:rPr>
            </a:br>
            <a:br>
              <a:rPr lang="en-IN" cap="none" dirty="0"/>
            </a:br>
            <a:r>
              <a:rPr lang="en-IN" cap="none" dirty="0">
                <a:solidFill>
                  <a:schemeClr val="bg1"/>
                </a:solidFill>
                <a:hlinkClick r:id="rId3"/>
              </a:rPr>
              <a:t>https://github.com/sohong16/CIS-5560---Introduction-to-Big-Data</a:t>
            </a:r>
            <a:br>
              <a:rPr lang="en-IN" cap="none" dirty="0"/>
            </a:br>
            <a:endParaRPr lang="en-IN" cap="none" dirty="0"/>
          </a:p>
        </p:txBody>
      </p:sp>
      <p:pic>
        <p:nvPicPr>
          <p:cNvPr id="3" name="Picture 2">
            <a:extLst>
              <a:ext uri="{FF2B5EF4-FFF2-40B4-BE49-F238E27FC236}">
                <a16:creationId xmlns:a16="http://schemas.microsoft.com/office/drawing/2014/main" id="{30455CD4-7EC5-4F08-82F6-81513A334F18}"/>
              </a:ext>
            </a:extLst>
          </p:cNvPr>
          <p:cNvPicPr>
            <a:picLocks noChangeAspect="1"/>
          </p:cNvPicPr>
          <p:nvPr/>
        </p:nvPicPr>
        <p:blipFill>
          <a:blip r:embed="rId4"/>
          <a:stretch>
            <a:fillRect/>
          </a:stretch>
        </p:blipFill>
        <p:spPr>
          <a:xfrm>
            <a:off x="304107" y="3264451"/>
            <a:ext cx="11053006" cy="2097206"/>
          </a:xfrm>
          <a:prstGeom prst="rect">
            <a:avLst/>
          </a:prstGeom>
        </p:spPr>
      </p:pic>
    </p:spTree>
    <p:extLst>
      <p:ext uri="{BB962C8B-B14F-4D97-AF65-F5344CB8AC3E}">
        <p14:creationId xmlns:p14="http://schemas.microsoft.com/office/powerpoint/2010/main" val="383213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E06C-E462-4497-B9F3-7EFCDA93AC40}"/>
              </a:ext>
            </a:extLst>
          </p:cNvPr>
          <p:cNvSpPr>
            <a:spLocks noGrp="1"/>
          </p:cNvSpPr>
          <p:nvPr>
            <p:ph type="title"/>
          </p:nvPr>
        </p:nvSpPr>
        <p:spPr>
          <a:xfrm>
            <a:off x="684213" y="685800"/>
            <a:ext cx="10058400" cy="758687"/>
          </a:xfrm>
        </p:spPr>
        <p:txBody>
          <a:bodyPr/>
          <a:lstStyle/>
          <a:p>
            <a:r>
              <a:rPr lang="en-IN" b="1" dirty="0">
                <a:solidFill>
                  <a:schemeClr val="bg1"/>
                </a:solidFill>
              </a:rPr>
              <a:t>REFERENCES:</a:t>
            </a:r>
          </a:p>
        </p:txBody>
      </p:sp>
      <p:sp>
        <p:nvSpPr>
          <p:cNvPr id="3" name="Text Placeholder 2">
            <a:extLst>
              <a:ext uri="{FF2B5EF4-FFF2-40B4-BE49-F238E27FC236}">
                <a16:creationId xmlns:a16="http://schemas.microsoft.com/office/drawing/2014/main" id="{C20C2C2A-94ED-4E01-ADA8-0B02480C4F59}"/>
              </a:ext>
            </a:extLst>
          </p:cNvPr>
          <p:cNvSpPr>
            <a:spLocks noGrp="1"/>
          </p:cNvSpPr>
          <p:nvPr>
            <p:ph type="body" idx="1"/>
          </p:nvPr>
        </p:nvSpPr>
        <p:spPr>
          <a:xfrm>
            <a:off x="463826" y="1563757"/>
            <a:ext cx="11184835" cy="4850295"/>
          </a:xfrm>
        </p:spPr>
        <p:txBody>
          <a:bodyPr/>
          <a:lstStyle/>
          <a:p>
            <a:r>
              <a:rPr lang="en-IN" sz="2400" b="1" dirty="0"/>
              <a:t>1. </a:t>
            </a:r>
            <a:r>
              <a:rPr lang="en-IN" sz="2400" b="1" u="sng" dirty="0">
                <a:hlinkClick r:id="rId2"/>
              </a:rPr>
              <a:t>https://docs.databricks.com/spark/latest/mllib/decision-trees.html#gbt-regression-using-mllib-pipelines</a:t>
            </a:r>
            <a:br>
              <a:rPr lang="en-IN" sz="2400" b="1" dirty="0"/>
            </a:br>
            <a:endParaRPr lang="en-IN" sz="2400" b="1" dirty="0"/>
          </a:p>
          <a:p>
            <a:r>
              <a:rPr lang="en-IN" sz="2400" b="1" dirty="0"/>
              <a:t>2. </a:t>
            </a:r>
            <a:r>
              <a:rPr lang="en-IN" sz="2400" b="1" u="sng" dirty="0">
                <a:hlinkClick r:id="rId3"/>
              </a:rPr>
              <a:t>https://docs.databricks.com/spark/latest/mllib/mllib-pipelines-and-stuctured-streaming.html</a:t>
            </a:r>
            <a:endParaRPr lang="en-IN" sz="2400" b="1" dirty="0"/>
          </a:p>
          <a:p>
            <a:r>
              <a:rPr lang="en-IN" sz="2400" b="1" dirty="0"/>
              <a:t>3. </a:t>
            </a:r>
            <a:r>
              <a:rPr lang="en-IN" sz="2400" b="1" u="sng" dirty="0">
                <a:hlinkClick r:id="rId4"/>
              </a:rPr>
              <a:t>https://docs.microsoft.com/en-us/azure/machine-learning/studio-module-reference/machine-learning-modules</a:t>
            </a:r>
            <a:endParaRPr lang="en-IN" sz="2400" b="1" dirty="0"/>
          </a:p>
          <a:p>
            <a:r>
              <a:rPr lang="en-IN" sz="2400" b="1" dirty="0"/>
              <a:t>4. </a:t>
            </a:r>
            <a:r>
              <a:rPr lang="en-IN" sz="2400" b="1" u="sng" dirty="0">
                <a:hlinkClick r:id="rId5"/>
              </a:rPr>
              <a:t>https://docs.microsoft.com/en-us/azure/machine-learning/desktop-workbench/data-prep-python-extensibility-overview</a:t>
            </a:r>
            <a:endParaRPr lang="en-IN" sz="2400" b="1" dirty="0"/>
          </a:p>
          <a:p>
            <a:endParaRPr lang="en-IN" dirty="0"/>
          </a:p>
        </p:txBody>
      </p:sp>
    </p:spTree>
    <p:extLst>
      <p:ext uri="{BB962C8B-B14F-4D97-AF65-F5344CB8AC3E}">
        <p14:creationId xmlns:p14="http://schemas.microsoft.com/office/powerpoint/2010/main" val="69795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26A4BB-008C-41CC-935D-AAEABF2472F6}"/>
              </a:ext>
            </a:extLst>
          </p:cNvPr>
          <p:cNvSpPr/>
          <p:nvPr/>
        </p:nvSpPr>
        <p:spPr>
          <a:xfrm>
            <a:off x="4041913" y="2663687"/>
            <a:ext cx="3962400" cy="523220"/>
          </a:xfrm>
          <a:prstGeom prst="rect">
            <a:avLst/>
          </a:prstGeom>
        </p:spPr>
        <p:txBody>
          <a:bodyPr wrap="square">
            <a:spAutoFit/>
          </a:bodyPr>
          <a:lstStyle/>
          <a:p>
            <a:pPr algn="ctr"/>
            <a:r>
              <a:rPr lang="en-IN" sz="2800" b="1" dirty="0">
                <a:solidFill>
                  <a:schemeClr val="bg1"/>
                </a:solidFill>
              </a:rPr>
              <a:t>QUESTIONS?</a:t>
            </a:r>
            <a:endParaRPr lang="en-IN" sz="2800" dirty="0"/>
          </a:p>
        </p:txBody>
      </p:sp>
    </p:spTree>
    <p:extLst>
      <p:ext uri="{BB962C8B-B14F-4D97-AF65-F5344CB8AC3E}">
        <p14:creationId xmlns:p14="http://schemas.microsoft.com/office/powerpoint/2010/main" val="295615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C258-606D-4C27-8D74-400F35A82619}"/>
              </a:ext>
            </a:extLst>
          </p:cNvPr>
          <p:cNvSpPr>
            <a:spLocks noGrp="1"/>
          </p:cNvSpPr>
          <p:nvPr>
            <p:ph type="ctrTitle"/>
          </p:nvPr>
        </p:nvSpPr>
        <p:spPr>
          <a:xfrm>
            <a:off x="684212" y="685800"/>
            <a:ext cx="6856275" cy="1235766"/>
          </a:xfrm>
        </p:spPr>
        <p:txBody>
          <a:bodyPr>
            <a:normAutofit fontScale="90000"/>
          </a:bodyPr>
          <a:lstStyle/>
          <a:p>
            <a:r>
              <a:rPr lang="en-IN" b="1" dirty="0">
                <a:solidFill>
                  <a:schemeClr val="bg1"/>
                </a:solidFill>
              </a:rPr>
              <a:t>Data set specifications</a:t>
            </a:r>
          </a:p>
        </p:txBody>
      </p:sp>
      <p:sp>
        <p:nvSpPr>
          <p:cNvPr id="3" name="Subtitle 2">
            <a:extLst>
              <a:ext uri="{FF2B5EF4-FFF2-40B4-BE49-F238E27FC236}">
                <a16:creationId xmlns:a16="http://schemas.microsoft.com/office/drawing/2014/main" id="{F3C2FD94-2A05-4104-874A-3225AE36223F}"/>
              </a:ext>
            </a:extLst>
          </p:cNvPr>
          <p:cNvSpPr>
            <a:spLocks noGrp="1"/>
          </p:cNvSpPr>
          <p:nvPr>
            <p:ph type="subTitle" idx="1"/>
          </p:nvPr>
        </p:nvSpPr>
        <p:spPr>
          <a:xfrm>
            <a:off x="684212" y="3061252"/>
            <a:ext cx="10487372" cy="3313043"/>
          </a:xfrm>
        </p:spPr>
        <p:txBody>
          <a:bodyPr>
            <a:normAutofit/>
          </a:bodyPr>
          <a:lstStyle/>
          <a:p>
            <a:pPr marL="342900" indent="-342900">
              <a:buFont typeface="Wingdings" panose="05000000000000000000" pitchFamily="2" charset="2"/>
              <a:buChar char="v"/>
            </a:pPr>
            <a:r>
              <a:rPr lang="en-IN" sz="2800" b="1" dirty="0">
                <a:solidFill>
                  <a:schemeClr val="bg1"/>
                </a:solidFill>
              </a:rPr>
              <a:t>NATIONAL STOCK EXCHANGE OF INDIA</a:t>
            </a:r>
          </a:p>
          <a:p>
            <a:pPr marL="342900" indent="-342900">
              <a:buFont typeface="Wingdings" panose="05000000000000000000" pitchFamily="2" charset="2"/>
              <a:buChar char="v"/>
            </a:pPr>
            <a:r>
              <a:rPr lang="en-IN" sz="2800" b="1" dirty="0">
                <a:solidFill>
                  <a:schemeClr val="bg1"/>
                </a:solidFill>
              </a:rPr>
              <a:t>LINK (</a:t>
            </a:r>
            <a:r>
              <a:rPr lang="en-IN" sz="2800" b="1" dirty="0">
                <a:solidFill>
                  <a:srgbClr val="FFC000"/>
                </a:solidFill>
                <a:hlinkClick r:id="rId2"/>
              </a:rPr>
              <a:t>https://www.kaggle.com/ramamet4/nse-company-stocks/data</a:t>
            </a:r>
            <a:r>
              <a:rPr lang="en-IN" sz="2800" b="1" dirty="0">
                <a:solidFill>
                  <a:schemeClr val="bg1"/>
                </a:solidFill>
              </a:rPr>
              <a:t>)</a:t>
            </a:r>
          </a:p>
          <a:p>
            <a:pPr marL="342900" indent="-342900">
              <a:buFont typeface="Wingdings" panose="05000000000000000000" pitchFamily="2" charset="2"/>
              <a:buChar char="v"/>
            </a:pPr>
            <a:r>
              <a:rPr lang="en-IN" sz="2800" b="1" dirty="0">
                <a:solidFill>
                  <a:schemeClr val="bg1"/>
                </a:solidFill>
              </a:rPr>
              <a:t>CONTENTS: nseComp.1.csv</a:t>
            </a:r>
          </a:p>
          <a:p>
            <a:pPr marL="342900" indent="-342900">
              <a:buFont typeface="Wingdings" panose="05000000000000000000" pitchFamily="2" charset="2"/>
              <a:buChar char="v"/>
            </a:pPr>
            <a:r>
              <a:rPr lang="en-IN" sz="2800" b="1" dirty="0">
                <a:solidFill>
                  <a:schemeClr val="bg1"/>
                </a:solidFill>
              </a:rPr>
              <a:t>SIZE OF THE DATA: 1.86 GB</a:t>
            </a:r>
          </a:p>
        </p:txBody>
      </p:sp>
    </p:spTree>
    <p:extLst>
      <p:ext uri="{BB962C8B-B14F-4D97-AF65-F5344CB8AC3E}">
        <p14:creationId xmlns:p14="http://schemas.microsoft.com/office/powerpoint/2010/main" val="62168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4BE-B679-4BBD-A6A4-04E5D8A28511}"/>
              </a:ext>
            </a:extLst>
          </p:cNvPr>
          <p:cNvSpPr>
            <a:spLocks noGrp="1"/>
          </p:cNvSpPr>
          <p:nvPr>
            <p:ph type="ctrTitle"/>
          </p:nvPr>
        </p:nvSpPr>
        <p:spPr>
          <a:xfrm>
            <a:off x="0" y="887896"/>
            <a:ext cx="11966713" cy="662608"/>
          </a:xfrm>
        </p:spPr>
        <p:txBody>
          <a:bodyPr>
            <a:normAutofit fontScale="90000"/>
          </a:bodyPr>
          <a:lstStyle/>
          <a:p>
            <a:pPr algn="ctr"/>
            <a:r>
              <a:rPr lang="en-IN" b="1" dirty="0">
                <a:solidFill>
                  <a:schemeClr val="bg1"/>
                </a:solidFill>
              </a:rPr>
              <a:t>HOMEWORK EXPERIMENTAL SPECIFICATIONS</a:t>
            </a:r>
          </a:p>
        </p:txBody>
      </p:sp>
      <p:sp>
        <p:nvSpPr>
          <p:cNvPr id="3" name="Subtitle 2">
            <a:extLst>
              <a:ext uri="{FF2B5EF4-FFF2-40B4-BE49-F238E27FC236}">
                <a16:creationId xmlns:a16="http://schemas.microsoft.com/office/drawing/2014/main" id="{A4BEF815-73C1-4AA7-84F8-C4D9E80CDA59}"/>
              </a:ext>
            </a:extLst>
          </p:cNvPr>
          <p:cNvSpPr>
            <a:spLocks noGrp="1"/>
          </p:cNvSpPr>
          <p:nvPr>
            <p:ph type="subTitle" idx="1"/>
          </p:nvPr>
        </p:nvSpPr>
        <p:spPr>
          <a:xfrm>
            <a:off x="357809" y="1802296"/>
            <a:ext cx="11383617" cy="4717773"/>
          </a:xfrm>
        </p:spPr>
        <p:txBody>
          <a:bodyPr>
            <a:normAutofit/>
          </a:bodyPr>
          <a:lstStyle/>
          <a:p>
            <a:pPr marL="342900" indent="-342900">
              <a:buFont typeface="Wingdings" panose="05000000000000000000" pitchFamily="2" charset="2"/>
              <a:buChar char="v"/>
            </a:pPr>
            <a:r>
              <a:rPr lang="en-IN" sz="2400" b="1" dirty="0">
                <a:solidFill>
                  <a:schemeClr val="bg1"/>
                </a:solidFill>
              </a:rPr>
              <a:t>Data Brick Specifications:</a:t>
            </a:r>
          </a:p>
          <a:p>
            <a:r>
              <a:rPr lang="en-IN" sz="2400" b="1" dirty="0">
                <a:solidFill>
                  <a:schemeClr val="bg1"/>
                </a:solidFill>
              </a:rPr>
              <a:t>     Execution: Single Node</a:t>
            </a:r>
          </a:p>
          <a:p>
            <a:r>
              <a:rPr lang="en-IN" sz="2400" b="1" dirty="0">
                <a:solidFill>
                  <a:schemeClr val="bg1"/>
                </a:solidFill>
              </a:rPr>
              <a:t>     Memory: 6 GB Capacity</a:t>
            </a:r>
          </a:p>
          <a:p>
            <a:r>
              <a:rPr lang="en-IN" sz="2400" b="1" dirty="0">
                <a:solidFill>
                  <a:schemeClr val="bg1"/>
                </a:solidFill>
              </a:rPr>
              <a:t>     </a:t>
            </a:r>
            <a:r>
              <a:rPr lang="en-IN" sz="2400" b="1" dirty="0" err="1">
                <a:solidFill>
                  <a:schemeClr val="bg1"/>
                </a:solidFill>
              </a:rPr>
              <a:t>Databricks</a:t>
            </a:r>
            <a:r>
              <a:rPr lang="en-IN" sz="2400" b="1" dirty="0">
                <a:solidFill>
                  <a:schemeClr val="bg1"/>
                </a:solidFill>
              </a:rPr>
              <a:t> Runtime Version: 4.0 (Incl. Apache Spark 2.3.0, Scala 2.11)</a:t>
            </a:r>
          </a:p>
          <a:p>
            <a:endParaRPr lang="en-IN" sz="2400" b="1" dirty="0">
              <a:solidFill>
                <a:schemeClr val="bg1"/>
              </a:solidFill>
            </a:endParaRPr>
          </a:p>
          <a:p>
            <a:pPr marL="342900" indent="-342900">
              <a:buFont typeface="Wingdings" panose="05000000000000000000" pitchFamily="2" charset="2"/>
              <a:buChar char="v"/>
            </a:pPr>
            <a:r>
              <a:rPr lang="en-IN" sz="2400" b="1" dirty="0">
                <a:solidFill>
                  <a:schemeClr val="bg1"/>
                </a:solidFill>
              </a:rPr>
              <a:t>Microsoft Azure Machine Learning Studio Specification:</a:t>
            </a:r>
          </a:p>
          <a:p>
            <a:r>
              <a:rPr lang="en-IN" sz="2400" b="1" dirty="0">
                <a:solidFill>
                  <a:schemeClr val="bg1"/>
                </a:solidFill>
              </a:rPr>
              <a:t>     Execution: Single Node</a:t>
            </a:r>
          </a:p>
          <a:p>
            <a:r>
              <a:rPr lang="en-IN" sz="2400" b="1" dirty="0">
                <a:solidFill>
                  <a:schemeClr val="bg1"/>
                </a:solidFill>
              </a:rPr>
              <a:t>     Storage Space Capacity: 10 GB Memory</a:t>
            </a:r>
          </a:p>
          <a:p>
            <a:r>
              <a:rPr lang="en-IN" sz="2400" b="1" dirty="0">
                <a:solidFill>
                  <a:schemeClr val="bg1"/>
                </a:solidFill>
              </a:rPr>
              <a:t>     Computer Resource Type: ML Service is a multitenant service</a:t>
            </a:r>
          </a:p>
          <a:p>
            <a:endParaRPr lang="en-IN" dirty="0"/>
          </a:p>
        </p:txBody>
      </p:sp>
    </p:spTree>
    <p:extLst>
      <p:ext uri="{BB962C8B-B14F-4D97-AF65-F5344CB8AC3E}">
        <p14:creationId xmlns:p14="http://schemas.microsoft.com/office/powerpoint/2010/main" val="3114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0BE2A-E878-4425-B584-02C177CD3471}"/>
              </a:ext>
            </a:extLst>
          </p:cNvPr>
          <p:cNvSpPr>
            <a:spLocks noGrp="1"/>
          </p:cNvSpPr>
          <p:nvPr>
            <p:ph type="title"/>
          </p:nvPr>
        </p:nvSpPr>
        <p:spPr>
          <a:xfrm>
            <a:off x="684211" y="424070"/>
            <a:ext cx="10659650" cy="728869"/>
          </a:xfrm>
        </p:spPr>
        <p:txBody>
          <a:bodyPr>
            <a:normAutofit/>
          </a:bodyPr>
          <a:lstStyle/>
          <a:p>
            <a:r>
              <a:rPr lang="en-IN" b="1" dirty="0">
                <a:solidFill>
                  <a:schemeClr val="bg1"/>
                </a:solidFill>
              </a:rPr>
              <a:t>INTRODUCTION</a:t>
            </a:r>
          </a:p>
        </p:txBody>
      </p:sp>
      <p:sp>
        <p:nvSpPr>
          <p:cNvPr id="3" name="Content Placeholder 2">
            <a:extLst>
              <a:ext uri="{FF2B5EF4-FFF2-40B4-BE49-F238E27FC236}">
                <a16:creationId xmlns:a16="http://schemas.microsoft.com/office/drawing/2014/main" id="{AC8814E3-DB0A-49A7-BCEC-A4166D7B4791}"/>
              </a:ext>
            </a:extLst>
          </p:cNvPr>
          <p:cNvSpPr>
            <a:spLocks noGrp="1"/>
          </p:cNvSpPr>
          <p:nvPr>
            <p:ph type="body" idx="1"/>
          </p:nvPr>
        </p:nvSpPr>
        <p:spPr>
          <a:xfrm>
            <a:off x="684213" y="1285461"/>
            <a:ext cx="10990952" cy="5181600"/>
          </a:xfrm>
        </p:spPr>
        <p:txBody>
          <a:bodyPr>
            <a:normAutofit/>
          </a:bodyPr>
          <a:lstStyle/>
          <a:p>
            <a:r>
              <a:rPr lang="en-IN" sz="2400" b="1" dirty="0">
                <a:solidFill>
                  <a:schemeClr val="bg1"/>
                </a:solidFill>
              </a:rPr>
              <a:t>WHAT IS NSE?</a:t>
            </a:r>
          </a:p>
          <a:p>
            <a:pPr marL="342900" indent="-342900">
              <a:buFont typeface="Wingdings" panose="05000000000000000000" pitchFamily="2" charset="2"/>
              <a:buChar char="v"/>
            </a:pPr>
            <a:r>
              <a:rPr lang="en-IN" sz="2400" b="1" dirty="0">
                <a:solidFill>
                  <a:schemeClr val="bg1"/>
                </a:solidFill>
              </a:rPr>
              <a:t>THE NATIONAL STOCK EXCHANGE (NSE) IS THE LEADING STOCK EXCHANGE IN INDIA AND THE FOURTH LARGEST IN THE WORLD BY EQUITY TRADING VOLUME IN 2015, ACCORDING TO WORLD FEDERATION OF EXCHANGES (WFE).</a:t>
            </a:r>
          </a:p>
          <a:p>
            <a:pPr marL="342900" indent="-342900">
              <a:buFont typeface="Wingdings" panose="05000000000000000000" pitchFamily="2" charset="2"/>
              <a:buChar char="v"/>
            </a:pPr>
            <a:r>
              <a:rPr lang="en-IN" sz="2400" b="1" dirty="0">
                <a:solidFill>
                  <a:schemeClr val="bg1"/>
                </a:solidFill>
              </a:rPr>
              <a:t>IN THIS STUDY, LARGE NUMBER OF NATIONAL STOCK EXCHANGE (NSE), INDIA STOCKS UNDER DIFFERENT SECTORS ARE MINED FROM VARIOUS FINANCIAL WEBSITES AND DATA ANALYTIC STEPS ARE FOLLOWED. </a:t>
            </a:r>
          </a:p>
          <a:p>
            <a:pPr marL="342900" indent="-342900">
              <a:buFont typeface="Wingdings" panose="05000000000000000000" pitchFamily="2" charset="2"/>
              <a:buChar char="v"/>
            </a:pPr>
            <a:r>
              <a:rPr lang="en-IN" sz="2400" b="1" dirty="0">
                <a:solidFill>
                  <a:schemeClr val="bg1"/>
                </a:solidFill>
              </a:rPr>
              <a:t>PRIMARY GOAL OF THIS WORK IS TO EXPLORE THE HIDDEN CONTEXT PATTERNS BETWEEN DIVERSE GROUP OF STOCKS AND DISCOVER THE PREDICTIVE ANALYTIC KNOWLEDGE USING MACHINE LEARNING ALGORITHMS.</a:t>
            </a:r>
          </a:p>
        </p:txBody>
      </p:sp>
    </p:spTree>
    <p:extLst>
      <p:ext uri="{BB962C8B-B14F-4D97-AF65-F5344CB8AC3E}">
        <p14:creationId xmlns:p14="http://schemas.microsoft.com/office/powerpoint/2010/main" val="3053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A4270-28F2-4F65-A921-D987EEE9404C}"/>
              </a:ext>
            </a:extLst>
          </p:cNvPr>
          <p:cNvPicPr>
            <a:picLocks noChangeAspect="1"/>
          </p:cNvPicPr>
          <p:nvPr/>
        </p:nvPicPr>
        <p:blipFill>
          <a:blip r:embed="rId2"/>
          <a:stretch>
            <a:fillRect/>
          </a:stretch>
        </p:blipFill>
        <p:spPr>
          <a:xfrm>
            <a:off x="1077649" y="742121"/>
            <a:ext cx="10005291" cy="5798604"/>
          </a:xfrm>
          <a:prstGeom prst="rect">
            <a:avLst/>
          </a:prstGeom>
        </p:spPr>
      </p:pic>
      <p:sp>
        <p:nvSpPr>
          <p:cNvPr id="3" name="Content Placeholder 2">
            <a:extLst>
              <a:ext uri="{FF2B5EF4-FFF2-40B4-BE49-F238E27FC236}">
                <a16:creationId xmlns:a16="http://schemas.microsoft.com/office/drawing/2014/main" id="{D24EE005-FA9D-4B9F-BF9F-17838F21B060}"/>
              </a:ext>
            </a:extLst>
          </p:cNvPr>
          <p:cNvSpPr>
            <a:spLocks noGrp="1"/>
          </p:cNvSpPr>
          <p:nvPr>
            <p:ph idx="1"/>
          </p:nvPr>
        </p:nvSpPr>
        <p:spPr>
          <a:xfrm>
            <a:off x="684210" y="102704"/>
            <a:ext cx="10792171" cy="639417"/>
          </a:xfrm>
        </p:spPr>
        <p:txBody>
          <a:bodyPr>
            <a:normAutofit/>
          </a:bodyPr>
          <a:lstStyle/>
          <a:p>
            <a:pPr marL="0" indent="0" algn="ctr">
              <a:buNone/>
            </a:pPr>
            <a:r>
              <a:rPr lang="en-IN" sz="2800" b="1" dirty="0">
                <a:solidFill>
                  <a:schemeClr val="bg1"/>
                </a:solidFill>
              </a:rPr>
              <a:t>MICROSOFT AZURE MACHINE LEARNING STUDIO</a:t>
            </a:r>
          </a:p>
        </p:txBody>
      </p:sp>
    </p:spTree>
    <p:extLst>
      <p:ext uri="{BB962C8B-B14F-4D97-AF65-F5344CB8AC3E}">
        <p14:creationId xmlns:p14="http://schemas.microsoft.com/office/powerpoint/2010/main" val="375300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5D919-364A-43B0-8E08-03C13C881909}"/>
              </a:ext>
            </a:extLst>
          </p:cNvPr>
          <p:cNvPicPr>
            <a:picLocks noGrp="1" noChangeAspect="1"/>
          </p:cNvPicPr>
          <p:nvPr>
            <p:ph idx="1"/>
          </p:nvPr>
        </p:nvPicPr>
        <p:blipFill>
          <a:blip r:embed="rId2"/>
          <a:stretch>
            <a:fillRect/>
          </a:stretch>
        </p:blipFill>
        <p:spPr>
          <a:xfrm>
            <a:off x="318052" y="685800"/>
            <a:ext cx="8216348" cy="5606527"/>
          </a:xfrm>
          <a:prstGeom prst="rect">
            <a:avLst/>
          </a:prstGeom>
        </p:spPr>
      </p:pic>
      <p:sp>
        <p:nvSpPr>
          <p:cNvPr id="4" name="Text Placeholder 3">
            <a:extLst>
              <a:ext uri="{FF2B5EF4-FFF2-40B4-BE49-F238E27FC236}">
                <a16:creationId xmlns:a16="http://schemas.microsoft.com/office/drawing/2014/main" id="{A6D80805-EDEC-4067-96CD-3D1E69E6A306}"/>
              </a:ext>
            </a:extLst>
          </p:cNvPr>
          <p:cNvSpPr>
            <a:spLocks noGrp="1"/>
          </p:cNvSpPr>
          <p:nvPr>
            <p:ph type="body" sz="half" idx="2"/>
          </p:nvPr>
        </p:nvSpPr>
        <p:spPr>
          <a:xfrm>
            <a:off x="8772938" y="2532185"/>
            <a:ext cx="3100193" cy="2064303"/>
          </a:xfrm>
        </p:spPr>
        <p:txBody>
          <a:bodyPr>
            <a:normAutofit/>
          </a:bodyPr>
          <a:lstStyle/>
          <a:p>
            <a:r>
              <a:rPr lang="en-IN" sz="2400" b="1" dirty="0">
                <a:solidFill>
                  <a:schemeClr val="bg1"/>
                </a:solidFill>
              </a:rPr>
              <a:t>MODEL WITH LINEAR REGRESSION</a:t>
            </a:r>
          </a:p>
        </p:txBody>
      </p:sp>
    </p:spTree>
    <p:extLst>
      <p:ext uri="{BB962C8B-B14F-4D97-AF65-F5344CB8AC3E}">
        <p14:creationId xmlns:p14="http://schemas.microsoft.com/office/powerpoint/2010/main" val="14056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6BDC34-EE40-44E8-A406-E2161A7C23A7}"/>
              </a:ext>
            </a:extLst>
          </p:cNvPr>
          <p:cNvPicPr>
            <a:picLocks noGrp="1" noChangeAspect="1"/>
          </p:cNvPicPr>
          <p:nvPr>
            <p:ph idx="1"/>
          </p:nvPr>
        </p:nvPicPr>
        <p:blipFill>
          <a:blip r:embed="rId2"/>
          <a:stretch>
            <a:fillRect/>
          </a:stretch>
        </p:blipFill>
        <p:spPr>
          <a:xfrm>
            <a:off x="302675" y="492754"/>
            <a:ext cx="8320820" cy="5879911"/>
          </a:xfrm>
          <a:prstGeom prst="rect">
            <a:avLst/>
          </a:prstGeom>
        </p:spPr>
      </p:pic>
      <p:sp>
        <p:nvSpPr>
          <p:cNvPr id="4" name="Text Placeholder 3">
            <a:extLst>
              <a:ext uri="{FF2B5EF4-FFF2-40B4-BE49-F238E27FC236}">
                <a16:creationId xmlns:a16="http://schemas.microsoft.com/office/drawing/2014/main" id="{DA16A61B-FD15-4228-80F6-9BEA4C4AF0D5}"/>
              </a:ext>
            </a:extLst>
          </p:cNvPr>
          <p:cNvSpPr>
            <a:spLocks noGrp="1"/>
          </p:cNvSpPr>
          <p:nvPr>
            <p:ph type="body" sz="half" idx="2"/>
          </p:nvPr>
        </p:nvSpPr>
        <p:spPr>
          <a:xfrm>
            <a:off x="8806375" y="2209799"/>
            <a:ext cx="3123028" cy="2091267"/>
          </a:xfrm>
        </p:spPr>
        <p:txBody>
          <a:bodyPr>
            <a:normAutofit/>
          </a:bodyPr>
          <a:lstStyle/>
          <a:p>
            <a:r>
              <a:rPr lang="en-IN" sz="2400" b="1" dirty="0">
                <a:solidFill>
                  <a:schemeClr val="bg1"/>
                </a:solidFill>
              </a:rPr>
              <a:t>MODEL WITH NEURAL NETWORK REGRESSION</a:t>
            </a:r>
          </a:p>
        </p:txBody>
      </p:sp>
    </p:spTree>
    <p:extLst>
      <p:ext uri="{BB962C8B-B14F-4D97-AF65-F5344CB8AC3E}">
        <p14:creationId xmlns:p14="http://schemas.microsoft.com/office/powerpoint/2010/main" val="8636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29E059-3706-413B-91A0-418E975C9457}"/>
              </a:ext>
            </a:extLst>
          </p:cNvPr>
          <p:cNvPicPr>
            <a:picLocks noChangeAspect="1"/>
          </p:cNvPicPr>
          <p:nvPr/>
        </p:nvPicPr>
        <p:blipFill>
          <a:blip r:embed="rId2"/>
          <a:stretch>
            <a:fillRect/>
          </a:stretch>
        </p:blipFill>
        <p:spPr>
          <a:xfrm>
            <a:off x="365760" y="1537567"/>
            <a:ext cx="5906713" cy="3442396"/>
          </a:xfrm>
          <a:prstGeom prst="rect">
            <a:avLst/>
          </a:prstGeom>
        </p:spPr>
      </p:pic>
      <p:pic>
        <p:nvPicPr>
          <p:cNvPr id="11" name="Picture 10">
            <a:extLst>
              <a:ext uri="{FF2B5EF4-FFF2-40B4-BE49-F238E27FC236}">
                <a16:creationId xmlns:a16="http://schemas.microsoft.com/office/drawing/2014/main" id="{A1D8FE2C-86E5-4911-A424-2219C7D2172E}"/>
              </a:ext>
            </a:extLst>
          </p:cNvPr>
          <p:cNvPicPr>
            <a:picLocks noChangeAspect="1"/>
          </p:cNvPicPr>
          <p:nvPr/>
        </p:nvPicPr>
        <p:blipFill>
          <a:blip r:embed="rId3"/>
          <a:stretch>
            <a:fillRect/>
          </a:stretch>
        </p:blipFill>
        <p:spPr>
          <a:xfrm>
            <a:off x="6818433" y="765708"/>
            <a:ext cx="5012496" cy="4986114"/>
          </a:xfrm>
          <a:prstGeom prst="rect">
            <a:avLst/>
          </a:prstGeom>
        </p:spPr>
      </p:pic>
      <p:sp>
        <p:nvSpPr>
          <p:cNvPr id="13" name="Text Placeholder 12">
            <a:extLst>
              <a:ext uri="{FF2B5EF4-FFF2-40B4-BE49-F238E27FC236}">
                <a16:creationId xmlns:a16="http://schemas.microsoft.com/office/drawing/2014/main" id="{DBF7137B-12A2-45A9-8EB1-E7FEC8F8DC7D}"/>
              </a:ext>
            </a:extLst>
          </p:cNvPr>
          <p:cNvSpPr>
            <a:spLocks noGrp="1"/>
          </p:cNvSpPr>
          <p:nvPr>
            <p:ph type="body" idx="1"/>
          </p:nvPr>
        </p:nvSpPr>
        <p:spPr/>
        <p:txBody>
          <a:bodyPr/>
          <a:lstStyle/>
          <a:p>
            <a:r>
              <a:rPr lang="en-IN" b="1" dirty="0">
                <a:solidFill>
                  <a:schemeClr val="bg1"/>
                </a:solidFill>
              </a:rPr>
              <a:t>LINEAR REGRESSION</a:t>
            </a:r>
          </a:p>
        </p:txBody>
      </p:sp>
    </p:spTree>
    <p:extLst>
      <p:ext uri="{BB962C8B-B14F-4D97-AF65-F5344CB8AC3E}">
        <p14:creationId xmlns:p14="http://schemas.microsoft.com/office/powerpoint/2010/main" val="268433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429</TotalTime>
  <Words>416</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Wingdings</vt:lpstr>
      <vt:lpstr>Wingdings 3</vt:lpstr>
      <vt:lpstr>Slice</vt:lpstr>
      <vt:lpstr>CIS 5560 – Introduction to Big data  Machine learning</vt:lpstr>
      <vt:lpstr>PowerPoint Presentation</vt:lpstr>
      <vt:lpstr>Data set specifications</vt:lpstr>
      <vt:lpstr>HOMEWORK EXPERIMENTAL SPECIFICATIONS</vt:lpstr>
      <vt:lpstr>INTRODUCTION</vt:lpstr>
      <vt:lpstr>PowerPoint Presentation</vt:lpstr>
      <vt:lpstr>PowerPoint Presentation</vt:lpstr>
      <vt:lpstr>PowerPoint Presentation</vt:lpstr>
      <vt:lpstr>PowerPoint Presentation</vt:lpstr>
      <vt:lpstr>PowerPoint Presentation</vt:lpstr>
      <vt:lpstr>THE FILE SIZE IS 38.6 MB and the run time was 2.15 MINUTES  OUR MODEL WITH NEURAL NETWORK REGRESSION IS BETTER IN MICROSOFT AZURE ML PLATFORM</vt:lpstr>
      <vt:lpstr>DATABRICKS PySPARK   FILE SIZE: 1.86 GB RUN TIME OF PIPELINE: 3.5 HOURS</vt:lpstr>
      <vt:lpstr>DATA BRICKS (SPARK MACHINE LEARNING) </vt:lpstr>
      <vt:lpstr>GRAPH ACHIEVED BY USING LINEAR REGRESSION</vt:lpstr>
      <vt:lpstr>PowerPoint Presentation</vt:lpstr>
      <vt:lpstr>GRAPH ACHIEVED BY USING GRADIENT BOOSTED TREE REGRESSION</vt:lpstr>
      <vt:lpstr>PowerPoint Presentation</vt:lpstr>
      <vt:lpstr>PowerPoint Presentation</vt:lpstr>
      <vt:lpstr>PowerPoint Presentation</vt:lpstr>
      <vt:lpstr>GITHUB LINK  https://github.com/sohong16/CIS-5560---Introduction-to-Big-Data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 Introduction to Big data  Machine learning</dc:title>
  <dc:creator>Hp</dc:creator>
  <cp:lastModifiedBy>Hp</cp:lastModifiedBy>
  <cp:revision>26</cp:revision>
  <dcterms:created xsi:type="dcterms:W3CDTF">2018-05-10T07:19:28Z</dcterms:created>
  <dcterms:modified xsi:type="dcterms:W3CDTF">2018-05-10T14:28:44Z</dcterms:modified>
</cp:coreProperties>
</file>