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61" r:id="rId14"/>
    <p:sldId id="278" r:id="rId15"/>
    <p:sldId id="262" r:id="rId16"/>
    <p:sldId id="279" r:id="rId17"/>
    <p:sldId id="263" r:id="rId18"/>
    <p:sldId id="264" r:id="rId19"/>
    <p:sldId id="265" r:id="rId20"/>
    <p:sldId id="280" r:id="rId21"/>
    <p:sldId id="27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8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80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6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3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90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ong16/CIS-5560---Introduction-to-Big-Data" TargetMode="External"/><Relationship Id="rId2" Type="http://schemas.openxmlformats.org/officeDocument/2006/relationships/hyperlink" Target="https://gallery.azure.ai/experiment/nse-analysis-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allery.cortanaintelligence.com/Experiment/NSE-Analysis-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spark/latest/mllib/mllib-pipelines-and-stuctured-streaming.html" TargetMode="External"/><Relationship Id="rId2" Type="http://schemas.openxmlformats.org/officeDocument/2006/relationships/hyperlink" Target="https://docs.databricks.com/spark/latest/mllib/decision-trees.html#gbt-regression-using-mllib-pipeline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microsoft.com/en-us/azure/machine-learning/desktop-workbench/data-prep-python-extensibility-overview" TargetMode="External"/><Relationship Id="rId4" Type="http://schemas.openxmlformats.org/officeDocument/2006/relationships/hyperlink" Target="https://docs.microsoft.com/en-us/azure/machine-learning/studio-module-reference/machine-learning-modul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mamet4/nse-company-stocks/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FCE3-ACBD-4D1D-AC3F-16415F9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83097"/>
            <a:ext cx="8168240" cy="307450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CIS 5560 – Introduction to Big data</a:t>
            </a:r>
            <a:br>
              <a:rPr lang="en-IN" sz="3600" b="1" dirty="0">
                <a:solidFill>
                  <a:schemeClr val="bg1"/>
                </a:solidFill>
              </a:rPr>
            </a:br>
            <a:br>
              <a:rPr lang="en-IN" sz="3600" b="1" dirty="0">
                <a:solidFill>
                  <a:schemeClr val="bg1"/>
                </a:solidFill>
              </a:rPr>
            </a:br>
            <a:r>
              <a:rPr lang="en-IN" sz="3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7B1A-6185-4768-8543-C213C27D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837043"/>
            <a:ext cx="6400800" cy="954157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MICROSOFT AZURE MACHINE LEARNING &amp;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DATABRICKS </a:t>
            </a:r>
          </a:p>
        </p:txBody>
      </p:sp>
    </p:spTree>
    <p:extLst>
      <p:ext uri="{BB962C8B-B14F-4D97-AF65-F5344CB8AC3E}">
        <p14:creationId xmlns:p14="http://schemas.microsoft.com/office/powerpoint/2010/main" val="164373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CEBE96-F8C1-46F1-B804-761FA5B1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064" y="395653"/>
            <a:ext cx="8224674" cy="714606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</a:rPr>
              <a:t>NEURAL NETWORK REGRESSION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DB73E4B-DC18-41B2-AC6B-33E4ABB530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1238" y="1897137"/>
            <a:ext cx="4419983" cy="25148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1AE06-09CA-43AA-8BF0-69214B15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33" y="1224559"/>
            <a:ext cx="4628271" cy="44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4A35-903D-4269-B812-7DDF2729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360986"/>
            <a:ext cx="11062979" cy="163341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FILE SIZE IS 38.6 MB and the run time was 2.15 MINUTES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OUR MODEL WITH NEURAL NETWORK REGRESSION IS BETTER IN MICROSOFT AZURE ML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28CE-FB38-432A-B8FD-F670EC0A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63769"/>
            <a:ext cx="4649787" cy="979118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MODEL WITH 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93463-493C-4164-93F3-4F723248D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42" y="1549918"/>
            <a:ext cx="5334814" cy="4169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9C8BB-377A-4D96-97BD-6FE2B878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788" y="263769"/>
            <a:ext cx="4690802" cy="979118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MODEL WITH NEURAL NETWORK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CA6588-FF7D-4852-BE27-1B17D2409C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18042" y="1549918"/>
            <a:ext cx="5629149" cy="41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E5A51-5CF6-45B4-B966-EEAC100F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2" y="2850185"/>
            <a:ext cx="5375844" cy="753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22E792-93BE-4CE2-AEC9-0A30C5C48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042" y="2807191"/>
            <a:ext cx="5629149" cy="7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7D72-9C09-474D-96AC-866F018F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65" y="1443892"/>
            <a:ext cx="8534401" cy="2281600"/>
          </a:xfrm>
        </p:spPr>
        <p:txBody>
          <a:bodyPr>
            <a:noAutofit/>
          </a:bodyPr>
          <a:lstStyle/>
          <a:p>
            <a:r>
              <a:rPr lang="en-IN" sz="4000" b="1" cap="none" dirty="0">
                <a:solidFill>
                  <a:schemeClr val="bg1"/>
                </a:solidFill>
              </a:rPr>
              <a:t>DATABRICKS PySPARK </a:t>
            </a:r>
            <a:br>
              <a:rPr lang="en-IN" b="1" cap="none" dirty="0">
                <a:solidFill>
                  <a:schemeClr val="bg1"/>
                </a:solidFill>
              </a:rPr>
            </a:br>
            <a:br>
              <a:rPr lang="en-IN" b="1" cap="none" dirty="0">
                <a:solidFill>
                  <a:schemeClr val="bg1"/>
                </a:solidFill>
              </a:rPr>
            </a:br>
            <a:r>
              <a:rPr lang="en-IN" b="1" cap="none" dirty="0">
                <a:solidFill>
                  <a:schemeClr val="bg1"/>
                </a:solidFill>
              </a:rPr>
              <a:t>FILE SIZE: 1.86 GB</a:t>
            </a:r>
            <a:br>
              <a:rPr lang="en-IN" b="1" cap="none" dirty="0">
                <a:solidFill>
                  <a:schemeClr val="bg1"/>
                </a:solidFill>
              </a:rPr>
            </a:br>
            <a:r>
              <a:rPr lang="en-IN" b="1" cap="none" dirty="0">
                <a:solidFill>
                  <a:schemeClr val="bg1"/>
                </a:solidFill>
              </a:rPr>
              <a:t>RUN TIME OF PIPELINE: 3.5 HOURS</a:t>
            </a:r>
          </a:p>
        </p:txBody>
      </p:sp>
    </p:spTree>
    <p:extLst>
      <p:ext uri="{BB962C8B-B14F-4D97-AF65-F5344CB8AC3E}">
        <p14:creationId xmlns:p14="http://schemas.microsoft.com/office/powerpoint/2010/main" val="214226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6F8E-EEC2-472C-814E-7A75C6D7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3" y="427658"/>
            <a:ext cx="11251094" cy="60794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DATA BRICKS (SPARK MACHINE LEARNING)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817C6-C2AF-42B4-8724-D846C810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80" y="3317108"/>
            <a:ext cx="9375866" cy="876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2481-9BAC-452E-B690-39366F9E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780" y="1179443"/>
            <a:ext cx="8503133" cy="2019433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1: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ALGORITHM USED: LINEAR REGRESSION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SPLIT DATA: 0.7, 0.3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ROOT MEAN SQUARE ERROR : 24751.8266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26FC8-E4B4-419B-B404-23E27004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" y="4632481"/>
            <a:ext cx="10048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968-C421-4EC4-B9A3-6B92E998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571499"/>
            <a:ext cx="11062310" cy="74046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GRAPH ACHIEVED BY USING 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F2919D-38A4-4EDE-8CE9-A228BC039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31" y="2231636"/>
            <a:ext cx="11459726" cy="2445871"/>
          </a:xfrm>
        </p:spPr>
      </p:pic>
    </p:spTree>
    <p:extLst>
      <p:ext uri="{BB962C8B-B14F-4D97-AF65-F5344CB8AC3E}">
        <p14:creationId xmlns:p14="http://schemas.microsoft.com/office/powerpoint/2010/main" val="231039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828492-0A88-43F2-BCE1-CAACDFF29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874804"/>
            <a:ext cx="9822595" cy="13718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2481-9BAC-452E-B690-39366F9E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9101" y="775296"/>
            <a:ext cx="10911440" cy="180085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2: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ALGORITHM USED: GRADIENT BOOSTED TREE REGRESSION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ROOT MEAN SQUARE ERROR: 23882.667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11723-A974-4D48-8195-7A53D7AB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809137"/>
            <a:ext cx="10781662" cy="7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968-C421-4EC4-B9A3-6B92E998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462553"/>
            <a:ext cx="11440576" cy="111318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GRAPH ACHIEVED BY USING GRADIENT BOOSTED TREE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55B9C8-6812-4985-A922-83CC5251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2662027"/>
            <a:ext cx="10914127" cy="2490265"/>
          </a:xfrm>
        </p:spPr>
      </p:pic>
    </p:spTree>
    <p:extLst>
      <p:ext uri="{BB962C8B-B14F-4D97-AF65-F5344CB8AC3E}">
        <p14:creationId xmlns:p14="http://schemas.microsoft.com/office/powerpoint/2010/main" val="44456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B6F8F-278E-412A-8045-B1EE9C8C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68" y="1683027"/>
            <a:ext cx="11400163" cy="44938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9BF8-9B71-40C6-A3F6-6A483B37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1"/>
            <a:ext cx="10058400" cy="62616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LINEAR REGRESSION: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DCB46-F8C5-42B3-B6CB-F68321E796F8}"/>
              </a:ext>
            </a:extLst>
          </p:cNvPr>
          <p:cNvSpPr/>
          <p:nvPr/>
        </p:nvSpPr>
        <p:spPr>
          <a:xfrm>
            <a:off x="684212" y="3306903"/>
            <a:ext cx="8274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GRADIENT BOOSTED TREE REGRESSION: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11025-DD36-488D-BE07-2BAD0AE0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8" y="4479234"/>
            <a:ext cx="11327294" cy="4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D97FC-4086-425E-8299-D38F882CB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48" y="2132462"/>
            <a:ext cx="5334462" cy="42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0F491-533B-4ADB-8067-641A600A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46" y="2132462"/>
            <a:ext cx="5627096" cy="420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21B803-7544-4FAC-9A08-55CEDD60C0D1}"/>
              </a:ext>
            </a:extLst>
          </p:cNvPr>
          <p:cNvSpPr/>
          <p:nvPr/>
        </p:nvSpPr>
        <p:spPr>
          <a:xfrm>
            <a:off x="526809" y="1383358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WITH LINEAR REGRESSION: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D51BF-8E92-42D3-9FA3-84D421A88E50}"/>
              </a:ext>
            </a:extLst>
          </p:cNvPr>
          <p:cNvSpPr/>
          <p:nvPr/>
        </p:nvSpPr>
        <p:spPr>
          <a:xfrm>
            <a:off x="6211795" y="1155801"/>
            <a:ext cx="5943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WITH NEURAL NETWORK REGRESSION: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416CE-843F-4A02-A6C8-52EEB48F3CBD}"/>
              </a:ext>
            </a:extLst>
          </p:cNvPr>
          <p:cNvSpPr/>
          <p:nvPr/>
        </p:nvSpPr>
        <p:spPr>
          <a:xfrm>
            <a:off x="526809" y="3453512"/>
            <a:ext cx="3223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LINEAR REGRESSION: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607B888-2332-4039-BF96-A26A7997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8" y="4096106"/>
            <a:ext cx="11400163" cy="4493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857C8-8ED5-4D9D-A938-E8C3B3D8CC09}"/>
              </a:ext>
            </a:extLst>
          </p:cNvPr>
          <p:cNvSpPr/>
          <p:nvPr/>
        </p:nvSpPr>
        <p:spPr>
          <a:xfrm>
            <a:off x="526809" y="4774527"/>
            <a:ext cx="5820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GRADIENT BOOSTED TREE REGRESSION: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FD7387-05D9-49EA-8057-80D2B2F37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48" y="5574886"/>
            <a:ext cx="11327294" cy="4638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09B3F6-A3AB-46F4-B7A4-432C17B8414D}"/>
              </a:ext>
            </a:extLst>
          </p:cNvPr>
          <p:cNvSpPr/>
          <p:nvPr/>
        </p:nvSpPr>
        <p:spPr>
          <a:xfrm>
            <a:off x="429104" y="425363"/>
            <a:ext cx="6016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MICROSOFT AZURE ML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AD336-1B1D-44AE-9CFC-A190DF89E5F1}"/>
              </a:ext>
            </a:extLst>
          </p:cNvPr>
          <p:cNvSpPr/>
          <p:nvPr/>
        </p:nvSpPr>
        <p:spPr>
          <a:xfrm>
            <a:off x="548148" y="2835877"/>
            <a:ext cx="2632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55673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23B1-5585-4B88-93A9-C22D00A7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38470"/>
            <a:ext cx="10593388" cy="4784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</a:rPr>
              <a:t>NSE USES THE DATA FOR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</a:rPr>
              <a:t>PREDICTION AFFECTS THE CURRENT STOCK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</a:rPr>
              <a:t>FORECAST THE RANGE AND DIRECTION OF INDIAN STOCK FLUCTUATIONS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</a:rPr>
              <a:t>ASSESS THE EFFECT OF PARTICULAR ISSUES AND EVENTS ON OVERALL MARKET MOVEMENTS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547E-1B42-4540-B031-8DAE19B1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798443"/>
            <a:ext cx="10593388" cy="768626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92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04F-9272-4F1D-8ED5-C45D1E6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9" y="958361"/>
            <a:ext cx="9188658" cy="465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bg1"/>
                </a:solidFill>
              </a:rPr>
              <a:t>PRESENTED BY – (GROUP D)</a:t>
            </a: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RUCHITA SHINDE (306615886)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NIKITA SHENDKAR (306615938)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SHAHNAWAZ KHAN (305072734)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SOHONG CHAKRABORTY (306628834)</a:t>
            </a:r>
          </a:p>
        </p:txBody>
      </p:sp>
    </p:spTree>
    <p:extLst>
      <p:ext uri="{BB962C8B-B14F-4D97-AF65-F5344CB8AC3E}">
        <p14:creationId xmlns:p14="http://schemas.microsoft.com/office/powerpoint/2010/main" val="244726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57A6-5FE9-4F47-87EB-D81CCBF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87" y="993532"/>
            <a:ext cx="10898188" cy="1943100"/>
          </a:xfrm>
        </p:spPr>
        <p:txBody>
          <a:bodyPr>
            <a:normAutofit fontScale="90000"/>
          </a:bodyPr>
          <a:lstStyle/>
          <a:p>
            <a:r>
              <a:rPr lang="en-IN" sz="4000" b="1" cap="none" dirty="0">
                <a:solidFill>
                  <a:schemeClr val="bg1"/>
                </a:solidFill>
              </a:rPr>
              <a:t>GITHUB LINK</a:t>
            </a:r>
            <a:br>
              <a:rPr lang="en-IN" cap="none" dirty="0">
                <a:hlinkClick r:id="rId2"/>
              </a:rPr>
            </a:br>
            <a:br>
              <a:rPr lang="en-IN" cap="none" dirty="0"/>
            </a:br>
            <a:r>
              <a:rPr lang="en-IN" cap="none" dirty="0">
                <a:solidFill>
                  <a:schemeClr val="bg1"/>
                </a:solidFill>
                <a:hlinkClick r:id="rId3"/>
              </a:rPr>
              <a:t>https://github.com/sohong16/CIS-5560---Introduction-to-Big-Data</a:t>
            </a:r>
            <a:br>
              <a:rPr lang="en-IN" cap="none" dirty="0"/>
            </a:br>
            <a:endParaRPr lang="en-IN" cap="none" dirty="0"/>
          </a:p>
        </p:txBody>
      </p:sp>
      <p:sp>
        <p:nvSpPr>
          <p:cNvPr id="7" name="TextBox 6"/>
          <p:cNvSpPr txBox="1"/>
          <p:nvPr/>
        </p:nvSpPr>
        <p:spPr>
          <a:xfrm>
            <a:off x="624254" y="3965331"/>
            <a:ext cx="107768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AZURE ML STUDIO LINK</a:t>
            </a:r>
          </a:p>
          <a:p>
            <a:endParaRPr lang="en-US" dirty="0"/>
          </a:p>
          <a:p>
            <a:r>
              <a:rPr lang="en-US" sz="3200" dirty="0">
                <a:hlinkClick r:id="rId4"/>
              </a:rPr>
              <a:t>https://gallery.cortanaintelligence.com/Experiment/NSE-Analysis-2</a:t>
            </a:r>
            <a:r>
              <a:rPr 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213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E06C-E462-4497-B9F3-7EFCDA93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5868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2C2A-94ED-4E01-ADA8-0B02480C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563757"/>
            <a:ext cx="11184835" cy="4850295"/>
          </a:xfrm>
        </p:spPr>
        <p:txBody>
          <a:bodyPr/>
          <a:lstStyle/>
          <a:p>
            <a:r>
              <a:rPr lang="en-IN" sz="2400" b="1" dirty="0"/>
              <a:t>1. </a:t>
            </a:r>
            <a:r>
              <a:rPr lang="en-IN" sz="2400" b="1" u="sng" dirty="0">
                <a:hlinkClick r:id="rId2"/>
              </a:rPr>
              <a:t>https://docs.databricks.com/spark/latest/mllib/decision-trees.html#gbt-regression-using-mllib-pipelines</a:t>
            </a:r>
            <a:br>
              <a:rPr lang="en-IN" sz="2400" b="1" dirty="0"/>
            </a:br>
            <a:endParaRPr lang="en-IN" sz="2400" b="1" dirty="0"/>
          </a:p>
          <a:p>
            <a:r>
              <a:rPr lang="en-IN" sz="2400" b="1" dirty="0"/>
              <a:t>2. </a:t>
            </a:r>
            <a:r>
              <a:rPr lang="en-IN" sz="2400" b="1" u="sng" dirty="0">
                <a:hlinkClick r:id="rId3"/>
              </a:rPr>
              <a:t>https://docs.databricks.com/spark/latest/mllib/mllib-pipelines-and-stuctured-streaming.html</a:t>
            </a:r>
            <a:endParaRPr lang="en-IN" sz="2400" b="1" dirty="0"/>
          </a:p>
          <a:p>
            <a:r>
              <a:rPr lang="en-IN" sz="2400" b="1" dirty="0"/>
              <a:t>3. </a:t>
            </a:r>
            <a:r>
              <a:rPr lang="en-IN" sz="2400" b="1" u="sng" dirty="0">
                <a:hlinkClick r:id="rId4"/>
              </a:rPr>
              <a:t>https://docs.microsoft.com/en-us/azure/machine-learning/studio-module-reference/machine-learning-modules</a:t>
            </a:r>
            <a:endParaRPr lang="en-IN" sz="2400" b="1" dirty="0"/>
          </a:p>
          <a:p>
            <a:r>
              <a:rPr lang="en-IN" sz="2400" b="1" dirty="0"/>
              <a:t>4. </a:t>
            </a:r>
            <a:r>
              <a:rPr lang="en-IN" sz="2400" b="1" u="sng" dirty="0">
                <a:hlinkClick r:id="rId5"/>
              </a:rPr>
              <a:t>https://docs.microsoft.com/en-us/azure/machine-learning/desktop-workbench/data-prep-python-extensibility-overview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5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6A4BB-008C-41CC-935D-AAEABF2472F6}"/>
              </a:ext>
            </a:extLst>
          </p:cNvPr>
          <p:cNvSpPr/>
          <p:nvPr/>
        </p:nvSpPr>
        <p:spPr>
          <a:xfrm>
            <a:off x="4041913" y="2663687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QUESTIONS?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561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C258-606D-4C27-8D74-400F35A8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05" y="413239"/>
            <a:ext cx="8793896" cy="101595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set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2FD94-2A05-4104-874A-3225AE362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705" y="1883082"/>
            <a:ext cx="10487372" cy="33130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</a:rPr>
              <a:t>NATIONAL STOCK EXCHANGE OF INDIA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</a:rPr>
              <a:t>LINK (</a:t>
            </a:r>
            <a:r>
              <a:rPr lang="en-IN" sz="2800" b="1" dirty="0">
                <a:solidFill>
                  <a:srgbClr val="FFC000"/>
                </a:solidFill>
                <a:hlinkClick r:id="rId2"/>
              </a:rPr>
              <a:t>https://www.kaggle.com/ramamet4/nse-company-stocks/data</a:t>
            </a:r>
            <a:r>
              <a:rPr lang="en-IN" sz="28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</a:rPr>
              <a:t>CONTENTS: nseComp.1.csv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</a:rPr>
              <a:t>SIZE OF THE DATA: 1.86 GB</a:t>
            </a:r>
          </a:p>
        </p:txBody>
      </p:sp>
    </p:spTree>
    <p:extLst>
      <p:ext uri="{BB962C8B-B14F-4D97-AF65-F5344CB8AC3E}">
        <p14:creationId xmlns:p14="http://schemas.microsoft.com/office/powerpoint/2010/main" val="6216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4BE-B679-4BBD-A6A4-04E5D8A2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76" y="404447"/>
            <a:ext cx="11474344" cy="89108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EXPERIMENTAL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EF815-73C1-4AA7-84F8-C4D9E80C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9" y="1802296"/>
            <a:ext cx="11383617" cy="47177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</a:rPr>
              <a:t>DATA BRICK SPECIFICATIONS:</a:t>
            </a:r>
          </a:p>
          <a:p>
            <a:r>
              <a:rPr lang="en-IN" b="1" dirty="0">
                <a:solidFill>
                  <a:schemeClr val="bg1"/>
                </a:solidFill>
              </a:rPr>
              <a:t>     EXECUTION: SINGLE NODE</a:t>
            </a:r>
          </a:p>
          <a:p>
            <a:r>
              <a:rPr lang="en-IN" b="1" dirty="0">
                <a:solidFill>
                  <a:schemeClr val="bg1"/>
                </a:solidFill>
              </a:rPr>
              <a:t>     MEMORY: 6 GB CAPACITY</a:t>
            </a:r>
          </a:p>
          <a:p>
            <a:r>
              <a:rPr lang="en-IN" b="1" dirty="0">
                <a:solidFill>
                  <a:schemeClr val="bg1"/>
                </a:solidFill>
              </a:rPr>
              <a:t>     DATABRICKS RUNTIME VERSION: 4.0 (INCL. APACHE SPARK 2.3.0, SCALA 2.11)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</a:rPr>
              <a:t>MICROSOFT AZURE MACHINE LEARNING STUDIO SPECIFICATION:</a:t>
            </a:r>
          </a:p>
          <a:p>
            <a:r>
              <a:rPr lang="en-IN" b="1" dirty="0">
                <a:solidFill>
                  <a:schemeClr val="bg1"/>
                </a:solidFill>
              </a:rPr>
              <a:t>     EXECUTION: SINGLE NODE</a:t>
            </a:r>
          </a:p>
          <a:p>
            <a:r>
              <a:rPr lang="en-IN" b="1" dirty="0">
                <a:solidFill>
                  <a:schemeClr val="bg1"/>
                </a:solidFill>
              </a:rPr>
              <a:t>     STORAGE SPACE CAPACITY: 10 GB MEMORY</a:t>
            </a:r>
          </a:p>
          <a:p>
            <a:r>
              <a:rPr lang="en-IN" b="1" dirty="0">
                <a:solidFill>
                  <a:schemeClr val="bg1"/>
                </a:solidFill>
              </a:rPr>
              <a:t>     COMPUTER RESOURCE TYPE: ML SERVICE IS A MULTITENANT SERVICE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0BE2A-E878-4425-B584-02C177CD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20786"/>
            <a:ext cx="10659650" cy="728869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14E3-DB0A-49A7-BCEC-A4166D7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549232"/>
            <a:ext cx="11027141" cy="3919584"/>
          </a:xfrm>
        </p:spPr>
        <p:txBody>
          <a:bodyPr>
            <a:noAutofit/>
          </a:bodyPr>
          <a:lstStyle/>
          <a:p>
            <a:r>
              <a:rPr lang="en-IN" sz="2100" b="1" dirty="0">
                <a:solidFill>
                  <a:schemeClr val="bg1"/>
                </a:solidFill>
              </a:rPr>
              <a:t>WHAT IS NSE?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100" b="1" dirty="0">
                <a:solidFill>
                  <a:schemeClr val="bg1"/>
                </a:solidFill>
              </a:rPr>
              <a:t>THE NATIONAL STOCK EXCHANGE (NSE) IS THE LEADING STOCK EXCHANGE IN INDIA </a:t>
            </a:r>
          </a:p>
          <a:p>
            <a:endParaRPr lang="en-IN" sz="21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100" b="1" dirty="0">
                <a:solidFill>
                  <a:schemeClr val="bg1"/>
                </a:solidFill>
              </a:rPr>
              <a:t>IN THIS STUDY, INDIAN STOCKS UNDER DIFFERENT SECTORS ARE MINED FROM VARIOUS FINANCIAL WEBSITES AND DATA ANALYTIC STEPS ARE FOLLOWED. </a:t>
            </a:r>
          </a:p>
          <a:p>
            <a:endParaRPr lang="en-IN" sz="21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100" b="1" dirty="0">
                <a:solidFill>
                  <a:schemeClr val="bg1"/>
                </a:solidFill>
              </a:rPr>
              <a:t>PRIMARY GOAL IS TO PREDICT THE VOLUME OF THE STOCKS USING THE IMPORTANT COLUMNS IN THE DATASET AND APPLYING </a:t>
            </a:r>
            <a:r>
              <a:rPr lang="en-IN" sz="2100" b="1" dirty="0">
                <a:solidFill>
                  <a:schemeClr val="bg1"/>
                </a:solidFill>
              </a:rPr>
              <a:t>PREDICTIVE ANALYTIC KNOWLEDGE </a:t>
            </a:r>
            <a:r>
              <a:rPr lang="en-IN" sz="2100" b="1" dirty="0">
                <a:solidFill>
                  <a:schemeClr val="bg1"/>
                </a:solidFill>
              </a:rPr>
              <a:t>BY USING DIFFERENT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053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A4270-28F2-4F65-A921-D987EEE9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49" y="742121"/>
            <a:ext cx="10005291" cy="5798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E005-FA9D-4B9F-BF9F-17838F21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102704"/>
            <a:ext cx="10792171" cy="6394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bg1"/>
                </a:solidFill>
              </a:rPr>
              <a:t>MICROSOFT AZURE MACHINE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37530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5D919-364A-43B0-8E08-03C13C881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990680"/>
            <a:ext cx="6288087" cy="46549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80805-EDEC-4067-96CD-3D1E69E6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8346" y="2286001"/>
            <a:ext cx="3100193" cy="206430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WITH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0561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DC34-EE40-44E8-A406-E2161A7C2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73" y="955145"/>
            <a:ext cx="6323257" cy="46005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A61B-FD15-4228-80F6-9BEA4C4A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2207" y="2306515"/>
            <a:ext cx="3576711" cy="209126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MODEL WITH NEURAL NETWORK REGRESSION</a:t>
            </a:r>
          </a:p>
        </p:txBody>
      </p:sp>
    </p:spTree>
    <p:extLst>
      <p:ext uri="{BB962C8B-B14F-4D97-AF65-F5344CB8AC3E}">
        <p14:creationId xmlns:p14="http://schemas.microsoft.com/office/powerpoint/2010/main" val="8636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29E059-3706-413B-91A0-418E975C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8" y="1546359"/>
            <a:ext cx="5788856" cy="3442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8FE2C-86E5-4911-A424-2219C7D2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33" y="765708"/>
            <a:ext cx="5012496" cy="4986114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F7137B-12A2-45A9-8EB1-E7FEC8F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218" y="477577"/>
            <a:ext cx="4649787" cy="576262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84338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715</TotalTime>
  <Words>401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Slice</vt:lpstr>
      <vt:lpstr>CIS 5560 – Introduction to Big data  Machine learning</vt:lpstr>
      <vt:lpstr>PowerPoint Presentation</vt:lpstr>
      <vt:lpstr>Data set specifications</vt:lpstr>
      <vt:lpstr>EXPERIMENTAL SPECIFICATIONS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FILE SIZE IS 38.6 MB and the run time was 2.15 MINUTES  OUR MODEL WITH NEURAL NETWORK REGRESSION IS BETTER IN MICROSOFT AZURE ML PLATFORM</vt:lpstr>
      <vt:lpstr>DATABRICKS PySPARK   FILE SIZE: 1.86 GB RUN TIME OF PIPELINE: 3.5 HOURS</vt:lpstr>
      <vt:lpstr>DATA BRICKS (SPARK MACHINE LEARNING)</vt:lpstr>
      <vt:lpstr>GRAPH ACHIEVED BY USING LINEAR REGRESSION</vt:lpstr>
      <vt:lpstr>PowerPoint Presentation</vt:lpstr>
      <vt:lpstr>GRAPH ACHIEVED BY USING GRADIENT BOOSTED TREE REGRESSION</vt:lpstr>
      <vt:lpstr>PowerPoint Presentation</vt:lpstr>
      <vt:lpstr>PowerPoint Presentation</vt:lpstr>
      <vt:lpstr>PowerPoint Presentation</vt:lpstr>
      <vt:lpstr>GITHUB LINK  https://github.com/sohong16/CIS-5560---Introduction-to-Big-Data 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5560 – Introduction to Big data  Machine learning</dc:title>
  <dc:creator>Hp</dc:creator>
  <cp:lastModifiedBy>Shinde, Ruchita</cp:lastModifiedBy>
  <cp:revision>42</cp:revision>
  <dcterms:created xsi:type="dcterms:W3CDTF">2018-05-10T07:19:28Z</dcterms:created>
  <dcterms:modified xsi:type="dcterms:W3CDTF">2018-05-10T19:58:52Z</dcterms:modified>
</cp:coreProperties>
</file>