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78" r:id="rId6"/>
    <p:sldMasterId id="2147483668" r:id="rId7"/>
  </p:sldMasterIdLst>
  <p:handoutMasterIdLst>
    <p:handoutMasterId r:id="rId23"/>
  </p:handoutMasterIdLst>
  <p:sldIdLst>
    <p:sldId id="273" r:id="rId8"/>
    <p:sldId id="256" r:id="rId9"/>
    <p:sldId id="279" r:id="rId10"/>
    <p:sldId id="290" r:id="rId11"/>
    <p:sldId id="292" r:id="rId12"/>
    <p:sldId id="291" r:id="rId13"/>
    <p:sldId id="294" r:id="rId14"/>
    <p:sldId id="293" r:id="rId15"/>
    <p:sldId id="295" r:id="rId16"/>
    <p:sldId id="296" r:id="rId17"/>
    <p:sldId id="297" r:id="rId18"/>
    <p:sldId id="298" r:id="rId19"/>
    <p:sldId id="299" r:id="rId20"/>
    <p:sldId id="277" r:id="rId21"/>
    <p:sldId id="300"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54" autoAdjust="0"/>
  </p:normalViewPr>
  <p:slideViewPr>
    <p:cSldViewPr snapToGrid="0" snapToObjects="1">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4334256" y="0"/>
            <a:ext cx="4233672" cy="6858000"/>
          </a:xfrm>
        </p:spPr>
        <p:txBody>
          <a:bodyPr anchor="ctr">
            <a:noAutofit/>
          </a:bodyPr>
          <a:lstStyle>
            <a:lvl1pPr>
              <a:spcAft>
                <a:spcPts val="1000"/>
              </a:spcAft>
              <a:defRPr/>
            </a:lvl1pPr>
            <a:lvl2pPr>
              <a:spcAft>
                <a:spcPts val="1000"/>
              </a:spcAft>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cxnSp>
        <p:nvCxnSpPr>
          <p:cNvPr id="7" name="Straight Connector 6"/>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9"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13" name="Picture 12" descr="cover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6900" y="0"/>
            <a:ext cx="3467100" cy="6858000"/>
          </a:xfrm>
          <a:prstGeom prst="rect">
            <a:avLst/>
          </a:prstGeom>
        </p:spPr>
      </p:pic>
      <p:cxnSp>
        <p:nvCxnSpPr>
          <p:cNvPr id="7"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pic>
        <p:nvPicPr>
          <p:cNvPr id="8"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363658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defRPr b="0" i="0">
                <a:latin typeface="SapientCentroSlab-Light"/>
                <a:cs typeface="SapientCentroSlab-Light"/>
              </a:defRPr>
            </a:lvl2pPr>
            <a:lvl3pPr>
              <a:defRPr b="0" i="0">
                <a:latin typeface="SapientCentroSlab-Light"/>
                <a:cs typeface="SapientCentroSlab-Light"/>
              </a:defRPr>
            </a:lvl3pPr>
            <a:lvl4pPr>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2" name="Picture 1" descr="cover_w_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3400" y="0"/>
            <a:ext cx="4800600" cy="6858000"/>
          </a:xfrm>
          <a:prstGeom prst="rect">
            <a:avLst/>
          </a:prstGeom>
        </p:spPr>
      </p:pic>
      <p:pic>
        <p:nvPicPr>
          <p:cNvPr id="5"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2" name="Picture 1" descr="cover_w_1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4900" y="0"/>
            <a:ext cx="4229100" cy="6858000"/>
          </a:xfrm>
          <a:prstGeom prst="rect">
            <a:avLst/>
          </a:prstGeom>
        </p:spPr>
      </p:pic>
      <p:pic>
        <p:nvPicPr>
          <p:cNvPr id="7"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6047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7" name="Picture 6" descr="2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3800" y="0"/>
            <a:ext cx="5410200" cy="6858000"/>
          </a:xfrm>
          <a:prstGeom prst="rect">
            <a:avLst/>
          </a:prstGeom>
        </p:spPr>
      </p:pic>
      <p:sp>
        <p:nvSpPr>
          <p:cNvPr id="14"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84859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2a</a:t>
            </a:r>
          </a:p>
          <a:p>
            <a:pPr lvl="1"/>
            <a:r>
              <a:rPr lang="en-US" dirty="0" smtClean="0"/>
              <a:t>Agenda Item 2b</a:t>
            </a:r>
          </a:p>
          <a:p>
            <a:r>
              <a:rPr lang="en-US" dirty="0" smtClean="0"/>
              <a:t>Agenda Item 3</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3a</a:t>
            </a:r>
          </a:p>
          <a:p>
            <a:pPr lvl="1"/>
            <a:r>
              <a:rPr lang="en-US" dirty="0" smtClean="0"/>
              <a:t>Agenda Item 3b</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3c</a:t>
            </a:r>
          </a:p>
          <a:p>
            <a:r>
              <a:rPr lang="en-US" dirty="0" smtClean="0"/>
              <a:t>Agenda Item 4</a:t>
            </a:r>
          </a:p>
        </p:txBody>
      </p:sp>
      <p:cxnSp>
        <p:nvCxnSpPr>
          <p:cNvPr id="7" name="Straight Connector 6"/>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8"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Tree>
    <p:extLst>
      <p:ext uri="{BB962C8B-B14F-4D97-AF65-F5344CB8AC3E}">
        <p14:creationId xmlns:p14="http://schemas.microsoft.com/office/powerpoint/2010/main"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5.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5" r:id="rId2"/>
    <p:sldLayoutId id="2147483746" r:id="rId3"/>
    <p:sldLayoutId id="2147483776" r:id="rId4"/>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tackoverflow.com/questions/26792526/google-cardboard-vr-sensors" TargetMode="External"/><Relationship Id="rId2" Type="http://schemas.openxmlformats.org/officeDocument/2006/relationships/hyperlink" Target="http://www.vrs.org.uk/virtual-reality-gear/motion-tracking/sensors.html"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mailto:rsudarshan@sapient.com" TargetMode="External"/><Relationship Id="rId2" Type="http://schemas.openxmlformats.org/officeDocument/2006/relationships/hyperlink" Target="mailto:ssohoni@sapient.com" TargetMode="Externa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HCI – Understanding Hand Gestures and Virtual Reality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VR – INPUT BLOCK</a:t>
            </a:r>
            <a:endParaRPr lang="en-US" dirty="0"/>
          </a:p>
        </p:txBody>
      </p:sp>
      <p:sp>
        <p:nvSpPr>
          <p:cNvPr id="4" name="Text Placeholder 3"/>
          <p:cNvSpPr>
            <a:spLocks noGrp="1"/>
          </p:cNvSpPr>
          <p:nvPr>
            <p:ph type="body" sz="quarter" idx="10"/>
          </p:nvPr>
        </p:nvSpPr>
        <p:spPr>
          <a:xfrm>
            <a:off x="491045" y="1392071"/>
            <a:ext cx="8169274" cy="4053386"/>
          </a:xfrm>
        </p:spPr>
        <p:txBody>
          <a:bodyPr/>
          <a:lstStyle/>
          <a:p>
            <a:r>
              <a:rPr lang="en-US" sz="1800" dirty="0" smtClean="0"/>
              <a:t>Recent developments in the field of Virtual and Augmented </a:t>
            </a:r>
            <a:r>
              <a:rPr lang="en-US" sz="1800" dirty="0"/>
              <a:t>R</a:t>
            </a:r>
            <a:r>
              <a:rPr lang="en-US" sz="1800" dirty="0" smtClean="0"/>
              <a:t>eality have resulted in use of readily available sensors present in smart phones. Essential sensors include:</a:t>
            </a:r>
          </a:p>
          <a:p>
            <a:pPr marL="514350" lvl="1" indent="-342900">
              <a:buFont typeface="+mj-lt"/>
              <a:buAutoNum type="alphaLcPeriod"/>
            </a:pPr>
            <a:r>
              <a:rPr lang="en-US" sz="1800" b="1" dirty="0" smtClean="0"/>
              <a:t>Microphone</a:t>
            </a:r>
            <a:r>
              <a:rPr lang="en-US" sz="1800" dirty="0" smtClean="0"/>
              <a:t> – For capturing audio inputs</a:t>
            </a:r>
          </a:p>
          <a:p>
            <a:pPr marL="514350" lvl="1" indent="-342900">
              <a:buFont typeface="+mj-lt"/>
              <a:buAutoNum type="alphaLcPeriod"/>
            </a:pPr>
            <a:r>
              <a:rPr lang="en-US" sz="1800" b="1" dirty="0" smtClean="0"/>
              <a:t>Accelerometer</a:t>
            </a:r>
            <a:r>
              <a:rPr lang="en-US" sz="1800" dirty="0" smtClean="0"/>
              <a:t> – For capturing direction and orientation. Includes 3 axis and 6 axis accelerometer</a:t>
            </a:r>
          </a:p>
          <a:p>
            <a:pPr marL="514350" lvl="1" indent="-342900">
              <a:buFont typeface="+mj-lt"/>
              <a:buAutoNum type="alphaLcPeriod"/>
            </a:pPr>
            <a:r>
              <a:rPr lang="en-US" sz="1800" b="1" dirty="0" smtClean="0"/>
              <a:t>Magnetometer</a:t>
            </a:r>
            <a:r>
              <a:rPr lang="en-US" sz="1800" dirty="0" smtClean="0"/>
              <a:t> and </a:t>
            </a:r>
            <a:r>
              <a:rPr lang="en-US" sz="1800" b="1" dirty="0" smtClean="0"/>
              <a:t>Gyroscope</a:t>
            </a:r>
            <a:r>
              <a:rPr lang="en-US" sz="1800" dirty="0" smtClean="0"/>
              <a:t> – For detecting depth and stability (vibrations) in user input</a:t>
            </a:r>
          </a:p>
          <a:p>
            <a:pPr marL="514350" lvl="1" indent="-342900">
              <a:buFont typeface="+mj-lt"/>
              <a:buAutoNum type="alphaLcPeriod"/>
            </a:pPr>
            <a:r>
              <a:rPr lang="en-US" sz="1800" b="1" dirty="0" smtClean="0"/>
              <a:t>Image</a:t>
            </a:r>
            <a:r>
              <a:rPr lang="en-US" sz="1800" dirty="0" smtClean="0"/>
              <a:t> and </a:t>
            </a:r>
            <a:r>
              <a:rPr lang="en-US" sz="1800" b="1" dirty="0" smtClean="0"/>
              <a:t>Video</a:t>
            </a:r>
            <a:r>
              <a:rPr lang="en-US" sz="1800" dirty="0" smtClean="0"/>
              <a:t> </a:t>
            </a:r>
            <a:r>
              <a:rPr lang="en-US" sz="1800" b="1" dirty="0" smtClean="0"/>
              <a:t>stream</a:t>
            </a:r>
            <a:r>
              <a:rPr lang="en-US" sz="1800" dirty="0" smtClean="0"/>
              <a:t> – For capturing real time nature and scenery objects</a:t>
            </a:r>
            <a:endParaRPr lang="en-US" sz="1800" dirty="0"/>
          </a:p>
        </p:txBody>
      </p:sp>
    </p:spTree>
    <p:extLst>
      <p:ext uri="{BB962C8B-B14F-4D97-AF65-F5344CB8AC3E}">
        <p14:creationId xmlns:p14="http://schemas.microsoft.com/office/powerpoint/2010/main" val="217325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VR – PROCESS BLOCK</a:t>
            </a:r>
            <a:endParaRPr lang="en-US" dirty="0"/>
          </a:p>
        </p:txBody>
      </p:sp>
      <p:sp>
        <p:nvSpPr>
          <p:cNvPr id="4" name="Text Placeholder 3"/>
          <p:cNvSpPr>
            <a:spLocks noGrp="1"/>
          </p:cNvSpPr>
          <p:nvPr>
            <p:ph type="body" sz="quarter" idx="10"/>
          </p:nvPr>
        </p:nvSpPr>
        <p:spPr>
          <a:xfrm>
            <a:off x="491045" y="1392071"/>
            <a:ext cx="8169274" cy="4053386"/>
          </a:xfrm>
        </p:spPr>
        <p:txBody>
          <a:bodyPr/>
          <a:lstStyle/>
          <a:p>
            <a:r>
              <a:rPr lang="en-US" sz="1800" dirty="0" smtClean="0"/>
              <a:t>Raw data from sensors is processed by via I/O libraries for filtering sensible data. Processing algorithms depends on applications given below:</a:t>
            </a:r>
          </a:p>
          <a:p>
            <a:pPr marL="514350" lvl="1" indent="-342900">
              <a:buFont typeface="+mj-lt"/>
              <a:buAutoNum type="alphaLcPeriod"/>
            </a:pPr>
            <a:r>
              <a:rPr lang="en-US" sz="1800" b="1" dirty="0" smtClean="0"/>
              <a:t>Simulation</a:t>
            </a:r>
            <a:r>
              <a:rPr lang="en-US" sz="1800" dirty="0" smtClean="0"/>
              <a:t> based VR – Localization and PID control algorithms used in simulation environments</a:t>
            </a:r>
          </a:p>
          <a:p>
            <a:pPr marL="514350" lvl="1" indent="-342900">
              <a:buFont typeface="+mj-lt"/>
              <a:buAutoNum type="alphaLcPeriod"/>
            </a:pPr>
            <a:r>
              <a:rPr lang="en-US" sz="1800" b="1" dirty="0" smtClean="0"/>
              <a:t>Avatar</a:t>
            </a:r>
            <a:r>
              <a:rPr lang="en-US" sz="1800" dirty="0" smtClean="0"/>
              <a:t> based VR -  </a:t>
            </a:r>
            <a:r>
              <a:rPr lang="en-US" sz="1800" dirty="0"/>
              <a:t>Spectral </a:t>
            </a:r>
            <a:r>
              <a:rPr lang="en-US" sz="1800" dirty="0"/>
              <a:t>Compensation, </a:t>
            </a:r>
            <a:r>
              <a:rPr lang="en-US" sz="1800" dirty="0"/>
              <a:t>Facial Action Coding System (FACS</a:t>
            </a:r>
            <a:r>
              <a:rPr lang="en-US" sz="1800" dirty="0"/>
              <a:t>), </a:t>
            </a:r>
            <a:r>
              <a:rPr lang="en-US" sz="1800" dirty="0"/>
              <a:t>Stochastic </a:t>
            </a:r>
            <a:r>
              <a:rPr lang="en-US" sz="1800" dirty="0"/>
              <a:t>Pruning, </a:t>
            </a:r>
            <a:r>
              <a:rPr lang="en-US" sz="1800" dirty="0"/>
              <a:t>Tissue simulation </a:t>
            </a:r>
            <a:r>
              <a:rPr lang="en-US" sz="1800" dirty="0"/>
              <a:t>system, etc.</a:t>
            </a:r>
            <a:endParaRPr lang="en-US" sz="1800" dirty="0"/>
          </a:p>
          <a:p>
            <a:pPr marL="514350" lvl="1" indent="-342900">
              <a:buFont typeface="+mj-lt"/>
              <a:buAutoNum type="alphaLcPeriod"/>
            </a:pPr>
            <a:r>
              <a:rPr lang="en-US" sz="1800" b="1" dirty="0"/>
              <a:t>Gaming</a:t>
            </a:r>
            <a:r>
              <a:rPr lang="en-US" sz="1800" dirty="0"/>
              <a:t> based VR -  3D sense, waypoint based navigation, localization, etc.</a:t>
            </a:r>
          </a:p>
          <a:p>
            <a:pPr lvl="1" indent="0">
              <a:buNone/>
            </a:pPr>
            <a:endParaRPr lang="en-US" sz="1800" dirty="0"/>
          </a:p>
        </p:txBody>
      </p:sp>
    </p:spTree>
    <p:extLst>
      <p:ext uri="{BB962C8B-B14F-4D97-AF65-F5344CB8AC3E}">
        <p14:creationId xmlns:p14="http://schemas.microsoft.com/office/powerpoint/2010/main" val="309320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VR – OUTPUT BLOCK</a:t>
            </a:r>
            <a:endParaRPr lang="en-US" dirty="0"/>
          </a:p>
        </p:txBody>
      </p:sp>
      <p:sp>
        <p:nvSpPr>
          <p:cNvPr id="4" name="Text Placeholder 3"/>
          <p:cNvSpPr>
            <a:spLocks noGrp="1"/>
          </p:cNvSpPr>
          <p:nvPr>
            <p:ph type="body" sz="quarter" idx="10"/>
          </p:nvPr>
        </p:nvSpPr>
        <p:spPr>
          <a:xfrm>
            <a:off x="491045" y="1555844"/>
            <a:ext cx="8169274" cy="4053386"/>
          </a:xfrm>
        </p:spPr>
        <p:txBody>
          <a:bodyPr/>
          <a:lstStyle/>
          <a:p>
            <a:r>
              <a:rPr lang="en-US" sz="1800" dirty="0" smtClean="0"/>
              <a:t>Based on application, output is channelized as follows:</a:t>
            </a:r>
          </a:p>
          <a:p>
            <a:pPr marL="514350" lvl="1" indent="-342900">
              <a:buFont typeface="+mj-lt"/>
              <a:buAutoNum type="alphaLcPeriod"/>
            </a:pPr>
            <a:r>
              <a:rPr lang="en-US" sz="1800" dirty="0" smtClean="0"/>
              <a:t>High definition video output – 4K (2160p) video stream for real life like user experience	</a:t>
            </a:r>
          </a:p>
          <a:p>
            <a:pPr marL="514350" lvl="1" indent="-342900">
              <a:buFont typeface="+mj-lt"/>
              <a:buAutoNum type="alphaLcPeriod"/>
            </a:pPr>
            <a:r>
              <a:rPr lang="en-US" sz="1800" dirty="0" smtClean="0"/>
              <a:t>Audio output – High definition audio output provided via stereo speakers</a:t>
            </a:r>
          </a:p>
          <a:p>
            <a:pPr marL="514350" lvl="1" indent="-342900">
              <a:buFont typeface="+mj-lt"/>
              <a:buAutoNum type="alphaLcPeriod"/>
            </a:pPr>
            <a:r>
              <a:rPr lang="en-US" sz="1800" dirty="0" smtClean="0"/>
              <a:t>Haptic feedback – Vibrational feedback for incorporating 4</a:t>
            </a:r>
            <a:r>
              <a:rPr lang="en-US" sz="1800" baseline="30000" dirty="0" smtClean="0"/>
              <a:t>th</a:t>
            </a:r>
            <a:r>
              <a:rPr lang="en-US" sz="1800" dirty="0" smtClean="0"/>
              <a:t> dimension to user experience</a:t>
            </a:r>
          </a:p>
          <a:p>
            <a:pPr marL="514350" lvl="1" indent="-342900">
              <a:buFont typeface="+mj-lt"/>
              <a:buAutoNum type="alphaLcPeriod"/>
            </a:pPr>
            <a:endParaRPr lang="en-US" sz="1800" dirty="0" smtClean="0"/>
          </a:p>
          <a:p>
            <a:pPr marL="514350" lvl="1" indent="-342900">
              <a:buFont typeface="+mj-lt"/>
              <a:buAutoNum type="alphaLcPeriod"/>
            </a:pPr>
            <a:endParaRPr lang="en-US" sz="1800" dirty="0"/>
          </a:p>
        </p:txBody>
      </p:sp>
    </p:spTree>
    <p:extLst>
      <p:ext uri="{BB962C8B-B14F-4D97-AF65-F5344CB8AC3E}">
        <p14:creationId xmlns:p14="http://schemas.microsoft.com/office/powerpoint/2010/main" val="2096534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References</a:t>
            </a:r>
            <a:endParaRPr lang="en-US" dirty="0"/>
          </a:p>
        </p:txBody>
      </p:sp>
      <p:sp>
        <p:nvSpPr>
          <p:cNvPr id="4" name="Text Placeholder 3"/>
          <p:cNvSpPr>
            <a:spLocks noGrp="1"/>
          </p:cNvSpPr>
          <p:nvPr>
            <p:ph type="body" sz="quarter" idx="10"/>
          </p:nvPr>
        </p:nvSpPr>
        <p:spPr>
          <a:xfrm>
            <a:off x="491045" y="1555844"/>
            <a:ext cx="8169274" cy="4053386"/>
          </a:xfrm>
        </p:spPr>
        <p:txBody>
          <a:bodyPr/>
          <a:lstStyle/>
          <a:p>
            <a:pPr marL="342900" lvl="0" indent="-342900">
              <a:buFont typeface="+mj-lt"/>
              <a:buAutoNum type="arabicPeriod"/>
            </a:pPr>
            <a:r>
              <a:rPr lang="en-US" sz="1800" dirty="0" err="1"/>
              <a:t>Dawid</a:t>
            </a:r>
            <a:r>
              <a:rPr lang="en-US" sz="1800" dirty="0"/>
              <a:t> Lowe, Distinctive Image Features from Scale-Invariant </a:t>
            </a:r>
            <a:r>
              <a:rPr lang="en-US" sz="1800" dirty="0" err="1"/>
              <a:t>Keypoints</a:t>
            </a:r>
            <a:r>
              <a:rPr lang="en-US" sz="1800" dirty="0"/>
              <a:t> In: International Journal of Computer Vision 60(2), 91–110, 2004, 2004 Kluwer Academic Publishers </a:t>
            </a:r>
            <a:endParaRPr lang="en-US" sz="1800" dirty="0" smtClean="0"/>
          </a:p>
          <a:p>
            <a:pPr marL="342900" lvl="0" indent="-342900">
              <a:buFont typeface="+mj-lt"/>
              <a:buAutoNum type="arabicPeriod"/>
            </a:pPr>
            <a:r>
              <a:rPr lang="en-US" sz="1800" dirty="0"/>
              <a:t>Luo Juan and </a:t>
            </a:r>
            <a:r>
              <a:rPr lang="en-US" sz="1800" dirty="0" err="1"/>
              <a:t>Oubong</a:t>
            </a:r>
            <a:r>
              <a:rPr lang="en-US" sz="1800" dirty="0"/>
              <a:t> </a:t>
            </a:r>
            <a:r>
              <a:rPr lang="en-US" sz="1800" dirty="0" err="1"/>
              <a:t>Gwun</a:t>
            </a:r>
            <a:r>
              <a:rPr lang="en-US" sz="1800" dirty="0"/>
              <a:t>: A Comparison of SIFT, PCA-SIFT and SURF In: International Journal of Image Processing (IJIP) Volume(3), Issue(4), (2009), pp. 143- 152 </a:t>
            </a:r>
            <a:endParaRPr lang="en-US" sz="1800" dirty="0" smtClean="0"/>
          </a:p>
          <a:p>
            <a:pPr marL="342900" lvl="0" indent="-342900">
              <a:buFont typeface="+mj-lt"/>
              <a:buAutoNum type="arabicPeriod"/>
            </a:pPr>
            <a:r>
              <a:rPr lang="en-US" sz="1800" dirty="0"/>
              <a:t>Guan-Feng He, Real-time gesture recognition using 3D depth camera, 2011 IEEE 2nd International Conference on Software Engineering and Service Science (ICSESS), 15-17 July 2011, Page: 187 – 190 </a:t>
            </a:r>
            <a:endParaRPr lang="en-US" sz="1800" u="sng" dirty="0" smtClean="0">
              <a:hlinkClick r:id="rId2"/>
            </a:endParaRPr>
          </a:p>
          <a:p>
            <a:pPr marL="342900" lvl="0" indent="-342900">
              <a:buFont typeface="+mj-lt"/>
              <a:buAutoNum type="arabicPeriod"/>
            </a:pPr>
            <a:r>
              <a:rPr lang="en-US" sz="1800" u="sng" dirty="0" smtClean="0">
                <a:hlinkClick r:id="rId2"/>
              </a:rPr>
              <a:t>http</a:t>
            </a:r>
            <a:r>
              <a:rPr lang="en-US" sz="1800" u="sng" dirty="0">
                <a:hlinkClick r:id="rId2"/>
              </a:rPr>
              <a:t>://www.vrs.org.uk/virtual-reality-gear/motion-tracking/sensors.html</a:t>
            </a:r>
            <a:endParaRPr lang="en-US" sz="1800" dirty="0"/>
          </a:p>
          <a:p>
            <a:pPr marL="342900" lvl="0" indent="-342900">
              <a:buFont typeface="+mj-lt"/>
              <a:buAutoNum type="arabicPeriod"/>
            </a:pPr>
            <a:r>
              <a:rPr lang="en-US" sz="1800" u="sng" dirty="0">
                <a:hlinkClick r:id="rId3"/>
              </a:rPr>
              <a:t>http://stackoverflow.com/questions/26792526/google-cardboard-vr-sensors</a:t>
            </a:r>
            <a:endParaRPr lang="en-US" sz="1800" dirty="0"/>
          </a:p>
          <a:p>
            <a:pPr marL="342900" indent="-342900">
              <a:buFont typeface="+mj-lt"/>
              <a:buAutoNum type="arabicPeriod"/>
            </a:pPr>
            <a:endParaRPr lang="en-US" sz="1800" dirty="0"/>
          </a:p>
        </p:txBody>
      </p:sp>
    </p:spTree>
    <p:extLst>
      <p:ext uri="{BB962C8B-B14F-4D97-AF65-F5344CB8AC3E}">
        <p14:creationId xmlns:p14="http://schemas.microsoft.com/office/powerpoint/2010/main" val="3819675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3776" y="2618970"/>
            <a:ext cx="4000500" cy="553998"/>
          </a:xfrm>
        </p:spPr>
        <p:txBody>
          <a:bodyPr/>
          <a:lstStyle/>
          <a:p>
            <a:r>
              <a:rPr lang="en-US" dirty="0" smtClean="0"/>
              <a:t>QUESTIONS?</a:t>
            </a:r>
            <a:endParaRPr lang="en-US" dirty="0"/>
          </a:p>
        </p:txBody>
      </p:sp>
      <p:sp>
        <p:nvSpPr>
          <p:cNvPr id="4" name="Text Placeholder 3"/>
          <p:cNvSpPr txBox="1">
            <a:spLocks/>
          </p:cNvSpPr>
          <p:nvPr/>
        </p:nvSpPr>
        <p:spPr>
          <a:xfrm>
            <a:off x="493776" y="3636992"/>
            <a:ext cx="8169274" cy="1371736"/>
          </a:xfrm>
          <a:prstGeom prst="rect">
            <a:avLst/>
          </a:prstGeom>
        </p:spPr>
        <p:txBody>
          <a:bodyPr/>
          <a:lst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We are happy to help you!</a:t>
            </a:r>
          </a:p>
          <a:p>
            <a:pPr marL="0" indent="0">
              <a:buNone/>
            </a:pPr>
            <a:r>
              <a:rPr lang="en-US" sz="1800" dirty="0" smtClean="0"/>
              <a:t>Please mail us your queries to </a:t>
            </a:r>
            <a:r>
              <a:rPr lang="en-US" sz="1800" dirty="0" smtClean="0">
                <a:hlinkClick r:id="rId2"/>
              </a:rPr>
              <a:t>Saurabh </a:t>
            </a:r>
            <a:r>
              <a:rPr lang="en-US" sz="1800" dirty="0" err="1" smtClean="0">
                <a:hlinkClick r:id="rId2"/>
              </a:rPr>
              <a:t>Sohoni</a:t>
            </a:r>
            <a:r>
              <a:rPr lang="en-US" sz="1800" dirty="0" smtClean="0"/>
              <a:t> or </a:t>
            </a:r>
            <a:r>
              <a:rPr lang="en-US" sz="1800" dirty="0" err="1" smtClean="0">
                <a:hlinkClick r:id="rId3"/>
              </a:rPr>
              <a:t>Ramya</a:t>
            </a:r>
            <a:r>
              <a:rPr lang="en-US" sz="1800" dirty="0" smtClean="0">
                <a:hlinkClick r:id="rId3"/>
              </a:rPr>
              <a:t> </a:t>
            </a:r>
            <a:r>
              <a:rPr lang="en-US" sz="1800" dirty="0" err="1" smtClean="0">
                <a:hlinkClick r:id="rId3"/>
              </a:rPr>
              <a:t>Sudarshan</a:t>
            </a:r>
            <a:r>
              <a:rPr lang="en-US" sz="1800" dirty="0" smtClean="0"/>
              <a:t> and we will get back to you at the earliest! </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3776" y="2895969"/>
            <a:ext cx="4000500" cy="553998"/>
          </a:xfrm>
        </p:spPr>
        <p:txBody>
          <a:bodyPr/>
          <a:lstStyle/>
          <a:p>
            <a:r>
              <a:rPr lang="en-US" dirty="0" smtClean="0"/>
              <a:t>THANK YOU</a:t>
            </a:r>
            <a:endParaRPr lang="en-US" dirty="0"/>
          </a:p>
        </p:txBody>
      </p:sp>
    </p:spTree>
    <p:extLst>
      <p:ext uri="{BB962C8B-B14F-4D97-AF65-F5344CB8AC3E}">
        <p14:creationId xmlns:p14="http://schemas.microsoft.com/office/powerpoint/2010/main" val="54820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sz="1800" dirty="0" smtClean="0">
                <a:latin typeface="SapientCentroSlab-Light" charset="0"/>
              </a:rPr>
              <a:t>What is HCI?</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HCI Infographic</a:t>
            </a:r>
            <a:endParaRPr lang="en-US" sz="1800" dirty="0" smtClean="0">
              <a:latin typeface="SapientCentroSlab-Light" charset="0"/>
            </a:endParaRPr>
          </a:p>
          <a:p>
            <a:pPr fontAlgn="base">
              <a:spcBef>
                <a:spcPct val="0"/>
              </a:spcBef>
              <a:buFont typeface="Calibri" charset="0"/>
              <a:buAutoNum type="arabicPeriod"/>
            </a:pPr>
            <a:r>
              <a:rPr lang="en-US" sz="1800" dirty="0" smtClean="0">
                <a:latin typeface="SapientCentroSlab-Light" charset="0"/>
              </a:rPr>
              <a:t>Basic HCI model</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Let’s get some perspective - Hand </a:t>
            </a:r>
            <a:r>
              <a:rPr lang="en-US" sz="1800" dirty="0" smtClean="0">
                <a:latin typeface="SapientCentroSlab-Light" charset="0"/>
              </a:rPr>
              <a:t>Gesture Recognition and </a:t>
            </a:r>
            <a:r>
              <a:rPr lang="en-US" sz="1800" dirty="0" smtClean="0">
                <a:latin typeface="SapientCentroSlab-Light" charset="0"/>
              </a:rPr>
              <a:t>Virtual Reality</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Hand Gestures– Input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Hand Gestures – Process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Hand Gestures – Output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VR – Input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VR – Process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VR – Output block</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References</a:t>
            </a:r>
          </a:p>
          <a:p>
            <a:pPr fontAlgn="base">
              <a:spcBef>
                <a:spcPct val="0"/>
              </a:spcBef>
              <a:buFont typeface="Calibri" charset="0"/>
              <a:buAutoNum type="arabicPeriod"/>
            </a:pPr>
            <a:r>
              <a:rPr lang="en-US" sz="1800" dirty="0" smtClean="0">
                <a:latin typeface="SapientCentroSlab-Light" charset="0"/>
              </a:rPr>
              <a:t>Questions?</a:t>
            </a:r>
            <a:endParaRPr lang="en-US" sz="1800" dirty="0">
              <a:latin typeface="SapientCentroSlab-Light"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HCI?</a:t>
            </a:r>
            <a:endParaRPr lang="en-US" dirty="0"/>
          </a:p>
        </p:txBody>
      </p:sp>
      <p:sp>
        <p:nvSpPr>
          <p:cNvPr id="4" name="Text Placeholder 3"/>
          <p:cNvSpPr>
            <a:spLocks noGrp="1"/>
          </p:cNvSpPr>
          <p:nvPr>
            <p:ph type="body" sz="quarter" idx="10"/>
          </p:nvPr>
        </p:nvSpPr>
        <p:spPr>
          <a:xfrm>
            <a:off x="487363" y="1255594"/>
            <a:ext cx="8169274" cy="5445457"/>
          </a:xfrm>
        </p:spPr>
        <p:txBody>
          <a:bodyPr/>
          <a:lstStyle/>
          <a:p>
            <a:pPr marL="285750" indent="-285750">
              <a:buFont typeface="Arial" panose="020B0604020202020204" pitchFamily="34" charset="0"/>
              <a:buChar char="•"/>
            </a:pPr>
            <a:r>
              <a:rPr lang="en-US" sz="1600" dirty="0" smtClean="0"/>
              <a:t>An </a:t>
            </a:r>
            <a:r>
              <a:rPr lang="en-US" sz="1600" dirty="0"/>
              <a:t>area of research and practice that emerged in the early 1980s, initially as a specialty area in computer science embracing cognitive science and human factors engineering</a:t>
            </a:r>
            <a:r>
              <a:rPr lang="en-US" sz="1600" dirty="0" smtClean="0"/>
              <a:t>.</a:t>
            </a:r>
          </a:p>
          <a:p>
            <a:pPr marL="285750" indent="-285750">
              <a:buFont typeface="Arial" panose="020B0604020202020204" pitchFamily="34" charset="0"/>
              <a:buChar char="•"/>
            </a:pPr>
            <a:r>
              <a:rPr lang="en-US" sz="1600" dirty="0"/>
              <a:t>Until the late 1970s, the only humans who interacted with computers were information technology professionals and dedicated hobbyists. This changed disruptively with the emergence of personal computing in the later </a:t>
            </a:r>
            <a:r>
              <a:rPr lang="en-US" sz="1600" dirty="0" smtClean="0"/>
              <a:t>1970s.</a:t>
            </a:r>
          </a:p>
          <a:p>
            <a:pPr marL="285750" indent="-285750">
              <a:buFont typeface="Arial" panose="020B0604020202020204" pitchFamily="34" charset="0"/>
              <a:buChar char="•"/>
            </a:pPr>
            <a:r>
              <a:rPr lang="en-US" sz="1600" dirty="0" smtClean="0"/>
              <a:t>HCI </a:t>
            </a:r>
            <a:r>
              <a:rPr lang="en-US" sz="1600" dirty="0" smtClean="0"/>
              <a:t>has now become an integral part of our day to day activities with some interaction with a computing device as given below:</a:t>
            </a:r>
          </a:p>
          <a:p>
            <a:pPr marL="514350" lvl="1" indent="-342900">
              <a:buFont typeface="+mj-lt"/>
              <a:buAutoNum type="arabicPeriod"/>
            </a:pPr>
            <a:r>
              <a:rPr lang="en-US" sz="1600" dirty="0" smtClean="0"/>
              <a:t>Set up ‘Wake Up’ alarm – HCI</a:t>
            </a:r>
          </a:p>
          <a:p>
            <a:pPr marL="514350" lvl="1" indent="-342900">
              <a:buFont typeface="+mj-lt"/>
              <a:buAutoNum type="arabicPeriod"/>
            </a:pPr>
            <a:r>
              <a:rPr lang="en-US" sz="1600" dirty="0" smtClean="0"/>
              <a:t>Go to the bathroom – Not so HCI</a:t>
            </a:r>
          </a:p>
          <a:p>
            <a:pPr marL="514350" lvl="1" indent="-342900">
              <a:buFont typeface="+mj-lt"/>
              <a:buAutoNum type="arabicPeriod"/>
            </a:pPr>
            <a:r>
              <a:rPr lang="en-US" sz="1600" dirty="0" smtClean="0"/>
              <a:t>Check Emails – HCI</a:t>
            </a:r>
          </a:p>
          <a:p>
            <a:pPr marL="514350" lvl="1" indent="-342900">
              <a:buFont typeface="+mj-lt"/>
              <a:buAutoNum type="arabicPeriod"/>
            </a:pPr>
            <a:r>
              <a:rPr lang="en-US" sz="1600" dirty="0" smtClean="0"/>
              <a:t>Book a taxi – HCI</a:t>
            </a:r>
          </a:p>
          <a:p>
            <a:pPr marL="514350" lvl="1" indent="-342900">
              <a:buFont typeface="+mj-lt"/>
              <a:buAutoNum type="arabicPeriod"/>
            </a:pPr>
            <a:r>
              <a:rPr lang="en-US" sz="1600" dirty="0" smtClean="0"/>
              <a:t>Pay taxi bill – HCI</a:t>
            </a:r>
          </a:p>
          <a:p>
            <a:pPr marL="514350" lvl="1" indent="-342900">
              <a:buFont typeface="+mj-lt"/>
              <a:buAutoNum type="arabicPeriod"/>
            </a:pPr>
            <a:r>
              <a:rPr lang="en-US" sz="1600" dirty="0" smtClean="0"/>
              <a:t>Spend at least 9 hours on a computer – HCI</a:t>
            </a:r>
          </a:p>
          <a:p>
            <a:pPr marL="514350" lvl="1" indent="-342900">
              <a:buFont typeface="+mj-lt"/>
              <a:buAutoNum type="arabicPeriod"/>
            </a:pPr>
            <a:r>
              <a:rPr lang="en-US" sz="1600" dirty="0" smtClean="0"/>
              <a:t>Have food – Not so HCI but occasional logging into Facebook, </a:t>
            </a:r>
            <a:r>
              <a:rPr lang="en-US" sz="1600" dirty="0" err="1" smtClean="0"/>
              <a:t>Newstand</a:t>
            </a:r>
            <a:r>
              <a:rPr lang="en-US" sz="1600" dirty="0" smtClean="0"/>
              <a:t>, </a:t>
            </a:r>
            <a:r>
              <a:rPr lang="en-US" sz="1600" dirty="0" err="1" smtClean="0"/>
              <a:t>Whatsapp</a:t>
            </a:r>
            <a:r>
              <a:rPr lang="en-US" sz="1600" dirty="0" smtClean="0"/>
              <a:t>, etc.</a:t>
            </a:r>
          </a:p>
          <a:p>
            <a:pPr marL="514350" lvl="1" indent="-342900">
              <a:buFont typeface="+mj-lt"/>
              <a:buAutoNum type="arabicPeriod"/>
            </a:pPr>
            <a:r>
              <a:rPr lang="en-US" sz="1600" dirty="0" smtClean="0"/>
              <a:t>Workout – HCI (Well, you want to monitor the calories!)</a:t>
            </a:r>
          </a:p>
          <a:p>
            <a:pPr marL="514350" lvl="1" indent="-342900">
              <a:buFont typeface="+mj-lt"/>
              <a:buAutoNum type="arabicPeriod"/>
            </a:pPr>
            <a:r>
              <a:rPr lang="en-US" sz="1600" dirty="0" smtClean="0"/>
              <a:t>Sleep with some good music – HCI</a:t>
            </a:r>
          </a:p>
          <a:p>
            <a:pPr lvl="1" indent="0">
              <a:buNone/>
            </a:pPr>
            <a:r>
              <a:rPr lang="en-US" sz="1600" dirty="0" smtClean="0"/>
              <a:t>That accounts for surprising 88% (8/9) HCI!</a:t>
            </a:r>
            <a:endParaRPr lang="en-US" sz="1600" dirty="0"/>
          </a:p>
        </p:txBody>
      </p:sp>
    </p:spTree>
    <p:extLst>
      <p:ext uri="{BB962C8B-B14F-4D97-AF65-F5344CB8AC3E}">
        <p14:creationId xmlns:p14="http://schemas.microsoft.com/office/powerpoint/2010/main" val="265213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HCI INFOGRAPHIC</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 y="1252988"/>
            <a:ext cx="9144000" cy="5140990"/>
          </a:xfrm>
          <a:prstGeom prst="rect">
            <a:avLst/>
          </a:prstGeom>
        </p:spPr>
      </p:pic>
    </p:spTree>
    <p:extLst>
      <p:ext uri="{BB962C8B-B14F-4D97-AF65-F5344CB8AC3E}">
        <p14:creationId xmlns:p14="http://schemas.microsoft.com/office/powerpoint/2010/main" val="154610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BASIC HCI MODEL</a:t>
            </a:r>
            <a:endParaRPr lang="en-US" dirty="0"/>
          </a:p>
        </p:txBody>
      </p:sp>
      <p:sp>
        <p:nvSpPr>
          <p:cNvPr id="4" name="Text Placeholder 3"/>
          <p:cNvSpPr>
            <a:spLocks noGrp="1"/>
          </p:cNvSpPr>
          <p:nvPr>
            <p:ph type="body" sz="quarter" idx="10"/>
          </p:nvPr>
        </p:nvSpPr>
        <p:spPr>
          <a:xfrm>
            <a:off x="491045" y="4572000"/>
            <a:ext cx="8169274" cy="1562669"/>
          </a:xfrm>
        </p:spPr>
        <p:txBody>
          <a:bodyPr/>
          <a:lstStyle/>
          <a:p>
            <a:pPr marL="285750" indent="-285750">
              <a:buFont typeface="Arial" panose="020B0604020202020204" pitchFamily="34" charset="0"/>
              <a:buChar char="•"/>
            </a:pPr>
            <a:r>
              <a:rPr lang="en-US" sz="1800" dirty="0" smtClean="0"/>
              <a:t>HCI works on basic Input-Process-Output model with storage being an optional element</a:t>
            </a:r>
          </a:p>
          <a:p>
            <a:pPr marL="285750" indent="-285750">
              <a:buFont typeface="Arial" panose="020B0604020202020204" pitchFamily="34" charset="0"/>
              <a:buChar char="•"/>
            </a:pPr>
            <a:r>
              <a:rPr lang="en-US" sz="1800" dirty="0" smtClean="0"/>
              <a:t>Storage model is usually involved when using Machine Learning algorithms for creation of training data</a:t>
            </a:r>
            <a:endParaRPr lang="en-US" sz="1800" dirty="0"/>
          </a:p>
        </p:txBody>
      </p:sp>
      <p:pic>
        <p:nvPicPr>
          <p:cNvPr id="1026" name="Picture 2" descr="Tzaynah_ipostorage.png (439×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17" y="1435147"/>
            <a:ext cx="41814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53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874000"/>
          </a:xfrm>
        </p:spPr>
        <p:txBody>
          <a:bodyPr/>
          <a:lstStyle/>
          <a:p>
            <a:r>
              <a:rPr lang="en-US" dirty="0" smtClean="0"/>
              <a:t>LET’S GET SOME PERSPECTIVE – HAND GESTURE RECOGNITION AND VIRTUAL REALITY</a:t>
            </a:r>
            <a:endParaRPr lang="en-US" dirty="0"/>
          </a:p>
        </p:txBody>
      </p:sp>
      <p:sp>
        <p:nvSpPr>
          <p:cNvPr id="4" name="Text Placeholder 3"/>
          <p:cNvSpPr>
            <a:spLocks noGrp="1"/>
          </p:cNvSpPr>
          <p:nvPr>
            <p:ph type="body" sz="quarter" idx="10"/>
          </p:nvPr>
        </p:nvSpPr>
        <p:spPr>
          <a:xfrm>
            <a:off x="491045" y="1392071"/>
            <a:ext cx="8169274" cy="5172502"/>
          </a:xfrm>
        </p:spPr>
        <p:txBody>
          <a:bodyPr/>
          <a:lstStyle/>
          <a:p>
            <a:pPr marL="285750" indent="-285750">
              <a:buFont typeface="Arial" panose="020B0604020202020204" pitchFamily="34" charset="0"/>
              <a:buChar char="•"/>
            </a:pPr>
            <a:r>
              <a:rPr lang="en-US" sz="1600" dirty="0" smtClean="0"/>
              <a:t>HCI </a:t>
            </a:r>
            <a:r>
              <a:rPr lang="en-US" sz="1600" dirty="0" smtClean="0"/>
              <a:t>has now become a vast area of research and development. In this deck, we will limit our discussion to Hand Gesture Recognition (HGR) and Virtual Reality (VR)</a:t>
            </a:r>
          </a:p>
          <a:p>
            <a:pPr marL="285750" indent="-285750">
              <a:buFont typeface="Arial" panose="020B0604020202020204" pitchFamily="34" charset="0"/>
              <a:buChar char="•"/>
            </a:pPr>
            <a:r>
              <a:rPr lang="en-US" sz="1600" dirty="0" smtClean="0"/>
              <a:t>What is HGR and where is it used?</a:t>
            </a:r>
          </a:p>
          <a:p>
            <a:pPr marL="514350" lvl="1" indent="-342900">
              <a:buFont typeface="+mj-lt"/>
              <a:buAutoNum type="alphaLcPeriod"/>
            </a:pPr>
            <a:r>
              <a:rPr lang="en-US" sz="1600" dirty="0"/>
              <a:t>H</a:t>
            </a:r>
            <a:r>
              <a:rPr lang="en-US" sz="1600" dirty="0" smtClean="0"/>
              <a:t>uman </a:t>
            </a:r>
            <a:r>
              <a:rPr lang="en-US" sz="1600" dirty="0"/>
              <a:t>hand is a complex articulated object consisting of many connected parts and </a:t>
            </a:r>
            <a:r>
              <a:rPr lang="en-US" sz="1600" dirty="0" smtClean="0"/>
              <a:t>joints. </a:t>
            </a:r>
            <a:r>
              <a:rPr lang="en-US" sz="1600" dirty="0"/>
              <a:t>Considering the global hand pose and each finger joint, the human hand motion has roughly 27 Degrees Of Freedom (DOFs). </a:t>
            </a:r>
            <a:endParaRPr lang="en-US" sz="1600" dirty="0" smtClean="0"/>
          </a:p>
          <a:p>
            <a:pPr marL="514350" lvl="1" indent="-342900">
              <a:buFont typeface="+mj-lt"/>
              <a:buAutoNum type="alphaLcPeriod"/>
            </a:pPr>
            <a:r>
              <a:rPr lang="en-US" sz="1600" dirty="0" smtClean="0"/>
              <a:t>HGR is all about communication through interpretation of static and dynamic hand postures</a:t>
            </a:r>
          </a:p>
          <a:p>
            <a:pPr marL="514350" lvl="1" indent="-342900">
              <a:buFont typeface="+mj-lt"/>
              <a:buAutoNum type="alphaLcPeriod"/>
            </a:pPr>
            <a:r>
              <a:rPr lang="en-US" sz="1600" dirty="0" smtClean="0"/>
              <a:t>Widely used in medical applications such as remote communication, sign language depiction, control of robotic equipment for complicated surgeries, etc.</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smtClean="0"/>
              <a:t>What </a:t>
            </a:r>
            <a:r>
              <a:rPr lang="en-US" sz="1600" dirty="0"/>
              <a:t>is </a:t>
            </a:r>
            <a:r>
              <a:rPr lang="en-US" sz="1600" dirty="0" smtClean="0"/>
              <a:t>VR and </a:t>
            </a:r>
            <a:r>
              <a:rPr lang="en-US" sz="1600" dirty="0"/>
              <a:t>where is it </a:t>
            </a:r>
            <a:r>
              <a:rPr lang="en-US" sz="1600" dirty="0" smtClean="0"/>
              <a:t>used?</a:t>
            </a:r>
          </a:p>
          <a:p>
            <a:pPr marL="514350" lvl="1" indent="-342900">
              <a:buFont typeface="+mj-lt"/>
              <a:buAutoNum type="alphaLcPeriod"/>
            </a:pPr>
            <a:r>
              <a:rPr lang="en-US" sz="1600" dirty="0" smtClean="0"/>
              <a:t>The </a:t>
            </a:r>
            <a:r>
              <a:rPr lang="en-US" sz="1600" dirty="0"/>
              <a:t>use of computer technology to create the effect of an interactive three-dimensional world in which the objects have a sense of spatial presence </a:t>
            </a:r>
            <a:endParaRPr lang="en-US" sz="1600" dirty="0" smtClean="0"/>
          </a:p>
          <a:p>
            <a:pPr marL="514350" lvl="1" indent="-342900">
              <a:buFont typeface="+mj-lt"/>
              <a:buAutoNum type="alphaLcPeriod"/>
            </a:pPr>
            <a:r>
              <a:rPr lang="en-US" sz="1600" dirty="0" smtClean="0"/>
              <a:t>See it, Feel it, Make your dream a reality!</a:t>
            </a:r>
          </a:p>
          <a:p>
            <a:pPr marL="514350" lvl="1" indent="-342900">
              <a:buFont typeface="+mj-lt"/>
              <a:buAutoNum type="alphaLcPeriod"/>
            </a:pPr>
            <a:r>
              <a:rPr lang="en-US" sz="1600" dirty="0" smtClean="0"/>
              <a:t>Widely used in military, automotive and entertainment field for simulating multi dimensional experience.</a:t>
            </a:r>
          </a:p>
          <a:p>
            <a:pPr lvl="1" indent="0">
              <a:buNone/>
            </a:pPr>
            <a:endParaRPr lang="en-US" sz="1600" dirty="0"/>
          </a:p>
        </p:txBody>
      </p:sp>
    </p:spTree>
    <p:extLst>
      <p:ext uri="{BB962C8B-B14F-4D97-AF65-F5344CB8AC3E}">
        <p14:creationId xmlns:p14="http://schemas.microsoft.com/office/powerpoint/2010/main" val="421564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HAND GESTURES – INPUT BLOCK</a:t>
            </a:r>
            <a:endParaRPr lang="en-US" dirty="0"/>
          </a:p>
        </p:txBody>
      </p:sp>
      <p:sp>
        <p:nvSpPr>
          <p:cNvPr id="4" name="Text Placeholder 3"/>
          <p:cNvSpPr>
            <a:spLocks noGrp="1"/>
          </p:cNvSpPr>
          <p:nvPr>
            <p:ph type="body" sz="quarter" idx="10"/>
          </p:nvPr>
        </p:nvSpPr>
        <p:spPr>
          <a:xfrm>
            <a:off x="491045" y="1392071"/>
            <a:ext cx="8169274" cy="5172502"/>
          </a:xfrm>
        </p:spPr>
        <p:txBody>
          <a:bodyPr/>
          <a:lstStyle/>
          <a:p>
            <a:pPr marL="285750" indent="-285750">
              <a:buFont typeface="Arial" panose="020B0604020202020204" pitchFamily="34" charset="0"/>
              <a:buChar char="•"/>
            </a:pPr>
            <a:r>
              <a:rPr lang="en-US" sz="1800" dirty="0" smtClean="0"/>
              <a:t>For 2D gestures:</a:t>
            </a:r>
          </a:p>
          <a:p>
            <a:pPr marL="514350" lvl="1" indent="-342900">
              <a:buFont typeface="+mj-lt"/>
              <a:buAutoNum type="alphaLcPeriod"/>
            </a:pPr>
            <a:r>
              <a:rPr lang="en-US" sz="1800" dirty="0" smtClean="0"/>
              <a:t>Input taken via Webcam, camera on a smartphone, digital camera </a:t>
            </a:r>
          </a:p>
          <a:p>
            <a:pPr marL="514350" lvl="1" indent="-342900">
              <a:buFont typeface="+mj-lt"/>
              <a:buAutoNum type="alphaLcPeriod"/>
            </a:pPr>
            <a:r>
              <a:rPr lang="en-US" sz="1800" dirty="0"/>
              <a:t>S</a:t>
            </a:r>
            <a:r>
              <a:rPr lang="en-US" sz="1800" dirty="0" smtClean="0"/>
              <a:t>tored in standard formats such as JPEG, PNG, for static images and AVI, MOV, MPEG, etc. for dynamic gestures</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For 3D gestures:</a:t>
            </a:r>
          </a:p>
          <a:p>
            <a:pPr marL="514350" lvl="1" indent="-342900">
              <a:buFont typeface="+mj-lt"/>
              <a:buAutoNum type="alphaLcPeriod"/>
            </a:pPr>
            <a:r>
              <a:rPr lang="en-US" sz="1800" dirty="0" smtClean="0"/>
              <a:t>Input taken via 3D camera; a camera which also measures depth or distance of an object from its location; such as Microsoft Kinect, Intel Real Sense, etc.</a:t>
            </a:r>
          </a:p>
          <a:p>
            <a:pPr marL="514350" lvl="1" indent="-342900">
              <a:buFont typeface="+mj-lt"/>
              <a:buAutoNum type="alphaLcPeriod"/>
            </a:pPr>
            <a:r>
              <a:rPr lang="en-US" sz="1800" dirty="0" smtClean="0"/>
              <a:t>Stored in 3D video formats such as </a:t>
            </a:r>
            <a:r>
              <a:rPr lang="en-US" sz="1800" dirty="0"/>
              <a:t>3D Blu-ray/AVCHD</a:t>
            </a:r>
            <a:endParaRPr lang="en-US" sz="1800" dirty="0" smtClean="0"/>
          </a:p>
          <a:p>
            <a:pPr marL="514350" lvl="1" indent="-342900">
              <a:buFont typeface="+mj-lt"/>
              <a:buAutoNum type="alphaLcPeriod"/>
            </a:pPr>
            <a:endParaRPr lang="en-US" sz="1800" dirty="0"/>
          </a:p>
        </p:txBody>
      </p:sp>
    </p:spTree>
    <p:extLst>
      <p:ext uri="{BB962C8B-B14F-4D97-AF65-F5344CB8AC3E}">
        <p14:creationId xmlns:p14="http://schemas.microsoft.com/office/powerpoint/2010/main" val="2902099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HAND GESTURES – PROCESS BLOCK</a:t>
            </a:r>
            <a:endParaRPr lang="en-US" dirty="0"/>
          </a:p>
        </p:txBody>
      </p:sp>
      <p:sp>
        <p:nvSpPr>
          <p:cNvPr id="4" name="Text Placeholder 3"/>
          <p:cNvSpPr>
            <a:spLocks noGrp="1"/>
          </p:cNvSpPr>
          <p:nvPr>
            <p:ph type="body" sz="quarter" idx="10"/>
          </p:nvPr>
        </p:nvSpPr>
        <p:spPr>
          <a:xfrm>
            <a:off x="491045" y="1392071"/>
            <a:ext cx="8169274" cy="5172502"/>
          </a:xfrm>
        </p:spPr>
        <p:txBody>
          <a:bodyPr/>
          <a:lstStyle/>
          <a:p>
            <a:pPr marL="285750" indent="-285750">
              <a:buFont typeface="Arial" panose="020B0604020202020204" pitchFamily="34" charset="0"/>
              <a:buChar char="•"/>
            </a:pPr>
            <a:r>
              <a:rPr lang="en-US" sz="1800" dirty="0" smtClean="0"/>
              <a:t>For 2D gestures following algorithms are used:</a:t>
            </a:r>
          </a:p>
          <a:p>
            <a:pPr marL="514350" lvl="1" indent="-342900">
              <a:buFont typeface="+mj-lt"/>
              <a:buAutoNum type="alphaLcPeriod"/>
            </a:pPr>
            <a:r>
              <a:rPr lang="en-US" sz="1800" b="1" dirty="0" smtClean="0"/>
              <a:t>Illumination correction</a:t>
            </a:r>
            <a:r>
              <a:rPr lang="en-US" sz="1800" dirty="0" smtClean="0"/>
              <a:t>: Uses skin color models and gray world lighting compensation to  improve the image quality</a:t>
            </a:r>
          </a:p>
          <a:p>
            <a:pPr marL="514350" lvl="1" indent="-342900">
              <a:buFont typeface="+mj-lt"/>
              <a:buAutoNum type="alphaLcPeriod"/>
            </a:pPr>
            <a:r>
              <a:rPr lang="en-US" sz="1800" b="1" dirty="0" smtClean="0"/>
              <a:t>Palm Segmentation: </a:t>
            </a:r>
            <a:r>
              <a:rPr lang="en-US" sz="1800" dirty="0" smtClean="0"/>
              <a:t>Features are usually generated by orientation and count of fingers. To reduce the computational weight and errors, palm is segmented from the image.</a:t>
            </a:r>
          </a:p>
          <a:p>
            <a:pPr marL="514350" lvl="1" indent="-342900">
              <a:buFont typeface="+mj-lt"/>
              <a:buAutoNum type="alphaLcPeriod"/>
            </a:pPr>
            <a:r>
              <a:rPr lang="en-US" sz="1800" b="1" dirty="0" smtClean="0"/>
              <a:t>Feature Extraction: </a:t>
            </a:r>
            <a:r>
              <a:rPr lang="en-US" sz="1800" dirty="0" smtClean="0"/>
              <a:t>For matching the features of input image with training data and recognizing gestures. </a:t>
            </a:r>
            <a:r>
              <a:rPr lang="en-US" sz="1800" dirty="0" err="1" smtClean="0"/>
              <a:t>Eg</a:t>
            </a:r>
            <a:r>
              <a:rPr lang="en-US" sz="1800" dirty="0" smtClean="0"/>
              <a:t>: SIFT, Lowe’s transform</a:t>
            </a:r>
            <a:endParaRPr lang="en-US" sz="1800" b="1" dirty="0" smtClean="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For 3D gestures:</a:t>
            </a:r>
          </a:p>
          <a:p>
            <a:pPr marL="514350" lvl="1" indent="-342900">
              <a:buFont typeface="+mj-lt"/>
              <a:buAutoNum type="alphaLcPeriod"/>
            </a:pPr>
            <a:r>
              <a:rPr lang="en-US" sz="1800" b="1" dirty="0" smtClean="0"/>
              <a:t>Video Processing: </a:t>
            </a:r>
            <a:r>
              <a:rPr lang="en-US" sz="1800" dirty="0" smtClean="0"/>
              <a:t>Uses </a:t>
            </a:r>
            <a:r>
              <a:rPr lang="en-US" sz="1800" dirty="0" err="1" smtClean="0"/>
              <a:t>SimpleOpenNI</a:t>
            </a:r>
            <a:r>
              <a:rPr lang="en-US" sz="1800" dirty="0" smtClean="0"/>
              <a:t>, </a:t>
            </a:r>
            <a:r>
              <a:rPr lang="en-US" sz="1800" dirty="0" err="1" smtClean="0"/>
              <a:t>NiTe</a:t>
            </a:r>
            <a:r>
              <a:rPr lang="en-US" sz="1800" dirty="0" smtClean="0"/>
              <a:t> and Processing libraries. Software code usually comprises of implementation in C, C++</a:t>
            </a:r>
          </a:p>
          <a:p>
            <a:pPr marL="514350" lvl="1" indent="-342900">
              <a:buFont typeface="+mj-lt"/>
              <a:buAutoNum type="alphaLcPeriod"/>
            </a:pPr>
            <a:r>
              <a:rPr lang="en-US" sz="1800" b="1" dirty="0" smtClean="0"/>
              <a:t>Segmentation:</a:t>
            </a:r>
            <a:r>
              <a:rPr lang="en-US" sz="1800" dirty="0" smtClean="0"/>
              <a:t> Common algorithms used are range based segmentation and finger detection</a:t>
            </a:r>
          </a:p>
          <a:p>
            <a:pPr marL="514350" lvl="1" indent="-342900">
              <a:buFont typeface="+mj-lt"/>
              <a:buAutoNum type="alphaLcPeriod"/>
            </a:pPr>
            <a:r>
              <a:rPr lang="en-US" sz="1800" b="1" dirty="0" smtClean="0"/>
              <a:t>Feature Extraction: </a:t>
            </a:r>
            <a:r>
              <a:rPr lang="en-US" sz="1800" dirty="0" smtClean="0"/>
              <a:t>Uses centroid extraction and finger tracking</a:t>
            </a:r>
            <a:endParaRPr lang="en-US" sz="1800" b="1" dirty="0" smtClean="0"/>
          </a:p>
          <a:p>
            <a:pPr marL="514350" lvl="1" indent="-342900">
              <a:buFont typeface="+mj-lt"/>
              <a:buAutoNum type="alphaLcPeriod"/>
            </a:pPr>
            <a:endParaRPr lang="en-US" sz="1800" dirty="0" smtClean="0"/>
          </a:p>
          <a:p>
            <a:pPr marL="514350" lvl="1" indent="-342900">
              <a:buFont typeface="+mj-lt"/>
              <a:buAutoNum type="alphaLcPeriod"/>
            </a:pPr>
            <a:endParaRPr lang="en-US" sz="1800" b="1" dirty="0"/>
          </a:p>
        </p:txBody>
      </p:sp>
    </p:spTree>
    <p:extLst>
      <p:ext uri="{BB962C8B-B14F-4D97-AF65-F5344CB8AC3E}">
        <p14:creationId xmlns:p14="http://schemas.microsoft.com/office/powerpoint/2010/main" val="1955698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HAND GESTURES – OUTPUT BLOCK</a:t>
            </a:r>
            <a:endParaRPr lang="en-US" dirty="0"/>
          </a:p>
        </p:txBody>
      </p:sp>
      <p:sp>
        <p:nvSpPr>
          <p:cNvPr id="4" name="Text Placeholder 3"/>
          <p:cNvSpPr>
            <a:spLocks noGrp="1"/>
          </p:cNvSpPr>
          <p:nvPr>
            <p:ph type="body" sz="quarter" idx="10"/>
          </p:nvPr>
        </p:nvSpPr>
        <p:spPr>
          <a:xfrm>
            <a:off x="491045" y="1392071"/>
            <a:ext cx="8169274" cy="4053386"/>
          </a:xfrm>
        </p:spPr>
        <p:txBody>
          <a:bodyPr/>
          <a:lstStyle/>
          <a:p>
            <a:pPr marL="285750" indent="-285750">
              <a:buFont typeface="Arial" panose="020B0604020202020204" pitchFamily="34" charset="0"/>
              <a:buChar char="•"/>
            </a:pPr>
            <a:r>
              <a:rPr lang="en-US" sz="1800" dirty="0" smtClean="0"/>
              <a:t>On recognition of 2D gestures, output is provided depends on application. Few examples include:</a:t>
            </a:r>
          </a:p>
          <a:p>
            <a:pPr marL="514350" lvl="1" indent="-342900">
              <a:buFont typeface="+mj-lt"/>
              <a:buAutoNum type="alphaLcPeriod"/>
            </a:pPr>
            <a:r>
              <a:rPr lang="en-US" sz="1800" dirty="0" smtClean="0"/>
              <a:t>Electrical and mechanical output to robotic instruments. Includes Internet of Things (</a:t>
            </a:r>
            <a:r>
              <a:rPr lang="en-US" sz="1800" dirty="0" err="1" smtClean="0"/>
              <a:t>IoT</a:t>
            </a:r>
            <a:r>
              <a:rPr lang="en-US" sz="1800" dirty="0" smtClean="0"/>
              <a:t>) applications</a:t>
            </a:r>
          </a:p>
          <a:p>
            <a:pPr marL="514350" lvl="1" indent="-342900">
              <a:buFont typeface="+mj-lt"/>
              <a:buAutoNum type="alphaLcPeriod"/>
            </a:pPr>
            <a:r>
              <a:rPr lang="en-US" sz="1800" dirty="0" smtClean="0"/>
              <a:t>Haptic feedback to users</a:t>
            </a:r>
          </a:p>
          <a:p>
            <a:pPr marL="514350" lvl="1" indent="-342900">
              <a:buFont typeface="+mj-lt"/>
              <a:buAutoNum type="alphaLcPeriod"/>
            </a:pPr>
            <a:r>
              <a:rPr lang="en-US" sz="1800" dirty="0" smtClean="0"/>
              <a:t>Software output to for storing and improving training data</a:t>
            </a:r>
          </a:p>
          <a:p>
            <a:pPr lvl="1" indent="0">
              <a:buNone/>
            </a:pPr>
            <a:endParaRPr lang="en-US" sz="1800" dirty="0" smtClean="0"/>
          </a:p>
          <a:p>
            <a:pPr marL="342900" indent="-342900">
              <a:buFont typeface="Arial" panose="020B0604020202020204" pitchFamily="34" charset="0"/>
              <a:buChar char="•"/>
            </a:pPr>
            <a:r>
              <a:rPr lang="en-US" sz="1800" dirty="0" smtClean="0"/>
              <a:t>As in the case of 2D gestures, output from 3D gestures also depends on application:</a:t>
            </a:r>
          </a:p>
          <a:p>
            <a:pPr marL="514350" lvl="1" indent="-342900">
              <a:buFont typeface="+mj-lt"/>
              <a:buAutoNum type="alphaLcPeriod"/>
            </a:pPr>
            <a:r>
              <a:rPr lang="en-US" sz="1800" dirty="0" smtClean="0"/>
              <a:t>Software output to Gaming applications</a:t>
            </a:r>
          </a:p>
          <a:p>
            <a:pPr marL="514350" lvl="1" indent="-342900">
              <a:buFont typeface="+mj-lt"/>
              <a:buAutoNum type="alphaLcPeriod"/>
            </a:pPr>
            <a:r>
              <a:rPr lang="en-US" sz="1800" dirty="0" smtClean="0"/>
              <a:t>Configuration parameters to 3D printing devices</a:t>
            </a:r>
          </a:p>
          <a:p>
            <a:pPr marL="514350" lvl="1" indent="-342900">
              <a:buFont typeface="+mj-lt"/>
              <a:buAutoNum type="alphaLcPeriod"/>
            </a:pPr>
            <a:endParaRPr lang="en-US" sz="1800" dirty="0" smtClean="0"/>
          </a:p>
          <a:p>
            <a:pPr marL="514350" lvl="1" indent="-342900">
              <a:buFont typeface="+mj-lt"/>
              <a:buAutoNum type="alphaLcPeriod"/>
            </a:pPr>
            <a:endParaRPr lang="en-US" sz="1800" dirty="0" smtClean="0"/>
          </a:p>
          <a:p>
            <a:pPr marL="514350" lvl="1" indent="-342900">
              <a:buFont typeface="+mj-lt"/>
              <a:buAutoNum type="alphaLcPeriod"/>
            </a:pPr>
            <a:endParaRPr lang="en-US" sz="1800" b="1" dirty="0"/>
          </a:p>
        </p:txBody>
      </p:sp>
    </p:spTree>
    <p:extLst>
      <p:ext uri="{BB962C8B-B14F-4D97-AF65-F5344CB8AC3E}">
        <p14:creationId xmlns:p14="http://schemas.microsoft.com/office/powerpoint/2010/main" val="3898709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750</TotalTime>
  <Words>912</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15</vt:i4>
      </vt:variant>
    </vt:vector>
  </HeadingPairs>
  <TitlesOfParts>
    <vt:vector size="33" baseType="lpstr">
      <vt:lpstr>ＭＳ Ｐゴシック</vt:lpstr>
      <vt:lpstr>Arial</vt:lpstr>
      <vt:lpstr>Calibri</vt:lpstr>
      <vt:lpstr>Sapient Centro Slab</vt:lpstr>
      <vt:lpstr>SapientCentroSlab-BlackItalic</vt:lpstr>
      <vt:lpstr>SapientCentroSlab-Light</vt:lpstr>
      <vt:lpstr>SapientCentroSlab-Medium</vt:lpstr>
      <vt:lpstr>SapientSansBold</vt:lpstr>
      <vt:lpstr>SapientSansMedium</vt:lpstr>
      <vt:lpstr>SapientSansRegular</vt:lpstr>
      <vt:lpstr>Wingdings</vt:lpstr>
      <vt:lpstr>Cover</vt:lpstr>
      <vt:lpstr>Divider</vt:lpstr>
      <vt:lpstr>Content</vt:lpstr>
      <vt:lpstr>Content — Body text &amp; bullet</vt:lpstr>
      <vt:lpstr>Content Heavy — SapientSans</vt:lpstr>
      <vt:lpstr>Content Heavy — Sapient Centro Slab</vt:lpstr>
      <vt:lpstr>Back Cover</vt:lpstr>
      <vt:lpstr>HCI – Understanding Hand Gestures and Virtual Reality</vt:lpstr>
      <vt:lpstr>APPROACH</vt:lpstr>
      <vt:lpstr>WHAT IS HCI?</vt:lpstr>
      <vt:lpstr>HCI INFOGRAPHIC</vt:lpstr>
      <vt:lpstr>BASIC HCI MODEL</vt:lpstr>
      <vt:lpstr>LET’S GET SOME PERSPECTIVE – HAND GESTURE RECOGNITION AND VIRTUAL REALITY</vt:lpstr>
      <vt:lpstr>HAND GESTURES – INPUT BLOCK</vt:lpstr>
      <vt:lpstr>HAND GESTURES – PROCESS BLOCK</vt:lpstr>
      <vt:lpstr>HAND GESTURES – OUTPUT BLOCK</vt:lpstr>
      <vt:lpstr>VR – INPUT BLOCK</vt:lpstr>
      <vt:lpstr>VR – PROCESS BLOCK</vt:lpstr>
      <vt:lpstr>VR – OUTPUT BLOCK</vt:lpstr>
      <vt:lpstr>References</vt:lpstr>
      <vt:lpstr>QUESTIONS?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Saurabh Nutan Sohoni</cp:lastModifiedBy>
  <cp:revision>105</cp:revision>
  <dcterms:created xsi:type="dcterms:W3CDTF">2013-05-02T18:01:03Z</dcterms:created>
  <dcterms:modified xsi:type="dcterms:W3CDTF">2016-11-13T14:28:10Z</dcterms:modified>
</cp:coreProperties>
</file>