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69" r:id="rId4"/>
    <p:sldMasterId id="2147483780" r:id="rId5"/>
    <p:sldMasterId id="2147483668" r:id="rId6"/>
  </p:sldMasterIdLst>
  <p:notesMasterIdLst>
    <p:notesMasterId r:id="rId38"/>
  </p:notesMasterIdLst>
  <p:handoutMasterIdLst>
    <p:handoutMasterId r:id="rId39"/>
  </p:handoutMasterIdLst>
  <p:sldIdLst>
    <p:sldId id="376" r:id="rId7"/>
    <p:sldId id="377" r:id="rId8"/>
    <p:sldId id="351" r:id="rId9"/>
    <p:sldId id="337" r:id="rId10"/>
    <p:sldId id="367" r:id="rId11"/>
    <p:sldId id="370" r:id="rId12"/>
    <p:sldId id="371" r:id="rId13"/>
    <p:sldId id="369" r:id="rId14"/>
    <p:sldId id="372" r:id="rId15"/>
    <p:sldId id="378" r:id="rId16"/>
    <p:sldId id="359" r:id="rId17"/>
    <p:sldId id="381" r:id="rId18"/>
    <p:sldId id="387" r:id="rId19"/>
    <p:sldId id="388" r:id="rId20"/>
    <p:sldId id="386" r:id="rId21"/>
    <p:sldId id="385" r:id="rId22"/>
    <p:sldId id="383" r:id="rId23"/>
    <p:sldId id="384" r:id="rId24"/>
    <p:sldId id="389" r:id="rId25"/>
    <p:sldId id="390" r:id="rId26"/>
    <p:sldId id="403" r:id="rId27"/>
    <p:sldId id="391" r:id="rId28"/>
    <p:sldId id="396" r:id="rId29"/>
    <p:sldId id="392" r:id="rId30"/>
    <p:sldId id="394" r:id="rId31"/>
    <p:sldId id="395" r:id="rId32"/>
    <p:sldId id="397" r:id="rId33"/>
    <p:sldId id="401" r:id="rId34"/>
    <p:sldId id="398" r:id="rId35"/>
    <p:sldId id="399" r:id="rId36"/>
    <p:sldId id="330" r:id="rId37"/>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A285"/>
    <a:srgbClr val="23ADA0"/>
    <a:srgbClr val="2BD3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31" autoAdjust="0"/>
    <p:restoredTop sz="89819" autoAdjust="0"/>
  </p:normalViewPr>
  <p:slideViewPr>
    <p:cSldViewPr snapToGrid="0" snapToObjects="1">
      <p:cViewPr>
        <p:scale>
          <a:sx n="69" d="100"/>
          <a:sy n="69" d="100"/>
        </p:scale>
        <p:origin x="-660" y="-18"/>
      </p:cViewPr>
      <p:guideLst>
        <p:guide orient="horz" pos="216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pPr/>
              <a:t>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pPr/>
              <a:t>‹#›</a:t>
            </a:fld>
            <a:endParaRPr lang="en-US"/>
          </a:p>
        </p:txBody>
      </p:sp>
    </p:spTree>
    <p:extLst>
      <p:ext uri="{BB962C8B-B14F-4D97-AF65-F5344CB8AC3E}">
        <p14:creationId xmlns:p14="http://schemas.microsoft.com/office/powerpoint/2010/main" xmlns=""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098E6-5B88-4711-A3CB-F2495BCF81F0}" type="datetimeFigureOut">
              <a:rPr lang="en-US" smtClean="0"/>
              <a:pPr/>
              <a:t>12/4/2016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215A1-BE36-4180-9F85-2F748F5E9BD4}" type="slidenum">
              <a:rPr lang="en-US" smtClean="0"/>
              <a:pPr/>
              <a:t>‹#›</a:t>
            </a:fld>
            <a:endParaRPr lang="en-US"/>
          </a:p>
        </p:txBody>
      </p:sp>
    </p:spTree>
    <p:extLst>
      <p:ext uri="{BB962C8B-B14F-4D97-AF65-F5344CB8AC3E}">
        <p14:creationId xmlns:p14="http://schemas.microsoft.com/office/powerpoint/2010/main" xmlns="" val="7080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xmlns="" val="66291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xmlns="" val="123283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88171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174004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2975334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538998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6672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4210708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xmlns="" val="451046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658196" y="1463040"/>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xmlns="" val="10844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1817836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552319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ext Placeholder 2"/>
          <p:cNvSpPr>
            <a:spLocks noGrp="1"/>
          </p:cNvSpPr>
          <p:nvPr>
            <p:ph type="body" sz="quarter" idx="10" hasCustomPrompt="1"/>
          </p:nvPr>
        </p:nvSpPr>
        <p:spPr>
          <a:xfrm>
            <a:off x="658196" y="1463040"/>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345702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ext Placeholder 2"/>
          <p:cNvSpPr>
            <a:spLocks noGrp="1"/>
          </p:cNvSpPr>
          <p:nvPr>
            <p:ph type="body" sz="quarter" idx="10" hasCustomPrompt="1"/>
          </p:nvPr>
        </p:nvSpPr>
        <p:spPr>
          <a:xfrm>
            <a:off x="6581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4"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829738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ext Placeholder 2"/>
          <p:cNvSpPr>
            <a:spLocks noGrp="1"/>
          </p:cNvSpPr>
          <p:nvPr>
            <p:ph type="body" sz="quarter" idx="10" hasCustomPrompt="1"/>
          </p:nvPr>
        </p:nvSpPr>
        <p:spPr>
          <a:xfrm>
            <a:off x="61445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0"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1024012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3"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xmlns="" val="1894976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xmlns="" val="1315860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xmlns="" val="302640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71543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240398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2462147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2016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xmlns=""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xmlns=""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xmlns="" val="32332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071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xmlns="" val="239401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2016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xmlns="" val="240165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2601555609"/>
      </p:ext>
    </p:extLst>
  </p:cSld>
  <p:clrMap bg1="lt1" tx1="dk1" bg2="lt2" tx2="dk2" accent1="accent1" accent2="accent2" accent3="accent3" accent4="accent4" accent5="accent5" accent6="accent6" hlink="hlink" folHlink="folHlink"/>
  <p:sldLayoutIdLst>
    <p:sldLayoutId id="2147483768" r:id="rId1"/>
    <p:sldLayoutId id="2147483793" r:id="rId2"/>
    <p:sldLayoutId id="2147483795" r:id="rId3"/>
    <p:sldLayoutId id="2147483796" r:id="rId4"/>
    <p:sldLayoutId id="2147483797" r:id="rId5"/>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316735"/>
            <a:ext cx="10969625" cy="45262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9"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400" kern="1200">
          <a:solidFill>
            <a:srgbClr val="159DEB"/>
          </a:solidFill>
          <a:latin typeface="Sapient Centro Slab"/>
          <a:ea typeface="+mj-ea"/>
          <a:cs typeface="Sapient Centro Slab"/>
        </a:defRPr>
      </a:lvl1pPr>
    </p:titleStyle>
    <p:bodyStyle>
      <a:lvl1pPr marL="227013" indent="-227013"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3736"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7663" indent="-17462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5938" indent="-16827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12/4/2016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2496" y="2374939"/>
            <a:ext cx="7812754" cy="1670588"/>
          </a:xfrm>
        </p:spPr>
        <p:txBody>
          <a:bodyPr/>
          <a:lstStyle/>
          <a:p>
            <a:r>
              <a:rPr lang="en-US" dirty="0" smtClean="0"/>
              <a:t>JavaScript </a:t>
            </a:r>
            <a:r>
              <a:rPr lang="en-US" dirty="0" smtClean="0"/>
              <a:t>Debugging, Remote Debugging &amp; </a:t>
            </a:r>
            <a:r>
              <a:rPr lang="en-US" dirty="0" err="1" smtClean="0"/>
              <a:t>Ardiuno</a:t>
            </a:r>
            <a:r>
              <a:rPr lang="en-US" dirty="0" smtClean="0"/>
              <a:t> Graph </a:t>
            </a:r>
            <a:r>
              <a:rPr lang="en-US" dirty="0" smtClean="0"/>
              <a:t>Visualization</a:t>
            </a:r>
            <a:endParaRPr lang="en-US" dirty="0"/>
          </a:p>
        </p:txBody>
      </p:sp>
      <p:sp>
        <p:nvSpPr>
          <p:cNvPr id="5" name="Text Placeholder 4"/>
          <p:cNvSpPr>
            <a:spLocks noGrp="1"/>
          </p:cNvSpPr>
          <p:nvPr>
            <p:ph type="body" sz="quarter" idx="10"/>
          </p:nvPr>
        </p:nvSpPr>
        <p:spPr>
          <a:xfrm>
            <a:off x="927947" y="7356763"/>
            <a:ext cx="7808976" cy="803563"/>
          </a:xfrm>
        </p:spPr>
        <p:txBody>
          <a:bodyPr/>
          <a:lstStyle/>
          <a:p>
            <a:endParaRPr lang="en-US" dirty="0"/>
          </a:p>
        </p:txBody>
      </p:sp>
    </p:spTree>
    <p:extLst>
      <p:ext uri="{BB962C8B-B14F-4D97-AF65-F5344CB8AC3E}">
        <p14:creationId xmlns:p14="http://schemas.microsoft.com/office/powerpoint/2010/main" xmlns="" val="281345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COMMANDLINE API</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lvl="1" indent="-285750"/>
            <a:r>
              <a:rPr lang="en-US" dirty="0"/>
              <a:t>l</a:t>
            </a:r>
            <a:r>
              <a:rPr lang="en-US" dirty="0" smtClean="0"/>
              <a:t>og() </a:t>
            </a:r>
            <a:r>
              <a:rPr lang="en-US" dirty="0"/>
              <a:t>/ </a:t>
            </a:r>
            <a:r>
              <a:rPr lang="en-US" dirty="0" smtClean="0"/>
              <a:t>warn() </a:t>
            </a:r>
            <a:r>
              <a:rPr lang="en-US" dirty="0"/>
              <a:t>/ </a:t>
            </a:r>
            <a:r>
              <a:rPr lang="en-US" dirty="0" smtClean="0"/>
              <a:t>error() / info()</a:t>
            </a:r>
          </a:p>
          <a:p>
            <a:pPr marL="514350" lvl="1" indent="-285750"/>
            <a:r>
              <a:rPr lang="en-US" dirty="0" smtClean="0"/>
              <a:t>assert()</a:t>
            </a:r>
            <a:endParaRPr lang="en-US" dirty="0"/>
          </a:p>
          <a:p>
            <a:pPr marL="514350" lvl="1" indent="-285750"/>
            <a:r>
              <a:rPr lang="en-US" dirty="0"/>
              <a:t>group() / </a:t>
            </a:r>
            <a:r>
              <a:rPr lang="en-US" dirty="0" err="1" smtClean="0"/>
              <a:t>groupCollapsed</a:t>
            </a:r>
            <a:r>
              <a:rPr lang="en-US" dirty="0" smtClean="0"/>
              <a:t>() / 	</a:t>
            </a:r>
            <a:r>
              <a:rPr lang="en-US" dirty="0" err="1" smtClean="0"/>
              <a:t>groupEnd</a:t>
            </a:r>
            <a:r>
              <a:rPr lang="en-US" dirty="0"/>
              <a:t>()</a:t>
            </a:r>
          </a:p>
          <a:p>
            <a:pPr marL="514350" lvl="1" indent="-285750"/>
            <a:r>
              <a:rPr lang="en-US" dirty="0"/>
              <a:t>time() / </a:t>
            </a:r>
            <a:r>
              <a:rPr lang="en-US" dirty="0" err="1"/>
              <a:t>timeEnd</a:t>
            </a:r>
            <a:r>
              <a:rPr lang="en-US" dirty="0" smtClean="0"/>
              <a:t>() / </a:t>
            </a:r>
            <a:r>
              <a:rPr lang="en-US" dirty="0" err="1" smtClean="0"/>
              <a:t>timeStamp</a:t>
            </a:r>
            <a:r>
              <a:rPr lang="en-US" dirty="0" smtClean="0"/>
              <a:t>()</a:t>
            </a:r>
            <a:endParaRPr lang="en-US" dirty="0"/>
          </a:p>
          <a:p>
            <a:pPr marL="514350" lvl="1" indent="-285750"/>
            <a:r>
              <a:rPr lang="en-US" dirty="0"/>
              <a:t>keys() / values()</a:t>
            </a:r>
          </a:p>
          <a:p>
            <a:pPr marL="514350" lvl="1" indent="-285750"/>
            <a:r>
              <a:rPr lang="en-US" dirty="0"/>
              <a:t>table() / </a:t>
            </a:r>
            <a:r>
              <a:rPr lang="en-US" dirty="0" err="1"/>
              <a:t>dir</a:t>
            </a:r>
            <a:r>
              <a:rPr lang="en-US" dirty="0" smtClean="0"/>
              <a:t>() / </a:t>
            </a:r>
            <a:r>
              <a:rPr lang="en-US" dirty="0" err="1" smtClean="0"/>
              <a:t>dirXML</a:t>
            </a:r>
            <a:r>
              <a:rPr lang="en-US" dirty="0" smtClean="0"/>
              <a:t>()</a:t>
            </a:r>
            <a:endParaRPr lang="en-US" dirty="0"/>
          </a:p>
          <a:p>
            <a:pPr marL="514350" lvl="1" indent="-285750"/>
            <a:r>
              <a:rPr lang="en-US" dirty="0"/>
              <a:t>copy()</a:t>
            </a:r>
          </a:p>
          <a:p>
            <a:pPr marL="514350" lvl="1" indent="-285750"/>
            <a:r>
              <a:rPr lang="en-US" dirty="0"/>
              <a:t>debug() / </a:t>
            </a:r>
            <a:r>
              <a:rPr lang="en-US" dirty="0" err="1"/>
              <a:t>undebug</a:t>
            </a:r>
            <a:r>
              <a:rPr lang="en-US" dirty="0"/>
              <a:t>()</a:t>
            </a:r>
          </a:p>
          <a:p>
            <a:pPr marL="514350" lvl="1" indent="-285750"/>
            <a:r>
              <a:rPr lang="en-US" dirty="0"/>
              <a:t>monitor() / </a:t>
            </a:r>
            <a:r>
              <a:rPr lang="en-US" dirty="0" err="1"/>
              <a:t>unmonitor</a:t>
            </a:r>
            <a:r>
              <a:rPr lang="en-US" dirty="0"/>
              <a:t>()</a:t>
            </a:r>
          </a:p>
          <a:p>
            <a:pPr marL="514350" lvl="1" indent="-285750"/>
            <a:r>
              <a:rPr lang="en-US" dirty="0"/>
              <a:t>inspect</a:t>
            </a:r>
            <a:r>
              <a:rPr lang="en-US" dirty="0" smtClean="0"/>
              <a:t>()</a:t>
            </a:r>
          </a:p>
          <a:p>
            <a:pPr marL="514350" lvl="1" indent="-285750"/>
            <a:r>
              <a:rPr lang="en-US" dirty="0" smtClean="0"/>
              <a:t>trace()</a:t>
            </a:r>
          </a:p>
          <a:p>
            <a:pPr marL="514350" lvl="1" indent="-285750"/>
            <a:r>
              <a:rPr lang="en-US" dirty="0" smtClean="0"/>
              <a:t>profile() / </a:t>
            </a:r>
            <a:r>
              <a:rPr lang="en-US" dirty="0" err="1" smtClean="0"/>
              <a:t>profileEnd</a:t>
            </a:r>
            <a:r>
              <a:rPr lang="en-US" dirty="0" smtClean="0"/>
              <a:t>()</a:t>
            </a:r>
          </a:p>
          <a:p>
            <a:pPr marL="514350" lvl="1" indent="-285750"/>
            <a:endParaRPr lang="en-US" dirty="0"/>
          </a:p>
        </p:txBody>
      </p:sp>
    </p:spTree>
    <p:extLst>
      <p:ext uri="{BB962C8B-B14F-4D97-AF65-F5344CB8AC3E}">
        <p14:creationId xmlns:p14="http://schemas.microsoft.com/office/powerpoint/2010/main" xmlns="" val="473720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04</a:t>
            </a:r>
            <a:endParaRPr lang="en-US" dirty="0"/>
          </a:p>
        </p:txBody>
      </p:sp>
      <p:sp>
        <p:nvSpPr>
          <p:cNvPr id="8" name="Title 7"/>
          <p:cNvSpPr>
            <a:spLocks noGrp="1"/>
          </p:cNvSpPr>
          <p:nvPr>
            <p:ph type="ctrTitle"/>
          </p:nvPr>
        </p:nvSpPr>
        <p:spPr>
          <a:xfrm>
            <a:off x="702495" y="2956738"/>
            <a:ext cx="9108770" cy="553998"/>
          </a:xfrm>
        </p:spPr>
        <p:txBody>
          <a:bodyPr/>
          <a:lstStyle/>
          <a:p>
            <a:r>
              <a:rPr lang="en-US" dirty="0" smtClean="0">
                <a:latin typeface="SapientSansBold" charset="0"/>
                <a:ea typeface="Sapient Centro Slab" charset="0"/>
                <a:cs typeface="Sapient Centro Slab" charset="0"/>
              </a:rPr>
              <a:t>PERFORMANCE</a:t>
            </a:r>
            <a:endParaRPr lang="en-US" dirty="0">
              <a:latin typeface="SapientSansBold" charset="0"/>
              <a:ea typeface="Sapient Centro Slab" charset="0"/>
              <a:cs typeface="Sapient Centro Slab" charset="0"/>
            </a:endParaRPr>
          </a:p>
        </p:txBody>
      </p:sp>
      <p:sp>
        <p:nvSpPr>
          <p:cNvPr id="9" name="Subtitle 8"/>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4710438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YES YOU CAN</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a:t>Well, chrome toolbar provides 4</a:t>
            </a:r>
            <a:r>
              <a:rPr lang="en-US" dirty="0" smtClean="0"/>
              <a:t> </a:t>
            </a:r>
            <a:r>
              <a:rPr lang="en-US" dirty="0"/>
              <a:t>very powerful features which </a:t>
            </a:r>
            <a:r>
              <a:rPr lang="en-US" dirty="0" smtClean="0"/>
              <a:t>can help you:</a:t>
            </a:r>
          </a:p>
          <a:p>
            <a:pPr marL="742950" lvl="2" indent="-285750"/>
            <a:r>
              <a:rPr lang="en-US" dirty="0" smtClean="0"/>
              <a:t>Analyze network performance</a:t>
            </a:r>
          </a:p>
          <a:p>
            <a:pPr marL="742950" lvl="2" indent="-285750"/>
            <a:r>
              <a:rPr lang="en-US" dirty="0" smtClean="0"/>
              <a:t>Analyze code optimizations</a:t>
            </a:r>
          </a:p>
          <a:p>
            <a:pPr marL="742950" lvl="2" indent="-285750"/>
            <a:r>
              <a:rPr lang="en-US" dirty="0" smtClean="0"/>
              <a:t>Analyze rendering performance</a:t>
            </a:r>
            <a:endParaRPr lang="en-US" dirty="0"/>
          </a:p>
          <a:p>
            <a:pPr marL="742950" lvl="2" indent="-285750"/>
            <a:r>
              <a:rPr lang="en-US" dirty="0" smtClean="0"/>
              <a:t>Analyze </a:t>
            </a:r>
            <a:r>
              <a:rPr lang="en-US" dirty="0"/>
              <a:t>your </a:t>
            </a:r>
            <a:r>
              <a:rPr lang="en-US" dirty="0" smtClean="0"/>
              <a:t>page, JS and CSS </a:t>
            </a:r>
            <a:r>
              <a:rPr lang="en-US" dirty="0"/>
              <a:t>performance</a:t>
            </a:r>
          </a:p>
          <a:p>
            <a:pPr marL="742950" lvl="2" indent="-285750"/>
            <a:r>
              <a:rPr lang="en-US" dirty="0"/>
              <a:t>Help you to narrow down on performance bottlenecks</a:t>
            </a:r>
          </a:p>
          <a:p>
            <a:pPr marL="742950" lvl="2" indent="-285750"/>
            <a:endParaRPr lang="en-US" dirty="0"/>
          </a:p>
          <a:p>
            <a:pPr marL="285750" indent="-285750"/>
            <a:r>
              <a:rPr lang="en-US" dirty="0" smtClean="0"/>
              <a:t>These are </a:t>
            </a:r>
          </a:p>
          <a:p>
            <a:pPr marL="742950" lvl="2" indent="-285750"/>
            <a:r>
              <a:rPr lang="en-US" dirty="0" smtClean="0"/>
              <a:t>Network panel</a:t>
            </a:r>
          </a:p>
          <a:p>
            <a:pPr marL="742950" lvl="2" indent="-285750"/>
            <a:r>
              <a:rPr lang="en-US" dirty="0" smtClean="0"/>
              <a:t>Audits panel</a:t>
            </a:r>
          </a:p>
          <a:p>
            <a:pPr marL="742950" lvl="2" indent="-285750"/>
            <a:r>
              <a:rPr lang="en-US" dirty="0" smtClean="0"/>
              <a:t>Timeline panel</a:t>
            </a:r>
          </a:p>
          <a:p>
            <a:pPr marL="742950" lvl="2" indent="-285750"/>
            <a:r>
              <a:rPr lang="en-US" dirty="0" smtClean="0"/>
              <a:t>Profile panel</a:t>
            </a:r>
          </a:p>
        </p:txBody>
      </p:sp>
    </p:spTree>
    <p:extLst>
      <p:ext uri="{BB962C8B-B14F-4D97-AF65-F5344CB8AC3E}">
        <p14:creationId xmlns:p14="http://schemas.microsoft.com/office/powerpoint/2010/main" xmlns="" val="287418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NETWORK PANEL - OVERVIEW</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196" y="1509335"/>
            <a:ext cx="10870658" cy="4269127"/>
          </a:xfrm>
          <a:prstGeom prst="rect">
            <a:avLst/>
          </a:prstGeom>
        </p:spPr>
      </p:pic>
    </p:spTree>
    <p:extLst>
      <p:ext uri="{BB962C8B-B14F-4D97-AF65-F5344CB8AC3E}">
        <p14:creationId xmlns:p14="http://schemas.microsoft.com/office/powerpoint/2010/main" xmlns="" val="15219111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AUDITS PANEL - OVERVIEW</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smtClean="0"/>
              <a:t>Get </a:t>
            </a:r>
            <a:r>
              <a:rPr lang="en-US" dirty="0"/>
              <a:t>suggestions on how to improve your page performance</a:t>
            </a:r>
            <a:endParaRPr lang="en-US" dirty="0" smtClean="0"/>
          </a:p>
          <a:p>
            <a:pPr marL="285750" lvl="0" indent="-285750">
              <a:buFont typeface="Wingdings" charset="2"/>
              <a:buChar char="§"/>
            </a:pPr>
            <a:r>
              <a:rPr lang="en-US" dirty="0" smtClean="0"/>
              <a:t>Optimization for decreasing load time</a:t>
            </a:r>
            <a:endParaRPr lang="en-US" dirty="0"/>
          </a:p>
          <a:p>
            <a:pPr marL="285750" lvl="0" indent="-285750">
              <a:buFont typeface="Wingdings" charset="2"/>
              <a:buChar char="§"/>
            </a:pPr>
            <a:r>
              <a:rPr lang="en-US" dirty="0" smtClean="0"/>
              <a:t>Audit</a:t>
            </a:r>
          </a:p>
          <a:p>
            <a:pPr marL="742950" lvl="2" indent="-285750"/>
            <a:r>
              <a:rPr lang="en-US" dirty="0" smtClean="0"/>
              <a:t>Present state</a:t>
            </a:r>
          </a:p>
          <a:p>
            <a:pPr marL="742950" lvl="2" indent="-285750"/>
            <a:r>
              <a:rPr lang="en-US" dirty="0" smtClean="0"/>
              <a:t>Reload and audit on load performance</a:t>
            </a:r>
          </a:p>
        </p:txBody>
      </p:sp>
    </p:spTree>
    <p:extLst>
      <p:ext uri="{BB962C8B-B14F-4D97-AF65-F5344CB8AC3E}">
        <p14:creationId xmlns:p14="http://schemas.microsoft.com/office/powerpoint/2010/main" xmlns="" val="967573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THE PIXEL PIPELINE</a:t>
            </a:r>
            <a:endParaRPr lang="en-US" dirty="0">
              <a:latin typeface="SapientSansBold" charset="0"/>
              <a:ea typeface="Sapient Centro Slab" charset="0"/>
              <a:cs typeface="Sapient Centro Slab"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15396" y="2674551"/>
            <a:ext cx="10058400" cy="1536827"/>
          </a:xfrm>
          <a:prstGeom prst="rect">
            <a:avLst/>
          </a:prstGeom>
        </p:spPr>
      </p:pic>
    </p:spTree>
    <p:extLst>
      <p:ext uri="{BB962C8B-B14F-4D97-AF65-F5344CB8AC3E}">
        <p14:creationId xmlns:p14="http://schemas.microsoft.com/office/powerpoint/2010/main" xmlns="" val="1073489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TIMELINE PANEL - OVERVIEW</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charset="2"/>
              <a:buChar char="§"/>
            </a:pPr>
            <a:r>
              <a:rPr lang="en-US" dirty="0"/>
              <a:t>RAIL </a:t>
            </a:r>
            <a:r>
              <a:rPr lang="en-US" dirty="0" smtClean="0"/>
              <a:t>model</a:t>
            </a:r>
          </a:p>
          <a:p>
            <a:pPr marL="285750" lvl="0" indent="-285750">
              <a:buFont typeface="Wingdings" charset="2"/>
              <a:buChar char="§"/>
            </a:pPr>
            <a:r>
              <a:rPr lang="en-US" dirty="0" smtClean="0"/>
              <a:t>Use the timeline panel to record and analyze all activity in your application.</a:t>
            </a:r>
          </a:p>
          <a:p>
            <a:pPr marL="285750" lvl="0" indent="-285750">
              <a:buFont typeface="Wingdings" charset="2"/>
              <a:buChar char="§"/>
            </a:pPr>
            <a:r>
              <a:rPr lang="en-US" dirty="0" smtClean="0"/>
              <a:t>The timeline panel consists of 4 panes:</a:t>
            </a:r>
          </a:p>
          <a:p>
            <a:pPr marL="742950" lvl="2" indent="-285750"/>
            <a:r>
              <a:rPr lang="en-US" dirty="0" smtClean="0"/>
              <a:t>Controls</a:t>
            </a:r>
          </a:p>
          <a:p>
            <a:pPr marL="742950" lvl="2" indent="-285750"/>
            <a:r>
              <a:rPr lang="en-US" dirty="0" smtClean="0"/>
              <a:t>Overview</a:t>
            </a:r>
          </a:p>
          <a:p>
            <a:pPr marL="1200150" lvl="4" indent="-285750"/>
            <a:r>
              <a:rPr lang="en-US" dirty="0" smtClean="0"/>
              <a:t>FPS (Frames per second)</a:t>
            </a:r>
          </a:p>
          <a:p>
            <a:pPr marL="1200150" lvl="4" indent="-285750"/>
            <a:r>
              <a:rPr lang="en-US" dirty="0" smtClean="0"/>
              <a:t>CPU resources</a:t>
            </a:r>
          </a:p>
          <a:p>
            <a:pPr marL="1200150" lvl="4" indent="-285750"/>
            <a:r>
              <a:rPr lang="en-US" dirty="0" smtClean="0"/>
              <a:t>NET requests</a:t>
            </a:r>
          </a:p>
          <a:p>
            <a:pPr marL="742950" lvl="2" indent="-285750"/>
            <a:r>
              <a:rPr lang="en-US" dirty="0" smtClean="0"/>
              <a:t>Flame chart</a:t>
            </a:r>
          </a:p>
          <a:p>
            <a:pPr marL="742950" lvl="2" indent="-285750"/>
            <a:r>
              <a:rPr lang="en-US" dirty="0" smtClean="0"/>
              <a:t>Details</a:t>
            </a:r>
          </a:p>
          <a:p>
            <a:pPr marL="285750" indent="-285750">
              <a:buFont typeface="Wingdings" charset="2"/>
              <a:buChar char="§"/>
            </a:pPr>
            <a:r>
              <a:rPr lang="en-US" dirty="0" smtClean="0"/>
              <a:t>Zoom in on a timeline section</a:t>
            </a:r>
          </a:p>
          <a:p>
            <a:pPr marL="285750" indent="-285750">
              <a:buFont typeface="Wingdings" charset="2"/>
              <a:buChar char="§"/>
            </a:pPr>
            <a:r>
              <a:rPr lang="en-US" dirty="0" smtClean="0"/>
              <a:t>Jank</a:t>
            </a:r>
          </a:p>
          <a:p>
            <a:pPr marL="285750" indent="-285750">
              <a:buFont typeface="Wingdings" charset="2"/>
              <a:buChar char="§"/>
            </a:pPr>
            <a:r>
              <a:rPr lang="en-US" dirty="0" smtClean="0"/>
              <a:t>Make a recording</a:t>
            </a:r>
          </a:p>
          <a:p>
            <a:pPr marL="285750" indent="-285750">
              <a:buFont typeface="Wingdings" charset="2"/>
              <a:buChar char="§"/>
            </a:pPr>
            <a:r>
              <a:rPr lang="en-US" dirty="0" smtClean="0"/>
              <a:t>Capture screenshots during recording</a:t>
            </a:r>
          </a:p>
          <a:p>
            <a:pPr marL="285750" indent="-285750">
              <a:buFont typeface="Wingdings" charset="2"/>
              <a:buChar char="§"/>
            </a:pPr>
            <a:r>
              <a:rPr lang="en-US" dirty="0" smtClean="0"/>
              <a:t>Profile JavaScript/memory</a:t>
            </a:r>
          </a:p>
          <a:p>
            <a:pPr marL="285750" indent="-285750">
              <a:buFont typeface="Wingdings" charset="2"/>
              <a:buChar char="§"/>
            </a:pPr>
            <a:endParaRPr lang="en-US" dirty="0" smtClean="0"/>
          </a:p>
          <a:p>
            <a:pPr lvl="0"/>
            <a:endParaRPr lang="en-US" dirty="0"/>
          </a:p>
        </p:txBody>
      </p:sp>
    </p:spTree>
    <p:extLst>
      <p:ext uri="{BB962C8B-B14F-4D97-AF65-F5344CB8AC3E}">
        <p14:creationId xmlns:p14="http://schemas.microsoft.com/office/powerpoint/2010/main" xmlns="" val="16667078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82188" y="74725"/>
            <a:ext cx="9553542" cy="6783275"/>
          </a:xfrm>
          <a:prstGeom prst="rect">
            <a:avLst/>
          </a:prstGeom>
        </p:spPr>
      </p:pic>
    </p:spTree>
    <p:extLst>
      <p:ext uri="{BB962C8B-B14F-4D97-AF65-F5344CB8AC3E}">
        <p14:creationId xmlns:p14="http://schemas.microsoft.com/office/powerpoint/2010/main" xmlns="" val="17304107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PROFILE PANEL - OVERVIEW</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smtClean="0"/>
              <a:t>Memory loss occurs when a program repeatedly fails to return memory it has obtained for temporary use</a:t>
            </a:r>
          </a:p>
          <a:p>
            <a:pPr marL="285750" lvl="0" indent="-285750">
              <a:buFont typeface="Wingdings" charset="2"/>
              <a:buChar char="§"/>
            </a:pPr>
            <a:r>
              <a:rPr lang="en-US" dirty="0" smtClean="0"/>
              <a:t>CPU profiling</a:t>
            </a:r>
          </a:p>
          <a:p>
            <a:pPr marL="285750" lvl="0" indent="-285750">
              <a:buFont typeface="Wingdings" charset="2"/>
              <a:buChar char="§"/>
            </a:pPr>
            <a:r>
              <a:rPr lang="en-US" dirty="0" smtClean="0"/>
              <a:t>Heap profiling</a:t>
            </a:r>
          </a:p>
          <a:p>
            <a:pPr marL="285750" lvl="0" indent="-285750">
              <a:buFont typeface="Wingdings" charset="2"/>
              <a:buChar char="§"/>
            </a:pPr>
            <a:r>
              <a:rPr lang="en-US" dirty="0" smtClean="0"/>
              <a:t>Memory diagnosis</a:t>
            </a:r>
          </a:p>
          <a:p>
            <a:pPr marL="285750" lvl="0" indent="-285750">
              <a:buFont typeface="Wingdings" charset="2"/>
              <a:buChar char="§"/>
            </a:pPr>
            <a:endParaRPr lang="en-US" dirty="0" smtClean="0"/>
          </a:p>
        </p:txBody>
      </p:sp>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IN" dirty="0"/>
          </a:p>
        </p:txBody>
      </p:sp>
      <p:sp>
        <p:nvSpPr>
          <p:cNvPr id="3" name="Title 2"/>
          <p:cNvSpPr>
            <a:spLocks noGrp="1"/>
          </p:cNvSpPr>
          <p:nvPr>
            <p:ph type="ctrTitle"/>
          </p:nvPr>
        </p:nvSpPr>
        <p:spPr/>
        <p:txBody>
          <a:bodyPr/>
          <a:lstStyle/>
          <a:p>
            <a:r>
              <a:rPr lang="en-IN" dirty="0" smtClean="0"/>
              <a:t>DATA VISUALIZER</a:t>
            </a:r>
            <a:endParaRPr lang="en-IN" dirty="0"/>
          </a:p>
        </p:txBody>
      </p:sp>
      <p:sp>
        <p:nvSpPr>
          <p:cNvPr id="4" name="Subtitle 3"/>
          <p:cNvSpPr>
            <a:spLocks noGrp="1"/>
          </p:cNvSpPr>
          <p:nvPr>
            <p:ph type="subTitle" idx="1"/>
          </p:nvPr>
        </p:nvSpPr>
        <p:spPr>
          <a:xfrm>
            <a:off x="702495" y="3511118"/>
            <a:ext cx="7069519" cy="603682"/>
          </a:xfrm>
        </p:spPr>
        <p:txBody>
          <a:bodyPr/>
          <a:lstStyle/>
          <a:p>
            <a:r>
              <a:rPr lang="en-IN" sz="3200" dirty="0" err="1" smtClean="0"/>
              <a:t>Arduino</a:t>
            </a:r>
            <a:r>
              <a:rPr lang="en-IN" sz="3200" dirty="0" smtClean="0"/>
              <a:t> Graph</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endParaRPr lang="en-US"/>
          </a:p>
        </p:txBody>
      </p:sp>
      <p:sp>
        <p:nvSpPr>
          <p:cNvPr id="8" name="Title 7"/>
          <p:cNvSpPr>
            <a:spLocks noGrp="1"/>
          </p:cNvSpPr>
          <p:nvPr>
            <p:ph type="ctrTitle"/>
          </p:nvPr>
        </p:nvSpPr>
        <p:spPr/>
        <p:txBody>
          <a:bodyPr/>
          <a:lstStyle/>
          <a:p>
            <a:r>
              <a:rPr lang="en-US" dirty="0" smtClean="0"/>
              <a:t>INTRODUCTION TO DEBUGGING</a:t>
            </a:r>
            <a:endParaRPr lang="en-US" dirty="0"/>
          </a:p>
        </p:txBody>
      </p:sp>
      <p:sp>
        <p:nvSpPr>
          <p:cNvPr id="9" name="Subtitle 8"/>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1373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REQUIREMENTS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2994025" y="1838325"/>
            <a:ext cx="6200775" cy="31813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1052945" y="1467770"/>
            <a:ext cx="10578051" cy="4649251"/>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 </a:t>
            </a:r>
            <a:r>
              <a:rPr lang="en-US" dirty="0" smtClean="0">
                <a:latin typeface="SapientSansBold" charset="0"/>
                <a:ea typeface="Sapient Centro Slab" charset="0"/>
                <a:cs typeface="Sapient Centro Slab" charset="0"/>
              </a:rPr>
              <a:t>OVERVIEW</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smtClean="0"/>
              <a:t>Graph shows </a:t>
            </a:r>
            <a:r>
              <a:rPr lang="en-IN" dirty="0" smtClean="0"/>
              <a:t>how to send a byte of data from the </a:t>
            </a:r>
            <a:r>
              <a:rPr lang="en-IN" dirty="0" err="1" smtClean="0"/>
              <a:t>Arduino</a:t>
            </a:r>
            <a:r>
              <a:rPr lang="en-IN" dirty="0" smtClean="0"/>
              <a:t> or </a:t>
            </a:r>
            <a:r>
              <a:rPr lang="en-IN" dirty="0" err="1" smtClean="0"/>
              <a:t>Genuino</a:t>
            </a:r>
            <a:r>
              <a:rPr lang="en-IN" dirty="0" smtClean="0"/>
              <a:t> to a personal computer and graph the result. This is called serial communication because the connection appears to both the board and the computer as a serial port, even though it may actually use a USB cable, a serial to USB and a USB to serial converter. </a:t>
            </a:r>
            <a:endParaRPr lang="en-IN" dirty="0" smtClean="0"/>
          </a:p>
          <a:p>
            <a:endParaRPr lang="en-IN" dirty="0" smtClean="0"/>
          </a:p>
          <a:p>
            <a:r>
              <a:rPr lang="en-IN" dirty="0" smtClean="0"/>
              <a:t>we </a:t>
            </a:r>
            <a:r>
              <a:rPr lang="en-IN" dirty="0" smtClean="0"/>
              <a:t>can use the serial monitor of the </a:t>
            </a:r>
            <a:r>
              <a:rPr lang="en-IN" dirty="0" err="1" smtClean="0"/>
              <a:t>Arduino</a:t>
            </a:r>
            <a:r>
              <a:rPr lang="en-IN" dirty="0" smtClean="0"/>
              <a:t> Software (IDE) to view the sent data, or it can be read by Processing (see code below), Flash, PD, Max/MSP, etc. </a:t>
            </a:r>
          </a:p>
          <a:p>
            <a:pPr marL="285750" lvl="0" indent="-285750"/>
            <a:endParaRPr lang="en-US" dirty="0" smtClean="0"/>
          </a:p>
        </p:txBody>
      </p:sp>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CIRCUIT DIAGRAM</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739126" y="1467770"/>
            <a:ext cx="5398438" cy="452821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526392" y="1467771"/>
            <a:ext cx="3667125" cy="4528218"/>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SAMPLE CODE</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4514" name="Picture 2"/>
          <p:cNvPicPr>
            <a:picLocks noChangeAspect="1" noChangeArrowheads="1"/>
          </p:cNvPicPr>
          <p:nvPr/>
        </p:nvPicPr>
        <p:blipFill>
          <a:blip r:embed="rId2"/>
          <a:srcRect/>
          <a:stretch>
            <a:fillRect/>
          </a:stretch>
        </p:blipFill>
        <p:spPr bwMode="auto">
          <a:xfrm>
            <a:off x="739125" y="1295915"/>
            <a:ext cx="5273747" cy="4028994"/>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GRAPH PLOTTED</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3076" name="Picture 4" descr="https://cdn.instructables.com/FZ8/DCGQ/H4AGJ6RW/FZ8DCGQH4AGJ6RW.LARGE.jpg"/>
          <p:cNvPicPr>
            <a:picLocks noChangeAspect="1" noChangeArrowheads="1"/>
          </p:cNvPicPr>
          <p:nvPr/>
        </p:nvPicPr>
        <p:blipFill>
          <a:blip r:embed="rId2"/>
          <a:srcRect/>
          <a:stretch>
            <a:fillRect/>
          </a:stretch>
        </p:blipFill>
        <p:spPr bwMode="auto">
          <a:xfrm>
            <a:off x="658197" y="1467771"/>
            <a:ext cx="4620385" cy="3528760"/>
          </a:xfrm>
          <a:prstGeom prst="rect">
            <a:avLst/>
          </a:prstGeom>
          <a:noFill/>
        </p:spPr>
      </p:pic>
      <p:pic>
        <p:nvPicPr>
          <p:cNvPr id="3078" name="Picture 6" descr="https://www.arduino.cc/en/uploads/Tutorial/graph-output.png"/>
          <p:cNvPicPr>
            <a:picLocks noChangeAspect="1" noChangeArrowheads="1"/>
          </p:cNvPicPr>
          <p:nvPr/>
        </p:nvPicPr>
        <p:blipFill>
          <a:blip r:embed="rId3"/>
          <a:srcRect/>
          <a:stretch>
            <a:fillRect/>
          </a:stretch>
        </p:blipFill>
        <p:spPr bwMode="auto">
          <a:xfrm>
            <a:off x="6497692" y="1068978"/>
            <a:ext cx="4695825" cy="4265944"/>
          </a:xfrm>
          <a:prstGeom prst="rect">
            <a:avLst/>
          </a:prstGeom>
          <a:noFill/>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IN" dirty="0"/>
          </a:p>
        </p:txBody>
      </p:sp>
      <p:sp>
        <p:nvSpPr>
          <p:cNvPr id="3" name="Title 2"/>
          <p:cNvSpPr>
            <a:spLocks noGrp="1"/>
          </p:cNvSpPr>
          <p:nvPr>
            <p:ph type="ctrTitle"/>
          </p:nvPr>
        </p:nvSpPr>
        <p:spPr/>
        <p:txBody>
          <a:bodyPr/>
          <a:lstStyle/>
          <a:p>
            <a:r>
              <a:rPr lang="en-IN" b="1" dirty="0" smtClean="0"/>
              <a:t>Remote Debugging Android Devices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SETUP</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5538" name="Picture 2"/>
          <p:cNvPicPr>
            <a:picLocks noChangeAspect="1" noChangeArrowheads="1"/>
          </p:cNvPicPr>
          <p:nvPr/>
        </p:nvPicPr>
        <p:blipFill>
          <a:blip r:embed="rId2"/>
          <a:srcRect/>
          <a:stretch>
            <a:fillRect/>
          </a:stretch>
        </p:blipFill>
        <p:spPr bwMode="auto">
          <a:xfrm>
            <a:off x="2193925" y="1467771"/>
            <a:ext cx="7800975" cy="3145794"/>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2193924" y="5375564"/>
            <a:ext cx="7800975" cy="933450"/>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SETUP</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 name="Picture 3"/>
          <p:cNvPicPr>
            <a:picLocks noChangeAspect="1" noChangeArrowheads="1"/>
          </p:cNvPicPr>
          <p:nvPr/>
        </p:nvPicPr>
        <p:blipFill>
          <a:blip r:embed="rId2"/>
          <a:srcRect/>
          <a:stretch>
            <a:fillRect/>
          </a:stretch>
        </p:blipFill>
        <p:spPr bwMode="auto">
          <a:xfrm>
            <a:off x="739126" y="1068976"/>
            <a:ext cx="9707201" cy="4777641"/>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SETUP</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6564" name="Picture 4"/>
          <p:cNvPicPr>
            <a:picLocks noChangeAspect="1" noChangeArrowheads="1"/>
          </p:cNvPicPr>
          <p:nvPr/>
        </p:nvPicPr>
        <p:blipFill>
          <a:blip r:embed="rId2"/>
          <a:srcRect/>
          <a:stretch>
            <a:fillRect/>
          </a:stretch>
        </p:blipFill>
        <p:spPr bwMode="auto">
          <a:xfrm>
            <a:off x="658196" y="1068977"/>
            <a:ext cx="7791450" cy="2394659"/>
          </a:xfrm>
          <a:prstGeom prst="rect">
            <a:avLst/>
          </a:prstGeom>
          <a:noFill/>
          <a:ln w="9525">
            <a:noFill/>
            <a:miter lim="800000"/>
            <a:headEnd/>
            <a:tailEnd/>
          </a:ln>
          <a:effectLst/>
        </p:spPr>
      </p:pic>
      <p:pic>
        <p:nvPicPr>
          <p:cNvPr id="66565" name="Picture 5"/>
          <p:cNvPicPr>
            <a:picLocks noChangeAspect="1" noChangeArrowheads="1"/>
          </p:cNvPicPr>
          <p:nvPr/>
        </p:nvPicPr>
        <p:blipFill>
          <a:blip r:embed="rId3"/>
          <a:srcRect/>
          <a:stretch>
            <a:fillRect/>
          </a:stretch>
        </p:blipFill>
        <p:spPr bwMode="auto">
          <a:xfrm>
            <a:off x="739127" y="3677755"/>
            <a:ext cx="7710520" cy="2847736"/>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Debug content on Android device from development machine</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7586" name="Picture 2"/>
          <p:cNvPicPr>
            <a:picLocks noChangeAspect="1" noChangeArrowheads="1"/>
          </p:cNvPicPr>
          <p:nvPr/>
        </p:nvPicPr>
        <p:blipFill>
          <a:blip r:embed="rId2"/>
          <a:srcRect/>
          <a:stretch>
            <a:fillRect/>
          </a:stretch>
        </p:blipFill>
        <p:spPr bwMode="auto">
          <a:xfrm>
            <a:off x="1357745" y="2053935"/>
            <a:ext cx="8589530" cy="3886200"/>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INTRODUCTION  &amp; LOGGING METHODS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gn="ctr"/>
            <a:r>
              <a:rPr lang="en-US" sz="2400" i="1" dirty="0" smtClean="0">
                <a:solidFill>
                  <a:srgbClr val="C00000"/>
                </a:solidFill>
              </a:rPr>
              <a:t>“The first time you try something, you probably won’t get it completely right”</a:t>
            </a:r>
          </a:p>
          <a:p>
            <a:pPr lvl="0" algn="ctr"/>
            <a:endParaRPr lang="en-US" dirty="0"/>
          </a:p>
          <a:p>
            <a:pPr marL="285750" lvl="0" indent="-285750">
              <a:buFont typeface="Wingdings" charset="2"/>
              <a:buChar char="§"/>
            </a:pPr>
            <a:r>
              <a:rPr lang="en-US" dirty="0"/>
              <a:t>Prior to the advent of modern day browsers, </a:t>
            </a:r>
            <a:r>
              <a:rPr lang="en-US" b="1" i="1" dirty="0"/>
              <a:t>alert(“”) </a:t>
            </a:r>
            <a:r>
              <a:rPr lang="en-US" dirty="0"/>
              <a:t>used to be the breakpoint for developers. But, it was </a:t>
            </a:r>
            <a:r>
              <a:rPr lang="en-US" dirty="0" smtClean="0"/>
              <a:t>a mess</a:t>
            </a:r>
            <a:endParaRPr lang="en-US" dirty="0"/>
          </a:p>
          <a:p>
            <a:pPr marL="285750" lvl="0" indent="-285750">
              <a:buFont typeface="Wingdings" charset="2"/>
              <a:buChar char="§"/>
            </a:pPr>
            <a:r>
              <a:rPr lang="en-US" i="1" dirty="0" smtClean="0"/>
              <a:t>The “debugger;” command</a:t>
            </a:r>
            <a:endParaRPr lang="en-US" dirty="0"/>
          </a:p>
          <a:p>
            <a:pPr marL="285750" lvl="0" indent="-285750">
              <a:buFont typeface="Wingdings" charset="2"/>
              <a:buChar char="§"/>
            </a:pPr>
            <a:r>
              <a:rPr lang="en-US" b="1" i="1" dirty="0"/>
              <a:t>console.log(“”) </a:t>
            </a:r>
            <a:r>
              <a:rPr lang="en-US" dirty="0"/>
              <a:t>– the most frequently used </a:t>
            </a:r>
            <a:r>
              <a:rPr lang="en-US" dirty="0" smtClean="0"/>
              <a:t>developer command</a:t>
            </a:r>
            <a:endParaRPr lang="en-US" dirty="0"/>
          </a:p>
          <a:p>
            <a:pPr marL="285750" lvl="0" indent="-285750">
              <a:buFont typeface="Wingdings" charset="2"/>
              <a:buChar char="§"/>
            </a:pPr>
            <a:r>
              <a:rPr lang="en-US" dirty="0" smtClean="0"/>
              <a:t>Modern </a:t>
            </a:r>
            <a:r>
              <a:rPr lang="en-US" dirty="0"/>
              <a:t>day browsers are equipped with very powerful debugging tools (apart from console.log) which are </a:t>
            </a:r>
            <a:r>
              <a:rPr lang="en-US" dirty="0" smtClean="0"/>
              <a:t>very useful </a:t>
            </a:r>
            <a:r>
              <a:rPr lang="en-US" dirty="0"/>
              <a:t>to debug the day to day development issues</a:t>
            </a:r>
          </a:p>
        </p:txBody>
      </p:sp>
    </p:spTree>
    <p:extLst>
      <p:ext uri="{BB962C8B-B14F-4D97-AF65-F5344CB8AC3E}">
        <p14:creationId xmlns:p14="http://schemas.microsoft.com/office/powerpoint/2010/main" xmlns="" val="13474844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err="1" smtClean="0"/>
              <a:t>Screencast</a:t>
            </a:r>
            <a:r>
              <a:rPr lang="en-IN" b="1" dirty="0" smtClean="0"/>
              <a:t> from Android device to development machine</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endParaRPr lang="en-US" dirty="0" smtClean="0"/>
          </a:p>
        </p:txBody>
      </p:sp>
      <p:pic>
        <p:nvPicPr>
          <p:cNvPr id="68610" name="Picture 2"/>
          <p:cNvPicPr>
            <a:picLocks noChangeAspect="1" noChangeArrowheads="1"/>
          </p:cNvPicPr>
          <p:nvPr/>
        </p:nvPicPr>
        <p:blipFill>
          <a:blip r:embed="rId2"/>
          <a:srcRect/>
          <a:stretch>
            <a:fillRect/>
          </a:stretch>
        </p:blipFill>
        <p:spPr bwMode="auto">
          <a:xfrm>
            <a:off x="1108363" y="1698481"/>
            <a:ext cx="9642763" cy="4791075"/>
          </a:xfrm>
          <a:prstGeom prst="rect">
            <a:avLst/>
          </a:prstGeom>
          <a:noFill/>
          <a:ln w="9525">
            <a:noFill/>
            <a:miter lim="800000"/>
            <a:headEnd/>
            <a:tailEnd/>
          </a:ln>
          <a:effectLst/>
        </p:spPr>
      </p:pic>
    </p:spTree>
    <p:extLst>
      <p:ext uri="{BB962C8B-B14F-4D97-AF65-F5344CB8AC3E}">
        <p14:creationId xmlns:p14="http://schemas.microsoft.com/office/powerpoint/2010/main" xmlns="" val="18229430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apientSansBold" charset="0"/>
                <a:ea typeface="Sapient Centro Slab" charset="0"/>
                <a:cs typeface="Sapient Centro Slab" charset="0"/>
              </a:rPr>
              <a:t>THANK YOU</a:t>
            </a:r>
            <a:endParaRPr lang="en-US" dirty="0">
              <a:latin typeface="SapientSansBold" charset="0"/>
              <a:ea typeface="Sapient Centro Slab" charset="0"/>
              <a:cs typeface="Sapient Centro Slab" charset="0"/>
            </a:endParaRPr>
          </a:p>
        </p:txBody>
      </p:sp>
    </p:spTree>
    <p:extLst>
      <p:ext uri="{BB962C8B-B14F-4D97-AF65-F5344CB8AC3E}">
        <p14:creationId xmlns:p14="http://schemas.microsoft.com/office/powerpoint/2010/main" xmlns="" val="1451228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02</a:t>
            </a:r>
            <a:endParaRPr lang="en-US" dirty="0"/>
          </a:p>
        </p:txBody>
      </p:sp>
      <p:sp>
        <p:nvSpPr>
          <p:cNvPr id="8" name="Title 7"/>
          <p:cNvSpPr>
            <a:spLocks noGrp="1"/>
          </p:cNvSpPr>
          <p:nvPr>
            <p:ph type="ctrTitle"/>
          </p:nvPr>
        </p:nvSpPr>
        <p:spPr>
          <a:xfrm>
            <a:off x="702495" y="2956738"/>
            <a:ext cx="9108770" cy="553998"/>
          </a:xfrm>
        </p:spPr>
        <p:txBody>
          <a:bodyPr/>
          <a:lstStyle/>
          <a:p>
            <a:r>
              <a:rPr lang="en-US" dirty="0" smtClean="0">
                <a:latin typeface="SapientSansBold" charset="0"/>
                <a:ea typeface="Sapient Centro Slab" charset="0"/>
                <a:cs typeface="Sapient Centro Slab" charset="0"/>
              </a:rPr>
              <a:t>DEBUGGING TECHNIQUES</a:t>
            </a:r>
            <a:endParaRPr lang="en-US" dirty="0">
              <a:latin typeface="SapientSansBold" charset="0"/>
              <a:ea typeface="Sapient Centro Slab" charset="0"/>
              <a:cs typeface="Sapient Centro Slab" charset="0"/>
            </a:endParaRPr>
          </a:p>
        </p:txBody>
      </p:sp>
      <p:sp>
        <p:nvSpPr>
          <p:cNvPr id="9" name="Subtitle 8"/>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9034441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98700" y="0"/>
            <a:ext cx="7589336" cy="6858000"/>
          </a:xfrm>
          <a:prstGeom prst="rect">
            <a:avLst/>
          </a:prstGeom>
        </p:spPr>
      </p:pic>
    </p:spTree>
    <p:extLst>
      <p:ext uri="{BB962C8B-B14F-4D97-AF65-F5344CB8AC3E}">
        <p14:creationId xmlns:p14="http://schemas.microsoft.com/office/powerpoint/2010/main" xmlns="" val="142632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TYPES OF BREAKPOINTS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068978"/>
            <a:ext cx="10454391" cy="5553496"/>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smtClean="0"/>
              <a:t>JS Breakpoints</a:t>
            </a:r>
          </a:p>
          <a:p>
            <a:pPr marL="514350" lvl="1" indent="-285750"/>
            <a:r>
              <a:rPr lang="en-US" dirty="0" smtClean="0"/>
              <a:t>Add</a:t>
            </a:r>
          </a:p>
          <a:p>
            <a:pPr marL="514350" lvl="1" indent="-285750"/>
            <a:r>
              <a:rPr lang="en-US" dirty="0" smtClean="0"/>
              <a:t>Remove</a:t>
            </a:r>
          </a:p>
          <a:p>
            <a:pPr marL="514350" lvl="1" indent="-285750"/>
            <a:r>
              <a:rPr lang="en-US" dirty="0" smtClean="0"/>
              <a:t>Edit</a:t>
            </a:r>
          </a:p>
          <a:p>
            <a:pPr marL="514350" lvl="1" indent="-285750"/>
            <a:r>
              <a:rPr lang="en-US" dirty="0" smtClean="0"/>
              <a:t>Disable</a:t>
            </a:r>
          </a:p>
          <a:p>
            <a:pPr marL="514350" lvl="1" indent="-285750"/>
            <a:endParaRPr lang="en-US" dirty="0"/>
          </a:p>
          <a:p>
            <a:pPr marL="285750" indent="-285750">
              <a:buFont typeface="Wingdings" charset="2"/>
              <a:buChar char="§"/>
            </a:pPr>
            <a:r>
              <a:rPr lang="en-US" dirty="0" smtClean="0"/>
              <a:t>DOM Breakpoints</a:t>
            </a:r>
            <a:endParaRPr lang="en-US" dirty="0"/>
          </a:p>
          <a:p>
            <a:pPr marL="285750" indent="-285750">
              <a:buFont typeface="Wingdings" charset="2"/>
              <a:buChar char="§"/>
            </a:pPr>
            <a:r>
              <a:rPr lang="en-US" dirty="0" smtClean="0"/>
              <a:t>XHR Breakpoints</a:t>
            </a:r>
            <a:endParaRPr lang="en-US" dirty="0"/>
          </a:p>
          <a:p>
            <a:pPr marL="285750" indent="-285750">
              <a:buFont typeface="Wingdings" charset="2"/>
              <a:buChar char="§"/>
            </a:pPr>
            <a:r>
              <a:rPr lang="en-US" dirty="0" smtClean="0"/>
              <a:t>Event Listener Breakpoints</a:t>
            </a:r>
          </a:p>
          <a:p>
            <a:pPr marL="285750" lvl="0" indent="-285750">
              <a:buFont typeface="Wingdings" charset="2"/>
              <a:buChar char="§"/>
            </a:pPr>
            <a:endParaRPr lang="en-US" dirty="0"/>
          </a:p>
          <a:p>
            <a:pPr marL="285750" lvl="0" indent="-285750">
              <a:buFont typeface="Wingdings" charset="2"/>
              <a:buChar char="§"/>
            </a:pPr>
            <a:r>
              <a:rPr lang="en-US" dirty="0" smtClean="0">
                <a:latin typeface="SapientSansBold" charset="0"/>
                <a:ea typeface="Sapient Centro Slab" charset="0"/>
                <a:cs typeface="Sapient Centro Slab" charset="0"/>
              </a:rPr>
              <a:t>PAUSED </a:t>
            </a:r>
            <a:r>
              <a:rPr lang="en-US" dirty="0" smtClean="0">
                <a:latin typeface="SapientSansBold" charset="0"/>
                <a:ea typeface="Sapient Centro Slab" charset="0"/>
                <a:cs typeface="Sapient Centro Slab" charset="0"/>
              </a:rPr>
              <a:t>BREAKPOINTS</a:t>
            </a:r>
          </a:p>
          <a:p>
            <a:pPr marL="285750" lvl="0" indent="-285750">
              <a:buFont typeface="Wingdings" charset="2"/>
              <a:buChar char="§"/>
            </a:pPr>
            <a:r>
              <a:rPr lang="en-US" sz="1600" dirty="0" smtClean="0"/>
              <a:t>Execution </a:t>
            </a:r>
            <a:r>
              <a:rPr lang="en-US" sz="1600" dirty="0" smtClean="0"/>
              <a:t>Controls</a:t>
            </a:r>
          </a:p>
          <a:p>
            <a:pPr marL="285750" lvl="0" indent="-285750">
              <a:buFont typeface="Wingdings" charset="2"/>
              <a:buChar char="§"/>
            </a:pPr>
            <a:r>
              <a:rPr lang="en-US" sz="1600" dirty="0" smtClean="0"/>
              <a:t>Call Stack Panel</a:t>
            </a:r>
          </a:p>
          <a:p>
            <a:pPr marL="285750" indent="-285750">
              <a:buFont typeface="Wingdings" charset="2"/>
              <a:buChar char="§"/>
            </a:pPr>
            <a:r>
              <a:rPr lang="en-US" sz="1600" dirty="0" smtClean="0"/>
              <a:t>Asynchronous call stacks</a:t>
            </a:r>
          </a:p>
          <a:p>
            <a:pPr marL="285750" lvl="0" indent="-285750">
              <a:buFont typeface="Wingdings" charset="2"/>
              <a:buChar char="§"/>
            </a:pPr>
            <a:r>
              <a:rPr lang="en-US" sz="1600" dirty="0" smtClean="0"/>
              <a:t>Watch expressions</a:t>
            </a:r>
          </a:p>
          <a:p>
            <a:pPr marL="285750" lvl="0" indent="-285750">
              <a:buFont typeface="Wingdings" charset="2"/>
              <a:buChar char="§"/>
            </a:pPr>
            <a:r>
              <a:rPr lang="en-US" sz="1600" dirty="0" err="1" smtClean="0"/>
              <a:t>BlackBoxing</a:t>
            </a:r>
            <a:endParaRPr lang="en-US" sz="1600" dirty="0" smtClean="0"/>
          </a:p>
          <a:p>
            <a:pPr marL="285750" lvl="0" indent="-285750">
              <a:buFont typeface="Wingdings" charset="2"/>
              <a:buChar char="§"/>
            </a:pPr>
            <a:r>
              <a:rPr lang="en-US" sz="1600" dirty="0" smtClean="0"/>
              <a:t>Console drawer / Hover</a:t>
            </a:r>
          </a:p>
          <a:p>
            <a:pPr marL="285750" lvl="0" indent="-285750">
              <a:buFont typeface="Wingdings" charset="2"/>
              <a:buChar char="§"/>
            </a:pPr>
            <a:r>
              <a:rPr lang="en-US" sz="1600" dirty="0" smtClean="0"/>
              <a:t>Pause On exceptions (caught/uncaught)</a:t>
            </a:r>
          </a:p>
          <a:p>
            <a:pPr marL="514350" lvl="1" indent="-285750">
              <a:buNone/>
            </a:pPr>
            <a:endParaRPr lang="en-US" dirty="0" smtClean="0"/>
          </a:p>
        </p:txBody>
      </p:sp>
    </p:spTree>
    <p:extLst>
      <p:ext uri="{BB962C8B-B14F-4D97-AF65-F5344CB8AC3E}">
        <p14:creationId xmlns:p14="http://schemas.microsoft.com/office/powerpoint/2010/main" xmlns="" val="227070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PAUSED BREAKPOINTS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smtClean="0"/>
              <a:t>Execution Controls</a:t>
            </a:r>
            <a:endParaRPr lang="en-US" dirty="0"/>
          </a:p>
          <a:p>
            <a:pPr marL="285750" lvl="0" indent="-285750">
              <a:buFont typeface="Wingdings" charset="2"/>
              <a:buChar char="§"/>
            </a:pPr>
            <a:r>
              <a:rPr lang="en-US" dirty="0" smtClean="0"/>
              <a:t>Call Stack Panel</a:t>
            </a:r>
          </a:p>
          <a:p>
            <a:pPr marL="285750" indent="-285750">
              <a:buFont typeface="Wingdings" charset="2"/>
              <a:buChar char="§"/>
            </a:pPr>
            <a:r>
              <a:rPr lang="en-US" dirty="0"/>
              <a:t>Asynchronous call </a:t>
            </a:r>
            <a:r>
              <a:rPr lang="en-US" dirty="0" smtClean="0"/>
              <a:t>stacks</a:t>
            </a:r>
            <a:endParaRPr lang="en-US" dirty="0"/>
          </a:p>
          <a:p>
            <a:pPr marL="285750" lvl="0" indent="-285750">
              <a:buFont typeface="Wingdings" charset="2"/>
              <a:buChar char="§"/>
            </a:pPr>
            <a:r>
              <a:rPr lang="en-US" dirty="0" smtClean="0"/>
              <a:t>Watch expressions</a:t>
            </a:r>
            <a:endParaRPr lang="en-US" dirty="0"/>
          </a:p>
          <a:p>
            <a:pPr marL="285750" lvl="0" indent="-285750">
              <a:buFont typeface="Wingdings" charset="2"/>
              <a:buChar char="§"/>
            </a:pPr>
            <a:r>
              <a:rPr lang="en-US" dirty="0" smtClean="0"/>
              <a:t>BlackBoxing</a:t>
            </a:r>
            <a:endParaRPr lang="en-US" dirty="0"/>
          </a:p>
          <a:p>
            <a:pPr marL="285750" lvl="0" indent="-285750">
              <a:buFont typeface="Wingdings" charset="2"/>
              <a:buChar char="§"/>
            </a:pPr>
            <a:r>
              <a:rPr lang="en-US" dirty="0" smtClean="0"/>
              <a:t>Console drawer / Hover</a:t>
            </a:r>
            <a:endParaRPr lang="en-US" dirty="0"/>
          </a:p>
          <a:p>
            <a:pPr marL="285750" lvl="0" indent="-285750">
              <a:buFont typeface="Wingdings" charset="2"/>
              <a:buChar char="§"/>
            </a:pPr>
            <a:r>
              <a:rPr lang="en-US" dirty="0" smtClean="0"/>
              <a:t>Pause On exceptions (caught/uncaught)</a:t>
            </a:r>
          </a:p>
        </p:txBody>
      </p:sp>
    </p:spTree>
    <p:extLst>
      <p:ext uri="{BB962C8B-B14F-4D97-AF65-F5344CB8AC3E}">
        <p14:creationId xmlns:p14="http://schemas.microsoft.com/office/powerpoint/2010/main" xmlns="" val="278221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EXECUTION</a:t>
            </a:r>
            <a:r>
              <a:rPr lang="en-US" dirty="0" smtClean="0">
                <a:latin typeface="Sapient Centro Slab" charset="0"/>
                <a:ea typeface="Sapient Centro Slab" charset="0"/>
                <a:cs typeface="Sapient Centro Slab" charset="0"/>
              </a:rPr>
              <a:t> </a:t>
            </a:r>
            <a:r>
              <a:rPr lang="en-US" dirty="0" smtClean="0">
                <a:latin typeface="SapientSansBold" charset="0"/>
                <a:ea typeface="Sapient Centro Slab" charset="0"/>
                <a:cs typeface="Sapient Centro Slab" charset="0"/>
              </a:rPr>
              <a:t>CONTROLS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smtClean="0">
                <a:solidFill>
                  <a:srgbClr val="C00000"/>
                </a:solidFill>
              </a:rPr>
              <a:t>	</a:t>
            </a:r>
            <a:r>
              <a:rPr lang="en-US" b="1" dirty="0" smtClean="0"/>
              <a:t>Continue (/long press)</a:t>
            </a:r>
            <a:r>
              <a:rPr lang="en-US" dirty="0" smtClean="0"/>
              <a:t>: Continues code execution until next breakpoint</a:t>
            </a:r>
          </a:p>
          <a:p>
            <a:pPr lvl="0"/>
            <a:endParaRPr lang="en-US" dirty="0"/>
          </a:p>
          <a:p>
            <a:pPr lvl="0"/>
            <a:r>
              <a:rPr lang="en-US" dirty="0" smtClean="0"/>
              <a:t>	</a:t>
            </a:r>
            <a:r>
              <a:rPr lang="en-US" b="1" dirty="0" smtClean="0"/>
              <a:t>Step Over</a:t>
            </a:r>
            <a:r>
              <a:rPr lang="en-US" dirty="0" smtClean="0"/>
              <a:t>: Step through code line-by-line</a:t>
            </a:r>
          </a:p>
          <a:p>
            <a:pPr lvl="0"/>
            <a:endParaRPr lang="en-US" dirty="0" smtClean="0"/>
          </a:p>
          <a:p>
            <a:pPr lvl="0"/>
            <a:r>
              <a:rPr lang="en-US" dirty="0" smtClean="0"/>
              <a:t>	</a:t>
            </a:r>
            <a:r>
              <a:rPr lang="en-US" b="1" dirty="0" smtClean="0"/>
              <a:t>Step Into</a:t>
            </a:r>
            <a:r>
              <a:rPr lang="en-US" dirty="0" smtClean="0"/>
              <a:t>: Execution moves to the first line of function definition</a:t>
            </a:r>
          </a:p>
          <a:p>
            <a:pPr lvl="0"/>
            <a:endParaRPr lang="en-US" dirty="0" smtClean="0"/>
          </a:p>
          <a:p>
            <a:pPr lvl="0"/>
            <a:r>
              <a:rPr lang="en-US" dirty="0" smtClean="0"/>
              <a:t>	</a:t>
            </a:r>
            <a:r>
              <a:rPr lang="en-US" b="1" dirty="0" smtClean="0"/>
              <a:t>Step Out</a:t>
            </a:r>
            <a:r>
              <a:rPr lang="en-US" dirty="0" smtClean="0"/>
              <a:t>: Moves execution to its parent function</a:t>
            </a:r>
          </a:p>
          <a:p>
            <a:pPr lvl="0"/>
            <a:endParaRPr lang="en-US" dirty="0"/>
          </a:p>
          <a:p>
            <a:pPr lvl="0"/>
            <a:r>
              <a:rPr lang="en-US" dirty="0" smtClean="0"/>
              <a:t>	</a:t>
            </a:r>
            <a:r>
              <a:rPr lang="en-US" b="1" dirty="0" smtClean="0"/>
              <a:t>Toggle breakpoints</a:t>
            </a:r>
            <a:r>
              <a:rPr lang="en-US" dirty="0" smtClean="0"/>
              <a:t>: Toggles breakpoints on/off leaving their state intact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9126" y="1492484"/>
            <a:ext cx="381000" cy="279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4695" y="2140122"/>
            <a:ext cx="381000" cy="279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4695" y="2740340"/>
            <a:ext cx="381000" cy="2794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44695" y="3365265"/>
            <a:ext cx="381000" cy="2794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83138" y="4029679"/>
            <a:ext cx="330200" cy="241300"/>
          </a:xfrm>
          <a:prstGeom prst="rect">
            <a:avLst/>
          </a:prstGeom>
        </p:spPr>
      </p:pic>
    </p:spTree>
    <p:extLst>
      <p:ext uri="{BB962C8B-B14F-4D97-AF65-F5344CB8AC3E}">
        <p14:creationId xmlns:p14="http://schemas.microsoft.com/office/powerpoint/2010/main" xmlns="" val="470671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apientSansBold" charset="0"/>
                <a:ea typeface="Sapient Centro Slab" charset="0"/>
                <a:cs typeface="Sapient Centro Slab" charset="0"/>
              </a:rPr>
              <a:t>OTHER FEATURES</a:t>
            </a:r>
            <a:endParaRPr lang="en-US" dirty="0">
              <a:latin typeface="SapientSansBold" charset="0"/>
              <a:ea typeface="Sapient Centro Slab" charset="0"/>
              <a:cs typeface="Sapient Centro Slab" charset="0"/>
            </a:endParaRPr>
          </a:p>
        </p:txBody>
      </p:sp>
      <p:sp>
        <p:nvSpPr>
          <p:cNvPr id="5" name="Text Placeholder 10"/>
          <p:cNvSpPr txBox="1">
            <a:spLocks/>
          </p:cNvSpPr>
          <p:nvPr/>
        </p:nvSpPr>
        <p:spPr>
          <a:xfrm>
            <a:off x="739126" y="1467770"/>
            <a:ext cx="10454391" cy="4649251"/>
          </a:xfrm>
          <a:prstGeom prst="rect">
            <a:avLst/>
          </a:prstGeom>
        </p:spPr>
        <p:txBody>
          <a:bodyPr/>
          <a:lst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buFont typeface="Wingdings" charset="2"/>
              <a:buChar char="§"/>
            </a:pPr>
            <a:r>
              <a:rPr lang="en-US" dirty="0" smtClean="0"/>
              <a:t>Live Editing</a:t>
            </a:r>
            <a:endParaRPr lang="en-US" dirty="0"/>
          </a:p>
          <a:p>
            <a:pPr marL="285750" lvl="0" indent="-285750">
              <a:buFont typeface="Wingdings" charset="2"/>
              <a:buChar char="§"/>
            </a:pPr>
            <a:r>
              <a:rPr lang="en-US" dirty="0" smtClean="0"/>
              <a:t>History Logs</a:t>
            </a:r>
            <a:endParaRPr lang="en-US" dirty="0"/>
          </a:p>
          <a:p>
            <a:pPr marL="285750" lvl="0" indent="-285750">
              <a:buFont typeface="Wingdings" charset="2"/>
              <a:buChar char="§"/>
            </a:pPr>
            <a:r>
              <a:rPr lang="en-US" dirty="0" smtClean="0"/>
              <a:t>JS Source Maps</a:t>
            </a:r>
            <a:endParaRPr lang="en-US" dirty="0"/>
          </a:p>
          <a:p>
            <a:pPr marL="285750" lvl="0" indent="-285750">
              <a:buFont typeface="Wingdings" charset="2"/>
              <a:buChar char="§"/>
            </a:pPr>
            <a:r>
              <a:rPr lang="en-US" dirty="0" smtClean="0"/>
              <a:t>Watching Scopes</a:t>
            </a:r>
          </a:p>
          <a:p>
            <a:pPr marL="285750" lvl="0" indent="-285750">
              <a:buFont typeface="Wingdings" charset="2"/>
              <a:buChar char="§"/>
            </a:pPr>
            <a:r>
              <a:rPr lang="en-US" dirty="0" smtClean="0"/>
              <a:t>Snippets</a:t>
            </a:r>
          </a:p>
          <a:p>
            <a:pPr marL="285750" lvl="0" indent="-285750">
              <a:buFont typeface="Wingdings" charset="2"/>
              <a:buChar char="§"/>
            </a:pPr>
            <a:r>
              <a:rPr lang="en-US" dirty="0" smtClean="0"/>
              <a:t>Persistent Authoring – Add folder to workspace</a:t>
            </a:r>
          </a:p>
          <a:p>
            <a:pPr marL="285750" lvl="0" indent="-285750">
              <a:buFont typeface="Wingdings" charset="2"/>
              <a:buChar char="§"/>
            </a:pPr>
            <a:r>
              <a:rPr lang="en-US" dirty="0" smtClean="0"/>
              <a:t>Map network files to local resource</a:t>
            </a:r>
          </a:p>
          <a:p>
            <a:pPr marL="285750" lvl="0" indent="-285750">
              <a:buFont typeface="Wingdings" charset="2"/>
              <a:buChar char="§"/>
            </a:pPr>
            <a:r>
              <a:rPr lang="en-US" dirty="0" smtClean="0"/>
              <a:t>Throttling</a:t>
            </a:r>
          </a:p>
        </p:txBody>
      </p:sp>
    </p:spTree>
    <p:extLst>
      <p:ext uri="{BB962C8B-B14F-4D97-AF65-F5344CB8AC3E}">
        <p14:creationId xmlns:p14="http://schemas.microsoft.com/office/powerpoint/2010/main" xmlns="" val="612213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19433</TotalTime>
  <Words>527</Words>
  <Application>Microsoft Macintosh PowerPoint</Application>
  <PresentationFormat>Custom</PresentationFormat>
  <Paragraphs>131</Paragraphs>
  <Slides>31</Slides>
  <Notes>0</Notes>
  <HiddenSlides>0</HiddenSlides>
  <MMClips>0</MMClips>
  <ScaleCrop>false</ScaleCrop>
  <HeadingPairs>
    <vt:vector size="4" baseType="variant">
      <vt:variant>
        <vt:lpstr>Theme</vt:lpstr>
      </vt:variant>
      <vt:variant>
        <vt:i4>6</vt:i4>
      </vt:variant>
      <vt:variant>
        <vt:lpstr>Slide Titles</vt:lpstr>
      </vt:variant>
      <vt:variant>
        <vt:i4>31</vt:i4>
      </vt:variant>
    </vt:vector>
  </HeadingPairs>
  <TitlesOfParts>
    <vt:vector size="37" baseType="lpstr">
      <vt:lpstr>Cover</vt:lpstr>
      <vt:lpstr>Divider</vt:lpstr>
      <vt:lpstr>Content — Body text &amp; bullet</vt:lpstr>
      <vt:lpstr>Content Heavy — SapientSans</vt:lpstr>
      <vt:lpstr>Content Heavy — Sapient Centro Slab</vt:lpstr>
      <vt:lpstr>Back Cover</vt:lpstr>
      <vt:lpstr>JavaScript Debugging, Remote Debugging &amp; Ardiuno Graph Visualization</vt:lpstr>
      <vt:lpstr>INTRODUCTION TO DEBUGGING</vt:lpstr>
      <vt:lpstr>INTRODUCTION  &amp; LOGGING METHODS</vt:lpstr>
      <vt:lpstr>DEBUGGING TECHNIQUES</vt:lpstr>
      <vt:lpstr>Slide 5</vt:lpstr>
      <vt:lpstr>TYPES OF BREAKPOINTS</vt:lpstr>
      <vt:lpstr>PAUSED BREAKPOINTS</vt:lpstr>
      <vt:lpstr>EXECUTION CONTROLS</vt:lpstr>
      <vt:lpstr>OTHER FEATURES</vt:lpstr>
      <vt:lpstr>COMMANDLINE API</vt:lpstr>
      <vt:lpstr>PERFORMANCE</vt:lpstr>
      <vt:lpstr>YES YOU CAN</vt:lpstr>
      <vt:lpstr>NETWORK PANEL - OVERVIEW</vt:lpstr>
      <vt:lpstr>AUDITS PANEL - OVERVIEW</vt:lpstr>
      <vt:lpstr>THE PIXEL PIPELINE</vt:lpstr>
      <vt:lpstr>TIMELINE PANEL - OVERVIEW</vt:lpstr>
      <vt:lpstr>Slide 17</vt:lpstr>
      <vt:lpstr>PROFILE PANEL - OVERVIEW</vt:lpstr>
      <vt:lpstr>DATA VISUALIZER</vt:lpstr>
      <vt:lpstr>REQUIREMENTS</vt:lpstr>
      <vt:lpstr> OVERVIEW</vt:lpstr>
      <vt:lpstr>CIRCUIT DIAGRAM</vt:lpstr>
      <vt:lpstr>SAMPLE CODE</vt:lpstr>
      <vt:lpstr>GRAPH PLOTTED</vt:lpstr>
      <vt:lpstr>Remote Debugging Android Devices</vt:lpstr>
      <vt:lpstr>SETUP</vt:lpstr>
      <vt:lpstr>SETUP</vt:lpstr>
      <vt:lpstr>SETUP</vt:lpstr>
      <vt:lpstr>Debug content on Android device from development machine</vt:lpstr>
      <vt:lpstr>Screencast from Android device to development machine</vt:lpstr>
      <vt:lpstr>THANK YOU</vt:lpstr>
    </vt:vector>
  </TitlesOfParts>
  <Company>Sapient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ramya sudarshan</cp:lastModifiedBy>
  <cp:revision>547</cp:revision>
  <dcterms:created xsi:type="dcterms:W3CDTF">2013-05-02T18:01:03Z</dcterms:created>
  <dcterms:modified xsi:type="dcterms:W3CDTF">2016-12-04T19:06:14Z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10</vt:lpwstr>
  </property>
  <property fmtid="{D5CDD505-2E9C-101B-9397-08002B2CF9AE}" pid="3" name="Offisync_ProviderInitializationData">
    <vt:lpwstr>https://vox.sapient.com</vt:lpwstr>
  </property>
  <property fmtid="{D5CDD505-2E9C-101B-9397-08002B2CF9AE}" pid="4" name="Jive_LatestUserAccountName">
    <vt:lpwstr>bkuma9</vt:lpwstr>
  </property>
  <property fmtid="{D5CDD505-2E9C-101B-9397-08002B2CF9AE}" pid="5" name="Offisync_ServerID">
    <vt:lpwstr>2a760b3e-54a5-418b-9dd9-555cd32dea45</vt:lpwstr>
  </property>
  <property fmtid="{D5CDD505-2E9C-101B-9397-08002B2CF9AE}" pid="6" name="Offisync_UniqueId">
    <vt:lpwstr>79520</vt:lpwstr>
  </property>
  <property fmtid="{D5CDD505-2E9C-101B-9397-08002B2CF9AE}" pid="7" name="Jive_VersionGuid">
    <vt:lpwstr>06a0308a-2b7a-4fdc-a31c-865fed88828d</vt:lpwstr>
  </property>
  <property fmtid="{D5CDD505-2E9C-101B-9397-08002B2CF9AE}" pid="8" name="Jive_ModifiedButNotPublished">
    <vt:lpwstr>True</vt:lpwstr>
  </property>
</Properties>
</file>