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87" r:id="rId1"/>
  </p:sldMasterIdLst>
  <p:sldIdLst>
    <p:sldId id="256" r:id="rId2"/>
    <p:sldId id="257" r:id="rId3"/>
    <p:sldId id="258" r:id="rId4"/>
    <p:sldId id="259" r:id="rId5"/>
    <p:sldId id="290" r:id="rId6"/>
    <p:sldId id="260" r:id="rId7"/>
    <p:sldId id="275" r:id="rId8"/>
    <p:sldId id="276" r:id="rId9"/>
    <p:sldId id="292" r:id="rId10"/>
    <p:sldId id="261" r:id="rId11"/>
    <p:sldId id="262" r:id="rId12"/>
    <p:sldId id="263" r:id="rId13"/>
    <p:sldId id="264" r:id="rId14"/>
    <p:sldId id="265" r:id="rId15"/>
    <p:sldId id="266" r:id="rId16"/>
    <p:sldId id="267" r:id="rId17"/>
    <p:sldId id="268" r:id="rId18"/>
    <p:sldId id="269" r:id="rId19"/>
    <p:sldId id="270" r:id="rId20"/>
    <p:sldId id="271" r:id="rId21"/>
    <p:sldId id="273" r:id="rId22"/>
    <p:sldId id="272" r:id="rId23"/>
    <p:sldId id="274"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29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90" d="100"/>
          <a:sy n="90" d="100"/>
        </p:scale>
        <p:origin x="-1200"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CA" smtClean="0"/>
              <a:t>Click to edit Master subtitle style</a:t>
            </a:r>
            <a:endParaRPr kumimoji="0" lang="en-US"/>
          </a:p>
        </p:txBody>
      </p:sp>
      <p:sp>
        <p:nvSpPr>
          <p:cNvPr id="28" name="Date Placeholder 27"/>
          <p:cNvSpPr>
            <a:spLocks noGrp="1"/>
          </p:cNvSpPr>
          <p:nvPr>
            <p:ph type="dt" sz="half" idx="10"/>
          </p:nvPr>
        </p:nvSpPr>
        <p:spPr/>
        <p:txBody>
          <a:bodyPr/>
          <a:lstStyle/>
          <a:p>
            <a:fld id="{1C295150-4FD7-4802-B0EB-D52217513A72}" type="datetime1">
              <a:rPr lang="en-US" smtClean="0"/>
              <a:pPr/>
              <a:t>17-04-17</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E2D2B3B-882E-40F3-A32F-6DD516915044}"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CA"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CA"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4" name="Date Placeholder 3"/>
          <p:cNvSpPr>
            <a:spLocks noGrp="1"/>
          </p:cNvSpPr>
          <p:nvPr>
            <p:ph type="dt" sz="half" idx="10"/>
          </p:nvPr>
        </p:nvSpPr>
        <p:spPr/>
        <p:txBody>
          <a:bodyPr/>
          <a:lstStyle/>
          <a:p>
            <a:fld id="{0461895A-832A-4167-BE9B-7448CA062309}" type="datetime1">
              <a:rPr lang="en-US" smtClean="0"/>
              <a:pPr/>
              <a:t>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DD0FD-55B0-48C4-8AF2-8A69533EDFC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F36DD0FD-55B0-48C4-8AF2-8A69533EDFC3}"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4" name="Date Placeholder 3"/>
          <p:cNvSpPr>
            <a:spLocks noGrp="1"/>
          </p:cNvSpPr>
          <p:nvPr>
            <p:ph type="dt" sz="half" idx="10"/>
          </p:nvPr>
        </p:nvSpPr>
        <p:spPr/>
        <p:txBody>
          <a:bodyPr/>
          <a:lstStyle/>
          <a:p>
            <a:fld id="{227571FF-D602-4BB6-9683-7A1E909D4296}" type="datetime1">
              <a:rPr lang="en-US" smtClean="0"/>
              <a:pPr/>
              <a:t>17-04-17</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CA"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CA" smtClean="0"/>
              <a:t>Click to edit Master title style</a:t>
            </a:r>
            <a:endParaRPr kumimoji="0" lang="en-US"/>
          </a:p>
        </p:txBody>
      </p:sp>
      <p:sp>
        <p:nvSpPr>
          <p:cNvPr id="4" name="Date Placeholder 3"/>
          <p:cNvSpPr>
            <a:spLocks noGrp="1"/>
          </p:cNvSpPr>
          <p:nvPr>
            <p:ph type="dt" sz="half" idx="10"/>
          </p:nvPr>
        </p:nvSpPr>
        <p:spPr/>
        <p:txBody>
          <a:bodyPr/>
          <a:lstStyle/>
          <a:p>
            <a:fld id="{FC392BEB-5202-498C-89F7-BBD3BEE1B887}" type="datetime1">
              <a:rPr lang="en-US" smtClean="0"/>
              <a:pPr/>
              <a:t>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F36DD0FD-55B0-48C4-8AF2-8A69533EDFC3}"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CA"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D242B6C6-10FF-4510-A888-F0B9C6A788B0}" type="datetime1">
              <a:rPr lang="en-US" smtClean="0"/>
              <a:pPr/>
              <a:t>17-04-17</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E8079A4-7AA8-4A4F-87E2-7781EC5097DD}"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CA"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CA"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2847B31-A4E1-4FCE-8661-5EC33A675437}" type="datetime1">
              <a:rPr lang="en-US" smtClean="0"/>
              <a:pPr/>
              <a:t>17-04-17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DD0FD-55B0-48C4-8AF2-8A69533EDFC3}"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CA"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CA" smtClean="0"/>
              <a:t>Click to edit Master text styles</a:t>
            </a:r>
          </a:p>
        </p:txBody>
      </p:sp>
      <p:sp>
        <p:nvSpPr>
          <p:cNvPr id="7" name="Date Placeholder 6"/>
          <p:cNvSpPr>
            <a:spLocks noGrp="1"/>
          </p:cNvSpPr>
          <p:nvPr>
            <p:ph type="dt" sz="half" idx="10"/>
          </p:nvPr>
        </p:nvSpPr>
        <p:spPr/>
        <p:txBody>
          <a:bodyPr/>
          <a:lstStyle/>
          <a:p>
            <a:fld id="{7CAD832D-B7F8-4A85-B115-3F84BE9AC26D}" type="datetime1">
              <a:rPr lang="en-US" smtClean="0"/>
              <a:pPr/>
              <a:t>17-04-17</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F36DD0FD-55B0-48C4-8AF2-8A69533EDFC3}"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CA"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CA" smtClean="0"/>
              <a:t>Click to edit Master title style</a:t>
            </a:r>
            <a:endParaRPr kumimoji="0" lang="en-US"/>
          </a:p>
        </p:txBody>
      </p:sp>
      <p:sp>
        <p:nvSpPr>
          <p:cNvPr id="3" name="Date Placeholder 2"/>
          <p:cNvSpPr>
            <a:spLocks noGrp="1"/>
          </p:cNvSpPr>
          <p:nvPr>
            <p:ph type="dt" sz="half" idx="10"/>
          </p:nvPr>
        </p:nvSpPr>
        <p:spPr/>
        <p:txBody>
          <a:bodyPr/>
          <a:lstStyle/>
          <a:p>
            <a:fld id="{E10B34F3-05F7-41C1-B84E-68CE2E00C83C}" type="datetime1">
              <a:rPr lang="en-US" smtClean="0"/>
              <a:pPr/>
              <a:t>17-04-17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F36DD0FD-55B0-48C4-8AF2-8A69533EDF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B8D47F82-2B2E-4837-B3AB-C94C672FBECB}" type="datetime1">
              <a:rPr lang="en-US" smtClean="0"/>
              <a:pPr/>
              <a:t>17-04-17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F36DD0FD-55B0-48C4-8AF2-8A69533EDF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CA"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CA"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E2D2B3B-882E-40F3-A32F-6DD516915044}"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1E57738-F4B0-48EA-9B71-E0F723F8BF6C}" type="datetime1">
              <a:rPr lang="en-US" smtClean="0"/>
              <a:pPr/>
              <a:t>17-04-17</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F36DD0FD-55B0-48C4-8AF2-8A69533EDFC3}"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CA"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CA" smtClean="0"/>
              <a:t>Drag picture to placeholder or click icon to add</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CA"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600D5EF-7D26-425F-8C45-B9312ACE18BC}" type="datetime1">
              <a:rPr lang="en-US" smtClean="0"/>
              <a:pPr/>
              <a:t>17-04-17</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1909345-DEE0-4B07-8E32-441AC9DA095E}" type="datetime1">
              <a:rPr lang="en-US" smtClean="0"/>
              <a:pPr/>
              <a:t>17-04-17</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36DD0FD-55B0-48C4-8AF2-8A69533EDFC3}"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CA"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CA" smtClean="0"/>
              <a:t>Click to edit Master text styles</a:t>
            </a:r>
          </a:p>
          <a:p>
            <a:pPr lvl="1" eaLnBrk="1" latinLnBrk="0" hangingPunct="1"/>
            <a:r>
              <a:rPr kumimoji="0" lang="en-CA" smtClean="0"/>
              <a:t>Second level</a:t>
            </a:r>
          </a:p>
          <a:p>
            <a:pPr lvl="2" eaLnBrk="1" latinLnBrk="0" hangingPunct="1"/>
            <a:r>
              <a:rPr kumimoji="0" lang="en-CA" smtClean="0"/>
              <a:t>Third level</a:t>
            </a:r>
          </a:p>
          <a:p>
            <a:pPr lvl="3" eaLnBrk="1" latinLnBrk="0" hangingPunct="1"/>
            <a:r>
              <a:rPr kumimoji="0" lang="en-CA" smtClean="0"/>
              <a:t>Fourth level</a:t>
            </a:r>
          </a:p>
          <a:p>
            <a:pPr lvl="4" eaLnBrk="1" latinLnBrk="0" hangingPunct="1"/>
            <a:r>
              <a:rPr kumimoji="0" lang="en-CA"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488" r:id="rId1"/>
    <p:sldLayoutId id="2147484489" r:id="rId2"/>
    <p:sldLayoutId id="2147484490" r:id="rId3"/>
    <p:sldLayoutId id="2147484491" r:id="rId4"/>
    <p:sldLayoutId id="2147484492" r:id="rId5"/>
    <p:sldLayoutId id="2147484493" r:id="rId6"/>
    <p:sldLayoutId id="2147484494" r:id="rId7"/>
    <p:sldLayoutId id="2147484495" r:id="rId8"/>
    <p:sldLayoutId id="2147484496" r:id="rId9"/>
    <p:sldLayoutId id="2147484497" r:id="rId10"/>
    <p:sldLayoutId id="2147484498" r:id="rId11"/>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ompileroptimizations.com/" TargetMode="External"/><Relationship Id="rId3" Type="http://schemas.openxmlformats.org/officeDocument/2006/relationships/hyperlink" Target="https://en.wikipedia.org/wiki/Optimizing_compil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 Aryan Sohrabi and Sherwin Chang</a:t>
            </a:r>
          </a:p>
          <a:p>
            <a:r>
              <a:rPr lang="en-US" dirty="0"/>
              <a:t>sohrra3, changs9 </a:t>
            </a:r>
          </a:p>
        </p:txBody>
      </p:sp>
      <p:sp>
        <p:nvSpPr>
          <p:cNvPr id="2" name="Title 1"/>
          <p:cNvSpPr>
            <a:spLocks noGrp="1"/>
          </p:cNvSpPr>
          <p:nvPr>
            <p:ph type="ctrTitle"/>
          </p:nvPr>
        </p:nvSpPr>
        <p:spPr/>
        <p:txBody>
          <a:bodyPr/>
          <a:lstStyle/>
          <a:p>
            <a:r>
              <a:rPr lang="en-US" dirty="0" smtClean="0"/>
              <a:t>P0 Compiler Optimizations</a:t>
            </a:r>
            <a:endParaRPr lang="en-US" dirty="0"/>
          </a:p>
        </p:txBody>
      </p:sp>
    </p:spTree>
    <p:extLst>
      <p:ext uri="{BB962C8B-B14F-4D97-AF65-F5344CB8AC3E}">
        <p14:creationId xmlns:p14="http://schemas.microsoft.com/office/powerpoint/2010/main" val="2721210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 Multiply/Divide Optimization</a:t>
            </a:r>
          </a:p>
        </p:txBody>
      </p:sp>
      <p:sp>
        <p:nvSpPr>
          <p:cNvPr id="4" name="TextBox 3"/>
          <p:cNvSpPr txBox="1"/>
          <p:nvPr/>
        </p:nvSpPr>
        <p:spPr>
          <a:xfrm>
            <a:off x="358196" y="1667875"/>
            <a:ext cx="1778000" cy="2031325"/>
          </a:xfrm>
          <a:prstGeom prst="rect">
            <a:avLst/>
          </a:prstGeom>
          <a:noFill/>
          <a:ln>
            <a:noFill/>
          </a:ln>
        </p:spPr>
        <p:txBody>
          <a:bodyPr wrap="square" rtlCol="0">
            <a:spAutoFit/>
          </a:bodyPr>
          <a:lstStyle/>
          <a:p>
            <a:pPr marL="274320" lvl="1" indent="0">
              <a:buNone/>
            </a:pPr>
            <a:r>
              <a:rPr lang="en-CA" dirty="0" smtClean="0"/>
              <a:t>P0 code:</a:t>
            </a:r>
          </a:p>
          <a:p>
            <a:pPr marL="274320" lvl="1" indent="0">
              <a:buNone/>
            </a:pPr>
            <a:endParaRPr lang="en-CA" dirty="0"/>
          </a:p>
          <a:p>
            <a:pPr marL="274320" lvl="1" indent="0">
              <a:buNone/>
            </a:pPr>
            <a:endParaRPr lang="en-CA" dirty="0" smtClean="0"/>
          </a:p>
          <a:p>
            <a:pPr marL="274320" lvl="1" indent="0">
              <a:buNone/>
            </a:pPr>
            <a:r>
              <a:rPr lang="mr-IN" dirty="0" smtClean="0"/>
              <a:t>x </a:t>
            </a:r>
            <a:r>
              <a:rPr lang="mr-IN" dirty="0"/>
              <a:t>:= n * 4;</a:t>
            </a:r>
            <a:endParaRPr lang="en-CA" dirty="0"/>
          </a:p>
          <a:p>
            <a:pPr marL="274320" lvl="1" indent="0">
              <a:buNone/>
            </a:pPr>
            <a:r>
              <a:rPr lang="mr-IN" dirty="0"/>
              <a:t>y := 8 * n;</a:t>
            </a:r>
            <a:endParaRPr lang="en-CA" dirty="0"/>
          </a:p>
          <a:p>
            <a:pPr marL="274320" lvl="1" indent="0">
              <a:buNone/>
            </a:pPr>
            <a:r>
              <a:rPr lang="mr-IN" dirty="0"/>
              <a:t>z := x div 4</a:t>
            </a:r>
            <a:endParaRPr lang="en-US" dirty="0"/>
          </a:p>
          <a:p>
            <a:endParaRPr lang="en-US" dirty="0"/>
          </a:p>
        </p:txBody>
      </p:sp>
      <p:sp>
        <p:nvSpPr>
          <p:cNvPr id="5" name="TextBox 4"/>
          <p:cNvSpPr txBox="1"/>
          <p:nvPr/>
        </p:nvSpPr>
        <p:spPr>
          <a:xfrm>
            <a:off x="2723445" y="1631861"/>
            <a:ext cx="2667000" cy="4247317"/>
          </a:xfrm>
          <a:prstGeom prst="rect">
            <a:avLst/>
          </a:prstGeom>
          <a:noFill/>
        </p:spPr>
        <p:txBody>
          <a:bodyPr wrap="square" rtlCol="0">
            <a:spAutoFit/>
          </a:bodyPr>
          <a:lstStyle/>
          <a:p>
            <a:r>
              <a:rPr lang="en-US" dirty="0" smtClean="0"/>
              <a:t>Mips code Before Optimization:</a:t>
            </a:r>
          </a:p>
          <a:p>
            <a:endParaRPr lang="en-US" dirty="0"/>
          </a:p>
          <a:p>
            <a:r>
              <a:rPr lang="en-US" dirty="0"/>
              <a:t>  </a:t>
            </a:r>
            <a:r>
              <a:rPr lang="en-US" dirty="0" smtClean="0"/>
              <a:t>  </a:t>
            </a:r>
            <a:r>
              <a:rPr lang="en-US" dirty="0" err="1" smtClean="0"/>
              <a:t>addi</a:t>
            </a:r>
            <a:r>
              <a:rPr lang="en-US" dirty="0" smtClean="0"/>
              <a:t> </a:t>
            </a:r>
            <a:r>
              <a:rPr lang="en-US" dirty="0"/>
              <a:t>$t2, $0, 5</a:t>
            </a:r>
          </a:p>
          <a:p>
            <a:r>
              <a:rPr lang="en-US" dirty="0"/>
              <a:t>    </a:t>
            </a:r>
            <a:r>
              <a:rPr lang="en-US" dirty="0" err="1"/>
              <a:t>sw</a:t>
            </a:r>
            <a:r>
              <a:rPr lang="en-US" dirty="0"/>
              <a:t> $t2, n_</a:t>
            </a:r>
          </a:p>
          <a:p>
            <a:r>
              <a:rPr lang="en-US" dirty="0"/>
              <a:t>    </a:t>
            </a:r>
            <a:r>
              <a:rPr lang="en-US" dirty="0" err="1"/>
              <a:t>lw</a:t>
            </a:r>
            <a:r>
              <a:rPr lang="en-US" dirty="0"/>
              <a:t> $t5, n_</a:t>
            </a:r>
          </a:p>
          <a:p>
            <a:r>
              <a:rPr lang="en-US" dirty="0"/>
              <a:t>    </a:t>
            </a:r>
            <a:r>
              <a:rPr lang="en-US" dirty="0" err="1">
                <a:solidFill>
                  <a:srgbClr val="0000FF"/>
                </a:solidFill>
              </a:rPr>
              <a:t>mul</a:t>
            </a:r>
            <a:r>
              <a:rPr lang="en-US" dirty="0">
                <a:solidFill>
                  <a:srgbClr val="0000FF"/>
                </a:solidFill>
              </a:rPr>
              <a:t> $t5, $t5, 4</a:t>
            </a:r>
          </a:p>
          <a:p>
            <a:r>
              <a:rPr lang="en-US" dirty="0"/>
              <a:t>    </a:t>
            </a:r>
            <a:r>
              <a:rPr lang="en-US" dirty="0" err="1"/>
              <a:t>sw</a:t>
            </a:r>
            <a:r>
              <a:rPr lang="en-US" dirty="0"/>
              <a:t> $t5, x_</a:t>
            </a:r>
          </a:p>
          <a:p>
            <a:r>
              <a:rPr lang="en-US" dirty="0"/>
              <a:t>    </a:t>
            </a:r>
            <a:r>
              <a:rPr lang="en-US" dirty="0" err="1">
                <a:solidFill>
                  <a:srgbClr val="0000FF"/>
                </a:solidFill>
              </a:rPr>
              <a:t>addi</a:t>
            </a:r>
            <a:r>
              <a:rPr lang="en-US" dirty="0">
                <a:solidFill>
                  <a:srgbClr val="0000FF"/>
                </a:solidFill>
              </a:rPr>
              <a:t> $t3, $0, 8</a:t>
            </a:r>
          </a:p>
          <a:p>
            <a:r>
              <a:rPr lang="en-US" dirty="0"/>
              <a:t>    </a:t>
            </a:r>
            <a:r>
              <a:rPr lang="en-US" dirty="0" err="1"/>
              <a:t>lw</a:t>
            </a:r>
            <a:r>
              <a:rPr lang="en-US" dirty="0"/>
              <a:t> $t6, n_</a:t>
            </a:r>
          </a:p>
          <a:p>
            <a:r>
              <a:rPr lang="en-US" dirty="0"/>
              <a:t>    </a:t>
            </a:r>
            <a:r>
              <a:rPr lang="en-US" dirty="0" err="1">
                <a:solidFill>
                  <a:srgbClr val="0000FF"/>
                </a:solidFill>
              </a:rPr>
              <a:t>mul</a:t>
            </a:r>
            <a:r>
              <a:rPr lang="en-US" dirty="0">
                <a:solidFill>
                  <a:srgbClr val="0000FF"/>
                </a:solidFill>
              </a:rPr>
              <a:t> $t3, $t3, $t6</a:t>
            </a:r>
          </a:p>
          <a:p>
            <a:r>
              <a:rPr lang="en-US" dirty="0"/>
              <a:t>    </a:t>
            </a:r>
            <a:r>
              <a:rPr lang="en-US" dirty="0" err="1"/>
              <a:t>sw</a:t>
            </a:r>
            <a:r>
              <a:rPr lang="en-US" dirty="0"/>
              <a:t> $t3, y_</a:t>
            </a:r>
          </a:p>
          <a:p>
            <a:r>
              <a:rPr lang="en-US" dirty="0"/>
              <a:t>    </a:t>
            </a:r>
            <a:r>
              <a:rPr lang="en-US" dirty="0" err="1"/>
              <a:t>lw</a:t>
            </a:r>
            <a:r>
              <a:rPr lang="en-US" dirty="0"/>
              <a:t> $t1, x_</a:t>
            </a:r>
          </a:p>
          <a:p>
            <a:r>
              <a:rPr lang="en-US" dirty="0"/>
              <a:t>   </a:t>
            </a:r>
            <a:r>
              <a:rPr lang="en-US" dirty="0">
                <a:solidFill>
                  <a:srgbClr val="0000FF"/>
                </a:solidFill>
              </a:rPr>
              <a:t> div $t1, $t1, 4</a:t>
            </a:r>
          </a:p>
          <a:p>
            <a:r>
              <a:rPr lang="en-US" dirty="0"/>
              <a:t>    </a:t>
            </a:r>
            <a:r>
              <a:rPr lang="en-US" dirty="0" err="1"/>
              <a:t>sw</a:t>
            </a:r>
            <a:r>
              <a:rPr lang="en-US" dirty="0"/>
              <a:t> $t1, z_</a:t>
            </a:r>
            <a:endParaRPr lang="en-US" dirty="0" smtClean="0"/>
          </a:p>
        </p:txBody>
      </p:sp>
      <p:sp>
        <p:nvSpPr>
          <p:cNvPr id="6" name="TextBox 5"/>
          <p:cNvSpPr txBox="1"/>
          <p:nvPr/>
        </p:nvSpPr>
        <p:spPr>
          <a:xfrm>
            <a:off x="4924778" y="1644681"/>
            <a:ext cx="3911373" cy="3970318"/>
          </a:xfrm>
          <a:prstGeom prst="rect">
            <a:avLst/>
          </a:prstGeom>
          <a:noFill/>
        </p:spPr>
        <p:txBody>
          <a:bodyPr wrap="square" rtlCol="0">
            <a:spAutoFit/>
          </a:bodyPr>
          <a:lstStyle/>
          <a:p>
            <a:r>
              <a:rPr lang="en-US" dirty="0"/>
              <a:t>	</a:t>
            </a:r>
            <a:r>
              <a:rPr lang="en-US" dirty="0" smtClean="0"/>
              <a:t>Mips Code after</a:t>
            </a:r>
          </a:p>
          <a:p>
            <a:r>
              <a:rPr lang="en-US" dirty="0"/>
              <a:t>	</a:t>
            </a:r>
            <a:r>
              <a:rPr lang="en-US" dirty="0" smtClean="0"/>
              <a:t> Optimization:</a:t>
            </a:r>
          </a:p>
          <a:p>
            <a:endParaRPr lang="en-US" dirty="0" smtClean="0"/>
          </a:p>
          <a:p>
            <a:r>
              <a:rPr lang="en-US" dirty="0"/>
              <a:t>	</a:t>
            </a:r>
            <a:r>
              <a:rPr lang="en-US" dirty="0" err="1" smtClean="0"/>
              <a:t>addi</a:t>
            </a:r>
            <a:r>
              <a:rPr lang="en-US" dirty="0" smtClean="0"/>
              <a:t> </a:t>
            </a:r>
            <a:r>
              <a:rPr lang="en-US" dirty="0"/>
              <a:t>$t4, $0, 5</a:t>
            </a:r>
          </a:p>
          <a:p>
            <a:r>
              <a:rPr lang="en-US" dirty="0"/>
              <a:t>	</a:t>
            </a:r>
            <a:r>
              <a:rPr lang="en-US" dirty="0" err="1"/>
              <a:t>sw</a:t>
            </a:r>
            <a:r>
              <a:rPr lang="en-US" dirty="0"/>
              <a:t> $t4, n_</a:t>
            </a:r>
          </a:p>
          <a:p>
            <a:r>
              <a:rPr lang="en-US" dirty="0"/>
              <a:t>	</a:t>
            </a:r>
            <a:r>
              <a:rPr lang="en-US" dirty="0" err="1"/>
              <a:t>lw</a:t>
            </a:r>
            <a:r>
              <a:rPr lang="en-US" dirty="0"/>
              <a:t> $t1, n_</a:t>
            </a:r>
          </a:p>
          <a:p>
            <a:r>
              <a:rPr lang="en-US" dirty="0"/>
              <a:t>	</a:t>
            </a:r>
            <a:r>
              <a:rPr lang="en-US" dirty="0" err="1">
                <a:solidFill>
                  <a:srgbClr val="FF0000"/>
                </a:solidFill>
              </a:rPr>
              <a:t>srl</a:t>
            </a:r>
            <a:r>
              <a:rPr lang="en-US" dirty="0">
                <a:solidFill>
                  <a:srgbClr val="FF0000"/>
                </a:solidFill>
              </a:rPr>
              <a:t> $t1, $t1, 2</a:t>
            </a:r>
          </a:p>
          <a:p>
            <a:r>
              <a:rPr lang="en-US" dirty="0"/>
              <a:t>	</a:t>
            </a:r>
            <a:r>
              <a:rPr lang="en-US" dirty="0" err="1"/>
              <a:t>sw</a:t>
            </a:r>
            <a:r>
              <a:rPr lang="en-US" dirty="0"/>
              <a:t> $t1, x_</a:t>
            </a:r>
          </a:p>
          <a:p>
            <a:r>
              <a:rPr lang="en-US" dirty="0"/>
              <a:t>	</a:t>
            </a:r>
            <a:r>
              <a:rPr lang="en-US" dirty="0" err="1"/>
              <a:t>lw</a:t>
            </a:r>
            <a:r>
              <a:rPr lang="en-US" dirty="0"/>
              <a:t> $t7, n_</a:t>
            </a:r>
          </a:p>
          <a:p>
            <a:r>
              <a:rPr lang="en-US" dirty="0"/>
              <a:t>	</a:t>
            </a:r>
            <a:r>
              <a:rPr lang="en-US" dirty="0" err="1">
                <a:solidFill>
                  <a:srgbClr val="FF0000"/>
                </a:solidFill>
              </a:rPr>
              <a:t>srl</a:t>
            </a:r>
            <a:r>
              <a:rPr lang="en-US" dirty="0">
                <a:solidFill>
                  <a:srgbClr val="FF0000"/>
                </a:solidFill>
              </a:rPr>
              <a:t> $t7, $t7, 3</a:t>
            </a:r>
          </a:p>
          <a:p>
            <a:r>
              <a:rPr lang="en-US" dirty="0"/>
              <a:t>	</a:t>
            </a:r>
            <a:r>
              <a:rPr lang="en-US" dirty="0" err="1"/>
              <a:t>sw</a:t>
            </a:r>
            <a:r>
              <a:rPr lang="en-US" dirty="0"/>
              <a:t> $t7, y_</a:t>
            </a:r>
          </a:p>
          <a:p>
            <a:r>
              <a:rPr lang="en-US" dirty="0"/>
              <a:t>	</a:t>
            </a:r>
            <a:r>
              <a:rPr lang="en-US" dirty="0" err="1"/>
              <a:t>lw</a:t>
            </a:r>
            <a:r>
              <a:rPr lang="en-US" dirty="0"/>
              <a:t> $t6, x_</a:t>
            </a:r>
          </a:p>
          <a:p>
            <a:r>
              <a:rPr lang="en-US" dirty="0"/>
              <a:t>	</a:t>
            </a:r>
            <a:r>
              <a:rPr lang="en-US" dirty="0" err="1">
                <a:solidFill>
                  <a:srgbClr val="FF0000"/>
                </a:solidFill>
              </a:rPr>
              <a:t>sll</a:t>
            </a:r>
            <a:r>
              <a:rPr lang="en-US" dirty="0">
                <a:solidFill>
                  <a:srgbClr val="FF0000"/>
                </a:solidFill>
              </a:rPr>
              <a:t> $t6, $t6, 2</a:t>
            </a:r>
          </a:p>
          <a:p>
            <a:r>
              <a:rPr lang="en-US" dirty="0"/>
              <a:t>	</a:t>
            </a:r>
            <a:r>
              <a:rPr lang="en-US" dirty="0" err="1"/>
              <a:t>sw</a:t>
            </a:r>
            <a:r>
              <a:rPr lang="en-US" dirty="0"/>
              <a:t> $t6, z_</a:t>
            </a:r>
          </a:p>
        </p:txBody>
      </p:sp>
    </p:spTree>
    <p:extLst>
      <p:ext uri="{BB962C8B-B14F-4D97-AF65-F5344CB8AC3E}">
        <p14:creationId xmlns:p14="http://schemas.microsoft.com/office/powerpoint/2010/main" val="87370434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sz="quarter" idx="1"/>
          </p:nvPr>
        </p:nvSpPr>
        <p:spPr/>
        <p:txBody>
          <a:bodyPr>
            <a:normAutofit fontScale="92500" lnSpcReduction="20000"/>
          </a:bodyPr>
          <a:lstStyle/>
          <a:p>
            <a:r>
              <a:rPr lang="en-US" sz="2200" dirty="0" smtClean="0"/>
              <a:t>genBinaryOp (op,x,y)</a:t>
            </a:r>
          </a:p>
          <a:p>
            <a:pPr marL="0" indent="0">
              <a:buNone/>
            </a:pPr>
            <a:endParaRPr lang="en-US" sz="2200" dirty="0" smtClean="0"/>
          </a:p>
          <a:p>
            <a:pPr lvl="1"/>
            <a:r>
              <a:rPr lang="en-US" sz="1900" dirty="0" smtClean="0"/>
              <a:t>Takes a binary operation name as first argument</a:t>
            </a:r>
          </a:p>
          <a:p>
            <a:pPr lvl="1"/>
            <a:r>
              <a:rPr lang="en-US" sz="1900" dirty="0" smtClean="0"/>
              <a:t>The second and third arguments are either Constant object or Register object</a:t>
            </a:r>
          </a:p>
          <a:p>
            <a:pPr lvl="1"/>
            <a:r>
              <a:rPr lang="en-US" sz="1900" dirty="0" smtClean="0"/>
              <a:t>At least one of the arguments is a Register object</a:t>
            </a:r>
          </a:p>
          <a:p>
            <a:pPr lvl="1"/>
            <a:r>
              <a:rPr lang="en-US" sz="1900" dirty="0" smtClean="0"/>
              <a:t>Returns the register that holds the value of op(x,y)</a:t>
            </a:r>
          </a:p>
          <a:p>
            <a:pPr lvl="1"/>
            <a:r>
              <a:rPr lang="en-US" sz="1900" dirty="0" smtClean="0"/>
              <a:t>Creates mips code for op(x,y)</a:t>
            </a:r>
          </a:p>
          <a:p>
            <a:pPr lvl="1"/>
            <a:endParaRPr lang="en-US" dirty="0" smtClean="0"/>
          </a:p>
          <a:p>
            <a:r>
              <a:rPr lang="en-US" sz="2200" dirty="0"/>
              <a:t>is_power2(num</a:t>
            </a:r>
            <a:r>
              <a:rPr lang="en-US" sz="2200" dirty="0" smtClean="0"/>
              <a:t>)</a:t>
            </a:r>
          </a:p>
          <a:p>
            <a:pPr marL="0" indent="0">
              <a:buNone/>
            </a:pPr>
            <a:endParaRPr lang="en-US" sz="2200" dirty="0" smtClean="0"/>
          </a:p>
          <a:p>
            <a:pPr lvl="1"/>
            <a:r>
              <a:rPr lang="en-US" sz="1900" dirty="0" smtClean="0"/>
              <a:t>Returns true if num is a power of 2</a:t>
            </a:r>
          </a:p>
          <a:p>
            <a:pPr lvl="1"/>
            <a:r>
              <a:rPr lang="en-US" sz="1900" dirty="0">
                <a:solidFill>
                  <a:schemeClr val="tx1"/>
                </a:solidFill>
                <a:latin typeface="Ayuthaya"/>
                <a:cs typeface="Ayuthaya"/>
              </a:rPr>
              <a:t>return num != 0 and ((num &amp; (num - 1)) == 0</a:t>
            </a:r>
            <a:r>
              <a:rPr lang="en-US" sz="1900" dirty="0" smtClean="0">
                <a:solidFill>
                  <a:schemeClr val="tx1"/>
                </a:solidFill>
                <a:latin typeface="Ayuthaya"/>
                <a:cs typeface="Ayuthaya"/>
              </a:rPr>
              <a:t>)</a:t>
            </a:r>
          </a:p>
          <a:p>
            <a:pPr lvl="1"/>
            <a:r>
              <a:rPr lang="en-US" sz="1900" dirty="0" smtClean="0"/>
              <a:t>Uses the fact that power of two integers have the binary form with all zeroes except the left most digit</a:t>
            </a:r>
          </a:p>
          <a:p>
            <a:pPr lvl="1"/>
            <a:r>
              <a:rPr lang="en-US" sz="1900" dirty="0" smtClean="0"/>
              <a:t>Uses Binary and (&amp;)</a:t>
            </a:r>
            <a:endParaRPr lang="en-US" sz="1900" dirty="0"/>
          </a:p>
        </p:txBody>
      </p:sp>
    </p:spTree>
    <p:extLst>
      <p:ext uri="{BB962C8B-B14F-4D97-AF65-F5344CB8AC3E}">
        <p14:creationId xmlns:p14="http://schemas.microsoft.com/office/powerpoint/2010/main" val="3318339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sz="quarter" idx="1"/>
          </p:nvPr>
        </p:nvSpPr>
        <p:spPr/>
        <p:txBody>
          <a:bodyPr/>
          <a:lstStyle/>
          <a:p>
            <a:endParaRPr lang="en-US" dirty="0" smtClean="0"/>
          </a:p>
          <a:p>
            <a:endParaRPr lang="en-US" dirty="0"/>
          </a:p>
          <a:p>
            <a:endParaRPr lang="en-US" dirty="0" smtClean="0"/>
          </a:p>
          <a:p>
            <a:endParaRPr lang="en-US" dirty="0"/>
          </a:p>
          <a:p>
            <a:endParaRPr lang="en-US" sz="1400" dirty="0" smtClean="0"/>
          </a:p>
          <a:p>
            <a:endParaRPr lang="en-US" sz="1400" dirty="0"/>
          </a:p>
          <a:p>
            <a:endParaRPr lang="en-US" sz="1400" dirty="0" smtClean="0"/>
          </a:p>
          <a:p>
            <a:r>
              <a:rPr lang="en-US" sz="1400" dirty="0" smtClean="0"/>
              <a:t>Put (</a:t>
            </a:r>
            <a:r>
              <a:rPr lang="en-US" sz="1400" dirty="0" err="1" smtClean="0"/>
              <a:t>op,x,y</a:t>
            </a:r>
            <a:r>
              <a:rPr lang="en-US" sz="1400" dirty="0" smtClean="0"/>
              <a:t>) takes operation name op as first argument, Register object or Constant object for second and third arguments</a:t>
            </a:r>
          </a:p>
          <a:p>
            <a:r>
              <a:rPr lang="en-US" sz="1400" dirty="0" smtClean="0"/>
              <a:t>Returns the register that holds the answer to op(</a:t>
            </a:r>
            <a:r>
              <a:rPr lang="en-US" sz="1400" dirty="0" err="1" smtClean="0"/>
              <a:t>x,y</a:t>
            </a:r>
            <a:r>
              <a:rPr lang="en-US" sz="1400" dirty="0" smtClean="0"/>
              <a:t>)</a:t>
            </a:r>
          </a:p>
          <a:p>
            <a:r>
              <a:rPr lang="en-US" sz="1400" dirty="0" smtClean="0"/>
              <a:t>Meanwhile creates the assembly code for op(</a:t>
            </a:r>
            <a:r>
              <a:rPr lang="en-US" sz="1400" dirty="0" err="1" smtClean="0"/>
              <a:t>x,y</a:t>
            </a:r>
            <a:r>
              <a:rPr lang="en-US" sz="1400" dirty="0" smtClean="0"/>
              <a:t>)</a:t>
            </a:r>
          </a:p>
          <a:p>
            <a:endParaRPr lang="en-US" dirty="0"/>
          </a:p>
          <a:p>
            <a:endParaRPr lang="en-US" dirty="0"/>
          </a:p>
        </p:txBody>
      </p:sp>
      <p:sp>
        <p:nvSpPr>
          <p:cNvPr id="4" name="TextBox 3"/>
          <p:cNvSpPr txBox="1"/>
          <p:nvPr/>
        </p:nvSpPr>
        <p:spPr>
          <a:xfrm>
            <a:off x="10131778" y="1171222"/>
            <a:ext cx="184666" cy="369332"/>
          </a:xfrm>
          <a:prstGeom prst="rect">
            <a:avLst/>
          </a:prstGeom>
          <a:noFill/>
        </p:spPr>
        <p:txBody>
          <a:bodyPr wrap="none" rtlCol="0">
            <a:spAutoFit/>
          </a:bodyPr>
          <a:lstStyle/>
          <a:p>
            <a:endParaRPr lang="en-US" dirty="0"/>
          </a:p>
        </p:txBody>
      </p:sp>
      <p:sp>
        <p:nvSpPr>
          <p:cNvPr id="5" name="TextBox 4"/>
          <p:cNvSpPr txBox="1"/>
          <p:nvPr/>
        </p:nvSpPr>
        <p:spPr>
          <a:xfrm>
            <a:off x="522110" y="1568776"/>
            <a:ext cx="8283561" cy="1815882"/>
          </a:xfrm>
          <a:prstGeom prst="rect">
            <a:avLst/>
          </a:prstGeom>
          <a:noFill/>
        </p:spPr>
        <p:txBody>
          <a:bodyPr wrap="square" rtlCol="0">
            <a:spAutoFit/>
          </a:bodyPr>
          <a:lstStyle/>
          <a:p>
            <a:endParaRPr lang="en-CA" sz="1600" dirty="0" smtClean="0">
              <a:latin typeface="Ayuthaya"/>
              <a:cs typeface="Ayuthaya"/>
            </a:endParaRPr>
          </a:p>
          <a:p>
            <a:r>
              <a:rPr lang="mr-IN" sz="1600" dirty="0" smtClean="0">
                <a:latin typeface="Ayuthaya"/>
                <a:cs typeface="Ayuthaya"/>
              </a:rPr>
              <a:t>genBinaryOp</a:t>
            </a:r>
            <a:r>
              <a:rPr lang="mr-IN" sz="1600" dirty="0">
                <a:latin typeface="Ayuthaya"/>
                <a:cs typeface="Ayuthaya"/>
              </a:rPr>
              <a:t>(op, x, y</a:t>
            </a:r>
            <a:r>
              <a:rPr lang="mr-IN" sz="1600" dirty="0" smtClean="0">
                <a:latin typeface="Ayuthaya"/>
                <a:cs typeface="Ayuthaya"/>
              </a:rPr>
              <a:t>)</a:t>
            </a:r>
            <a:r>
              <a:rPr lang="en-CA" sz="1600" dirty="0" smtClean="0">
                <a:latin typeface="Ayuthaya"/>
                <a:cs typeface="Ayuthaya"/>
              </a:rPr>
              <a:t>:</a:t>
            </a:r>
            <a:endParaRPr lang="mr-IN" sz="1600" dirty="0">
              <a:latin typeface="Ayuthaya"/>
              <a:cs typeface="Ayuthaya"/>
            </a:endParaRPr>
          </a:p>
          <a:p>
            <a:r>
              <a:rPr lang="mr-IN" sz="1600" dirty="0">
                <a:latin typeface="Ayuthaya"/>
                <a:cs typeface="Ayuthaya"/>
              </a:rPr>
              <a:t>    if </a:t>
            </a:r>
            <a:r>
              <a:rPr lang="mr-IN" sz="1600" dirty="0" smtClean="0">
                <a:latin typeface="Ayuthaya"/>
                <a:cs typeface="Ayuthaya"/>
              </a:rPr>
              <a:t>op</a:t>
            </a:r>
            <a:r>
              <a:rPr lang="en-CA" sz="1600" dirty="0" smtClean="0">
                <a:latin typeface="Ayuthaya"/>
                <a:cs typeface="Ayuthaya"/>
              </a:rPr>
              <a:t> </a:t>
            </a:r>
            <a:r>
              <a:rPr lang="mr-IN" sz="1600" dirty="0" smtClean="0">
                <a:latin typeface="Ayuthaya"/>
                <a:cs typeface="Ayuthaya"/>
              </a:rPr>
              <a:t>=</a:t>
            </a:r>
            <a:r>
              <a:rPr lang="mr-IN" sz="1600" dirty="0">
                <a:latin typeface="Ayuthaya"/>
                <a:cs typeface="Ayuthaya"/>
              </a:rPr>
              <a:t>='mul':</a:t>
            </a:r>
          </a:p>
          <a:p>
            <a:r>
              <a:rPr lang="mr-IN" sz="1600" dirty="0">
                <a:latin typeface="Ayuthaya"/>
                <a:cs typeface="Ayuthaya"/>
              </a:rPr>
              <a:t>        if type(x</a:t>
            </a:r>
            <a:r>
              <a:rPr lang="mr-IN" sz="1600" dirty="0" smtClean="0">
                <a:latin typeface="Ayuthaya"/>
                <a:cs typeface="Ayuthaya"/>
              </a:rPr>
              <a:t>)</a:t>
            </a:r>
            <a:r>
              <a:rPr lang="en-CA" sz="1600" dirty="0" smtClean="0">
                <a:latin typeface="Ayuthaya"/>
                <a:cs typeface="Ayuthaya"/>
              </a:rPr>
              <a:t> </a:t>
            </a:r>
            <a:r>
              <a:rPr lang="mr-IN" sz="1600" dirty="0" smtClean="0">
                <a:latin typeface="Ayuthaya"/>
                <a:cs typeface="Ayuthaya"/>
              </a:rPr>
              <a:t>=</a:t>
            </a:r>
            <a:r>
              <a:rPr lang="mr-IN" sz="1600" dirty="0">
                <a:latin typeface="Ayuthaya"/>
                <a:cs typeface="Ayuthaya"/>
              </a:rPr>
              <a:t>= const:</a:t>
            </a:r>
          </a:p>
          <a:p>
            <a:r>
              <a:rPr lang="mr-IN" sz="1600" dirty="0">
                <a:latin typeface="Ayuthaya"/>
                <a:cs typeface="Ayuthaya"/>
              </a:rPr>
              <a:t>            if is_powerOf2(x):</a:t>
            </a:r>
          </a:p>
          <a:p>
            <a:r>
              <a:rPr lang="mr-IN" sz="1600" dirty="0">
                <a:latin typeface="Ayuthaya"/>
                <a:cs typeface="Ayuthaya"/>
              </a:rPr>
              <a:t>                shift_amount=int(math.log(x.val,2))</a:t>
            </a:r>
          </a:p>
          <a:p>
            <a:r>
              <a:rPr lang="mr-IN" sz="1600" dirty="0">
                <a:latin typeface="Ayuthaya"/>
                <a:cs typeface="Ayuthaya"/>
              </a:rPr>
              <a:t>                return y=put('srl',y,Const(Int,shift_amount))</a:t>
            </a:r>
            <a:endParaRPr lang="en-US" sz="1600" dirty="0">
              <a:latin typeface="Ayuthaya"/>
              <a:cs typeface="Ayuthaya"/>
            </a:endParaRPr>
          </a:p>
        </p:txBody>
      </p:sp>
    </p:spTree>
    <p:extLst>
      <p:ext uri="{BB962C8B-B14F-4D97-AF65-F5344CB8AC3E}">
        <p14:creationId xmlns:p14="http://schemas.microsoft.com/office/powerpoint/2010/main" val="884860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and Complexity</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Limitations</a:t>
            </a:r>
          </a:p>
          <a:p>
            <a:endParaRPr lang="en-US" dirty="0" smtClean="0"/>
          </a:p>
          <a:p>
            <a:pPr lvl="1"/>
            <a:r>
              <a:rPr lang="en-US" dirty="0" smtClean="0"/>
              <a:t>This optimization can only create bit shift instructions for operations that have a constant for one of their arguments.</a:t>
            </a:r>
          </a:p>
          <a:p>
            <a:pPr lvl="1"/>
            <a:endParaRPr lang="en-US" dirty="0" smtClean="0"/>
          </a:p>
          <a:p>
            <a:pPr lvl="1"/>
            <a:r>
              <a:rPr lang="en-US" dirty="0" smtClean="0"/>
              <a:t>Multiplication of two variables can not be converted to bit shift instructions because the values of the registers are not known at compile time  </a:t>
            </a:r>
          </a:p>
          <a:p>
            <a:pPr lvl="1"/>
            <a:endParaRPr lang="en-US" dirty="0" smtClean="0"/>
          </a:p>
          <a:p>
            <a:r>
              <a:rPr lang="en-US" dirty="0" smtClean="0"/>
              <a:t>Complexity</a:t>
            </a:r>
          </a:p>
          <a:p>
            <a:endParaRPr lang="en-US" dirty="0" smtClean="0"/>
          </a:p>
          <a:p>
            <a:pPr lvl="1"/>
            <a:r>
              <a:rPr lang="en-US" dirty="0" smtClean="0"/>
              <a:t>Low: few lines of code and minor changes to already existing functions. One extra function (is_powerOf2())</a:t>
            </a:r>
          </a:p>
        </p:txBody>
      </p:sp>
    </p:spTree>
    <p:extLst>
      <p:ext uri="{BB962C8B-B14F-4D97-AF65-F5344CB8AC3E}">
        <p14:creationId xmlns:p14="http://schemas.microsoft.com/office/powerpoint/2010/main" val="463063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 Code Elimination</a:t>
            </a:r>
            <a:endParaRPr lang="en-US" dirty="0"/>
          </a:p>
        </p:txBody>
      </p:sp>
      <p:sp>
        <p:nvSpPr>
          <p:cNvPr id="3" name="Content Placeholder 2"/>
          <p:cNvSpPr>
            <a:spLocks noGrp="1"/>
          </p:cNvSpPr>
          <p:nvPr>
            <p:ph sz="quarter" idx="1"/>
          </p:nvPr>
        </p:nvSpPr>
        <p:spPr/>
        <p:txBody>
          <a:bodyPr/>
          <a:lstStyle/>
          <a:p>
            <a:r>
              <a:rPr lang="en-US" dirty="0"/>
              <a:t>Some code comes off as being redundant, unused, or unreachable. As such, they can be </a:t>
            </a:r>
            <a:r>
              <a:rPr lang="en-US" dirty="0" smtClean="0"/>
              <a:t>eliminated </a:t>
            </a:r>
            <a:r>
              <a:rPr lang="en-US" dirty="0"/>
              <a:t>without having an effect on the program. </a:t>
            </a:r>
            <a:endParaRPr lang="en-US" dirty="0" smtClean="0"/>
          </a:p>
          <a:p>
            <a:pPr marL="0" indent="0">
              <a:buNone/>
            </a:pPr>
            <a:endParaRPr lang="en-US" dirty="0" smtClean="0"/>
          </a:p>
          <a:p>
            <a:r>
              <a:rPr lang="en-US" dirty="0" smtClean="0"/>
              <a:t>4 types</a:t>
            </a:r>
          </a:p>
          <a:p>
            <a:pPr marL="731520" lvl="1" indent="-457200">
              <a:buFont typeface="+mj-lt"/>
              <a:buAutoNum type="arabicPeriod"/>
            </a:pPr>
            <a:r>
              <a:rPr lang="en-US" dirty="0"/>
              <a:t>Elimination of uninitialized variables and constants.</a:t>
            </a:r>
          </a:p>
          <a:p>
            <a:pPr marL="731520" lvl="1" indent="-457200">
              <a:buFont typeface="+mj-lt"/>
              <a:buAutoNum type="arabicPeriod"/>
            </a:pPr>
            <a:r>
              <a:rPr lang="en-US" dirty="0"/>
              <a:t>Removing unused initializations.</a:t>
            </a:r>
          </a:p>
          <a:p>
            <a:pPr marL="731520" lvl="1" indent="-457200">
              <a:buFont typeface="+mj-lt"/>
              <a:buAutoNum type="arabicPeriod"/>
            </a:pPr>
            <a:r>
              <a:rPr lang="en-US" dirty="0"/>
              <a:t>Combining redundant initializations</a:t>
            </a:r>
            <a:r>
              <a:rPr lang="en-US" dirty="0" smtClean="0"/>
              <a:t>.</a:t>
            </a:r>
          </a:p>
          <a:p>
            <a:pPr marL="731520" lvl="1" indent="-457200">
              <a:buFont typeface="+mj-lt"/>
              <a:buAutoNum type="arabicPeriod"/>
            </a:pPr>
            <a:r>
              <a:rPr lang="en-US" dirty="0" smtClean="0"/>
              <a:t>Removing unreachable statements</a:t>
            </a:r>
            <a:endParaRPr lang="en-US" dirty="0"/>
          </a:p>
        </p:txBody>
      </p:sp>
    </p:spTree>
    <p:extLst>
      <p:ext uri="{BB962C8B-B14F-4D97-AF65-F5344CB8AC3E}">
        <p14:creationId xmlns:p14="http://schemas.microsoft.com/office/powerpoint/2010/main" val="4159106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 Code Elimination</a:t>
            </a:r>
          </a:p>
        </p:txBody>
      </p:sp>
      <p:sp>
        <p:nvSpPr>
          <p:cNvPr id="5" name="TextBox 4"/>
          <p:cNvSpPr txBox="1"/>
          <p:nvPr/>
        </p:nvSpPr>
        <p:spPr>
          <a:xfrm>
            <a:off x="1016000" y="1516798"/>
            <a:ext cx="7820152" cy="4770537"/>
          </a:xfrm>
          <a:prstGeom prst="rect">
            <a:avLst/>
          </a:prstGeom>
          <a:noFill/>
        </p:spPr>
        <p:txBody>
          <a:bodyPr wrap="square" rtlCol="0">
            <a:spAutoFit/>
          </a:bodyPr>
          <a:lstStyle/>
          <a:p>
            <a:r>
              <a:rPr lang="mr-IN" sz="1600" dirty="0">
                <a:latin typeface="Ayuthaya"/>
                <a:cs typeface="Ayuthaya"/>
              </a:rPr>
              <a:t>program p;</a:t>
            </a:r>
          </a:p>
          <a:p>
            <a:r>
              <a:rPr lang="mr-IN" sz="1600" dirty="0">
                <a:latin typeface="Ayuthaya"/>
                <a:cs typeface="Ayuthaya"/>
              </a:rPr>
              <a:t>  var x, y, z: integer</a:t>
            </a:r>
            <a:r>
              <a:rPr lang="mr-IN" sz="1600" dirty="0" smtClean="0">
                <a:latin typeface="Ayuthaya"/>
                <a:cs typeface="Ayuthaya"/>
              </a:rPr>
              <a:t>;</a:t>
            </a:r>
            <a:r>
              <a:rPr lang="en-CA" sz="1600" dirty="0" smtClean="0">
                <a:latin typeface="Ayuthaya"/>
                <a:cs typeface="Ayuthaya"/>
              </a:rPr>
              <a:t> </a:t>
            </a:r>
            <a:r>
              <a:rPr lang="en-US" sz="1600" dirty="0">
                <a:solidFill>
                  <a:srgbClr val="FF0000"/>
                </a:solidFill>
              </a:rPr>
              <a:t># case 1 :uninitialized variable z</a:t>
            </a:r>
            <a:r>
              <a:rPr lang="mr-IN" sz="1600" dirty="0">
                <a:solidFill>
                  <a:srgbClr val="FF0000"/>
                </a:solidFill>
              </a:rPr>
              <a:t> </a:t>
            </a:r>
            <a:endParaRPr lang="mr-IN" sz="1600" dirty="0">
              <a:solidFill>
                <a:srgbClr val="FF0000"/>
              </a:solidFill>
              <a:latin typeface="Ayuthaya"/>
              <a:cs typeface="Ayuthaya"/>
            </a:endParaRPr>
          </a:p>
          <a:p>
            <a:r>
              <a:rPr lang="mr-IN" sz="1600" dirty="0">
                <a:latin typeface="Ayuthaya"/>
                <a:cs typeface="Ayuthaya"/>
              </a:rPr>
              <a:t>  begin x := 1;</a:t>
            </a:r>
          </a:p>
          <a:p>
            <a:r>
              <a:rPr lang="mr-IN" sz="1600" dirty="0">
                <a:latin typeface="Ayuthaya"/>
                <a:cs typeface="Ayuthaya"/>
              </a:rPr>
              <a:t>    y := 3</a:t>
            </a:r>
            <a:r>
              <a:rPr lang="mr-IN" sz="1600" dirty="0" smtClean="0">
                <a:latin typeface="Ayuthaya"/>
                <a:cs typeface="Ayuthaya"/>
              </a:rPr>
              <a:t>;</a:t>
            </a:r>
            <a:r>
              <a:rPr lang="en-CA" sz="1600" dirty="0"/>
              <a:t> </a:t>
            </a:r>
            <a:r>
              <a:rPr lang="en-CA" sz="1600" dirty="0">
                <a:solidFill>
                  <a:srgbClr val="FF0000"/>
                </a:solidFill>
              </a:rPr>
              <a:t>#case 2: unused </a:t>
            </a:r>
            <a:r>
              <a:rPr lang="en-CA" sz="1600" dirty="0" smtClean="0">
                <a:solidFill>
                  <a:srgbClr val="FF0000"/>
                </a:solidFill>
              </a:rPr>
              <a:t>initializations</a:t>
            </a:r>
            <a:endParaRPr lang="mr-IN" sz="1600" dirty="0">
              <a:solidFill>
                <a:srgbClr val="FF0000"/>
              </a:solidFill>
              <a:latin typeface="Ayuthaya"/>
              <a:cs typeface="Ayuthaya"/>
            </a:endParaRPr>
          </a:p>
          <a:p>
            <a:r>
              <a:rPr lang="mr-IN" sz="1600" dirty="0">
                <a:latin typeface="Ayuthaya"/>
                <a:cs typeface="Ayuthaya"/>
              </a:rPr>
              <a:t>    y := 5;</a:t>
            </a:r>
          </a:p>
          <a:p>
            <a:r>
              <a:rPr lang="mr-IN" sz="1600" dirty="0">
                <a:latin typeface="Ayuthaya"/>
                <a:cs typeface="Ayuthaya"/>
              </a:rPr>
              <a:t>    x := 7;</a:t>
            </a:r>
          </a:p>
          <a:p>
            <a:r>
              <a:rPr lang="mr-IN" sz="1600" dirty="0">
                <a:latin typeface="Ayuthaya"/>
                <a:cs typeface="Ayuthaya"/>
              </a:rPr>
              <a:t>    x := x + 9</a:t>
            </a:r>
            <a:r>
              <a:rPr lang="mr-IN" sz="1600" dirty="0" smtClean="0">
                <a:latin typeface="Ayuthaya"/>
                <a:cs typeface="Ayuthaya"/>
              </a:rPr>
              <a:t>;</a:t>
            </a:r>
            <a:r>
              <a:rPr lang="en-CA" sz="1600" dirty="0"/>
              <a:t> </a:t>
            </a:r>
            <a:r>
              <a:rPr lang="en-CA" sz="1600" dirty="0">
                <a:solidFill>
                  <a:srgbClr val="FF0000"/>
                </a:solidFill>
              </a:rPr>
              <a:t>#case 3: redundant </a:t>
            </a:r>
            <a:r>
              <a:rPr lang="en-CA" sz="1600" dirty="0" smtClean="0">
                <a:solidFill>
                  <a:srgbClr val="FF0000"/>
                </a:solidFill>
              </a:rPr>
              <a:t>initializations</a:t>
            </a:r>
            <a:endParaRPr lang="mr-IN" sz="1600" dirty="0">
              <a:solidFill>
                <a:srgbClr val="FF0000"/>
              </a:solidFill>
              <a:latin typeface="Ayuthaya"/>
              <a:cs typeface="Ayuthaya"/>
            </a:endParaRPr>
          </a:p>
          <a:p>
            <a:r>
              <a:rPr lang="mr-IN" sz="1600" dirty="0">
                <a:latin typeface="Ayuthaya"/>
                <a:cs typeface="Ayuthaya"/>
              </a:rPr>
              <a:t>    while false do</a:t>
            </a:r>
          </a:p>
          <a:p>
            <a:r>
              <a:rPr lang="mr-IN" sz="1600" dirty="0">
                <a:latin typeface="Ayuthaya"/>
                <a:cs typeface="Ayuthaya"/>
              </a:rPr>
              <a:t>      </a:t>
            </a:r>
            <a:r>
              <a:rPr lang="mr-IN" sz="1600" dirty="0" smtClean="0">
                <a:latin typeface="Ayuthaya"/>
                <a:cs typeface="Ayuthaya"/>
              </a:rPr>
              <a:t>begin</a:t>
            </a:r>
            <a:r>
              <a:rPr lang="en-CA" sz="1600" dirty="0">
                <a:latin typeface="Ayuthaya"/>
                <a:cs typeface="Ayuthaya"/>
              </a:rPr>
              <a:t> #case 4: </a:t>
            </a:r>
            <a:r>
              <a:rPr lang="en-CA" sz="1600" dirty="0" smtClean="0">
                <a:solidFill>
                  <a:srgbClr val="FF0000"/>
                </a:solidFill>
                <a:latin typeface="+mj-lt"/>
                <a:cs typeface="Ayuthaya"/>
              </a:rPr>
              <a:t>#case </a:t>
            </a:r>
            <a:r>
              <a:rPr lang="en-CA" sz="1600" dirty="0">
                <a:solidFill>
                  <a:srgbClr val="FF0000"/>
                </a:solidFill>
                <a:latin typeface="+mj-lt"/>
                <a:cs typeface="Ayuthaya"/>
              </a:rPr>
              <a:t>4: </a:t>
            </a:r>
            <a:r>
              <a:rPr lang="en-CA" sz="1600" dirty="0" smtClean="0">
                <a:solidFill>
                  <a:srgbClr val="FF0000"/>
                </a:solidFill>
                <a:latin typeface="+mj-lt"/>
                <a:cs typeface="Ayuthaya"/>
              </a:rPr>
              <a:t>unreachable </a:t>
            </a:r>
            <a:r>
              <a:rPr lang="en-CA" sz="1600" dirty="0">
                <a:solidFill>
                  <a:srgbClr val="FF0000"/>
                </a:solidFill>
                <a:latin typeface="+mj-lt"/>
                <a:cs typeface="Ayuthaya"/>
              </a:rPr>
              <a:t>statement</a:t>
            </a:r>
            <a:endParaRPr lang="mr-IN" sz="1600" dirty="0">
              <a:solidFill>
                <a:srgbClr val="FF0000"/>
              </a:solidFill>
              <a:latin typeface="+mj-lt"/>
              <a:cs typeface="Ayuthaya"/>
            </a:endParaRPr>
          </a:p>
          <a:p>
            <a:r>
              <a:rPr lang="mr-IN" sz="1600" dirty="0">
                <a:latin typeface="Ayuthaya"/>
                <a:cs typeface="Ayuthaya"/>
              </a:rPr>
              <a:t>        x := 11;</a:t>
            </a:r>
          </a:p>
          <a:p>
            <a:r>
              <a:rPr lang="mr-IN" sz="1600" dirty="0">
                <a:latin typeface="Ayuthaya"/>
                <a:cs typeface="Ayuthaya"/>
              </a:rPr>
              <a:t>        y := 13</a:t>
            </a:r>
          </a:p>
          <a:p>
            <a:r>
              <a:rPr lang="mr-IN" sz="1600" dirty="0">
                <a:latin typeface="Ayuthaya"/>
                <a:cs typeface="Ayuthaya"/>
              </a:rPr>
              <a:t>      end;</a:t>
            </a:r>
          </a:p>
          <a:p>
            <a:r>
              <a:rPr lang="mr-IN" sz="1600" dirty="0">
                <a:latin typeface="Ayuthaya"/>
                <a:cs typeface="Ayuthaya"/>
              </a:rPr>
              <a:t>    while true do</a:t>
            </a:r>
          </a:p>
          <a:p>
            <a:r>
              <a:rPr lang="mr-IN" sz="1600" dirty="0">
                <a:latin typeface="Ayuthaya"/>
                <a:cs typeface="Ayuthaya"/>
              </a:rPr>
              <a:t>      begin</a:t>
            </a:r>
          </a:p>
          <a:p>
            <a:r>
              <a:rPr lang="mr-IN" sz="1600" dirty="0">
                <a:latin typeface="Ayuthaya"/>
                <a:cs typeface="Ayuthaya"/>
              </a:rPr>
              <a:t>        x := 15;</a:t>
            </a:r>
          </a:p>
          <a:p>
            <a:r>
              <a:rPr lang="mr-IN" sz="1600" dirty="0">
                <a:latin typeface="Ayuthaya"/>
                <a:cs typeface="Ayuthaya"/>
              </a:rPr>
              <a:t>        y := 17</a:t>
            </a:r>
          </a:p>
          <a:p>
            <a:r>
              <a:rPr lang="mr-IN" sz="1600" dirty="0">
                <a:latin typeface="Ayuthaya"/>
                <a:cs typeface="Ayuthaya"/>
              </a:rPr>
              <a:t>      end;</a:t>
            </a:r>
          </a:p>
          <a:p>
            <a:r>
              <a:rPr lang="mr-IN" sz="1600" dirty="0">
                <a:latin typeface="Ayuthaya"/>
                <a:cs typeface="Ayuthaya"/>
              </a:rPr>
              <a:t>    x := </a:t>
            </a:r>
            <a:r>
              <a:rPr lang="mr-IN" sz="1600" dirty="0" smtClean="0">
                <a:latin typeface="Ayuthaya"/>
                <a:cs typeface="Ayuthaya"/>
              </a:rPr>
              <a:t>19</a:t>
            </a:r>
            <a:r>
              <a:rPr lang="en-CA" sz="1600" dirty="0">
                <a:latin typeface="Ayuthaya"/>
                <a:cs typeface="Ayuthaya"/>
              </a:rPr>
              <a:t> </a:t>
            </a:r>
            <a:r>
              <a:rPr lang="en-CA" sz="1600" dirty="0">
                <a:solidFill>
                  <a:srgbClr val="FF0000"/>
                </a:solidFill>
                <a:latin typeface="+mj-lt"/>
                <a:cs typeface="Ayuthaya"/>
              </a:rPr>
              <a:t>#case 4: unreachable statement</a:t>
            </a:r>
            <a:endParaRPr lang="mr-IN" sz="1600" dirty="0">
              <a:solidFill>
                <a:srgbClr val="FF0000"/>
              </a:solidFill>
              <a:latin typeface="+mj-lt"/>
              <a:cs typeface="Ayuthaya"/>
            </a:endParaRPr>
          </a:p>
          <a:p>
            <a:r>
              <a:rPr lang="mr-IN" sz="1600" dirty="0">
                <a:latin typeface="Ayuthaya"/>
                <a:cs typeface="Ayuthaya"/>
              </a:rPr>
              <a:t>  end</a:t>
            </a:r>
            <a:endParaRPr lang="en-US" sz="1600" dirty="0">
              <a:latin typeface="Ayuthaya"/>
              <a:cs typeface="Ayuthaya"/>
            </a:endParaRPr>
          </a:p>
        </p:txBody>
      </p:sp>
    </p:spTree>
    <p:extLst>
      <p:ext uri="{BB962C8B-B14F-4D97-AF65-F5344CB8AC3E}">
        <p14:creationId xmlns:p14="http://schemas.microsoft.com/office/powerpoint/2010/main" val="2732250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Case 1</a:t>
            </a:r>
            <a:endParaRPr lang="en-US" dirty="0"/>
          </a:p>
        </p:txBody>
      </p:sp>
      <p:sp>
        <p:nvSpPr>
          <p:cNvPr id="3" name="Content Placeholder 2"/>
          <p:cNvSpPr>
            <a:spLocks noGrp="1"/>
          </p:cNvSpPr>
          <p:nvPr>
            <p:ph sz="quarter" idx="1"/>
          </p:nvPr>
        </p:nvSpPr>
        <p:spPr/>
        <p:txBody>
          <a:bodyPr>
            <a:normAutofit fontScale="92500" lnSpcReduction="20000"/>
          </a:bodyPr>
          <a:lstStyle/>
          <a:p>
            <a:pPr>
              <a:lnSpc>
                <a:spcPct val="150000"/>
              </a:lnSpc>
            </a:pPr>
            <a:r>
              <a:rPr lang="en-US" sz="1800" dirty="0"/>
              <a:t>declared_identifiers[</a:t>
            </a:r>
            <a:r>
              <a:rPr lang="en-US" sz="1800" dirty="0" smtClean="0"/>
              <a:t>]</a:t>
            </a:r>
          </a:p>
          <a:p>
            <a:pPr lvl="1">
              <a:lnSpc>
                <a:spcPct val="150000"/>
              </a:lnSpc>
            </a:pPr>
            <a:r>
              <a:rPr lang="en-US" sz="1800" dirty="0"/>
              <a:t>global list of all declared </a:t>
            </a:r>
            <a:r>
              <a:rPr lang="en-US" sz="1800" dirty="0" smtClean="0"/>
              <a:t>variables</a:t>
            </a:r>
          </a:p>
          <a:p>
            <a:pPr>
              <a:lnSpc>
                <a:spcPct val="150000"/>
              </a:lnSpc>
            </a:pPr>
            <a:r>
              <a:rPr lang="en-US" sz="1800" dirty="0" smtClean="0"/>
              <a:t>initialized_identifiers</a:t>
            </a:r>
            <a:r>
              <a:rPr lang="en-US" sz="1800" dirty="0"/>
              <a:t>[</a:t>
            </a:r>
            <a:r>
              <a:rPr lang="en-US" sz="1800" dirty="0" smtClean="0"/>
              <a:t>]</a:t>
            </a:r>
          </a:p>
          <a:p>
            <a:pPr lvl="1">
              <a:lnSpc>
                <a:spcPct val="150000"/>
              </a:lnSpc>
            </a:pPr>
            <a:r>
              <a:rPr lang="en-US" sz="1800" dirty="0"/>
              <a:t>global list of all initialized </a:t>
            </a:r>
            <a:r>
              <a:rPr lang="en-US" sz="1800" dirty="0" smtClean="0"/>
              <a:t>variables</a:t>
            </a:r>
          </a:p>
          <a:p>
            <a:pPr>
              <a:lnSpc>
                <a:spcPct val="150000"/>
              </a:lnSpc>
            </a:pPr>
            <a:r>
              <a:rPr lang="en-US" sz="1800" dirty="0" smtClean="0"/>
              <a:t>number_of_declarations</a:t>
            </a:r>
          </a:p>
          <a:p>
            <a:pPr lvl="1">
              <a:lnSpc>
                <a:spcPct val="150000"/>
              </a:lnSpc>
            </a:pPr>
            <a:r>
              <a:rPr lang="en-US" sz="1800" dirty="0" smtClean="0"/>
              <a:t>Integer variable corresponding to number of declarations</a:t>
            </a:r>
          </a:p>
          <a:p>
            <a:pPr>
              <a:lnSpc>
                <a:spcPct val="150000"/>
              </a:lnSpc>
            </a:pPr>
            <a:r>
              <a:rPr lang="en-US" sz="1800" dirty="0" smtClean="0"/>
              <a:t>unused_declarations</a:t>
            </a:r>
            <a:r>
              <a:rPr lang="en-US" sz="1800" dirty="0"/>
              <a:t> </a:t>
            </a:r>
          </a:p>
          <a:p>
            <a:pPr lvl="1">
              <a:lnSpc>
                <a:spcPct val="150000"/>
              </a:lnSpc>
            </a:pPr>
            <a:r>
              <a:rPr lang="en-US" sz="1800" dirty="0" smtClean="0"/>
              <a:t> declared_identifiers - initialized_identifiers</a:t>
            </a:r>
          </a:p>
          <a:p>
            <a:pPr>
              <a:lnSpc>
                <a:spcPct val="150000"/>
              </a:lnSpc>
            </a:pPr>
            <a:r>
              <a:rPr lang="en-US" sz="1800" dirty="0"/>
              <a:t>a</a:t>
            </a:r>
            <a:r>
              <a:rPr lang="en-US" sz="1800" dirty="0" smtClean="0"/>
              <a:t>sm[] </a:t>
            </a:r>
          </a:p>
          <a:p>
            <a:pPr lvl="1">
              <a:lnSpc>
                <a:spcPct val="110000"/>
              </a:lnSpc>
            </a:pPr>
            <a:r>
              <a:rPr lang="en-US" sz="1800" dirty="0" smtClean="0"/>
              <a:t>Contains mips instructions as tuples with three items. For declarations, the first item is the variable to be declared and the second item is the space it takes in bytes and the third is empty</a:t>
            </a:r>
            <a:endParaRPr lang="en-US" sz="1800" dirty="0"/>
          </a:p>
        </p:txBody>
      </p:sp>
    </p:spTree>
    <p:extLst>
      <p:ext uri="{BB962C8B-B14F-4D97-AF65-F5344CB8AC3E}">
        <p14:creationId xmlns:p14="http://schemas.microsoft.com/office/powerpoint/2010/main" val="1895664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Case 1</a:t>
            </a:r>
          </a:p>
        </p:txBody>
      </p:sp>
      <p:sp>
        <p:nvSpPr>
          <p:cNvPr id="5" name="TextBox 4"/>
          <p:cNvSpPr txBox="1"/>
          <p:nvPr/>
        </p:nvSpPr>
        <p:spPr>
          <a:xfrm>
            <a:off x="1213556" y="1834444"/>
            <a:ext cx="6886222" cy="1200329"/>
          </a:xfrm>
          <a:prstGeom prst="rect">
            <a:avLst/>
          </a:prstGeom>
          <a:noFill/>
        </p:spPr>
        <p:txBody>
          <a:bodyPr wrap="square" rtlCol="0">
            <a:spAutoFit/>
          </a:bodyPr>
          <a:lstStyle/>
          <a:p>
            <a:r>
              <a:rPr lang="en-US" dirty="0" smtClean="0">
                <a:latin typeface="Ayuthaya"/>
                <a:cs typeface="Ayuthaya"/>
              </a:rPr>
              <a:t>def remove_uninitialized_variables</a:t>
            </a:r>
            <a:r>
              <a:rPr lang="en-US" dirty="0">
                <a:latin typeface="Ayuthaya"/>
                <a:cs typeface="Ayuthaya"/>
              </a:rPr>
              <a:t>():</a:t>
            </a:r>
          </a:p>
          <a:p>
            <a:r>
              <a:rPr lang="en-US" dirty="0">
                <a:latin typeface="Ayuthaya"/>
                <a:cs typeface="Ayuthaya"/>
              </a:rPr>
              <a:t>    for (0 =&lt; i &lt; number_of_declarations):</a:t>
            </a:r>
          </a:p>
          <a:p>
            <a:r>
              <a:rPr lang="en-US" dirty="0">
                <a:latin typeface="Ayuthaya"/>
                <a:cs typeface="Ayuthaya"/>
              </a:rPr>
              <a:t>        if asm[i][0] in unused_declarations:</a:t>
            </a:r>
          </a:p>
          <a:p>
            <a:r>
              <a:rPr lang="en-US" dirty="0">
                <a:latin typeface="Ayuthaya"/>
                <a:cs typeface="Ayuthaya"/>
              </a:rPr>
              <a:t>            asm[i].pop()</a:t>
            </a:r>
          </a:p>
        </p:txBody>
      </p:sp>
      <p:sp>
        <p:nvSpPr>
          <p:cNvPr id="8" name="Content Placeholder 2"/>
          <p:cNvSpPr>
            <a:spLocks noGrp="1"/>
          </p:cNvSpPr>
          <p:nvPr>
            <p:ph sz="quarter" idx="1"/>
          </p:nvPr>
        </p:nvSpPr>
        <p:spPr>
          <a:xfrm>
            <a:off x="301752" y="1527048"/>
            <a:ext cx="8503920" cy="4572000"/>
          </a:xfrm>
        </p:spPr>
        <p:txBody>
          <a:bodyPr/>
          <a:lstStyle/>
          <a:p>
            <a:endParaRPr lang="en-US" dirty="0" smtClean="0"/>
          </a:p>
          <a:p>
            <a:endParaRPr lang="en-US" dirty="0"/>
          </a:p>
          <a:p>
            <a:endParaRPr lang="en-US" dirty="0" smtClean="0"/>
          </a:p>
          <a:p>
            <a:endParaRPr lang="en-US" dirty="0" smtClean="0"/>
          </a:p>
          <a:p>
            <a:endParaRPr lang="en-US" dirty="0"/>
          </a:p>
          <a:p>
            <a:r>
              <a:rPr lang="en-US" sz="1800" dirty="0"/>
              <a:t>Complexity: </a:t>
            </a:r>
            <a:r>
              <a:rPr lang="en-US" sz="1800" dirty="0" smtClean="0"/>
              <a:t>Easy. </a:t>
            </a:r>
            <a:r>
              <a:rPr lang="en-US" sz="1800" dirty="0"/>
              <a:t>Because the difficulty comes from recognizing that asm contains the lines with the variable declaration, and just need to keep track and remove from asm the variables that are not used.</a:t>
            </a:r>
          </a:p>
        </p:txBody>
      </p:sp>
    </p:spTree>
    <p:extLst>
      <p:ext uri="{BB962C8B-B14F-4D97-AF65-F5344CB8AC3E}">
        <p14:creationId xmlns:p14="http://schemas.microsoft.com/office/powerpoint/2010/main" val="1949608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Case 2</a:t>
            </a:r>
            <a:endParaRPr lang="en-US" dirty="0"/>
          </a:p>
        </p:txBody>
      </p:sp>
      <p:sp>
        <p:nvSpPr>
          <p:cNvPr id="4" name="TextBox 3"/>
          <p:cNvSpPr txBox="1"/>
          <p:nvPr/>
        </p:nvSpPr>
        <p:spPr>
          <a:xfrm>
            <a:off x="301752" y="1735666"/>
            <a:ext cx="8805333" cy="2031325"/>
          </a:xfrm>
          <a:prstGeom prst="rect">
            <a:avLst/>
          </a:prstGeom>
          <a:noFill/>
        </p:spPr>
        <p:txBody>
          <a:bodyPr wrap="square" rtlCol="0">
            <a:spAutoFit/>
          </a:bodyPr>
          <a:lstStyle/>
          <a:p>
            <a:r>
              <a:rPr lang="en-US" sz="1400" dirty="0">
                <a:latin typeface="Ayuthaya"/>
                <a:cs typeface="Ayuthaya"/>
              </a:rPr>
              <a:t>  </a:t>
            </a:r>
            <a:r>
              <a:rPr lang="en-US" sz="1400" dirty="0" smtClean="0">
                <a:latin typeface="Ayuthaya"/>
                <a:cs typeface="Ayuthaya"/>
              </a:rPr>
              <a:t>  consecutive_initialization </a:t>
            </a:r>
            <a:r>
              <a:rPr lang="en-US" sz="1400" dirty="0">
                <a:latin typeface="Ayuthaya"/>
                <a:cs typeface="Ayuthaya"/>
              </a:rPr>
              <a:t>= false	</a:t>
            </a:r>
          </a:p>
          <a:p>
            <a:r>
              <a:rPr lang="en-US" sz="1400" dirty="0">
                <a:latin typeface="Ayuthaya"/>
                <a:cs typeface="Ayuthaya"/>
              </a:rPr>
              <a:t>    def statement():	</a:t>
            </a:r>
          </a:p>
          <a:p>
            <a:r>
              <a:rPr lang="en-US" sz="1400" dirty="0">
                <a:latin typeface="Ayuthaya"/>
                <a:cs typeface="Ayuthaya"/>
              </a:rPr>
              <a:t>        if SC.sym == BECOMES and consecutive_initialization != [SC.val,True]:</a:t>
            </a:r>
          </a:p>
          <a:p>
            <a:r>
              <a:rPr lang="en-US" sz="1400" dirty="0">
                <a:latin typeface="Ayuthaya"/>
                <a:cs typeface="Ayuthaya"/>
              </a:rPr>
              <a:t>            </a:t>
            </a:r>
            <a:r>
              <a:rPr lang="en-US" sz="1400" dirty="0" smtClean="0">
                <a:latin typeface="Ayuthaya"/>
                <a:cs typeface="Ayuthaya"/>
              </a:rPr>
              <a:t>	consecutive_initialization</a:t>
            </a:r>
            <a:r>
              <a:rPr lang="en-US" sz="1400" dirty="0">
                <a:latin typeface="Ayuthaya"/>
                <a:cs typeface="Ayuthaya"/>
              </a:rPr>
              <a:t>=[SC.val,True</a:t>
            </a:r>
            <a:r>
              <a:rPr lang="en-US" sz="1400" dirty="0" smtClean="0">
                <a:latin typeface="Ayuthaya"/>
                <a:cs typeface="Ayuthaya"/>
              </a:rPr>
              <a:t>]</a:t>
            </a:r>
          </a:p>
          <a:p>
            <a:r>
              <a:rPr lang="en-US" sz="1400" dirty="0">
                <a:latin typeface="Ayuthaya"/>
                <a:cs typeface="Ayuthaya"/>
              </a:rPr>
              <a:t>	</a:t>
            </a:r>
            <a:r>
              <a:rPr lang="en-US" sz="1400" dirty="0" smtClean="0">
                <a:latin typeface="Ayuthaya"/>
                <a:cs typeface="Ayuthaya"/>
              </a:rPr>
              <a:t>	# perform initialization</a:t>
            </a:r>
          </a:p>
          <a:p>
            <a:r>
              <a:rPr lang="en-US" sz="1400" dirty="0" smtClean="0">
                <a:latin typeface="Ayuthaya"/>
                <a:cs typeface="Ayuthaya"/>
              </a:rPr>
              <a:t>        </a:t>
            </a:r>
            <a:r>
              <a:rPr lang="en-US" sz="1400" dirty="0">
                <a:latin typeface="Ayuthaya"/>
                <a:cs typeface="Ayuthaya"/>
              </a:rPr>
              <a:t>elif SC.sym == BECOMES and consecutive_initialization == [SC.val,True]:</a:t>
            </a:r>
          </a:p>
          <a:p>
            <a:r>
              <a:rPr lang="en-US" sz="1400" dirty="0">
                <a:latin typeface="Ayuthaya"/>
                <a:cs typeface="Ayuthaya"/>
              </a:rPr>
              <a:t>               </a:t>
            </a:r>
            <a:r>
              <a:rPr lang="en-US" sz="1400" dirty="0" smtClean="0">
                <a:latin typeface="Ayuthaya"/>
                <a:cs typeface="Ayuthaya"/>
              </a:rPr>
              <a:t>	asm.pop</a:t>
            </a:r>
            <a:r>
              <a:rPr lang="en-US" sz="1400" dirty="0">
                <a:latin typeface="Ayuthaya"/>
                <a:cs typeface="Ayuthaya"/>
              </a:rPr>
              <a:t>()</a:t>
            </a:r>
          </a:p>
          <a:p>
            <a:r>
              <a:rPr lang="en-US" sz="1400" dirty="0">
                <a:latin typeface="Ayuthaya"/>
                <a:cs typeface="Ayuthaya"/>
              </a:rPr>
              <a:t>                </a:t>
            </a:r>
            <a:r>
              <a:rPr lang="en-US" sz="1400" dirty="0" smtClean="0">
                <a:latin typeface="Ayuthaya"/>
                <a:cs typeface="Ayuthaya"/>
              </a:rPr>
              <a:t>	asm.pop</a:t>
            </a:r>
            <a:r>
              <a:rPr lang="en-US" sz="1400" dirty="0">
                <a:latin typeface="Ayuthaya"/>
                <a:cs typeface="Ayuthaya"/>
              </a:rPr>
              <a:t>()</a:t>
            </a:r>
          </a:p>
          <a:p>
            <a:r>
              <a:rPr lang="en-US" sz="1400" dirty="0">
                <a:latin typeface="Ayuthaya"/>
                <a:cs typeface="Ayuthaya"/>
              </a:rPr>
              <a:t>                # perform new initialization</a:t>
            </a:r>
          </a:p>
        </p:txBody>
      </p:sp>
      <p:sp>
        <p:nvSpPr>
          <p:cNvPr id="6" name="Content Placeholder 2"/>
          <p:cNvSpPr>
            <a:spLocks noGrp="1"/>
          </p:cNvSpPr>
          <p:nvPr>
            <p:ph sz="quarter" idx="1"/>
          </p:nvPr>
        </p:nvSpPr>
        <p:spPr>
          <a:xfrm>
            <a:off x="301752" y="1527048"/>
            <a:ext cx="8503920" cy="4572000"/>
          </a:xfrm>
        </p:spPr>
        <p:txBody>
          <a:bodyPr/>
          <a:lstStyle/>
          <a:p>
            <a:endParaRPr lang="en-US" dirty="0" smtClean="0"/>
          </a:p>
          <a:p>
            <a:endParaRPr lang="en-US" dirty="0"/>
          </a:p>
          <a:p>
            <a:endParaRPr lang="en-US" dirty="0" smtClean="0"/>
          </a:p>
          <a:p>
            <a:endParaRPr lang="en-US" dirty="0" smtClean="0"/>
          </a:p>
          <a:p>
            <a:endParaRPr lang="en-US" dirty="0" smtClean="0"/>
          </a:p>
          <a:p>
            <a:endParaRPr lang="en-US" dirty="0" smtClean="0"/>
          </a:p>
          <a:p>
            <a:r>
              <a:rPr lang="en-US" sz="2000" dirty="0" smtClean="0"/>
              <a:t>SC.sym is the last character that the scanner has read so far</a:t>
            </a:r>
            <a:endParaRPr lang="en-US" sz="2000" dirty="0"/>
          </a:p>
        </p:txBody>
      </p:sp>
    </p:spTree>
    <p:extLst>
      <p:ext uri="{BB962C8B-B14F-4D97-AF65-F5344CB8AC3E}">
        <p14:creationId xmlns:p14="http://schemas.microsoft.com/office/powerpoint/2010/main" val="3995040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Case 2</a:t>
            </a:r>
          </a:p>
        </p:txBody>
      </p:sp>
      <p:sp>
        <p:nvSpPr>
          <p:cNvPr id="3" name="Content Placeholder 2"/>
          <p:cNvSpPr>
            <a:spLocks noGrp="1"/>
          </p:cNvSpPr>
          <p:nvPr>
            <p:ph sz="quarter" idx="1"/>
          </p:nvPr>
        </p:nvSpPr>
        <p:spPr/>
        <p:txBody>
          <a:bodyPr>
            <a:normAutofit fontScale="62500" lnSpcReduction="20000"/>
          </a:bodyPr>
          <a:lstStyle/>
          <a:p>
            <a:r>
              <a:rPr lang="en-US" dirty="0" smtClean="0"/>
              <a:t>Limitations</a:t>
            </a:r>
          </a:p>
          <a:p>
            <a:endParaRPr lang="en-US" dirty="0" smtClean="0"/>
          </a:p>
          <a:p>
            <a:pPr lvl="1"/>
            <a:r>
              <a:rPr lang="en-US" dirty="0" smtClean="0"/>
              <a:t>Only works for consecutive initializations</a:t>
            </a:r>
          </a:p>
          <a:p>
            <a:pPr lvl="1"/>
            <a:r>
              <a:rPr lang="en-US" dirty="0" smtClean="0"/>
              <a:t>Right hand side of initialization has to be constant</a:t>
            </a:r>
          </a:p>
          <a:p>
            <a:pPr lvl="1"/>
            <a:endParaRPr lang="en-US" dirty="0" smtClean="0"/>
          </a:p>
          <a:p>
            <a:r>
              <a:rPr lang="en-US" dirty="0" smtClean="0"/>
              <a:t>General case</a:t>
            </a:r>
          </a:p>
          <a:p>
            <a:endParaRPr lang="en-US" dirty="0" smtClean="0"/>
          </a:p>
          <a:p>
            <a:pPr lvl="1"/>
            <a:r>
              <a:rPr lang="en-US" dirty="0" smtClean="0"/>
              <a:t> Would require to to </a:t>
            </a:r>
            <a:r>
              <a:rPr lang="en-US" dirty="0"/>
              <a:t>keep track of the position of every initialization in the assembly code. </a:t>
            </a:r>
            <a:endParaRPr lang="en-US" dirty="0" smtClean="0"/>
          </a:p>
          <a:p>
            <a:pPr lvl="1"/>
            <a:r>
              <a:rPr lang="en-US" dirty="0" smtClean="0"/>
              <a:t>Check all the statements to see if variable has been used between first and second initialization</a:t>
            </a:r>
          </a:p>
          <a:p>
            <a:pPr lvl="1"/>
            <a:r>
              <a:rPr lang="en-US" dirty="0"/>
              <a:t>K</a:t>
            </a:r>
            <a:r>
              <a:rPr lang="en-US" dirty="0" smtClean="0"/>
              <a:t>eep </a:t>
            </a:r>
            <a:r>
              <a:rPr lang="en-US" dirty="0"/>
              <a:t>track of the length of the assembly code </a:t>
            </a:r>
            <a:r>
              <a:rPr lang="en-US" dirty="0" smtClean="0"/>
              <a:t>for the each initialization in order to remove </a:t>
            </a:r>
            <a:r>
              <a:rPr lang="en-US" dirty="0"/>
              <a:t>unused instructions</a:t>
            </a:r>
            <a:r>
              <a:rPr lang="en-US" dirty="0" smtClean="0"/>
              <a:t>.</a:t>
            </a:r>
          </a:p>
          <a:p>
            <a:pPr lvl="1"/>
            <a:endParaRPr lang="en-US" dirty="0" smtClean="0"/>
          </a:p>
          <a:p>
            <a:r>
              <a:rPr lang="en-US" dirty="0" smtClean="0"/>
              <a:t>Complexity</a:t>
            </a:r>
          </a:p>
          <a:p>
            <a:endParaRPr lang="en-US" dirty="0" smtClean="0"/>
          </a:p>
          <a:p>
            <a:pPr lvl="1"/>
            <a:r>
              <a:rPr lang="en-US" dirty="0" smtClean="0"/>
              <a:t>This implementation </a:t>
            </a:r>
          </a:p>
          <a:p>
            <a:pPr lvl="2"/>
            <a:r>
              <a:rPr lang="en-US" dirty="0" smtClean="0"/>
              <a:t>Easy as it requires the addition of a single global variable and few lines of code</a:t>
            </a:r>
          </a:p>
          <a:p>
            <a:pPr lvl="1"/>
            <a:r>
              <a:rPr lang="en-US" dirty="0" smtClean="0"/>
              <a:t>General case</a:t>
            </a:r>
          </a:p>
          <a:p>
            <a:pPr lvl="2"/>
            <a:r>
              <a:rPr lang="en-US" dirty="0" smtClean="0"/>
              <a:t>Hard. Keeping track of all the instructions, their assembly position and their length would require a lot of memory and would complicate the code.</a:t>
            </a:r>
          </a:p>
          <a:p>
            <a:endParaRPr lang="en-US" dirty="0"/>
          </a:p>
        </p:txBody>
      </p:sp>
    </p:spTree>
    <p:extLst>
      <p:ext uri="{BB962C8B-B14F-4D97-AF65-F5344CB8AC3E}">
        <p14:creationId xmlns:p14="http://schemas.microsoft.com/office/powerpoint/2010/main" val="1706344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Background</a:t>
            </a:r>
            <a:endParaRPr lang="en-US" dirty="0"/>
          </a:p>
        </p:txBody>
      </p:sp>
      <p:sp>
        <p:nvSpPr>
          <p:cNvPr id="2" name="Content Placeholder 1"/>
          <p:cNvSpPr>
            <a:spLocks noGrp="1"/>
          </p:cNvSpPr>
          <p:nvPr>
            <p:ph sz="quarter" idx="1"/>
          </p:nvPr>
        </p:nvSpPr>
        <p:spPr/>
        <p:txBody>
          <a:bodyPr>
            <a:normAutofit fontScale="62500" lnSpcReduction="20000"/>
          </a:bodyPr>
          <a:lstStyle/>
          <a:p>
            <a:pPr>
              <a:lnSpc>
                <a:spcPct val="150000"/>
              </a:lnSpc>
            </a:pPr>
            <a:r>
              <a:rPr lang="en-US" dirty="0"/>
              <a:t>The goal of compiler optimization is to minimize or maximize some attributes of the </a:t>
            </a:r>
            <a:r>
              <a:rPr lang="en-US" dirty="0" smtClean="0"/>
              <a:t>executable program</a:t>
            </a:r>
          </a:p>
          <a:p>
            <a:pPr>
              <a:lnSpc>
                <a:spcPct val="150000"/>
              </a:lnSpc>
            </a:pPr>
            <a:endParaRPr lang="en-US" dirty="0" smtClean="0"/>
          </a:p>
          <a:p>
            <a:pPr>
              <a:lnSpc>
                <a:spcPct val="150000"/>
              </a:lnSpc>
            </a:pPr>
            <a:r>
              <a:rPr lang="en-US" dirty="0"/>
              <a:t>Some examples of optimizations</a:t>
            </a:r>
            <a:r>
              <a:rPr lang="en-US" dirty="0" smtClean="0"/>
              <a:t>:</a:t>
            </a:r>
          </a:p>
          <a:p>
            <a:pPr lvl="1">
              <a:lnSpc>
                <a:spcPct val="150000"/>
              </a:lnSpc>
            </a:pPr>
            <a:r>
              <a:rPr lang="en-US" dirty="0" smtClean="0"/>
              <a:t>minimize </a:t>
            </a:r>
            <a:r>
              <a:rPr lang="en-US" dirty="0"/>
              <a:t>the time taken to execute a program; </a:t>
            </a:r>
            <a:endParaRPr lang="en-US" dirty="0" smtClean="0"/>
          </a:p>
          <a:p>
            <a:pPr lvl="1">
              <a:lnSpc>
                <a:spcPct val="150000"/>
              </a:lnSpc>
            </a:pPr>
            <a:r>
              <a:rPr lang="en-US" dirty="0" smtClean="0"/>
              <a:t>minimize </a:t>
            </a:r>
            <a:r>
              <a:rPr lang="en-US" dirty="0"/>
              <a:t>the amount of memory </a:t>
            </a:r>
            <a:r>
              <a:rPr lang="en-US" dirty="0" smtClean="0"/>
              <a:t>occupied</a:t>
            </a:r>
          </a:p>
          <a:p>
            <a:pPr marL="274320" lvl="1" indent="0">
              <a:lnSpc>
                <a:spcPct val="150000"/>
              </a:lnSpc>
              <a:buNone/>
            </a:pPr>
            <a:endParaRPr lang="en-US" dirty="0"/>
          </a:p>
          <a:p>
            <a:pPr>
              <a:lnSpc>
                <a:spcPct val="150000"/>
              </a:lnSpc>
            </a:pPr>
            <a:r>
              <a:rPr lang="en-US" dirty="0" smtClean="0"/>
              <a:t>Optimizations can help to minimize the resources used by the executable but add complexity to the Compiler itself</a:t>
            </a:r>
          </a:p>
          <a:p>
            <a:pPr>
              <a:lnSpc>
                <a:spcPct val="150000"/>
              </a:lnSpc>
            </a:pPr>
            <a:endParaRPr lang="en-US" dirty="0" smtClean="0"/>
          </a:p>
          <a:p>
            <a:pPr>
              <a:lnSpc>
                <a:spcPct val="150000"/>
              </a:lnSpc>
            </a:pPr>
            <a:r>
              <a:rPr lang="en-US" dirty="0" smtClean="0"/>
              <a:t>Because of this optimization </a:t>
            </a:r>
            <a:r>
              <a:rPr lang="en-US" dirty="0"/>
              <a:t>rarely produces </a:t>
            </a:r>
            <a:r>
              <a:rPr lang="en-US" dirty="0" smtClean="0"/>
              <a:t>optimal </a:t>
            </a:r>
            <a:r>
              <a:rPr lang="en-US" dirty="0"/>
              <a:t>output in any sense, and in fact </a:t>
            </a:r>
            <a:r>
              <a:rPr lang="en-US" dirty="0" smtClean="0"/>
              <a:t>may </a:t>
            </a:r>
            <a:r>
              <a:rPr lang="en-US" dirty="0"/>
              <a:t>impede performance in some </a:t>
            </a:r>
            <a:r>
              <a:rPr lang="en-US" dirty="0" smtClean="0"/>
              <a:t>cases</a:t>
            </a:r>
          </a:p>
        </p:txBody>
      </p:sp>
    </p:spTree>
    <p:extLst>
      <p:ext uri="{BB962C8B-B14F-4D97-AF65-F5344CB8AC3E}">
        <p14:creationId xmlns:p14="http://schemas.microsoft.com/office/powerpoint/2010/main" val="218254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Case 3</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a:t>Conditions</a:t>
            </a:r>
            <a:r>
              <a:rPr lang="en-US" dirty="0" smtClean="0"/>
              <a:t>:</a:t>
            </a:r>
          </a:p>
          <a:p>
            <a:endParaRPr lang="en-US" dirty="0"/>
          </a:p>
          <a:p>
            <a:pPr lvl="1"/>
            <a:r>
              <a:rPr lang="en-US" dirty="0" smtClean="0"/>
              <a:t>There </a:t>
            </a:r>
            <a:r>
              <a:rPr lang="en-US" dirty="0"/>
              <a:t>has to be two initialization statements of the same variable.</a:t>
            </a:r>
          </a:p>
          <a:p>
            <a:pPr lvl="1"/>
            <a:r>
              <a:rPr lang="en-US" dirty="0" smtClean="0"/>
              <a:t>There </a:t>
            </a:r>
            <a:r>
              <a:rPr lang="en-US" dirty="0"/>
              <a:t>has to be no use of the variable between the first and second initializations.</a:t>
            </a:r>
          </a:p>
          <a:p>
            <a:pPr lvl="1"/>
            <a:r>
              <a:rPr lang="en-US" dirty="0" smtClean="0"/>
              <a:t>The </a:t>
            </a:r>
            <a:r>
              <a:rPr lang="en-US" dirty="0"/>
              <a:t>second initialization must be of the form </a:t>
            </a:r>
            <a:r>
              <a:rPr lang="en-US" dirty="0" err="1"/>
              <a:t>Ident</a:t>
            </a:r>
            <a:r>
              <a:rPr lang="en-US" dirty="0"/>
              <a:t>:=</a:t>
            </a:r>
            <a:r>
              <a:rPr lang="en-US" dirty="0" err="1"/>
              <a:t>Ident</a:t>
            </a:r>
            <a:r>
              <a:rPr lang="en-US" dirty="0"/>
              <a:t> + </a:t>
            </a:r>
            <a:r>
              <a:rPr lang="en-US" dirty="0" smtClean="0"/>
              <a:t>Constant</a:t>
            </a:r>
          </a:p>
          <a:p>
            <a:pPr lvl="1"/>
            <a:endParaRPr lang="en-US" dirty="0"/>
          </a:p>
          <a:p>
            <a:r>
              <a:rPr lang="en-US" dirty="0"/>
              <a:t>Optimization</a:t>
            </a:r>
            <a:r>
              <a:rPr lang="en-US" dirty="0" smtClean="0"/>
              <a:t>:</a:t>
            </a:r>
          </a:p>
          <a:p>
            <a:endParaRPr lang="en-US" dirty="0"/>
          </a:p>
          <a:p>
            <a:pPr lvl="1"/>
            <a:r>
              <a:rPr lang="en-US" dirty="0" smtClean="0"/>
              <a:t>The </a:t>
            </a:r>
            <a:r>
              <a:rPr lang="en-US" dirty="0"/>
              <a:t>first initialization is of the form </a:t>
            </a:r>
            <a:r>
              <a:rPr lang="en-US" dirty="0" err="1"/>
              <a:t>Ident</a:t>
            </a:r>
            <a:r>
              <a:rPr lang="en-US" dirty="0"/>
              <a:t> := expression</a:t>
            </a:r>
          </a:p>
          <a:p>
            <a:pPr lvl="1"/>
            <a:r>
              <a:rPr lang="en-US" dirty="0" smtClean="0"/>
              <a:t>The </a:t>
            </a:r>
            <a:r>
              <a:rPr lang="en-US" dirty="0"/>
              <a:t>second is of the form </a:t>
            </a:r>
            <a:r>
              <a:rPr lang="en-US" dirty="0" err="1"/>
              <a:t>Ident</a:t>
            </a:r>
            <a:r>
              <a:rPr lang="en-US" dirty="0"/>
              <a:t>:=</a:t>
            </a:r>
            <a:r>
              <a:rPr lang="en-US" dirty="0" err="1"/>
              <a:t>Ident</a:t>
            </a:r>
            <a:r>
              <a:rPr lang="en-US" dirty="0"/>
              <a:t> + Constant</a:t>
            </a:r>
          </a:p>
          <a:p>
            <a:pPr lvl="1"/>
            <a:r>
              <a:rPr lang="en-US" dirty="0" smtClean="0"/>
              <a:t>Combine </a:t>
            </a:r>
            <a:r>
              <a:rPr lang="en-US" dirty="0"/>
              <a:t>the two to get </a:t>
            </a:r>
            <a:r>
              <a:rPr lang="en-US" dirty="0" err="1"/>
              <a:t>Ident</a:t>
            </a:r>
            <a:r>
              <a:rPr lang="en-US" dirty="0"/>
              <a:t> := expression + </a:t>
            </a:r>
            <a:r>
              <a:rPr lang="en-US" dirty="0" smtClean="0"/>
              <a:t>Constant</a:t>
            </a:r>
          </a:p>
          <a:p>
            <a:pPr lvl="1"/>
            <a:endParaRPr lang="en-US" dirty="0"/>
          </a:p>
          <a:p>
            <a:r>
              <a:rPr lang="en-US" dirty="0"/>
              <a:t>Adjustments for implementation</a:t>
            </a:r>
            <a:r>
              <a:rPr lang="en-US" dirty="0" smtClean="0"/>
              <a:t>:</a:t>
            </a:r>
          </a:p>
          <a:p>
            <a:endParaRPr lang="en-US" dirty="0"/>
          </a:p>
          <a:p>
            <a:pPr lvl="1"/>
            <a:r>
              <a:rPr lang="en-US" dirty="0"/>
              <a:t>Condition two is simplified to only account for consecutive </a:t>
            </a:r>
            <a:r>
              <a:rPr lang="en-US" dirty="0" smtClean="0"/>
              <a:t>initializations</a:t>
            </a:r>
            <a:endParaRPr lang="en-US" dirty="0"/>
          </a:p>
          <a:p>
            <a:pPr lvl="1"/>
            <a:r>
              <a:rPr lang="en-US" dirty="0"/>
              <a:t>Otherwise we have to keep track of the position of each initialization and the </a:t>
            </a:r>
            <a:r>
              <a:rPr lang="en-US" dirty="0" smtClean="0"/>
              <a:t>corresponding </a:t>
            </a:r>
            <a:r>
              <a:rPr lang="en-US" dirty="0"/>
              <a:t>assembly code and this will have a large complexity.</a:t>
            </a:r>
          </a:p>
          <a:p>
            <a:endParaRPr lang="en-US" dirty="0"/>
          </a:p>
        </p:txBody>
      </p:sp>
    </p:spTree>
    <p:extLst>
      <p:ext uri="{BB962C8B-B14F-4D97-AF65-F5344CB8AC3E}">
        <p14:creationId xmlns:p14="http://schemas.microsoft.com/office/powerpoint/2010/main" val="2793890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Case 3</a:t>
            </a:r>
          </a:p>
        </p:txBody>
      </p:sp>
      <p:sp>
        <p:nvSpPr>
          <p:cNvPr id="3" name="Content Placeholder 2"/>
          <p:cNvSpPr>
            <a:spLocks noGrp="1"/>
          </p:cNvSpPr>
          <p:nvPr>
            <p:ph sz="quarter" idx="1"/>
          </p:nvPr>
        </p:nvSpPr>
        <p:spPr/>
        <p:txBody>
          <a:bodyPr>
            <a:normAutofit/>
          </a:bodyPr>
          <a:lstStyle/>
          <a:p>
            <a:r>
              <a:rPr lang="en-US" sz="2000" dirty="0"/>
              <a:t>expression()</a:t>
            </a:r>
          </a:p>
          <a:p>
            <a:pPr lvl="1"/>
            <a:r>
              <a:rPr lang="en-US" sz="2000" dirty="0"/>
              <a:t>takes the next characters in the input stream until </a:t>
            </a:r>
            <a:r>
              <a:rPr lang="en-US" sz="2000" dirty="0" err="1" smtClean="0"/>
              <a:t>cacharacter</a:t>
            </a:r>
            <a:r>
              <a:rPr lang="en-US" sz="2000" dirty="0" smtClean="0"/>
              <a:t> </a:t>
            </a:r>
            <a:r>
              <a:rPr lang="en-US" sz="2000" dirty="0"/>
              <a:t>that specifies end of expression is encountered.</a:t>
            </a:r>
          </a:p>
          <a:p>
            <a:pPr lvl="1"/>
            <a:r>
              <a:rPr lang="en-US" sz="2000" dirty="0"/>
              <a:t>creates the assembly code for the given expression and </a:t>
            </a:r>
            <a:r>
              <a:rPr lang="en-US" sz="2000" dirty="0" smtClean="0"/>
              <a:t>returns the </a:t>
            </a:r>
            <a:r>
              <a:rPr lang="en-US" sz="2000" dirty="0"/>
              <a:t>register that holds the final answer.</a:t>
            </a:r>
          </a:p>
          <a:p>
            <a:endParaRPr lang="en-US" sz="2000" dirty="0"/>
          </a:p>
          <a:p>
            <a:r>
              <a:rPr lang="en-US" sz="2000" dirty="0"/>
              <a:t>initialize (identifier, value)</a:t>
            </a:r>
          </a:p>
          <a:p>
            <a:pPr lvl="1"/>
            <a:r>
              <a:rPr lang="en-US" sz="2000" dirty="0"/>
              <a:t>Given a string identifier and a Constant or Register value</a:t>
            </a:r>
            <a:r>
              <a:rPr lang="en-US" sz="2000" dirty="0" smtClean="0"/>
              <a:t>, it </a:t>
            </a:r>
            <a:r>
              <a:rPr lang="en-US" sz="2000" dirty="0"/>
              <a:t>creates mips code for identifier := </a:t>
            </a:r>
            <a:r>
              <a:rPr lang="en-US" sz="2000" dirty="0" smtClean="0"/>
              <a:t>value</a:t>
            </a:r>
          </a:p>
          <a:p>
            <a:pPr lvl="1"/>
            <a:endParaRPr lang="en-US" sz="2000" dirty="0" smtClean="0"/>
          </a:p>
          <a:p>
            <a:r>
              <a:rPr lang="en-US" sz="2000" dirty="0"/>
              <a:t>vars[</a:t>
            </a:r>
            <a:r>
              <a:rPr lang="en-US" sz="2000" dirty="0" smtClean="0"/>
              <a:t>]</a:t>
            </a:r>
          </a:p>
          <a:p>
            <a:pPr lvl="1"/>
            <a:r>
              <a:rPr lang="en-US" sz="2000" dirty="0"/>
              <a:t>list of identifiers used in the last evaluated expression.</a:t>
            </a:r>
          </a:p>
          <a:p>
            <a:endParaRPr lang="en-US" dirty="0" smtClean="0"/>
          </a:p>
          <a:p>
            <a:pPr marL="274320" lvl="1" indent="0">
              <a:buNone/>
            </a:pPr>
            <a:endParaRPr lang="en-US" dirty="0"/>
          </a:p>
        </p:txBody>
      </p:sp>
    </p:spTree>
    <p:extLst>
      <p:ext uri="{BB962C8B-B14F-4D97-AF65-F5344CB8AC3E}">
        <p14:creationId xmlns:p14="http://schemas.microsoft.com/office/powerpoint/2010/main" val="211730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Case 3</a:t>
            </a:r>
          </a:p>
        </p:txBody>
      </p:sp>
      <p:sp>
        <p:nvSpPr>
          <p:cNvPr id="4" name="TextBox 3"/>
          <p:cNvSpPr txBox="1"/>
          <p:nvPr/>
        </p:nvSpPr>
        <p:spPr>
          <a:xfrm>
            <a:off x="174752" y="1933222"/>
            <a:ext cx="8842247" cy="3046988"/>
          </a:xfrm>
          <a:prstGeom prst="rect">
            <a:avLst/>
          </a:prstGeom>
          <a:noFill/>
        </p:spPr>
        <p:txBody>
          <a:bodyPr wrap="square" rtlCol="0">
            <a:spAutoFit/>
          </a:bodyPr>
          <a:lstStyle/>
          <a:p>
            <a:r>
              <a:rPr lang="en-US" sz="1600" dirty="0">
                <a:latin typeface="Ayuthaya"/>
                <a:cs typeface="Ayuthaya"/>
              </a:rPr>
              <a:t>def statement():</a:t>
            </a:r>
          </a:p>
          <a:p>
            <a:r>
              <a:rPr lang="en-US" sz="1600" dirty="0">
                <a:latin typeface="Ayuthaya"/>
                <a:cs typeface="Ayuthaya"/>
              </a:rPr>
              <a:t>    if SC.sym == BECOMES</a:t>
            </a:r>
          </a:p>
          <a:p>
            <a:r>
              <a:rPr lang="en-US" sz="1600" dirty="0">
                <a:latin typeface="Ayuthaya"/>
                <a:cs typeface="Ayuthaya"/>
              </a:rPr>
              <a:t>        first_variable = SC.val</a:t>
            </a:r>
          </a:p>
          <a:p>
            <a:r>
              <a:rPr lang="en-US" sz="1600" dirty="0">
                <a:latin typeface="Ayuthaya"/>
                <a:cs typeface="Ayuthaya"/>
              </a:rPr>
              <a:t>        first_val = expression()</a:t>
            </a:r>
          </a:p>
          <a:p>
            <a:r>
              <a:rPr lang="en-US" sz="1600" dirty="0">
                <a:latin typeface="Ayuthaya"/>
                <a:cs typeface="Ayuthaya"/>
              </a:rPr>
              <a:t>        if SC.sym == BECOMES</a:t>
            </a:r>
          </a:p>
          <a:p>
            <a:r>
              <a:rPr lang="en-US" sz="1600" dirty="0">
                <a:latin typeface="Ayuthaya"/>
                <a:cs typeface="Ayuthaya"/>
              </a:rPr>
              <a:t>            second_variable = SC.val</a:t>
            </a:r>
          </a:p>
          <a:p>
            <a:r>
              <a:rPr lang="en-US" sz="1600" dirty="0">
                <a:latin typeface="Ayuthaya"/>
                <a:cs typeface="Ayuthaya"/>
              </a:rPr>
              <a:t>            second_value = expression()</a:t>
            </a:r>
          </a:p>
          <a:p>
            <a:r>
              <a:rPr lang="en-US" sz="1600" dirty="0">
                <a:latin typeface="Ayuthaya"/>
                <a:cs typeface="Ayuthaya"/>
              </a:rPr>
              <a:t>            if first_variable == second_variable and type(value) == </a:t>
            </a:r>
            <a:r>
              <a:rPr lang="en-US" sz="1600" dirty="0" smtClean="0">
                <a:latin typeface="Ayuthaya"/>
                <a:cs typeface="Ayuthaya"/>
              </a:rPr>
              <a:t>					Const </a:t>
            </a:r>
            <a:r>
              <a:rPr lang="en-US" sz="1600" dirty="0">
                <a:latin typeface="Ayuthaya"/>
                <a:cs typeface="Ayuthaya"/>
              </a:rPr>
              <a:t>and first_variable in </a:t>
            </a:r>
            <a:r>
              <a:rPr lang="en-US" sz="1600" dirty="0" smtClean="0">
                <a:latin typeface="Ayuthaya"/>
                <a:cs typeface="Ayuthaya"/>
              </a:rPr>
              <a:t>vars:</a:t>
            </a:r>
            <a:endParaRPr lang="en-US" sz="1600" dirty="0">
              <a:latin typeface="Ayuthaya"/>
              <a:cs typeface="Ayuthaya"/>
            </a:endParaRPr>
          </a:p>
          <a:p>
            <a:r>
              <a:rPr lang="en-US" sz="1600" dirty="0">
                <a:latin typeface="Ayuthaya"/>
                <a:cs typeface="Ayuthaya"/>
              </a:rPr>
              <a:t>                initialize (first_variable, first_val + second_value)</a:t>
            </a:r>
          </a:p>
          <a:p>
            <a:r>
              <a:rPr lang="en-US" sz="1600" dirty="0">
                <a:latin typeface="Ayuthaya"/>
                <a:cs typeface="Ayuthaya"/>
              </a:rPr>
              <a:t>            else:</a:t>
            </a:r>
          </a:p>
          <a:p>
            <a:r>
              <a:rPr lang="en-US" sz="1600" dirty="0">
                <a:latin typeface="Ayuthaya"/>
                <a:cs typeface="Ayuthaya"/>
              </a:rPr>
              <a:t>                initialize (first_variable, first_val)</a:t>
            </a:r>
          </a:p>
        </p:txBody>
      </p:sp>
    </p:spTree>
    <p:extLst>
      <p:ext uri="{BB962C8B-B14F-4D97-AF65-F5344CB8AC3E}">
        <p14:creationId xmlns:p14="http://schemas.microsoft.com/office/powerpoint/2010/main" val="1800725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case 3</a:t>
            </a:r>
            <a:endParaRPr lang="en-US" dirty="0"/>
          </a:p>
        </p:txBody>
      </p:sp>
      <p:sp>
        <p:nvSpPr>
          <p:cNvPr id="3" name="Content Placeholder 2"/>
          <p:cNvSpPr>
            <a:spLocks noGrp="1"/>
          </p:cNvSpPr>
          <p:nvPr>
            <p:ph sz="quarter" idx="1"/>
          </p:nvPr>
        </p:nvSpPr>
        <p:spPr/>
        <p:txBody>
          <a:bodyPr/>
          <a:lstStyle/>
          <a:p>
            <a:r>
              <a:rPr lang="en-US" dirty="0" smtClean="0"/>
              <a:t>Limitations</a:t>
            </a:r>
          </a:p>
          <a:p>
            <a:pPr lvl="1"/>
            <a:r>
              <a:rPr lang="en-US" dirty="0" smtClean="0"/>
              <a:t>Same as case 2</a:t>
            </a:r>
          </a:p>
          <a:p>
            <a:pPr lvl="1"/>
            <a:endParaRPr lang="en-US" dirty="0" smtClean="0"/>
          </a:p>
          <a:p>
            <a:r>
              <a:rPr lang="en-US" dirty="0" smtClean="0"/>
              <a:t>Complexity</a:t>
            </a:r>
          </a:p>
          <a:p>
            <a:pPr lvl="1"/>
            <a:r>
              <a:rPr lang="en-US" dirty="0" smtClean="0"/>
              <a:t>This Case</a:t>
            </a:r>
          </a:p>
          <a:p>
            <a:pPr lvl="2"/>
            <a:r>
              <a:rPr lang="en-US" dirty="0" smtClean="0"/>
              <a:t>Medium</a:t>
            </a:r>
          </a:p>
          <a:p>
            <a:pPr lvl="1"/>
            <a:r>
              <a:rPr lang="en-US" dirty="0" smtClean="0"/>
              <a:t>General Case</a:t>
            </a:r>
          </a:p>
          <a:p>
            <a:pPr lvl="2"/>
            <a:r>
              <a:rPr lang="en-US" dirty="0" smtClean="0"/>
              <a:t>Hard</a:t>
            </a:r>
            <a:endParaRPr lang="en-US" dirty="0"/>
          </a:p>
        </p:txBody>
      </p:sp>
    </p:spTree>
    <p:extLst>
      <p:ext uri="{BB962C8B-B14F-4D97-AF65-F5344CB8AC3E}">
        <p14:creationId xmlns:p14="http://schemas.microsoft.com/office/powerpoint/2010/main" val="1933448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If-Statement Optimization</a:t>
            </a:r>
          </a:p>
        </p:txBody>
      </p:sp>
      <p:sp>
        <p:nvSpPr>
          <p:cNvPr id="3" name="Content Placeholder 2"/>
          <p:cNvSpPr>
            <a:spLocks noGrp="1"/>
          </p:cNvSpPr>
          <p:nvPr>
            <p:ph sz="quarter" idx="1"/>
          </p:nvPr>
        </p:nvSpPr>
        <p:spPr/>
        <p:txBody>
          <a:bodyPr/>
          <a:lstStyle/>
          <a:p>
            <a:r>
              <a:rPr lang="en-US" dirty="0"/>
              <a:t>If-statements can be checked to see if they takes Boolean as the expression</a:t>
            </a:r>
          </a:p>
          <a:p>
            <a:pPr lvl="1"/>
            <a:r>
              <a:rPr lang="en-US" dirty="0"/>
              <a:t>(with help of constant folding)</a:t>
            </a:r>
          </a:p>
          <a:p>
            <a:r>
              <a:rPr lang="en-US" dirty="0"/>
              <a:t>In those cases it is no longer necessary to generate an if-statement</a:t>
            </a:r>
          </a:p>
          <a:p>
            <a:pPr marL="0" indent="0">
              <a:buNone/>
            </a:pPr>
            <a:endParaRPr lang="en-CA" dirty="0"/>
          </a:p>
          <a:p>
            <a:r>
              <a:rPr lang="en-CA" dirty="0"/>
              <a:t>Changes are in statement() of the P0 class</a:t>
            </a:r>
          </a:p>
          <a:p>
            <a:endParaRPr lang="en-CA" dirty="0"/>
          </a:p>
        </p:txBody>
      </p:sp>
    </p:spTree>
    <p:extLst>
      <p:ext uri="{BB962C8B-B14F-4D97-AF65-F5344CB8AC3E}">
        <p14:creationId xmlns:p14="http://schemas.microsoft.com/office/powerpoint/2010/main" val="1863622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If-Statement Optimization</a:t>
            </a:r>
          </a:p>
        </p:txBody>
      </p:sp>
      <p:sp>
        <p:nvSpPr>
          <p:cNvPr id="3" name="Content Placeholder 2"/>
          <p:cNvSpPr>
            <a:spLocks noGrp="1"/>
          </p:cNvSpPr>
          <p:nvPr>
            <p:ph sz="quarter" idx="1"/>
          </p:nvPr>
        </p:nvSpPr>
        <p:spPr/>
        <p:txBody>
          <a:bodyPr/>
          <a:lstStyle/>
          <a:p>
            <a:r>
              <a:rPr lang="en-CA" dirty="0"/>
              <a:t>In statement() of the P0 class</a:t>
            </a:r>
          </a:p>
          <a:p>
            <a:pPr lvl="1"/>
            <a:r>
              <a:rPr lang="en-CA" dirty="0"/>
              <a:t>Check if symbol is IF</a:t>
            </a:r>
          </a:p>
          <a:p>
            <a:pPr lvl="2"/>
            <a:r>
              <a:rPr lang="en-CA" dirty="0">
                <a:solidFill>
                  <a:srgbClr val="646B86"/>
                </a:solidFill>
              </a:rPr>
              <a:t>Get the Boolean expression after the IF</a:t>
            </a:r>
          </a:p>
          <a:p>
            <a:pPr lvl="3"/>
            <a:r>
              <a:rPr lang="en-CA" dirty="0">
                <a:solidFill>
                  <a:srgbClr val="646B86"/>
                </a:solidFill>
              </a:rPr>
              <a:t>Check if type(expression) == </a:t>
            </a:r>
            <a:r>
              <a:rPr lang="en-CA" dirty="0" err="1">
                <a:solidFill>
                  <a:srgbClr val="646B86"/>
                </a:solidFill>
              </a:rPr>
              <a:t>Const</a:t>
            </a:r>
            <a:endParaRPr lang="en-CA" dirty="0">
              <a:solidFill>
                <a:srgbClr val="646B86"/>
              </a:solidFill>
            </a:endParaRPr>
          </a:p>
          <a:p>
            <a:pPr lvl="4"/>
            <a:r>
              <a:rPr lang="en-CA" dirty="0">
                <a:solidFill>
                  <a:srgbClr val="646B86"/>
                </a:solidFill>
              </a:rPr>
              <a:t>If it is and value == 1 (true)</a:t>
            </a:r>
          </a:p>
          <a:p>
            <a:pPr lvl="5"/>
            <a:r>
              <a:rPr lang="en-CA" dirty="0">
                <a:solidFill>
                  <a:srgbClr val="646B86"/>
                </a:solidFill>
              </a:rPr>
              <a:t>Call statement() on the statement that follows the THEN</a:t>
            </a:r>
          </a:p>
          <a:p>
            <a:pPr lvl="6"/>
            <a:r>
              <a:rPr lang="en-CA" dirty="0">
                <a:solidFill>
                  <a:srgbClr val="646B86"/>
                </a:solidFill>
              </a:rPr>
              <a:t>And skip past the else using </a:t>
            </a:r>
            <a:r>
              <a:rPr lang="en-CA" dirty="0" err="1">
                <a:solidFill>
                  <a:srgbClr val="646B86"/>
                </a:solidFill>
              </a:rPr>
              <a:t>getSym</a:t>
            </a:r>
            <a:r>
              <a:rPr lang="en-CA" dirty="0">
                <a:solidFill>
                  <a:srgbClr val="646B86"/>
                </a:solidFill>
              </a:rPr>
              <a:t>()</a:t>
            </a:r>
          </a:p>
          <a:p>
            <a:pPr lvl="4"/>
            <a:r>
              <a:rPr lang="en-CA" dirty="0">
                <a:solidFill>
                  <a:srgbClr val="646B86"/>
                </a:solidFill>
              </a:rPr>
              <a:t>If it is and value == 0 (false)</a:t>
            </a:r>
          </a:p>
          <a:p>
            <a:pPr lvl="5"/>
            <a:r>
              <a:rPr lang="en-CA" dirty="0">
                <a:solidFill>
                  <a:srgbClr val="646B86"/>
                </a:solidFill>
              </a:rPr>
              <a:t>Use </a:t>
            </a:r>
            <a:r>
              <a:rPr lang="en-CA" dirty="0" err="1">
                <a:solidFill>
                  <a:srgbClr val="646B86"/>
                </a:solidFill>
              </a:rPr>
              <a:t>getSym</a:t>
            </a:r>
            <a:r>
              <a:rPr lang="en-CA" dirty="0">
                <a:solidFill>
                  <a:srgbClr val="646B86"/>
                </a:solidFill>
              </a:rPr>
              <a:t>() to skip the symbols after THEN</a:t>
            </a:r>
          </a:p>
          <a:p>
            <a:pPr lvl="5"/>
            <a:r>
              <a:rPr lang="en-CA" dirty="0">
                <a:solidFill>
                  <a:srgbClr val="646B86"/>
                </a:solidFill>
              </a:rPr>
              <a:t>If there is an ELSE, call statement on the expression after the ELSE</a:t>
            </a:r>
          </a:p>
          <a:p>
            <a:pPr lvl="5"/>
            <a:endParaRPr lang="en-CA" dirty="0">
              <a:solidFill>
                <a:srgbClr val="646B86"/>
              </a:solidFill>
            </a:endParaRPr>
          </a:p>
          <a:p>
            <a:pPr lvl="5"/>
            <a:endParaRPr lang="en-CA" dirty="0">
              <a:solidFill>
                <a:srgbClr val="646B86"/>
              </a:solidFill>
            </a:endParaRPr>
          </a:p>
          <a:p>
            <a:pPr lvl="4"/>
            <a:endParaRPr lang="en-CA" dirty="0">
              <a:solidFill>
                <a:srgbClr val="646B86"/>
              </a:solidFill>
            </a:endParaRPr>
          </a:p>
        </p:txBody>
      </p:sp>
    </p:spTree>
    <p:extLst>
      <p:ext uri="{BB962C8B-B14F-4D97-AF65-F5344CB8AC3E}">
        <p14:creationId xmlns:p14="http://schemas.microsoft.com/office/powerpoint/2010/main" val="662603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If-Statement Optimization</a:t>
            </a:r>
          </a:p>
        </p:txBody>
      </p:sp>
      <p:sp>
        <p:nvSpPr>
          <p:cNvPr id="3" name="Content Placeholder 2"/>
          <p:cNvSpPr>
            <a:spLocks noGrp="1"/>
          </p:cNvSpPr>
          <p:nvPr>
            <p:ph sz="quarter" idx="1"/>
          </p:nvPr>
        </p:nvSpPr>
        <p:spPr/>
        <p:txBody>
          <a:bodyPr/>
          <a:lstStyle/>
          <a:p>
            <a:r>
              <a:rPr lang="en-CA" dirty="0"/>
              <a:t>To allow nested if-statements</a:t>
            </a:r>
          </a:p>
          <a:p>
            <a:pPr lvl="1"/>
            <a:r>
              <a:rPr lang="en-CA" dirty="0">
                <a:solidFill>
                  <a:srgbClr val="646B86"/>
                </a:solidFill>
              </a:rPr>
              <a:t>Check for a THEN-IF pattern</a:t>
            </a:r>
          </a:p>
          <a:p>
            <a:pPr lvl="2"/>
            <a:r>
              <a:rPr lang="en-CA" dirty="0">
                <a:solidFill>
                  <a:srgbClr val="646B86"/>
                </a:solidFill>
              </a:rPr>
              <a:t>This indicates a nested if statement</a:t>
            </a:r>
          </a:p>
          <a:p>
            <a:pPr lvl="1"/>
            <a:r>
              <a:rPr lang="en-CA" dirty="0">
                <a:solidFill>
                  <a:srgbClr val="646B86"/>
                </a:solidFill>
              </a:rPr>
              <a:t>Then check if the condition Boolean is a Constant</a:t>
            </a:r>
          </a:p>
          <a:p>
            <a:pPr lvl="2"/>
            <a:r>
              <a:rPr lang="en-CA" dirty="0">
                <a:solidFill>
                  <a:srgbClr val="646B86"/>
                </a:solidFill>
              </a:rPr>
              <a:t>Skip accordingly</a:t>
            </a:r>
          </a:p>
          <a:p>
            <a:pPr lvl="3"/>
            <a:r>
              <a:rPr lang="en-CA" dirty="0">
                <a:solidFill>
                  <a:srgbClr val="646B86"/>
                </a:solidFill>
              </a:rPr>
              <a:t>Can be problematic if not careful. Because you have to skip </a:t>
            </a:r>
            <a:r>
              <a:rPr lang="en-CA" dirty="0" err="1">
                <a:solidFill>
                  <a:srgbClr val="646B86"/>
                </a:solidFill>
              </a:rPr>
              <a:t>elses</a:t>
            </a:r>
            <a:r>
              <a:rPr lang="en-CA" dirty="0">
                <a:solidFill>
                  <a:srgbClr val="646B86"/>
                </a:solidFill>
              </a:rPr>
              <a:t> and ifs that are also nested.</a:t>
            </a:r>
          </a:p>
          <a:p>
            <a:pPr lvl="1"/>
            <a:endParaRPr lang="en-CA" dirty="0">
              <a:solidFill>
                <a:srgbClr val="646B86"/>
              </a:solidFill>
            </a:endParaRPr>
          </a:p>
          <a:p>
            <a:pPr lvl="1"/>
            <a:r>
              <a:rPr lang="en-CA" dirty="0">
                <a:solidFill>
                  <a:srgbClr val="646B86"/>
                </a:solidFill>
              </a:rPr>
              <a:t>Added the ability to have variable Booleans in nested if-statements</a:t>
            </a:r>
          </a:p>
          <a:p>
            <a:pPr lvl="5"/>
            <a:endParaRPr lang="en-CA" dirty="0">
              <a:solidFill>
                <a:srgbClr val="646B86"/>
              </a:solidFill>
            </a:endParaRPr>
          </a:p>
          <a:p>
            <a:pPr lvl="5"/>
            <a:endParaRPr lang="en-CA" dirty="0">
              <a:solidFill>
                <a:srgbClr val="646B86"/>
              </a:solidFill>
            </a:endParaRPr>
          </a:p>
          <a:p>
            <a:pPr lvl="4"/>
            <a:endParaRPr lang="en-CA" dirty="0">
              <a:solidFill>
                <a:srgbClr val="646B86"/>
              </a:solidFill>
            </a:endParaRPr>
          </a:p>
        </p:txBody>
      </p:sp>
    </p:spTree>
    <p:extLst>
      <p:ext uri="{BB962C8B-B14F-4D97-AF65-F5344CB8AC3E}">
        <p14:creationId xmlns:p14="http://schemas.microsoft.com/office/powerpoint/2010/main" val="1032561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If-Statement Optimization</a:t>
            </a:r>
          </a:p>
        </p:txBody>
      </p:sp>
      <p:sp>
        <p:nvSpPr>
          <p:cNvPr id="3" name="Content Placeholder 2"/>
          <p:cNvSpPr>
            <a:spLocks noGrp="1"/>
          </p:cNvSpPr>
          <p:nvPr>
            <p:ph sz="quarter" idx="1"/>
          </p:nvPr>
        </p:nvSpPr>
        <p:spPr/>
        <p:txBody>
          <a:bodyPr>
            <a:normAutofit/>
          </a:bodyPr>
          <a:lstStyle/>
          <a:p>
            <a:pPr marL="0" indent="0">
              <a:buNone/>
            </a:pPr>
            <a:r>
              <a:rPr lang="en-US" sz="2800" dirty="0"/>
              <a:t>  if x &gt; 2 then</a:t>
            </a:r>
          </a:p>
          <a:p>
            <a:pPr marL="0" indent="0">
              <a:buNone/>
            </a:pPr>
            <a:r>
              <a:rPr lang="en-US" sz="2800" dirty="0"/>
              <a:t>      if x = 4 then</a:t>
            </a:r>
          </a:p>
          <a:p>
            <a:pPr marL="0" indent="0">
              <a:buNone/>
            </a:pPr>
            <a:r>
              <a:rPr lang="en-US" sz="2800" dirty="0"/>
              <a:t>          if true then x := 3 else x := 5</a:t>
            </a:r>
          </a:p>
          <a:p>
            <a:pPr marL="0" indent="0">
              <a:buNone/>
            </a:pPr>
            <a:r>
              <a:rPr lang="en-US" sz="2800" dirty="0"/>
              <a:t>      else</a:t>
            </a:r>
          </a:p>
          <a:p>
            <a:pPr marL="0" indent="0">
              <a:buNone/>
            </a:pPr>
            <a:r>
              <a:rPr lang="en-US" sz="2800" dirty="0"/>
              <a:t>          x := 7</a:t>
            </a:r>
          </a:p>
          <a:p>
            <a:pPr marL="0" indent="0">
              <a:buNone/>
            </a:pPr>
            <a:r>
              <a:rPr lang="en-US" sz="2800" dirty="0"/>
              <a:t>  else</a:t>
            </a:r>
          </a:p>
          <a:p>
            <a:pPr marL="0" indent="0">
              <a:buNone/>
            </a:pPr>
            <a:r>
              <a:rPr lang="en-US" sz="2800" dirty="0"/>
              <a:t>      if false then x := 9 else x := 11</a:t>
            </a:r>
          </a:p>
          <a:p>
            <a:pPr marL="0" indent="0">
              <a:buNone/>
            </a:pPr>
            <a:endParaRPr lang="en-CA" sz="1800" dirty="0"/>
          </a:p>
        </p:txBody>
      </p:sp>
    </p:spTree>
    <p:extLst>
      <p:ext uri="{BB962C8B-B14F-4D97-AF65-F5344CB8AC3E}">
        <p14:creationId xmlns:p14="http://schemas.microsoft.com/office/powerpoint/2010/main" val="1097074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If-Statement Optimization</a:t>
            </a:r>
          </a:p>
        </p:txBody>
      </p:sp>
      <p:sp>
        <p:nvSpPr>
          <p:cNvPr id="3" name="Content Placeholder 2"/>
          <p:cNvSpPr>
            <a:spLocks noGrp="1"/>
          </p:cNvSpPr>
          <p:nvPr>
            <p:ph sz="quarter" idx="1"/>
          </p:nvPr>
        </p:nvSpPr>
        <p:spPr/>
        <p:txBody>
          <a:bodyPr>
            <a:normAutofit lnSpcReduction="10000"/>
          </a:bodyPr>
          <a:lstStyle/>
          <a:p>
            <a:r>
              <a:rPr lang="en-CA" sz="2000" dirty="0"/>
              <a:t>Due to implementation, they following is not possible</a:t>
            </a:r>
          </a:p>
          <a:p>
            <a:pPr marL="0" indent="0">
              <a:buNone/>
            </a:pPr>
            <a:r>
              <a:rPr lang="en-US" sz="2000" dirty="0"/>
              <a:t>  if x = 4 then</a:t>
            </a:r>
          </a:p>
          <a:p>
            <a:pPr marL="0" indent="0">
              <a:buNone/>
            </a:pPr>
            <a:r>
              <a:rPr lang="en-US" sz="2000" dirty="0"/>
              <a:t>        if true then x := 3</a:t>
            </a:r>
          </a:p>
          <a:p>
            <a:pPr marL="0" indent="0">
              <a:buNone/>
            </a:pPr>
            <a:r>
              <a:rPr lang="en-US" sz="2000" dirty="0"/>
              <a:t>  else</a:t>
            </a:r>
          </a:p>
          <a:p>
            <a:pPr marL="0" indent="0">
              <a:buNone/>
            </a:pPr>
            <a:r>
              <a:rPr lang="en-US" sz="2000" dirty="0"/>
              <a:t>        x := 5</a:t>
            </a:r>
            <a:endParaRPr lang="en-CA" sz="2000" dirty="0"/>
          </a:p>
          <a:p>
            <a:pPr lvl="1"/>
            <a:endParaRPr lang="en-US" sz="1500" dirty="0"/>
          </a:p>
          <a:p>
            <a:pPr lvl="1"/>
            <a:r>
              <a:rPr lang="en-US" sz="1500" dirty="0"/>
              <a:t>As it will be parsed as</a:t>
            </a:r>
          </a:p>
          <a:p>
            <a:pPr marL="0" indent="0">
              <a:buNone/>
            </a:pPr>
            <a:r>
              <a:rPr lang="en-US" sz="2000" dirty="0"/>
              <a:t>  if x = 4 then</a:t>
            </a:r>
          </a:p>
          <a:p>
            <a:pPr marL="0" indent="0">
              <a:buNone/>
            </a:pPr>
            <a:r>
              <a:rPr lang="en-US" sz="2000" dirty="0"/>
              <a:t>        if true then x := 3 else x := 5</a:t>
            </a:r>
          </a:p>
          <a:p>
            <a:pPr marL="0" indent="0">
              <a:buNone/>
            </a:pPr>
            <a:endParaRPr lang="en-CA" sz="2000" dirty="0"/>
          </a:p>
          <a:p>
            <a:pPr lvl="1"/>
            <a:r>
              <a:rPr lang="en-US" sz="1500" dirty="0"/>
              <a:t>But this is possible</a:t>
            </a:r>
          </a:p>
          <a:p>
            <a:pPr marL="0" indent="0">
              <a:buNone/>
            </a:pPr>
            <a:r>
              <a:rPr lang="en-US" sz="2000" dirty="0"/>
              <a:t>  if x = 4 then</a:t>
            </a:r>
          </a:p>
          <a:p>
            <a:pPr marL="0" indent="0">
              <a:buNone/>
            </a:pPr>
            <a:r>
              <a:rPr lang="en-US" sz="2000" dirty="0"/>
              <a:t>        if true then x := 3 else x := 5</a:t>
            </a:r>
          </a:p>
          <a:p>
            <a:pPr marL="0" indent="0">
              <a:buNone/>
            </a:pPr>
            <a:r>
              <a:rPr lang="en-US" sz="2000" dirty="0"/>
              <a:t>  else x := 7</a:t>
            </a:r>
          </a:p>
        </p:txBody>
      </p:sp>
    </p:spTree>
    <p:extLst>
      <p:ext uri="{BB962C8B-B14F-4D97-AF65-F5344CB8AC3E}">
        <p14:creationId xmlns:p14="http://schemas.microsoft.com/office/powerpoint/2010/main" val="3667608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While-Loop Optimization</a:t>
            </a:r>
          </a:p>
        </p:txBody>
      </p:sp>
      <p:sp>
        <p:nvSpPr>
          <p:cNvPr id="3" name="Content Placeholder 2"/>
          <p:cNvSpPr>
            <a:spLocks noGrp="1"/>
          </p:cNvSpPr>
          <p:nvPr>
            <p:ph sz="quarter" idx="1"/>
          </p:nvPr>
        </p:nvSpPr>
        <p:spPr/>
        <p:txBody>
          <a:bodyPr/>
          <a:lstStyle/>
          <a:p>
            <a:r>
              <a:rPr lang="en-US" sz="2400" dirty="0"/>
              <a:t>Base on the ideas of the if-statement optimization</a:t>
            </a:r>
          </a:p>
          <a:p>
            <a:r>
              <a:rPr lang="en-US" sz="2400" dirty="0"/>
              <a:t>While-loops can also be optimized on constant values</a:t>
            </a:r>
          </a:p>
          <a:p>
            <a:pPr lvl="1"/>
            <a:r>
              <a:rPr lang="en-CA" sz="2000" dirty="0">
                <a:solidFill>
                  <a:srgbClr val="646B86"/>
                </a:solidFill>
              </a:rPr>
              <a:t>while true do x</a:t>
            </a:r>
          </a:p>
          <a:p>
            <a:pPr lvl="2"/>
            <a:r>
              <a:rPr lang="en-CA" sz="1800" dirty="0">
                <a:solidFill>
                  <a:srgbClr val="646B86"/>
                </a:solidFill>
              </a:rPr>
              <a:t>This is an infinite loop</a:t>
            </a:r>
          </a:p>
          <a:p>
            <a:pPr lvl="3"/>
            <a:r>
              <a:rPr lang="en-CA" sz="1800" dirty="0">
                <a:solidFill>
                  <a:srgbClr val="646B86"/>
                </a:solidFill>
              </a:rPr>
              <a:t>As such any code that comes after won’t be run</a:t>
            </a:r>
          </a:p>
          <a:p>
            <a:pPr lvl="4"/>
            <a:r>
              <a:rPr lang="en-CA" sz="1600" dirty="0">
                <a:solidFill>
                  <a:srgbClr val="646B86"/>
                </a:solidFill>
              </a:rPr>
              <a:t>So skip to the end using </a:t>
            </a:r>
            <a:r>
              <a:rPr lang="en-CA" sz="1600" dirty="0" err="1">
                <a:solidFill>
                  <a:srgbClr val="646B86"/>
                </a:solidFill>
              </a:rPr>
              <a:t>getSym</a:t>
            </a:r>
            <a:r>
              <a:rPr lang="en-CA" sz="1600" dirty="0">
                <a:solidFill>
                  <a:srgbClr val="646B86"/>
                </a:solidFill>
              </a:rPr>
              <a:t>()</a:t>
            </a:r>
          </a:p>
          <a:p>
            <a:pPr lvl="1"/>
            <a:r>
              <a:rPr lang="en-CA" sz="2000" dirty="0">
                <a:solidFill>
                  <a:srgbClr val="646B86"/>
                </a:solidFill>
              </a:rPr>
              <a:t>while false do x</a:t>
            </a:r>
          </a:p>
          <a:p>
            <a:pPr lvl="2"/>
            <a:r>
              <a:rPr lang="en-CA" sz="1800" dirty="0">
                <a:solidFill>
                  <a:srgbClr val="646B86"/>
                </a:solidFill>
              </a:rPr>
              <a:t>Can be skipped</a:t>
            </a:r>
          </a:p>
          <a:p>
            <a:r>
              <a:rPr lang="en-CA" sz="2400" dirty="0"/>
              <a:t>Implementation allows BEGIN and END</a:t>
            </a:r>
          </a:p>
          <a:p>
            <a:pPr lvl="1"/>
            <a:r>
              <a:rPr lang="en-CA" sz="1900" dirty="0"/>
              <a:t>This made it a very tricky to skip as some SEMICOLON and END can be skipped, whereas some others can’t </a:t>
            </a:r>
          </a:p>
          <a:p>
            <a:pPr lvl="5"/>
            <a:endParaRPr lang="en-CA" dirty="0">
              <a:solidFill>
                <a:srgbClr val="646B86"/>
              </a:solidFill>
            </a:endParaRPr>
          </a:p>
          <a:p>
            <a:pPr lvl="5"/>
            <a:endParaRPr lang="en-CA" dirty="0">
              <a:solidFill>
                <a:srgbClr val="646B86"/>
              </a:solidFill>
            </a:endParaRPr>
          </a:p>
          <a:p>
            <a:pPr lvl="4"/>
            <a:endParaRPr lang="en-CA" dirty="0">
              <a:solidFill>
                <a:srgbClr val="646B86"/>
              </a:solidFill>
            </a:endParaRPr>
          </a:p>
        </p:txBody>
      </p:sp>
    </p:spTree>
    <p:extLst>
      <p:ext uri="{BB962C8B-B14F-4D97-AF65-F5344CB8AC3E}">
        <p14:creationId xmlns:p14="http://schemas.microsoft.com/office/powerpoint/2010/main" val="3041632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Optimizations</a:t>
            </a:r>
            <a:endParaRPr lang="en-US" dirty="0"/>
          </a:p>
        </p:txBody>
      </p:sp>
      <p:sp>
        <p:nvSpPr>
          <p:cNvPr id="3" name="Content Placeholder 2"/>
          <p:cNvSpPr>
            <a:spLocks noGrp="1"/>
          </p:cNvSpPr>
          <p:nvPr>
            <p:ph sz="quarter" idx="1"/>
          </p:nvPr>
        </p:nvSpPr>
        <p:spPr/>
        <p:txBody>
          <a:bodyPr>
            <a:normAutofit fontScale="70000" lnSpcReduction="20000"/>
          </a:bodyPr>
          <a:lstStyle/>
          <a:p>
            <a:pPr>
              <a:lnSpc>
                <a:spcPct val="150000"/>
              </a:lnSpc>
            </a:pPr>
            <a:r>
              <a:rPr lang="en-US" dirty="0" smtClean="0"/>
              <a:t>Peephole Optimization</a:t>
            </a:r>
          </a:p>
          <a:p>
            <a:pPr lvl="1">
              <a:lnSpc>
                <a:spcPct val="150000"/>
              </a:lnSpc>
            </a:pPr>
            <a:r>
              <a:rPr lang="en-US" dirty="0" smtClean="0"/>
              <a:t>Performed after the compilation process</a:t>
            </a:r>
          </a:p>
          <a:p>
            <a:pPr lvl="1">
              <a:lnSpc>
                <a:spcPct val="150000"/>
              </a:lnSpc>
            </a:pPr>
            <a:r>
              <a:rPr lang="en-US" dirty="0" smtClean="0"/>
              <a:t>Looks through the assembly code to find sequence of instructions that can be simplified</a:t>
            </a:r>
          </a:p>
          <a:p>
            <a:pPr lvl="1">
              <a:lnSpc>
                <a:spcPct val="150000"/>
              </a:lnSpc>
            </a:pPr>
            <a:r>
              <a:rPr lang="en-US" dirty="0" smtClean="0"/>
              <a:t>Ex: Look for multiplication with power of 2 and replace it with bit shift instruction</a:t>
            </a:r>
          </a:p>
          <a:p>
            <a:pPr marL="274320" lvl="1" indent="0">
              <a:lnSpc>
                <a:spcPct val="150000"/>
              </a:lnSpc>
              <a:buNone/>
            </a:pPr>
            <a:endParaRPr lang="en-US" dirty="0" smtClean="0"/>
          </a:p>
          <a:p>
            <a:pPr>
              <a:lnSpc>
                <a:spcPct val="150000"/>
              </a:lnSpc>
            </a:pPr>
            <a:r>
              <a:rPr lang="en-US" dirty="0" smtClean="0"/>
              <a:t>Loop Optimizations</a:t>
            </a:r>
          </a:p>
          <a:p>
            <a:pPr lvl="1">
              <a:lnSpc>
                <a:spcPct val="150000"/>
              </a:lnSpc>
            </a:pPr>
            <a:r>
              <a:rPr lang="en-US" dirty="0" smtClean="0"/>
              <a:t>Optimization on statements that make up a loop</a:t>
            </a:r>
          </a:p>
          <a:p>
            <a:pPr lvl="1">
              <a:lnSpc>
                <a:spcPct val="150000"/>
              </a:lnSpc>
            </a:pPr>
            <a:r>
              <a:rPr lang="en-US" dirty="0" smtClean="0"/>
              <a:t>Can have significant impact because many programs spend large percentage of their time inside loops</a:t>
            </a:r>
          </a:p>
          <a:p>
            <a:pPr lvl="1">
              <a:lnSpc>
                <a:spcPct val="150000"/>
              </a:lnSpc>
            </a:pPr>
            <a:r>
              <a:rPr lang="en-US" dirty="0" smtClean="0"/>
              <a:t>Ex: Loop Invariant Code Motion (Discussed Later)</a:t>
            </a:r>
          </a:p>
        </p:txBody>
      </p:sp>
    </p:spTree>
    <p:extLst>
      <p:ext uri="{BB962C8B-B14F-4D97-AF65-F5344CB8AC3E}">
        <p14:creationId xmlns:p14="http://schemas.microsoft.com/office/powerpoint/2010/main" val="71789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While-Loop Optimization</a:t>
            </a:r>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a:t> while false do		# will skip this</a:t>
            </a:r>
          </a:p>
          <a:p>
            <a:pPr marL="0" indent="0">
              <a:buNone/>
            </a:pPr>
            <a:r>
              <a:rPr lang="en-US" dirty="0"/>
              <a:t>      begin</a:t>
            </a:r>
          </a:p>
          <a:p>
            <a:pPr marL="0" indent="0">
              <a:buNone/>
            </a:pPr>
            <a:r>
              <a:rPr lang="en-US" dirty="0"/>
              <a:t>          x := 11;</a:t>
            </a:r>
          </a:p>
          <a:p>
            <a:pPr marL="0" indent="0">
              <a:buNone/>
            </a:pPr>
            <a:r>
              <a:rPr lang="en-US" dirty="0"/>
              <a:t>          y := 13</a:t>
            </a:r>
          </a:p>
          <a:p>
            <a:pPr marL="0" indent="0">
              <a:buNone/>
            </a:pPr>
            <a:r>
              <a:rPr lang="en-US" dirty="0"/>
              <a:t>      end;</a:t>
            </a:r>
          </a:p>
          <a:p>
            <a:pPr marL="0" indent="0">
              <a:buNone/>
            </a:pPr>
            <a:r>
              <a:rPr lang="en-US" dirty="0"/>
              <a:t>  while true do		# will generate this as normal</a:t>
            </a:r>
          </a:p>
          <a:p>
            <a:pPr marL="0" indent="0">
              <a:buNone/>
            </a:pPr>
            <a:r>
              <a:rPr lang="en-US" dirty="0"/>
              <a:t>      begin</a:t>
            </a:r>
          </a:p>
          <a:p>
            <a:pPr marL="0" indent="0">
              <a:buNone/>
            </a:pPr>
            <a:r>
              <a:rPr lang="en-US" dirty="0"/>
              <a:t>          x := 15;</a:t>
            </a:r>
          </a:p>
          <a:p>
            <a:pPr marL="0" indent="0">
              <a:buNone/>
            </a:pPr>
            <a:r>
              <a:rPr lang="en-US" dirty="0"/>
              <a:t>          y := 17</a:t>
            </a:r>
          </a:p>
          <a:p>
            <a:pPr marL="0" indent="0">
              <a:buNone/>
            </a:pPr>
            <a:r>
              <a:rPr lang="en-US" dirty="0"/>
              <a:t>      end;</a:t>
            </a:r>
          </a:p>
          <a:p>
            <a:pPr marL="0" indent="0">
              <a:buNone/>
            </a:pPr>
            <a:r>
              <a:rPr lang="en-US" dirty="0"/>
              <a:t>  x := 19			# will skip this</a:t>
            </a:r>
            <a:endParaRPr lang="en-CA" dirty="0"/>
          </a:p>
        </p:txBody>
      </p:sp>
    </p:spTree>
    <p:extLst>
      <p:ext uri="{BB962C8B-B14F-4D97-AF65-F5344CB8AC3E}">
        <p14:creationId xmlns:p14="http://schemas.microsoft.com/office/powerpoint/2010/main" val="2400437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While-Loop Optimization</a:t>
            </a:r>
          </a:p>
        </p:txBody>
      </p:sp>
      <p:sp>
        <p:nvSpPr>
          <p:cNvPr id="3" name="Content Placeholder 2"/>
          <p:cNvSpPr>
            <a:spLocks noGrp="1"/>
          </p:cNvSpPr>
          <p:nvPr>
            <p:ph sz="quarter" idx="1"/>
          </p:nvPr>
        </p:nvSpPr>
        <p:spPr/>
        <p:txBody>
          <a:bodyPr>
            <a:normAutofit fontScale="85000" lnSpcReduction="20000"/>
          </a:bodyPr>
          <a:lstStyle/>
          <a:p>
            <a:pPr marL="0" indent="0">
              <a:buNone/>
            </a:pPr>
            <a:r>
              <a:rPr lang="en-CA" dirty="0"/>
              <a:t>L1:	</a:t>
            </a:r>
          </a:p>
          <a:p>
            <a:pPr marL="0" indent="0">
              <a:buNone/>
            </a:pPr>
            <a:r>
              <a:rPr lang="en-CA" dirty="0"/>
              <a:t>	</a:t>
            </a:r>
            <a:r>
              <a:rPr lang="en-CA" dirty="0" err="1"/>
              <a:t>addi</a:t>
            </a:r>
            <a:r>
              <a:rPr lang="en-CA" dirty="0"/>
              <a:t> $t5, $0, 1</a:t>
            </a:r>
          </a:p>
          <a:p>
            <a:pPr marL="0" indent="0">
              <a:buNone/>
            </a:pPr>
            <a:r>
              <a:rPr lang="en-CA" dirty="0"/>
              <a:t>	</a:t>
            </a:r>
            <a:r>
              <a:rPr lang="en-CA" dirty="0" err="1"/>
              <a:t>beq</a:t>
            </a:r>
            <a:r>
              <a:rPr lang="en-CA" dirty="0"/>
              <a:t> $t5, $0, L2	#while true</a:t>
            </a:r>
          </a:p>
          <a:p>
            <a:pPr marL="0" indent="0">
              <a:buNone/>
            </a:pPr>
            <a:r>
              <a:rPr lang="en-CA" dirty="0"/>
              <a:t>L3:	</a:t>
            </a:r>
          </a:p>
          <a:p>
            <a:pPr marL="0" indent="0">
              <a:buNone/>
            </a:pPr>
            <a:r>
              <a:rPr lang="en-CA" dirty="0"/>
              <a:t>	</a:t>
            </a:r>
            <a:r>
              <a:rPr lang="en-CA" dirty="0" err="1"/>
              <a:t>addi</a:t>
            </a:r>
            <a:r>
              <a:rPr lang="en-CA" dirty="0"/>
              <a:t> $t2, $0, 15</a:t>
            </a:r>
          </a:p>
          <a:p>
            <a:pPr marL="0" indent="0">
              <a:buNone/>
            </a:pPr>
            <a:r>
              <a:rPr lang="en-CA" dirty="0"/>
              <a:t>	</a:t>
            </a:r>
            <a:r>
              <a:rPr lang="en-CA" dirty="0" err="1"/>
              <a:t>sw</a:t>
            </a:r>
            <a:r>
              <a:rPr lang="en-CA" dirty="0"/>
              <a:t> $t2, x_		#x:=15</a:t>
            </a:r>
          </a:p>
          <a:p>
            <a:pPr marL="0" indent="0">
              <a:buNone/>
            </a:pPr>
            <a:r>
              <a:rPr lang="en-CA" dirty="0"/>
              <a:t>	</a:t>
            </a:r>
            <a:r>
              <a:rPr lang="en-CA" dirty="0" err="1"/>
              <a:t>addi</a:t>
            </a:r>
            <a:r>
              <a:rPr lang="en-CA" dirty="0"/>
              <a:t> $t0, $0, 17	#y:=17</a:t>
            </a:r>
          </a:p>
          <a:p>
            <a:pPr marL="0" indent="0">
              <a:buNone/>
            </a:pPr>
            <a:r>
              <a:rPr lang="en-CA" dirty="0"/>
              <a:t>	</a:t>
            </a:r>
            <a:r>
              <a:rPr lang="en-CA" dirty="0" err="1"/>
              <a:t>sw</a:t>
            </a:r>
            <a:r>
              <a:rPr lang="en-CA" dirty="0"/>
              <a:t> $t0, y_</a:t>
            </a:r>
          </a:p>
          <a:p>
            <a:pPr marL="0" indent="0">
              <a:buNone/>
            </a:pPr>
            <a:r>
              <a:rPr lang="en-CA" dirty="0"/>
              <a:t>	b, L1</a:t>
            </a:r>
          </a:p>
          <a:p>
            <a:pPr marL="0" indent="0">
              <a:buNone/>
            </a:pPr>
            <a:r>
              <a:rPr lang="en-CA" dirty="0"/>
              <a:t>L2:	</a:t>
            </a:r>
          </a:p>
          <a:p>
            <a:pPr marL="0" indent="0">
              <a:buNone/>
            </a:pPr>
            <a:r>
              <a:rPr lang="en-CA" dirty="0"/>
              <a:t>	li $v0, 10</a:t>
            </a:r>
          </a:p>
          <a:p>
            <a:pPr marL="0" indent="0">
              <a:buNone/>
            </a:pPr>
            <a:r>
              <a:rPr lang="en-CA" dirty="0"/>
              <a:t>	</a:t>
            </a:r>
            <a:r>
              <a:rPr lang="en-CA" dirty="0" err="1"/>
              <a:t>syscall</a:t>
            </a:r>
            <a:endParaRPr lang="en-CA" dirty="0"/>
          </a:p>
        </p:txBody>
      </p:sp>
    </p:spTree>
    <p:extLst>
      <p:ext uri="{BB962C8B-B14F-4D97-AF65-F5344CB8AC3E}">
        <p14:creationId xmlns:p14="http://schemas.microsoft.com/office/powerpoint/2010/main" val="3600104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while-loop Optimization</a:t>
            </a:r>
          </a:p>
        </p:txBody>
      </p:sp>
      <p:sp>
        <p:nvSpPr>
          <p:cNvPr id="3" name="Content Placeholder 2"/>
          <p:cNvSpPr>
            <a:spLocks noGrp="1"/>
          </p:cNvSpPr>
          <p:nvPr>
            <p:ph sz="quarter" idx="1"/>
          </p:nvPr>
        </p:nvSpPr>
        <p:spPr/>
        <p:txBody>
          <a:bodyPr>
            <a:normAutofit/>
          </a:bodyPr>
          <a:lstStyle/>
          <a:p>
            <a:r>
              <a:rPr lang="en-US" sz="2400" dirty="0"/>
              <a:t>In general the code checks for a DO-BEGIN pattern</a:t>
            </a:r>
          </a:p>
          <a:p>
            <a:pPr lvl="1"/>
            <a:r>
              <a:rPr lang="en-US" sz="1900" dirty="0"/>
              <a:t>If that pattern exists</a:t>
            </a:r>
          </a:p>
          <a:p>
            <a:pPr lvl="2"/>
            <a:r>
              <a:rPr lang="en-US" sz="1700" dirty="0">
                <a:solidFill>
                  <a:srgbClr val="646B86"/>
                </a:solidFill>
              </a:rPr>
              <a:t>Skip the part after the END for a while true loop</a:t>
            </a:r>
          </a:p>
          <a:p>
            <a:pPr lvl="2"/>
            <a:r>
              <a:rPr lang="en-US" sz="1700" dirty="0">
                <a:solidFill>
                  <a:srgbClr val="646B86"/>
                </a:solidFill>
              </a:rPr>
              <a:t>Skip the expressions between BEGIN to END for a while false loop</a:t>
            </a:r>
          </a:p>
          <a:p>
            <a:pPr lvl="1"/>
            <a:r>
              <a:rPr lang="en-US" sz="1900" dirty="0"/>
              <a:t>Also need to make sure that illegal syntax are not accepted using mark()</a:t>
            </a:r>
          </a:p>
          <a:p>
            <a:r>
              <a:rPr lang="en-US" sz="2400" dirty="0"/>
              <a:t>Was tricky because you can have</a:t>
            </a:r>
          </a:p>
          <a:p>
            <a:pPr marL="0" indent="0">
              <a:buNone/>
            </a:pPr>
            <a:r>
              <a:rPr lang="en-US" sz="1800" dirty="0">
                <a:solidFill>
                  <a:srgbClr val="646B86"/>
                </a:solidFill>
              </a:rPr>
              <a:t>while true do			while true do</a:t>
            </a:r>
          </a:p>
          <a:p>
            <a:pPr marL="0" indent="0">
              <a:buNone/>
            </a:pPr>
            <a:r>
              <a:rPr lang="en-US" sz="1800" dirty="0">
                <a:solidFill>
                  <a:srgbClr val="646B86"/>
                </a:solidFill>
              </a:rPr>
              <a:t>    begin				    begin</a:t>
            </a:r>
          </a:p>
          <a:p>
            <a:pPr marL="0" indent="0">
              <a:buNone/>
            </a:pPr>
            <a:r>
              <a:rPr lang="en-US" sz="1800" dirty="0">
                <a:solidFill>
                  <a:srgbClr val="646B86"/>
                </a:solidFill>
              </a:rPr>
              <a:t>    y := 1;				    y := 1;	</a:t>
            </a:r>
          </a:p>
          <a:p>
            <a:pPr marL="0" indent="0">
              <a:buNone/>
            </a:pPr>
            <a:r>
              <a:rPr lang="en-US" sz="1800" dirty="0">
                <a:solidFill>
                  <a:srgbClr val="646B86"/>
                </a:solidFill>
              </a:rPr>
              <a:t>    z := 2				    z := 2</a:t>
            </a:r>
          </a:p>
          <a:p>
            <a:pPr marL="0" indent="0">
              <a:buNone/>
            </a:pPr>
            <a:r>
              <a:rPr lang="en-US" sz="1800" dirty="0">
                <a:solidFill>
                  <a:srgbClr val="646B86"/>
                </a:solidFill>
              </a:rPr>
              <a:t>    end;				    end</a:t>
            </a:r>
          </a:p>
          <a:p>
            <a:pPr marL="0" indent="0">
              <a:buNone/>
            </a:pPr>
            <a:r>
              <a:rPr lang="en-US" sz="1800" dirty="0">
                <a:solidFill>
                  <a:srgbClr val="646B86"/>
                </a:solidFill>
              </a:rPr>
              <a:t>k := 3				end</a:t>
            </a:r>
          </a:p>
          <a:p>
            <a:pPr marL="0" indent="0">
              <a:buNone/>
            </a:pPr>
            <a:r>
              <a:rPr lang="en-US" sz="1800" dirty="0">
                <a:solidFill>
                  <a:srgbClr val="646B86"/>
                </a:solidFill>
              </a:rPr>
              <a:t>end						#both are legal</a:t>
            </a:r>
          </a:p>
        </p:txBody>
      </p:sp>
    </p:spTree>
    <p:extLst>
      <p:ext uri="{BB962C8B-B14F-4D97-AF65-F5344CB8AC3E}">
        <p14:creationId xmlns:p14="http://schemas.microsoft.com/office/powerpoint/2010/main" val="3263554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Loop Invariant Motion</a:t>
            </a:r>
          </a:p>
        </p:txBody>
      </p:sp>
      <p:sp>
        <p:nvSpPr>
          <p:cNvPr id="3" name="Content Placeholder 2"/>
          <p:cNvSpPr>
            <a:spLocks noGrp="1"/>
          </p:cNvSpPr>
          <p:nvPr>
            <p:ph sz="quarter" idx="1"/>
          </p:nvPr>
        </p:nvSpPr>
        <p:spPr/>
        <p:txBody>
          <a:bodyPr>
            <a:normAutofit/>
          </a:bodyPr>
          <a:lstStyle/>
          <a:p>
            <a:pPr lvl="1"/>
            <a:r>
              <a:rPr lang="en-US" dirty="0">
                <a:solidFill>
                  <a:schemeClr val="tx1"/>
                </a:solidFill>
              </a:rPr>
              <a:t>Some code inside the loop are constant values.</a:t>
            </a:r>
          </a:p>
          <a:p>
            <a:pPr marL="274320" lvl="1" indent="0">
              <a:buNone/>
            </a:pPr>
            <a:r>
              <a:rPr lang="en-US" dirty="0">
                <a:solidFill>
                  <a:schemeClr val="tx1"/>
                </a:solidFill>
              </a:rPr>
              <a:t>def </a:t>
            </a:r>
            <a:r>
              <a:rPr lang="en-US" dirty="0" err="1">
                <a:solidFill>
                  <a:schemeClr val="tx1"/>
                </a:solidFill>
              </a:rPr>
              <a:t>func</a:t>
            </a:r>
            <a:r>
              <a:rPr lang="en-US" dirty="0">
                <a:solidFill>
                  <a:schemeClr val="tx1"/>
                </a:solidFill>
              </a:rPr>
              <a:t> ():</a:t>
            </a:r>
          </a:p>
          <a:p>
            <a:pPr marL="274320" lvl="1" indent="0">
              <a:buNone/>
            </a:pPr>
            <a:r>
              <a:rPr lang="en-US" dirty="0"/>
              <a:t>	</a:t>
            </a:r>
            <a:r>
              <a:rPr lang="en-US" dirty="0" err="1"/>
              <a:t>i</a:t>
            </a:r>
            <a:r>
              <a:rPr lang="en-US" dirty="0"/>
              <a:t> = 1; </a:t>
            </a:r>
          </a:p>
          <a:p>
            <a:pPr marL="274320" lvl="1" indent="0">
              <a:buNone/>
            </a:pPr>
            <a:r>
              <a:rPr lang="en-US" dirty="0"/>
              <a:t>	while </a:t>
            </a:r>
            <a:r>
              <a:rPr lang="en-US" dirty="0" err="1"/>
              <a:t>i</a:t>
            </a:r>
            <a:r>
              <a:rPr lang="en-US" dirty="0"/>
              <a:t> &lt; 3:</a:t>
            </a:r>
          </a:p>
          <a:p>
            <a:pPr marL="274320" lvl="1" indent="0">
              <a:buNone/>
            </a:pPr>
            <a:r>
              <a:rPr lang="en-US" dirty="0"/>
              <a:t>		a = 1</a:t>
            </a:r>
          </a:p>
          <a:p>
            <a:pPr marL="274320" lvl="1" indent="0">
              <a:buNone/>
            </a:pPr>
            <a:r>
              <a:rPr lang="en-US" dirty="0"/>
              <a:t>		</a:t>
            </a:r>
            <a:r>
              <a:rPr lang="en-US" dirty="0" err="1"/>
              <a:t>i</a:t>
            </a:r>
            <a:r>
              <a:rPr lang="en-US" dirty="0"/>
              <a:t> = </a:t>
            </a:r>
            <a:r>
              <a:rPr lang="en-US" dirty="0" err="1"/>
              <a:t>i+a</a:t>
            </a:r>
            <a:r>
              <a:rPr lang="en-US" dirty="0"/>
              <a:t> </a:t>
            </a:r>
          </a:p>
          <a:p>
            <a:pPr lvl="1"/>
            <a:r>
              <a:rPr lang="en-US" dirty="0">
                <a:solidFill>
                  <a:schemeClr val="tx1"/>
                </a:solidFill>
              </a:rPr>
              <a:t>These code can be taken outside of the loop so they are not run with every iteration</a:t>
            </a:r>
          </a:p>
        </p:txBody>
      </p:sp>
    </p:spTree>
    <p:extLst>
      <p:ext uri="{BB962C8B-B14F-4D97-AF65-F5344CB8AC3E}">
        <p14:creationId xmlns:p14="http://schemas.microsoft.com/office/powerpoint/2010/main" val="2735905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Loop Invariant Motion</a:t>
            </a:r>
          </a:p>
        </p:txBody>
      </p:sp>
      <p:sp>
        <p:nvSpPr>
          <p:cNvPr id="3" name="Content Placeholder 2"/>
          <p:cNvSpPr>
            <a:spLocks noGrp="1"/>
          </p:cNvSpPr>
          <p:nvPr>
            <p:ph sz="quarter" idx="1"/>
          </p:nvPr>
        </p:nvSpPr>
        <p:spPr/>
        <p:txBody>
          <a:bodyPr>
            <a:normAutofit/>
          </a:bodyPr>
          <a:lstStyle/>
          <a:p>
            <a:pPr lvl="1"/>
            <a:r>
              <a:rPr lang="en-US" dirty="0">
                <a:solidFill>
                  <a:schemeClr val="tx1"/>
                </a:solidFill>
              </a:rPr>
              <a:t>Hard to implement for loops with more than 1 statement</a:t>
            </a:r>
          </a:p>
          <a:p>
            <a:pPr lvl="1"/>
            <a:r>
              <a:rPr lang="en-US" dirty="0">
                <a:solidFill>
                  <a:schemeClr val="tx1"/>
                </a:solidFill>
              </a:rPr>
              <a:t>So we thought to only implement it for loops with only one constant statement</a:t>
            </a:r>
          </a:p>
          <a:p>
            <a:pPr marL="274320" lvl="1" indent="0">
              <a:buNone/>
            </a:pPr>
            <a:endParaRPr lang="en-US" dirty="0"/>
          </a:p>
          <a:p>
            <a:pPr marL="274320" lvl="1" indent="0">
              <a:buNone/>
            </a:pPr>
            <a:r>
              <a:rPr lang="en-US" dirty="0"/>
              <a:t>while x &lt; 2 do</a:t>
            </a:r>
          </a:p>
          <a:p>
            <a:pPr marL="274320" lvl="1" indent="0">
              <a:buNone/>
            </a:pPr>
            <a:r>
              <a:rPr lang="en-US" dirty="0"/>
              <a:t>	x:=3</a:t>
            </a:r>
          </a:p>
          <a:p>
            <a:pPr marL="274320" lvl="1" indent="0">
              <a:buNone/>
            </a:pPr>
            <a:endParaRPr lang="en-US" dirty="0"/>
          </a:p>
          <a:p>
            <a:pPr marL="274320" lvl="1" indent="0">
              <a:buNone/>
            </a:pPr>
            <a:r>
              <a:rPr lang="en-US" dirty="0"/>
              <a:t>Becomes </a:t>
            </a:r>
            <a:r>
              <a:rPr lang="en-US" dirty="0">
                <a:sym typeface="Wingdings" panose="05000000000000000000" pitchFamily="2" charset="2"/>
              </a:rPr>
              <a:t></a:t>
            </a:r>
          </a:p>
          <a:p>
            <a:pPr marL="274320" lvl="1" indent="0">
              <a:buNone/>
            </a:pPr>
            <a:r>
              <a:rPr lang="en-US" dirty="0">
                <a:sym typeface="Wingdings" panose="05000000000000000000" pitchFamily="2" charset="2"/>
              </a:rPr>
              <a:t>	</a:t>
            </a:r>
          </a:p>
          <a:p>
            <a:pPr marL="274320" lvl="1" indent="0">
              <a:buNone/>
            </a:pPr>
            <a:r>
              <a:rPr lang="en-US" dirty="0">
                <a:sym typeface="Wingdings" panose="05000000000000000000" pitchFamily="2" charset="2"/>
              </a:rPr>
              <a:t>x:=3</a:t>
            </a:r>
            <a:r>
              <a:rPr lang="en-US" dirty="0"/>
              <a:t/>
            </a:r>
            <a:br>
              <a:rPr lang="en-US" dirty="0"/>
            </a:br>
            <a:endParaRPr lang="en-US" dirty="0"/>
          </a:p>
          <a:p>
            <a:pPr lvl="1"/>
            <a:endParaRPr lang="en-US" dirty="0"/>
          </a:p>
        </p:txBody>
      </p:sp>
    </p:spTree>
    <p:extLst>
      <p:ext uri="{BB962C8B-B14F-4D97-AF65-F5344CB8AC3E}">
        <p14:creationId xmlns:p14="http://schemas.microsoft.com/office/powerpoint/2010/main" val="34839020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Loop Invariant Motion</a:t>
            </a:r>
          </a:p>
        </p:txBody>
      </p:sp>
      <p:sp>
        <p:nvSpPr>
          <p:cNvPr id="3" name="Content Placeholder 2"/>
          <p:cNvSpPr>
            <a:spLocks noGrp="1"/>
          </p:cNvSpPr>
          <p:nvPr>
            <p:ph sz="quarter" idx="1"/>
          </p:nvPr>
        </p:nvSpPr>
        <p:spPr/>
        <p:txBody>
          <a:bodyPr>
            <a:normAutofit/>
          </a:bodyPr>
          <a:lstStyle/>
          <a:p>
            <a:pPr lvl="1"/>
            <a:r>
              <a:rPr lang="en-US" dirty="0">
                <a:solidFill>
                  <a:schemeClr val="tx1"/>
                </a:solidFill>
              </a:rPr>
              <a:t>Near impossible with the P0 compiler, because of the way the compiler generates loops</a:t>
            </a:r>
          </a:p>
          <a:p>
            <a:pPr marL="274320" lvl="1" indent="0">
              <a:buNone/>
            </a:pPr>
            <a:r>
              <a:rPr lang="fr-FR" dirty="0"/>
              <a:t>t = </a:t>
            </a:r>
            <a:r>
              <a:rPr lang="en-CA" dirty="0" err="1"/>
              <a:t>CG.genTarget</a:t>
            </a:r>
            <a:r>
              <a:rPr lang="fr-FR" dirty="0"/>
              <a:t>()</a:t>
            </a:r>
          </a:p>
          <a:p>
            <a:pPr marL="274320" lvl="1" indent="0">
              <a:buNone/>
            </a:pPr>
            <a:r>
              <a:rPr lang="fr-FR" dirty="0"/>
              <a:t>x = </a:t>
            </a:r>
            <a:r>
              <a:rPr lang="fr-FR" dirty="0" err="1"/>
              <a:t>CG.genCond</a:t>
            </a:r>
            <a:r>
              <a:rPr lang="fr-FR" dirty="0"/>
              <a:t>(x)</a:t>
            </a:r>
          </a:p>
          <a:p>
            <a:pPr marL="274320" lvl="1" indent="0">
              <a:buNone/>
            </a:pPr>
            <a:r>
              <a:rPr lang="fr-FR" dirty="0"/>
              <a:t>y = </a:t>
            </a:r>
            <a:r>
              <a:rPr lang="fr-FR" dirty="0" err="1"/>
              <a:t>statement</a:t>
            </a:r>
            <a:r>
              <a:rPr lang="fr-FR" dirty="0"/>
              <a:t>()</a:t>
            </a:r>
          </a:p>
          <a:p>
            <a:pPr marL="274320" lvl="1" indent="0">
              <a:buNone/>
            </a:pPr>
            <a:r>
              <a:rPr lang="fr-FR" dirty="0"/>
              <a:t>x = </a:t>
            </a:r>
            <a:r>
              <a:rPr lang="fr-FR" dirty="0" err="1"/>
              <a:t>CG.genWhile</a:t>
            </a:r>
            <a:r>
              <a:rPr lang="fr-FR" dirty="0"/>
              <a:t>(t, x, y)</a:t>
            </a:r>
          </a:p>
          <a:p>
            <a:pPr marL="274320" lvl="1" indent="0">
              <a:buNone/>
            </a:pPr>
            <a:endParaRPr lang="fr-FR" dirty="0"/>
          </a:p>
          <a:p>
            <a:pPr marL="274320" lvl="1" indent="0">
              <a:buNone/>
            </a:pPr>
            <a:r>
              <a:rPr lang="en-CA" dirty="0">
                <a:solidFill>
                  <a:schemeClr val="tx1"/>
                </a:solidFill>
              </a:rPr>
              <a:t>      Creates the tags/conditions</a:t>
            </a:r>
            <a:endParaRPr lang="en-CA" dirty="0">
              <a:solidFill>
                <a:schemeClr val="tx1"/>
              </a:solidFill>
              <a:sym typeface="Wingdings" panose="05000000000000000000" pitchFamily="2" charset="2"/>
            </a:endParaRPr>
          </a:p>
          <a:p>
            <a:pPr marL="274320" lvl="1" indent="0">
              <a:buNone/>
            </a:pPr>
            <a:r>
              <a:rPr lang="fr-FR" dirty="0">
                <a:solidFill>
                  <a:schemeClr val="tx1"/>
                </a:solidFill>
                <a:sym typeface="Wingdings" panose="05000000000000000000" pitchFamily="2" charset="2"/>
              </a:rPr>
              <a:t>  </a:t>
            </a:r>
            <a:r>
              <a:rPr lang="en-CA" dirty="0">
                <a:solidFill>
                  <a:schemeClr val="tx1"/>
                </a:solidFill>
                <a:sym typeface="Wingdings" panose="05000000000000000000" pitchFamily="2" charset="2"/>
              </a:rPr>
              <a:t>Creates</a:t>
            </a:r>
            <a:r>
              <a:rPr lang="fr-FR" dirty="0">
                <a:solidFill>
                  <a:schemeClr val="tx1"/>
                </a:solidFill>
                <a:sym typeface="Wingdings" panose="05000000000000000000" pitchFamily="2" charset="2"/>
              </a:rPr>
              <a:t> </a:t>
            </a:r>
            <a:r>
              <a:rPr lang="en-CA" dirty="0">
                <a:solidFill>
                  <a:schemeClr val="tx1"/>
                </a:solidFill>
                <a:sym typeface="Wingdings" panose="05000000000000000000" pitchFamily="2" charset="2"/>
              </a:rPr>
              <a:t>the list of statements to do</a:t>
            </a:r>
          </a:p>
          <a:p>
            <a:pPr marL="274320" lvl="1" indent="0">
              <a:buNone/>
            </a:pPr>
            <a:r>
              <a:rPr lang="fr-FR" dirty="0">
                <a:solidFill>
                  <a:schemeClr val="tx1"/>
                </a:solidFill>
                <a:sym typeface="Wingdings" panose="05000000000000000000" pitchFamily="2" charset="2"/>
              </a:rPr>
              <a:t>  </a:t>
            </a:r>
            <a:r>
              <a:rPr lang="en-CA" dirty="0">
                <a:solidFill>
                  <a:schemeClr val="tx1"/>
                </a:solidFill>
                <a:sym typeface="Wingdings" panose="05000000000000000000" pitchFamily="2" charset="2"/>
              </a:rPr>
              <a:t>End loop back to the tags</a:t>
            </a:r>
            <a:endParaRPr lang="en-CA" dirty="0">
              <a:solidFill>
                <a:schemeClr val="tx1"/>
              </a:solidFill>
            </a:endParaRPr>
          </a:p>
        </p:txBody>
      </p:sp>
    </p:spTree>
    <p:extLst>
      <p:ext uri="{BB962C8B-B14F-4D97-AF65-F5344CB8AC3E}">
        <p14:creationId xmlns:p14="http://schemas.microsoft.com/office/powerpoint/2010/main" val="12550298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Loop Invariant Motion</a:t>
            </a:r>
          </a:p>
        </p:txBody>
      </p:sp>
      <p:sp>
        <p:nvSpPr>
          <p:cNvPr id="3" name="Content Placeholder 2"/>
          <p:cNvSpPr>
            <a:spLocks noGrp="1"/>
          </p:cNvSpPr>
          <p:nvPr>
            <p:ph sz="quarter" idx="1"/>
          </p:nvPr>
        </p:nvSpPr>
        <p:spPr/>
        <p:txBody>
          <a:bodyPr>
            <a:normAutofit fontScale="92500" lnSpcReduction="20000"/>
          </a:bodyPr>
          <a:lstStyle/>
          <a:p>
            <a:pPr lvl="1"/>
            <a:r>
              <a:rPr lang="en-US" dirty="0">
                <a:solidFill>
                  <a:schemeClr val="tx1"/>
                </a:solidFill>
              </a:rPr>
              <a:t>Two Options of Implementation:</a:t>
            </a:r>
          </a:p>
          <a:p>
            <a:pPr lvl="2"/>
            <a:r>
              <a:rPr lang="en-US" dirty="0"/>
              <a:t>1. Remove from </a:t>
            </a:r>
            <a:r>
              <a:rPr lang="en-US" dirty="0" err="1"/>
              <a:t>asm</a:t>
            </a:r>
            <a:r>
              <a:rPr lang="en-US" dirty="0"/>
              <a:t> (output) after compilation</a:t>
            </a:r>
          </a:p>
          <a:p>
            <a:pPr lvl="3"/>
            <a:r>
              <a:rPr lang="en-US" dirty="0"/>
              <a:t>Problem: A lot of possible patterns to match</a:t>
            </a:r>
          </a:p>
          <a:p>
            <a:pPr marL="1828800" lvl="7" indent="0">
              <a:buNone/>
            </a:pPr>
            <a:r>
              <a:rPr lang="en-US" sz="1500" dirty="0">
                <a:solidFill>
                  <a:srgbClr val="8C95A8"/>
                </a:solidFill>
              </a:rPr>
              <a:t>	</a:t>
            </a:r>
            <a:r>
              <a:rPr lang="en-US" sz="1500" dirty="0" err="1">
                <a:solidFill>
                  <a:srgbClr val="8C95A8"/>
                </a:solidFill>
              </a:rPr>
              <a:t>lw</a:t>
            </a:r>
            <a:r>
              <a:rPr lang="en-US" sz="1500" dirty="0">
                <a:solidFill>
                  <a:srgbClr val="8C95A8"/>
                </a:solidFill>
              </a:rPr>
              <a:t> $t7, x_</a:t>
            </a:r>
          </a:p>
          <a:p>
            <a:pPr marL="1828800" lvl="7" indent="0">
              <a:buNone/>
            </a:pPr>
            <a:r>
              <a:rPr lang="en-US" sz="1500" dirty="0">
                <a:solidFill>
                  <a:srgbClr val="8C95A8"/>
                </a:solidFill>
              </a:rPr>
              <a:t>	</a:t>
            </a:r>
            <a:r>
              <a:rPr lang="en-US" sz="1500" dirty="0" err="1">
                <a:solidFill>
                  <a:srgbClr val="8C95A8"/>
                </a:solidFill>
              </a:rPr>
              <a:t>addi</a:t>
            </a:r>
            <a:r>
              <a:rPr lang="en-US" sz="1500" dirty="0">
                <a:solidFill>
                  <a:srgbClr val="8C95A8"/>
                </a:solidFill>
              </a:rPr>
              <a:t> $t1, $0, 10		#create condition</a:t>
            </a:r>
          </a:p>
          <a:p>
            <a:pPr marL="1828800" lvl="7" indent="0">
              <a:buNone/>
            </a:pPr>
            <a:r>
              <a:rPr lang="en-US" sz="1500" dirty="0">
                <a:solidFill>
                  <a:srgbClr val="8C95A8"/>
                </a:solidFill>
              </a:rPr>
              <a:t>L3:	</a:t>
            </a:r>
          </a:p>
          <a:p>
            <a:pPr marL="1828800" lvl="7" indent="0">
              <a:buNone/>
            </a:pPr>
            <a:r>
              <a:rPr lang="en-US" sz="1500" dirty="0">
                <a:solidFill>
                  <a:srgbClr val="8C95A8"/>
                </a:solidFill>
              </a:rPr>
              <a:t>	</a:t>
            </a:r>
            <a:r>
              <a:rPr lang="en-US" sz="1500" dirty="0" err="1">
                <a:solidFill>
                  <a:srgbClr val="8C95A8"/>
                </a:solidFill>
              </a:rPr>
              <a:t>bge</a:t>
            </a:r>
            <a:r>
              <a:rPr lang="en-US" sz="1500" dirty="0">
                <a:solidFill>
                  <a:srgbClr val="8C95A8"/>
                </a:solidFill>
              </a:rPr>
              <a:t> $t7, $t1, L1		#check condition</a:t>
            </a:r>
          </a:p>
          <a:p>
            <a:pPr marL="1828800" lvl="7" indent="0">
              <a:buNone/>
            </a:pPr>
            <a:r>
              <a:rPr lang="en-US" sz="1500" dirty="0">
                <a:solidFill>
                  <a:srgbClr val="8C95A8"/>
                </a:solidFill>
              </a:rPr>
              <a:t>L2:	</a:t>
            </a:r>
          </a:p>
          <a:p>
            <a:pPr marL="1828800" lvl="7" indent="0">
              <a:buNone/>
            </a:pPr>
            <a:r>
              <a:rPr lang="en-US" sz="1500" dirty="0">
                <a:solidFill>
                  <a:srgbClr val="8C95A8"/>
                </a:solidFill>
              </a:rPr>
              <a:t>	</a:t>
            </a:r>
            <a:r>
              <a:rPr lang="en-US" sz="1500" dirty="0" err="1">
                <a:solidFill>
                  <a:srgbClr val="8C95A8"/>
                </a:solidFill>
              </a:rPr>
              <a:t>addi</a:t>
            </a:r>
            <a:r>
              <a:rPr lang="en-US" sz="1500" dirty="0">
                <a:solidFill>
                  <a:srgbClr val="8C95A8"/>
                </a:solidFill>
              </a:rPr>
              <a:t> $t2, $0, 1		#statement to run</a:t>
            </a:r>
          </a:p>
          <a:p>
            <a:pPr marL="1828800" lvl="7" indent="0">
              <a:buNone/>
            </a:pPr>
            <a:r>
              <a:rPr lang="en-US" sz="1500" dirty="0">
                <a:solidFill>
                  <a:srgbClr val="8C95A8"/>
                </a:solidFill>
              </a:rPr>
              <a:t>	</a:t>
            </a:r>
            <a:r>
              <a:rPr lang="en-US" sz="1500" dirty="0" err="1">
                <a:solidFill>
                  <a:srgbClr val="8C95A8"/>
                </a:solidFill>
              </a:rPr>
              <a:t>sw</a:t>
            </a:r>
            <a:r>
              <a:rPr lang="en-US" sz="1500" dirty="0">
                <a:solidFill>
                  <a:srgbClr val="8C95A8"/>
                </a:solidFill>
              </a:rPr>
              <a:t> $t2, y_</a:t>
            </a:r>
          </a:p>
          <a:p>
            <a:pPr marL="1828800" lvl="7" indent="0">
              <a:buNone/>
            </a:pPr>
            <a:r>
              <a:rPr lang="en-US" sz="1500" dirty="0">
                <a:solidFill>
                  <a:srgbClr val="8C95A8"/>
                </a:solidFill>
              </a:rPr>
              <a:t>	b, L3			#jump to loop condition</a:t>
            </a:r>
          </a:p>
          <a:p>
            <a:pPr lvl="2"/>
            <a:r>
              <a:rPr lang="en-US" dirty="0"/>
              <a:t>2. Check if the expression after the ‘DO’ is a constant</a:t>
            </a:r>
          </a:p>
          <a:p>
            <a:pPr lvl="3"/>
            <a:r>
              <a:rPr lang="en-US" dirty="0"/>
              <a:t>Problem: No way to look ahead into the parser</a:t>
            </a:r>
          </a:p>
          <a:p>
            <a:pPr lvl="4"/>
            <a:r>
              <a:rPr lang="en-US" dirty="0">
                <a:solidFill>
                  <a:srgbClr val="8C95A8"/>
                </a:solidFill>
              </a:rPr>
              <a:t>Calling expression() will increment the symbols</a:t>
            </a:r>
          </a:p>
          <a:p>
            <a:pPr lvl="5"/>
            <a:r>
              <a:rPr lang="en-US" dirty="0">
                <a:solidFill>
                  <a:srgbClr val="8C95A8"/>
                </a:solidFill>
              </a:rPr>
              <a:t>Very tricky to undo </a:t>
            </a:r>
            <a:r>
              <a:rPr lang="en-US" dirty="0" err="1">
                <a:solidFill>
                  <a:srgbClr val="8C95A8"/>
                </a:solidFill>
              </a:rPr>
              <a:t>getSym</a:t>
            </a:r>
            <a:r>
              <a:rPr lang="en-US" dirty="0">
                <a:solidFill>
                  <a:srgbClr val="8C95A8"/>
                </a:solidFill>
              </a:rPr>
              <a:t>()</a:t>
            </a:r>
          </a:p>
          <a:p>
            <a:pPr lvl="4"/>
            <a:r>
              <a:rPr lang="en-US" dirty="0">
                <a:solidFill>
                  <a:srgbClr val="8C95A8"/>
                </a:solidFill>
              </a:rPr>
              <a:t>And calling statement() will generate the MIPS statement</a:t>
            </a:r>
          </a:p>
          <a:p>
            <a:pPr lvl="1"/>
            <a:r>
              <a:rPr lang="en-US" dirty="0">
                <a:solidFill>
                  <a:schemeClr val="tx1"/>
                </a:solidFill>
              </a:rPr>
              <a:t>Can’t implement Loop-Invariant Motion</a:t>
            </a:r>
            <a:br>
              <a:rPr lang="en-US" dirty="0">
                <a:solidFill>
                  <a:schemeClr val="tx1"/>
                </a:solidFill>
              </a:rPr>
            </a:br>
            <a:endParaRPr lang="en-US" dirty="0">
              <a:solidFill>
                <a:schemeClr val="tx1"/>
              </a:solidFill>
            </a:endParaRPr>
          </a:p>
          <a:p>
            <a:pPr lvl="1"/>
            <a:endParaRPr lang="en-US" dirty="0"/>
          </a:p>
        </p:txBody>
      </p:sp>
    </p:spTree>
    <p:extLst>
      <p:ext uri="{BB962C8B-B14F-4D97-AF65-F5344CB8AC3E}">
        <p14:creationId xmlns:p14="http://schemas.microsoft.com/office/powerpoint/2010/main" val="32343711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sz="quarter" idx="1"/>
          </p:nvPr>
        </p:nvSpPr>
        <p:spPr/>
        <p:txBody>
          <a:bodyPr/>
          <a:lstStyle/>
          <a:p>
            <a:r>
              <a:rPr lang="en-US" u="sng" dirty="0" smtClean="0">
                <a:hlinkClick r:id="rId2"/>
              </a:rPr>
              <a:t>http://www.compileroptimizations.com</a:t>
            </a:r>
          </a:p>
          <a:p>
            <a:r>
              <a:rPr lang="en-US" u="sng" dirty="0" smtClean="0">
                <a:hlinkClick r:id="rId3"/>
              </a:rPr>
              <a:t>https</a:t>
            </a:r>
            <a:r>
              <a:rPr lang="en-US" u="sng" dirty="0">
                <a:hlinkClick r:id="rId3"/>
              </a:rPr>
              <a:t>://en.wikipedia.org/wiki/Optimizing_compiler</a:t>
            </a:r>
            <a:endParaRPr lang="en-US" dirty="0"/>
          </a:p>
        </p:txBody>
      </p:sp>
    </p:spTree>
    <p:extLst>
      <p:ext uri="{BB962C8B-B14F-4D97-AF65-F5344CB8AC3E}">
        <p14:creationId xmlns:p14="http://schemas.microsoft.com/office/powerpoint/2010/main" val="3290358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Themes</a:t>
            </a:r>
            <a:endParaRPr lang="en-US" dirty="0"/>
          </a:p>
        </p:txBody>
      </p:sp>
      <p:sp>
        <p:nvSpPr>
          <p:cNvPr id="3" name="Content Placeholder 2"/>
          <p:cNvSpPr>
            <a:spLocks noGrp="1"/>
          </p:cNvSpPr>
          <p:nvPr>
            <p:ph sz="quarter" idx="1"/>
          </p:nvPr>
        </p:nvSpPr>
        <p:spPr>
          <a:xfrm>
            <a:off x="301752" y="1527048"/>
            <a:ext cx="8503920" cy="5147508"/>
          </a:xfrm>
        </p:spPr>
        <p:txBody>
          <a:bodyPr>
            <a:normAutofit fontScale="70000" lnSpcReduction="20000"/>
          </a:bodyPr>
          <a:lstStyle/>
          <a:p>
            <a:pPr>
              <a:lnSpc>
                <a:spcPct val="160000"/>
              </a:lnSpc>
            </a:pPr>
            <a:r>
              <a:rPr lang="en-US" dirty="0"/>
              <a:t>Optimize the common </a:t>
            </a:r>
            <a:r>
              <a:rPr lang="en-US" dirty="0" smtClean="0"/>
              <a:t>case</a:t>
            </a:r>
          </a:p>
          <a:p>
            <a:pPr>
              <a:lnSpc>
                <a:spcPct val="160000"/>
              </a:lnSpc>
            </a:pPr>
            <a:r>
              <a:rPr lang="en-US" dirty="0"/>
              <a:t>Avoid redundancy</a:t>
            </a:r>
          </a:p>
          <a:p>
            <a:pPr lvl="1">
              <a:lnSpc>
                <a:spcPct val="160000"/>
              </a:lnSpc>
            </a:pPr>
            <a:r>
              <a:rPr lang="en-US" dirty="0"/>
              <a:t>Reuse results that are already computed and store them for later use, instead of recomputing them</a:t>
            </a:r>
            <a:r>
              <a:rPr lang="en-US" dirty="0" smtClean="0"/>
              <a:t>.</a:t>
            </a:r>
          </a:p>
          <a:p>
            <a:pPr>
              <a:lnSpc>
                <a:spcPct val="160000"/>
              </a:lnSpc>
            </a:pPr>
            <a:r>
              <a:rPr lang="en-US" dirty="0" smtClean="0"/>
              <a:t>Less </a:t>
            </a:r>
            <a:r>
              <a:rPr lang="en-US" dirty="0"/>
              <a:t>code</a:t>
            </a:r>
          </a:p>
          <a:p>
            <a:pPr lvl="1">
              <a:lnSpc>
                <a:spcPct val="160000"/>
              </a:lnSpc>
            </a:pPr>
            <a:r>
              <a:rPr lang="en-US" dirty="0"/>
              <a:t>Remove unnecessary computations and intermediate values</a:t>
            </a:r>
            <a:r>
              <a:rPr lang="en-US" dirty="0" smtClean="0"/>
              <a:t>.</a:t>
            </a:r>
          </a:p>
          <a:p>
            <a:pPr>
              <a:lnSpc>
                <a:spcPct val="160000"/>
              </a:lnSpc>
            </a:pPr>
            <a:r>
              <a:rPr lang="en-US" dirty="0"/>
              <a:t>Fewer jumps </a:t>
            </a:r>
            <a:endParaRPr lang="en-US" dirty="0" smtClean="0"/>
          </a:p>
          <a:p>
            <a:pPr lvl="1">
              <a:lnSpc>
                <a:spcPct val="160000"/>
              </a:lnSpc>
            </a:pPr>
            <a:r>
              <a:rPr lang="en-US" dirty="0" smtClean="0"/>
              <a:t>Jumps </a:t>
            </a:r>
            <a:r>
              <a:rPr lang="en-US" dirty="0"/>
              <a:t>(conditional or unconditional branches) interfere with the prefetching of instructions, thus slowing down code</a:t>
            </a:r>
            <a:r>
              <a:rPr lang="en-US" dirty="0" smtClean="0"/>
              <a:t>.</a:t>
            </a:r>
          </a:p>
          <a:p>
            <a:pPr>
              <a:lnSpc>
                <a:spcPct val="160000"/>
              </a:lnSpc>
            </a:pPr>
            <a:r>
              <a:rPr lang="en-US" dirty="0"/>
              <a:t>Locality</a:t>
            </a:r>
          </a:p>
          <a:p>
            <a:pPr lvl="1">
              <a:lnSpc>
                <a:spcPct val="160000"/>
              </a:lnSpc>
            </a:pPr>
            <a:r>
              <a:rPr lang="en-US" dirty="0"/>
              <a:t>Code and data that are accessed closely together in time should be placed close together in memory to increase spatial locality of </a:t>
            </a:r>
            <a:r>
              <a:rPr lang="en-US" dirty="0" smtClean="0"/>
              <a:t>reference</a:t>
            </a:r>
            <a:endParaRPr lang="en-US" dirty="0"/>
          </a:p>
        </p:txBody>
      </p:sp>
    </p:spTree>
    <p:extLst>
      <p:ext uri="{BB962C8B-B14F-4D97-AF65-F5344CB8AC3E}">
        <p14:creationId xmlns:p14="http://schemas.microsoft.com/office/powerpoint/2010/main" val="2637951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Themes</a:t>
            </a:r>
          </a:p>
        </p:txBody>
      </p:sp>
      <p:sp>
        <p:nvSpPr>
          <p:cNvPr id="3" name="Content Placeholder 2"/>
          <p:cNvSpPr>
            <a:spLocks noGrp="1"/>
          </p:cNvSpPr>
          <p:nvPr>
            <p:ph sz="quarter" idx="1"/>
          </p:nvPr>
        </p:nvSpPr>
        <p:spPr/>
        <p:txBody>
          <a:bodyPr>
            <a:normAutofit fontScale="70000" lnSpcReduction="20000"/>
          </a:bodyPr>
          <a:lstStyle/>
          <a:p>
            <a:pPr>
              <a:lnSpc>
                <a:spcPct val="160000"/>
              </a:lnSpc>
            </a:pPr>
            <a:r>
              <a:rPr lang="en-US" dirty="0"/>
              <a:t>Exploit the memory hierarchy</a:t>
            </a:r>
          </a:p>
          <a:p>
            <a:pPr lvl="1">
              <a:lnSpc>
                <a:spcPct val="160000"/>
              </a:lnSpc>
            </a:pPr>
            <a:r>
              <a:rPr lang="en-US" dirty="0"/>
              <a:t>Accesses to memory are increasingly more expensive for each level of the memory hierarchy, so place the most commonly used items in registers first, then caches, then main memory, before going to disk</a:t>
            </a:r>
            <a:r>
              <a:rPr lang="en-US" dirty="0" smtClean="0"/>
              <a:t>.</a:t>
            </a:r>
            <a:endParaRPr lang="en-US" dirty="0"/>
          </a:p>
          <a:p>
            <a:pPr>
              <a:lnSpc>
                <a:spcPct val="160000"/>
              </a:lnSpc>
            </a:pPr>
            <a:r>
              <a:rPr lang="en-US" dirty="0"/>
              <a:t>Parallelize</a:t>
            </a:r>
          </a:p>
          <a:p>
            <a:pPr lvl="1">
              <a:lnSpc>
                <a:spcPct val="160000"/>
              </a:lnSpc>
            </a:pPr>
            <a:r>
              <a:rPr lang="en-US" dirty="0"/>
              <a:t>Reorder operations to allow multiple computations to happen in parallel, either at the instruction, memory, or thread level</a:t>
            </a:r>
            <a:r>
              <a:rPr lang="en-US" dirty="0" smtClean="0"/>
              <a:t>.</a:t>
            </a:r>
            <a:endParaRPr lang="en-US" dirty="0"/>
          </a:p>
          <a:p>
            <a:pPr>
              <a:lnSpc>
                <a:spcPct val="160000"/>
              </a:lnSpc>
            </a:pPr>
            <a:r>
              <a:rPr lang="en-US" dirty="0"/>
              <a:t>Strength reduction</a:t>
            </a:r>
          </a:p>
          <a:p>
            <a:pPr lvl="1">
              <a:lnSpc>
                <a:spcPct val="160000"/>
              </a:lnSpc>
            </a:pPr>
            <a:r>
              <a:rPr lang="en-US" dirty="0"/>
              <a:t>Replace complex or difficult or expensive operations with simpler ones. For example, replacing division by a constant with multiplication by its reciprocal, or using induction variable analysis to replace multiplication by a loop index with addition.</a:t>
            </a:r>
          </a:p>
          <a:p>
            <a:endParaRPr lang="en-US" dirty="0"/>
          </a:p>
        </p:txBody>
      </p:sp>
    </p:spTree>
    <p:extLst>
      <p:ext uri="{BB962C8B-B14F-4D97-AF65-F5344CB8AC3E}">
        <p14:creationId xmlns:p14="http://schemas.microsoft.com/office/powerpoint/2010/main" val="3496160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Techniques</a:t>
            </a:r>
            <a:endParaRPr lang="en-US" dirty="0"/>
          </a:p>
        </p:txBody>
      </p:sp>
      <p:sp>
        <p:nvSpPr>
          <p:cNvPr id="3" name="Content Placeholder 2"/>
          <p:cNvSpPr>
            <a:spLocks noGrp="1"/>
          </p:cNvSpPr>
          <p:nvPr>
            <p:ph sz="quarter" idx="1"/>
          </p:nvPr>
        </p:nvSpPr>
        <p:spPr>
          <a:xfrm>
            <a:off x="301752" y="1527050"/>
            <a:ext cx="8503920" cy="5429728"/>
          </a:xfrm>
        </p:spPr>
        <p:txBody>
          <a:bodyPr>
            <a:normAutofit/>
          </a:bodyPr>
          <a:lstStyle/>
          <a:p>
            <a:r>
              <a:rPr lang="en-US" sz="2000" dirty="0"/>
              <a:t>Arithmetic Code Optimization</a:t>
            </a:r>
          </a:p>
          <a:p>
            <a:pPr marL="0" indent="0">
              <a:buNone/>
            </a:pPr>
            <a:endParaRPr lang="en-US" sz="2000" dirty="0" smtClean="0"/>
          </a:p>
          <a:p>
            <a:r>
              <a:rPr lang="en-US" sz="2000" dirty="0" smtClean="0"/>
              <a:t>Integer </a:t>
            </a:r>
            <a:r>
              <a:rPr lang="en-US" sz="2000" dirty="0"/>
              <a:t>Multiply/Divide </a:t>
            </a:r>
            <a:r>
              <a:rPr lang="en-US" sz="2000" dirty="0" smtClean="0"/>
              <a:t>Optimization</a:t>
            </a:r>
          </a:p>
          <a:p>
            <a:pPr marL="0" indent="0">
              <a:buNone/>
            </a:pPr>
            <a:endParaRPr lang="en-US" sz="2000" dirty="0" smtClean="0"/>
          </a:p>
          <a:p>
            <a:r>
              <a:rPr lang="en-US" sz="2000" dirty="0" smtClean="0"/>
              <a:t>Dead </a:t>
            </a:r>
            <a:r>
              <a:rPr lang="en-US" sz="2000" dirty="0"/>
              <a:t>Code </a:t>
            </a:r>
            <a:r>
              <a:rPr lang="en-US" sz="2000" dirty="0" smtClean="0"/>
              <a:t>Elimination</a:t>
            </a:r>
          </a:p>
          <a:p>
            <a:endParaRPr lang="en-US" sz="2000" dirty="0" smtClean="0"/>
          </a:p>
          <a:p>
            <a:r>
              <a:rPr lang="en-US" sz="2000" dirty="0" smtClean="0"/>
              <a:t>If</a:t>
            </a:r>
            <a:r>
              <a:rPr lang="en-US" sz="2000" dirty="0"/>
              <a:t>-Statement </a:t>
            </a:r>
            <a:r>
              <a:rPr lang="en-US" sz="2000" dirty="0" smtClean="0"/>
              <a:t>Elimination</a:t>
            </a:r>
          </a:p>
          <a:p>
            <a:endParaRPr lang="en-US" sz="2000" dirty="0" smtClean="0"/>
          </a:p>
          <a:p>
            <a:r>
              <a:rPr lang="en-US" sz="2000" dirty="0" smtClean="0"/>
              <a:t>Loop</a:t>
            </a:r>
            <a:r>
              <a:rPr lang="en-US" sz="2000" dirty="0"/>
              <a:t>-Invariant Code </a:t>
            </a:r>
            <a:r>
              <a:rPr lang="en-US" sz="2000" dirty="0" smtClean="0"/>
              <a:t>Motion</a:t>
            </a:r>
          </a:p>
        </p:txBody>
      </p:sp>
    </p:spTree>
    <p:extLst>
      <p:ext uri="{BB962C8B-B14F-4D97-AF65-F5344CB8AC3E}">
        <p14:creationId xmlns:p14="http://schemas.microsoft.com/office/powerpoint/2010/main" val="1975192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Optimization</a:t>
            </a:r>
          </a:p>
        </p:txBody>
      </p:sp>
      <p:sp>
        <p:nvSpPr>
          <p:cNvPr id="3" name="Content Placeholder 2"/>
          <p:cNvSpPr>
            <a:spLocks noGrp="1"/>
          </p:cNvSpPr>
          <p:nvPr>
            <p:ph sz="quarter" idx="1"/>
          </p:nvPr>
        </p:nvSpPr>
        <p:spPr/>
        <p:txBody>
          <a:bodyPr>
            <a:normAutofit/>
          </a:bodyPr>
          <a:lstStyle/>
          <a:p>
            <a:r>
              <a:rPr lang="en-US" sz="2400" dirty="0"/>
              <a:t>Subtracting a variable by itself</a:t>
            </a:r>
          </a:p>
          <a:p>
            <a:pPr marL="0" indent="0">
              <a:buNone/>
            </a:pPr>
            <a:r>
              <a:rPr lang="en-US" sz="2400" dirty="0"/>
              <a:t>  x := y - y	== 0</a:t>
            </a:r>
          </a:p>
          <a:p>
            <a:r>
              <a:rPr lang="en-US" sz="2400" dirty="0"/>
              <a:t>A bit trickier because the compiler doesn’t actually keep track of the variables being parsed</a:t>
            </a:r>
          </a:p>
          <a:p>
            <a:pPr lvl="1"/>
            <a:r>
              <a:rPr lang="en-US" sz="2000" dirty="0" err="1"/>
              <a:t>genBinaryOp</a:t>
            </a:r>
            <a:r>
              <a:rPr lang="en-US" sz="2000" dirty="0"/>
              <a:t> doesn’t actually take in the variables being used</a:t>
            </a:r>
          </a:p>
          <a:p>
            <a:r>
              <a:rPr lang="en-US" sz="2400" dirty="0"/>
              <a:t>So comparison must be made before</a:t>
            </a:r>
          </a:p>
          <a:p>
            <a:pPr lvl="1"/>
            <a:r>
              <a:rPr lang="en-US" sz="1900" dirty="0"/>
              <a:t>Recall: expression() calls </a:t>
            </a:r>
            <a:r>
              <a:rPr lang="en-US" sz="1900" dirty="0" err="1"/>
              <a:t>simpleExpression</a:t>
            </a:r>
            <a:r>
              <a:rPr lang="en-US" sz="1900" dirty="0"/>
              <a:t>() calls term() calls factor()</a:t>
            </a:r>
          </a:p>
          <a:p>
            <a:pPr lvl="2"/>
            <a:r>
              <a:rPr lang="en-US" sz="1700" dirty="0"/>
              <a:t>And </a:t>
            </a:r>
            <a:r>
              <a:rPr lang="en-US" sz="1700" dirty="0" err="1"/>
              <a:t>SC.val</a:t>
            </a:r>
            <a:r>
              <a:rPr lang="en-US" sz="1700" dirty="0"/>
              <a:t> keeps track of the current character</a:t>
            </a:r>
          </a:p>
          <a:p>
            <a:pPr lvl="1"/>
            <a:r>
              <a:rPr lang="en-US" sz="1900" dirty="0"/>
              <a:t>The symbols only get incremented in factor()</a:t>
            </a:r>
          </a:p>
          <a:p>
            <a:pPr lvl="2"/>
            <a:r>
              <a:rPr lang="en-US" sz="1700" dirty="0"/>
              <a:t>So before incrementing (calling factor()), let:</a:t>
            </a:r>
          </a:p>
          <a:p>
            <a:pPr lvl="3"/>
            <a:r>
              <a:rPr lang="en-US" sz="1700" dirty="0"/>
              <a:t>a = </a:t>
            </a:r>
            <a:r>
              <a:rPr lang="en-US" sz="1700" dirty="0" err="1"/>
              <a:t>SC.val</a:t>
            </a:r>
            <a:r>
              <a:rPr lang="en-US" sz="1700" dirty="0"/>
              <a:t> and b = </a:t>
            </a:r>
            <a:r>
              <a:rPr lang="en-US" sz="1700" dirty="0" err="1"/>
              <a:t>SC.val</a:t>
            </a:r>
            <a:endParaRPr lang="en-US" sz="1700" dirty="0"/>
          </a:p>
          <a:p>
            <a:pPr lvl="3"/>
            <a:r>
              <a:rPr lang="en-US" sz="1700" dirty="0"/>
              <a:t>And compare the two to see if they equal, if it is a MINUS operator</a:t>
            </a:r>
          </a:p>
        </p:txBody>
      </p:sp>
    </p:spTree>
    <p:extLst>
      <p:ext uri="{BB962C8B-B14F-4D97-AF65-F5344CB8AC3E}">
        <p14:creationId xmlns:p14="http://schemas.microsoft.com/office/powerpoint/2010/main" val="1669637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Optimization</a:t>
            </a:r>
            <a:endParaRPr lang="en-CA" dirty="0"/>
          </a:p>
        </p:txBody>
      </p:sp>
      <p:sp>
        <p:nvSpPr>
          <p:cNvPr id="3" name="Content Placeholder 2"/>
          <p:cNvSpPr>
            <a:spLocks noGrp="1"/>
          </p:cNvSpPr>
          <p:nvPr>
            <p:ph sz="quarter" idx="1"/>
          </p:nvPr>
        </p:nvSpPr>
        <p:spPr/>
        <p:txBody>
          <a:bodyPr>
            <a:normAutofit/>
          </a:bodyPr>
          <a:lstStyle/>
          <a:p>
            <a:r>
              <a:rPr lang="en-US" sz="2400" dirty="0"/>
              <a:t>Dividing a variable by itself</a:t>
            </a:r>
          </a:p>
          <a:p>
            <a:pPr marL="0" indent="0">
              <a:buNone/>
            </a:pPr>
            <a:r>
              <a:rPr lang="en-US" sz="2400" dirty="0"/>
              <a:t>  x := y div y	== 1</a:t>
            </a:r>
          </a:p>
          <a:p>
            <a:r>
              <a:rPr lang="en-CA" sz="2400" dirty="0"/>
              <a:t>Same idea</a:t>
            </a:r>
          </a:p>
          <a:p>
            <a:pPr lvl="1"/>
            <a:r>
              <a:rPr lang="en-CA" sz="1900" dirty="0"/>
              <a:t>Except 1 step down, in term ()</a:t>
            </a:r>
          </a:p>
          <a:p>
            <a:r>
              <a:rPr lang="en-CA" sz="2400" dirty="0"/>
              <a:t>Difficulty comes from recognizing the change is not in </a:t>
            </a:r>
            <a:r>
              <a:rPr lang="en-CA" sz="2400" dirty="0" err="1"/>
              <a:t>genBinaryOp</a:t>
            </a:r>
            <a:r>
              <a:rPr lang="en-CA" sz="2400" dirty="0"/>
              <a:t>() but in the P0 class</a:t>
            </a:r>
          </a:p>
          <a:p>
            <a:endParaRPr lang="en-CA" sz="2400" dirty="0"/>
          </a:p>
          <a:p>
            <a:r>
              <a:rPr lang="en-CA" sz="2400" dirty="0"/>
              <a:t>MIPS code</a:t>
            </a:r>
            <a:r>
              <a:rPr lang="en-CA" sz="1400" dirty="0"/>
              <a:t>	</a:t>
            </a:r>
          </a:p>
          <a:p>
            <a:pPr marL="0" indent="0">
              <a:buNone/>
            </a:pPr>
            <a:r>
              <a:rPr lang="en-CA" sz="1400" dirty="0"/>
              <a:t>	</a:t>
            </a:r>
            <a:r>
              <a:rPr lang="en-CA" sz="1400" dirty="0" err="1"/>
              <a:t>sw</a:t>
            </a:r>
            <a:r>
              <a:rPr lang="en-CA" sz="1400" dirty="0"/>
              <a:t> $0, x_		# x := x - x</a:t>
            </a:r>
            <a:endParaRPr lang="en-CA" sz="2400" dirty="0"/>
          </a:p>
          <a:p>
            <a:pPr marL="0" indent="0">
              <a:buNone/>
            </a:pPr>
            <a:r>
              <a:rPr lang="en-CA" sz="1400" dirty="0"/>
              <a:t>	</a:t>
            </a:r>
            <a:r>
              <a:rPr lang="en-CA" sz="1400" dirty="0" err="1"/>
              <a:t>addi</a:t>
            </a:r>
            <a:r>
              <a:rPr lang="en-CA" sz="1400" dirty="0"/>
              <a:t> $t7, $0, 1	# y := y div y</a:t>
            </a:r>
          </a:p>
          <a:p>
            <a:pPr marL="0" indent="0">
              <a:buNone/>
            </a:pPr>
            <a:r>
              <a:rPr lang="en-CA" sz="1400" dirty="0"/>
              <a:t>	</a:t>
            </a:r>
            <a:r>
              <a:rPr lang="en-CA" sz="1400" dirty="0" err="1"/>
              <a:t>sw</a:t>
            </a:r>
            <a:r>
              <a:rPr lang="en-CA" sz="1400" dirty="0"/>
              <a:t> $t7, y_</a:t>
            </a:r>
          </a:p>
          <a:p>
            <a:pPr marL="0" indent="0">
              <a:buNone/>
            </a:pPr>
            <a:endParaRPr lang="en-CA" sz="1400" dirty="0"/>
          </a:p>
        </p:txBody>
      </p:sp>
    </p:spTree>
    <p:extLst>
      <p:ext uri="{BB962C8B-B14F-4D97-AF65-F5344CB8AC3E}">
        <p14:creationId xmlns:p14="http://schemas.microsoft.com/office/powerpoint/2010/main" val="2961484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a:t>
            </a:r>
            <a:r>
              <a:rPr lang="en-US" dirty="0"/>
              <a:t>Multiply/Divide Optimization</a:t>
            </a:r>
          </a:p>
        </p:txBody>
      </p:sp>
      <p:sp>
        <p:nvSpPr>
          <p:cNvPr id="3" name="Content Placeholder 2"/>
          <p:cNvSpPr>
            <a:spLocks noGrp="1"/>
          </p:cNvSpPr>
          <p:nvPr>
            <p:ph sz="quarter" idx="1"/>
          </p:nvPr>
        </p:nvSpPr>
        <p:spPr/>
        <p:txBody>
          <a:bodyPr/>
          <a:lstStyle/>
          <a:p>
            <a:r>
              <a:rPr lang="en-US" dirty="0"/>
              <a:t>Integer multiplication and division can be replaced with a shift operation if one of the operands is a power of two. </a:t>
            </a:r>
            <a:endParaRPr lang="en-US" dirty="0" smtClean="0"/>
          </a:p>
          <a:p>
            <a:pPr marL="0" indent="0">
              <a:buNone/>
            </a:pPr>
            <a:endParaRPr lang="en-US" dirty="0" smtClean="0"/>
          </a:p>
          <a:p>
            <a:r>
              <a:rPr lang="en-US" dirty="0" smtClean="0"/>
              <a:t>Shift </a:t>
            </a:r>
            <a:r>
              <a:rPr lang="en-US" dirty="0"/>
              <a:t>operations are faster than multiply on mips </a:t>
            </a:r>
            <a:r>
              <a:rPr lang="en-US" dirty="0" smtClean="0"/>
              <a:t>architecture, </a:t>
            </a:r>
            <a:r>
              <a:rPr lang="en-US" dirty="0"/>
              <a:t>therefor this will reduce the running time of the executable. </a:t>
            </a:r>
          </a:p>
        </p:txBody>
      </p:sp>
    </p:spTree>
    <p:extLst>
      <p:ext uri="{BB962C8B-B14F-4D97-AF65-F5344CB8AC3E}">
        <p14:creationId xmlns:p14="http://schemas.microsoft.com/office/powerpoint/2010/main" val="32628461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459</TotalTime>
  <Words>2313</Words>
  <Application>Microsoft Macintosh PowerPoint</Application>
  <PresentationFormat>On-screen Show (4:3)</PresentationFormat>
  <Paragraphs>439</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Civic</vt:lpstr>
      <vt:lpstr>P0 Compiler Optimizations</vt:lpstr>
      <vt:lpstr>Background</vt:lpstr>
      <vt:lpstr>Types of Optimizations</vt:lpstr>
      <vt:lpstr>Common Themes</vt:lpstr>
      <vt:lpstr>Common Themes</vt:lpstr>
      <vt:lpstr>Specific Techniques</vt:lpstr>
      <vt:lpstr>Arithmetic Optimization</vt:lpstr>
      <vt:lpstr>Arithmetic Optimization</vt:lpstr>
      <vt:lpstr>Integer Multiply/Divide Optimization</vt:lpstr>
      <vt:lpstr>Integer Multiply/Divide Optimization</vt:lpstr>
      <vt:lpstr>Implementation</vt:lpstr>
      <vt:lpstr>Implementation</vt:lpstr>
      <vt:lpstr>Limitations and Complexity</vt:lpstr>
      <vt:lpstr>Dead Code Elimination</vt:lpstr>
      <vt:lpstr>Dead Code Elimination</vt:lpstr>
      <vt:lpstr>Implementation: Case 1</vt:lpstr>
      <vt:lpstr>Implementation: Case 1</vt:lpstr>
      <vt:lpstr>Implementation: Case 2</vt:lpstr>
      <vt:lpstr>Implementation: Case 2</vt:lpstr>
      <vt:lpstr>Implementation: Case 3</vt:lpstr>
      <vt:lpstr>Implementation: Case 3</vt:lpstr>
      <vt:lpstr>Implementation: Case 3</vt:lpstr>
      <vt:lpstr>Implementation: case 3</vt:lpstr>
      <vt:lpstr>If-Statement Optimization</vt:lpstr>
      <vt:lpstr>If-Statement Optimization</vt:lpstr>
      <vt:lpstr>If-Statement Optimization</vt:lpstr>
      <vt:lpstr>If-Statement Optimization</vt:lpstr>
      <vt:lpstr>If-Statement Optimization</vt:lpstr>
      <vt:lpstr>While-Loop Optimization</vt:lpstr>
      <vt:lpstr>While-Loop Optimization</vt:lpstr>
      <vt:lpstr>While-Loop Optimization</vt:lpstr>
      <vt:lpstr>while-loop Optimization</vt:lpstr>
      <vt:lpstr>Loop Invariant Motion</vt:lpstr>
      <vt:lpstr>Loop Invariant Motion</vt:lpstr>
      <vt:lpstr>Loop Invariant Motion</vt:lpstr>
      <vt:lpstr>Loop Invariant Motion</vt:lpstr>
      <vt:lpstr>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c:title>
  <dc:creator>Aryan Sohrabi</dc:creator>
  <cp:lastModifiedBy>Aryan Sohrabi</cp:lastModifiedBy>
  <cp:revision>27</cp:revision>
  <dcterms:created xsi:type="dcterms:W3CDTF">2017-04-17T18:05:39Z</dcterms:created>
  <dcterms:modified xsi:type="dcterms:W3CDTF">2017-04-18T02:38:17Z</dcterms:modified>
</cp:coreProperties>
</file>