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p:restoredTop sz="75918" autoAdjust="0"/>
  </p:normalViewPr>
  <p:slideViewPr>
    <p:cSldViewPr snapToGrid="0" snapToObjects="1">
      <p:cViewPr varScale="1">
        <p:scale>
          <a:sx n="135" d="100"/>
          <a:sy n="135" d="100"/>
        </p:scale>
        <p:origin x="1032" y="160"/>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1/13/20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1/13/20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mice@seas.upenn.edu" TargetMode="External"/><Relationship Id="rId5" Type="http://schemas.openxmlformats.org/officeDocument/2006/relationships/hyperlink" Target="mailto:wanghan2@sas.upenn.edu" TargetMode="External"/><Relationship Id="rId4" Type="http://schemas.openxmlformats.org/officeDocument/2006/relationships/hyperlink" Target="mailto:srchen@seas.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493334" TargetMode="External"/><Relationship Id="rId2" Type="http://schemas.openxmlformats.org/officeDocument/2006/relationships/hyperlink" Target="https://nikolaimatni.github.io/courses/ese605-spring2020/index.html" TargetMode="External"/><Relationship Id="rId1" Type="http://schemas.openxmlformats.org/officeDocument/2006/relationships/slideLayout" Target="../slideLayouts/slideLayout2.xml"/><Relationship Id="rId4" Type="http://schemas.openxmlformats.org/officeDocument/2006/relationships/hyperlink" Target="http://piazza.com/upenn/spring2020/srs_ese6050012020a/hom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eb.stanford.edu/class/ee364b/latex_templa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talog.upenn.edu/pennbook/code-of-academic-integr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a:t>
            </a:r>
            <a:r>
              <a:rPr lang="en-US" sz="2000" dirty="0" err="1">
                <a:solidFill>
                  <a:schemeClr val="tx1"/>
                </a:solidFill>
              </a:rPr>
              <a:t>Shaoru</a:t>
            </a:r>
            <a:r>
              <a:rPr lang="en-US" sz="2000" dirty="0">
                <a:solidFill>
                  <a:schemeClr val="tx1"/>
                </a:solidFill>
              </a:rPr>
              <a:t> Chen (</a:t>
            </a:r>
            <a:r>
              <a:rPr lang="en-US" sz="2000" dirty="0">
                <a:solidFill>
                  <a:schemeClr val="tx1"/>
                </a:solidFill>
                <a:hlinkClick r:id="rId4"/>
              </a:rPr>
              <a:t>srchen@seas.upenn.edu</a:t>
            </a:r>
            <a:r>
              <a:rPr lang="en-US" sz="2000" dirty="0">
                <a:solidFill>
                  <a:schemeClr val="tx1"/>
                </a:solidFill>
              </a:rPr>
              <a:t>), Han Wang (</a:t>
            </a:r>
            <a:r>
              <a:rPr lang="en-US" sz="2000" dirty="0">
                <a:solidFill>
                  <a:schemeClr val="tx1"/>
                </a:solidFill>
                <a:hlinkClick r:id="rId5"/>
              </a:rPr>
              <a:t>wanghan2@sas.upenn.edu</a:t>
            </a:r>
            <a:r>
              <a:rPr lang="en-US" sz="2000" dirty="0">
                <a:solidFill>
                  <a:schemeClr val="tx1"/>
                </a:solidFill>
              </a:rPr>
              <a:t>), Alexandre Amice (</a:t>
            </a:r>
            <a:r>
              <a:rPr lang="en-US" sz="2000" dirty="0">
                <a:solidFill>
                  <a:schemeClr val="tx1"/>
                </a:solidFill>
                <a:hlinkClick r:id="rId6"/>
              </a:rPr>
              <a:t>amice@seas.upenn.edu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3-4.30pm in LRSM</a:t>
            </a:r>
          </a:p>
          <a:p>
            <a:pPr algn="l"/>
            <a:r>
              <a:rPr lang="en-US" sz="2000" b="1" dirty="0">
                <a:solidFill>
                  <a:schemeClr val="tx1"/>
                </a:solidFill>
              </a:rPr>
              <a:t>Website:  </a:t>
            </a:r>
            <a:r>
              <a:rPr lang="en-US" sz="2000" dirty="0">
                <a:solidFill>
                  <a:schemeClr val="tx1"/>
                </a:solidFill>
                <a:hlinkClick r:id="rId7"/>
              </a:rPr>
              <a:t>https://nikolaimatni.github.io/courses/ese605-spring2020/</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401205"/>
          </a:xfrm>
          <a:prstGeom prst="rect">
            <a:avLst/>
          </a:prstGeom>
        </p:spPr>
        <p:txBody>
          <a:bodyPr wrap="square">
            <a:spAutoFit/>
          </a:bodyPr>
          <a:lstStyle/>
          <a:p>
            <a:pPr marL="285750" indent="-285750" algn="just">
              <a:buFont typeface="Arial" panose="020B0604020202020204" pitchFamily="34" charset="0"/>
              <a:buChar char="•"/>
            </a:pPr>
            <a:r>
              <a:rPr lang="en-US" sz="2000" b="1" dirty="0"/>
              <a:t>Lectures: </a:t>
            </a:r>
            <a:r>
              <a:rPr lang="en-US" sz="2000" dirty="0"/>
              <a:t>Tu/Th 3:00-4:30pm LRSM Auditorium</a:t>
            </a:r>
          </a:p>
          <a:p>
            <a:pPr marL="285750" indent="-285750" algn="just">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Course website: </a:t>
            </a:r>
            <a:r>
              <a:rPr lang="en-US" sz="2000" dirty="0"/>
              <a:t>all lecture slides and homework will be </a:t>
            </a:r>
            <a:r>
              <a:rPr lang="en-US" sz="2000"/>
              <a:t>posted on</a:t>
            </a:r>
            <a:br>
              <a:rPr lang="en-US" sz="2000" b="1" dirty="0"/>
            </a:br>
            <a:r>
              <a:rPr lang="en-US" sz="2000" dirty="0">
                <a:hlinkClick r:id="rId2"/>
              </a:rPr>
              <a:t>https://nikolaimatni.github.io/courses/ese605-spring2020/index.html</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Canvas (</a:t>
            </a:r>
            <a:r>
              <a:rPr lang="en-US" sz="2000" b="1" dirty="0" err="1"/>
              <a:t>Gradescope</a:t>
            </a:r>
            <a:r>
              <a:rPr lang="en-US" sz="2000" b="1" dirty="0"/>
              <a:t>): </a:t>
            </a:r>
            <a:r>
              <a:rPr lang="en-US" sz="2000" dirty="0"/>
              <a:t>all homework assignments to be turned in using canvas portal, </a:t>
            </a:r>
            <a:r>
              <a:rPr lang="en-US" sz="2000" dirty="0">
                <a:hlinkClick r:id="rId3"/>
              </a:rPr>
              <a:t>https://canvas.upenn.edu/courses/1493334</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Piazza: </a:t>
            </a:r>
            <a:r>
              <a:rPr lang="en-US" sz="2000" u="sng" dirty="0">
                <a:hlinkClick r:id="rId4"/>
              </a:rPr>
              <a:t>piazza.com/upenn/spring2020/srs_ese6050012020a/home</a:t>
            </a:r>
            <a:r>
              <a:rPr lang="en-US" sz="2000" dirty="0"/>
              <a:t>, for discussion and clarifications, sign up at link above, passcode: </a:t>
            </a:r>
            <a:r>
              <a:rPr lang="en-US" sz="2000" i="1" dirty="0"/>
              <a:t>hyperplane</a:t>
            </a:r>
            <a:r>
              <a:rPr lang="en-US" sz="2000" dirty="0"/>
              <a:t>.</a:t>
            </a:r>
          </a:p>
          <a:p>
            <a:pPr marL="285750" indent="-285750">
              <a:buFont typeface="Arial" panose="020B0604020202020204" pitchFamily="34" charset="0"/>
              <a:buChar char="•"/>
            </a:pPr>
            <a:endParaRPr lang="en-US" sz="2000" b="1" i="1" dirty="0"/>
          </a:p>
          <a:p>
            <a:pPr marL="285750" indent="-285750">
              <a:buFont typeface="Arial" panose="020B0604020202020204" pitchFamily="34" charset="0"/>
              <a:buChar char="•"/>
            </a:pPr>
            <a:r>
              <a:rPr lang="en-US" sz="2000" b="1" dirty="0"/>
              <a:t>Office hours: </a:t>
            </a:r>
            <a:r>
              <a:rPr lang="en-US" sz="2000" dirty="0"/>
              <a:t>NM after class, Levine 374, SC Fr 1-2.30 room TBD, HW Mon 3-4.30 room TBD, AA Wed 2.30-4.30 Moore 317.</a:t>
            </a:r>
            <a:endParaRPr lang="en-US" sz="2000" b="1" dirty="0"/>
          </a:p>
          <a:p>
            <a:pPr algn="just"/>
            <a:endParaRPr lang="en-US" sz="20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693319"/>
          </a:xfrm>
          <a:prstGeom prst="rect">
            <a:avLst/>
          </a:prstGeom>
        </p:spPr>
        <p:txBody>
          <a:bodyPr wrap="square">
            <a:spAutoFit/>
          </a:bodyPr>
          <a:lstStyle/>
          <a:p>
            <a:pPr marL="285750" indent="-285750" algn="just">
              <a:buFont typeface="Arial" panose="020B0604020202020204" pitchFamily="34" charset="0"/>
              <a:buChar char="•"/>
            </a:pPr>
            <a:r>
              <a:rPr lang="en-US" b="1" dirty="0"/>
              <a:t>Homework (20%): </a:t>
            </a:r>
            <a:r>
              <a:rPr lang="en-US" dirty="0"/>
              <a:t>there will be weekly homework assignments (11), handed out on Tuesday, and due the following Friday by 5pm.  You will be given </a:t>
            </a:r>
            <a:r>
              <a:rPr lang="en-US" b="1" i="1" dirty="0"/>
              <a:t>5 free late days</a:t>
            </a:r>
            <a:r>
              <a:rPr lang="en-US" dirty="0"/>
              <a:t> which you may use as you please throughout the semester, after which no late assignments will be accepted.  The homework assignments </a:t>
            </a:r>
            <a:r>
              <a:rPr lang="en-US" b="1" i="1" dirty="0"/>
              <a:t>must be </a:t>
            </a:r>
            <a:r>
              <a:rPr lang="en-US" b="1" i="1" dirty="0" err="1"/>
              <a:t>LateXed</a:t>
            </a:r>
            <a:r>
              <a:rPr lang="en-US" b="1" i="1" dirty="0"/>
              <a:t> and submitted on Canvas via </a:t>
            </a:r>
            <a:r>
              <a:rPr lang="en-US" b="1" i="1" dirty="0" err="1"/>
              <a:t>Gradescope</a:t>
            </a:r>
            <a:r>
              <a:rPr lang="en-US" dirty="0"/>
              <a:t>.  Please use the </a:t>
            </a:r>
            <a:r>
              <a:rPr lang="en-US" dirty="0">
                <a:hlinkClick r:id="rId2"/>
              </a:rPr>
              <a:t>LaTeX templates</a:t>
            </a:r>
            <a:r>
              <a:rPr lang="en-US" dirty="0"/>
              <a:t> provided by Stephen Boyd's EE364b course, and follow the recommended style guide.  You are allowed, even encouraged, to work on homework in small groups, but you must write up your own homework to hand in.  Homework will be graded on a scale of 0-4.</a:t>
            </a:r>
            <a:endParaRPr lang="en-US" b="1" dirty="0"/>
          </a:p>
          <a:p>
            <a:pPr marL="285750" indent="-285750" algn="just">
              <a:buFont typeface="Arial" panose="020B0604020202020204" pitchFamily="34" charset="0"/>
              <a:buChar char="•"/>
            </a:pPr>
            <a:r>
              <a:rPr lang="en-US" b="1" dirty="0"/>
              <a:t>Midterm exam (30%):</a:t>
            </a:r>
            <a:r>
              <a:rPr lang="en-US" dirty="0"/>
              <a:t> there will be an in-class, 75 minute, closed book, closed notes midterm scheduled for </a:t>
            </a:r>
            <a:r>
              <a:rPr lang="en-US" b="1" i="1" dirty="0"/>
              <a:t>3/03</a:t>
            </a:r>
            <a:r>
              <a:rPr lang="en-US" dirty="0"/>
              <a:t>.</a:t>
            </a:r>
          </a:p>
          <a:p>
            <a:pPr marL="285750" lvl="0" indent="-285750">
              <a:buFont typeface="Arial" panose="020B0604020202020204" pitchFamily="34" charset="0"/>
              <a:buChar char="•"/>
            </a:pPr>
            <a:r>
              <a:rPr lang="en-US" b="1" dirty="0"/>
              <a:t>Final programming assignment (15%):</a:t>
            </a:r>
            <a:r>
              <a:rPr lang="en-US" dirty="0"/>
              <a:t> there will be a final programming assignment due on the last day of classes </a:t>
            </a:r>
            <a:r>
              <a:rPr lang="en-US" b="1" dirty="0"/>
              <a:t>4/29</a:t>
            </a:r>
            <a:r>
              <a:rPr lang="en-US" dirty="0"/>
              <a:t>.</a:t>
            </a:r>
          </a:p>
          <a:p>
            <a:pPr marL="285750" lvl="0" indent="-285750">
              <a:buFont typeface="Arial" panose="020B0604020202020204" pitchFamily="34" charset="0"/>
              <a:buChar char="•"/>
            </a:pPr>
            <a:r>
              <a:rPr lang="en-US" b="1" dirty="0"/>
              <a:t>Final exam (35%): </a:t>
            </a:r>
            <a:r>
              <a:rPr lang="en-US" dirty="0"/>
              <a:t>there will be a take-home final exam during the final exam period.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dissolv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dissolv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3" end="3"/>
                                            </p:txEl>
                                          </p:spTgt>
                                        </p:tgtEl>
                                        <p:attrNameLst>
                                          <p:attrName>style.visibility</p:attrName>
                                        </p:attrNameLst>
                                      </p:cBhvr>
                                      <p:to>
                                        <p:strVal val="visible"/>
                                      </p:to>
                                    </p:set>
                                    <p:animEffect transition="in" filter="dissolve">
                                      <p:cBhvr>
                                        <p:cTn id="22"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47317"/>
          </a:xfrm>
          <a:prstGeom prst="rect">
            <a:avLst/>
          </a:prstGeom>
        </p:spPr>
        <p:txBody>
          <a:bodyPr wrap="square">
            <a:spAutoFit/>
          </a:bodyPr>
          <a:lstStyle/>
          <a:p>
            <a:pPr marL="285750" indent="-285750">
              <a:buFont typeface="Arial" panose="020B0604020202020204" pitchFamily="34" charset="0"/>
              <a:buChar char="•"/>
            </a:pPr>
            <a:r>
              <a:rPr lang="en-US" b="1" dirty="0"/>
              <a:t>Code of Academic Integrity: </a:t>
            </a:r>
            <a:r>
              <a:rPr lang="en-US" dirty="0"/>
              <a:t>All students are expected to adhere to the University’s </a:t>
            </a:r>
            <a:r>
              <a:rPr lang="en-US" u="sng" dirty="0">
                <a:hlinkClick r:id="rId2"/>
              </a:rPr>
              <a:t>Code of Academic Integrity</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should also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251794</TotalTime>
  <Words>1056</Words>
  <Application>Microsoft Macintosh PowerPoint</Application>
  <PresentationFormat>On-screen Show (16:9)</PresentationFormat>
  <Paragraphs>63</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2571</cp:revision>
  <cp:lastPrinted>2019-08-05T19:45:22Z</cp:lastPrinted>
  <dcterms:created xsi:type="dcterms:W3CDTF">2016-12-08T19:27:44Z</dcterms:created>
  <dcterms:modified xsi:type="dcterms:W3CDTF">2020-01-13T20:38:20Z</dcterms:modified>
  <cp:category/>
</cp:coreProperties>
</file>