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1271" r:id="rId2"/>
    <p:sldId id="276" r:id="rId3"/>
    <p:sldId id="1339" r:id="rId4"/>
    <p:sldId id="1312" r:id="rId5"/>
    <p:sldId id="1313" r:id="rId6"/>
    <p:sldId id="1315" r:id="rId7"/>
    <p:sldId id="1316" r:id="rId8"/>
    <p:sldId id="1317" r:id="rId9"/>
    <p:sldId id="1318" r:id="rId10"/>
    <p:sldId id="1319" r:id="rId11"/>
    <p:sldId id="1320" r:id="rId12"/>
    <p:sldId id="1321" r:id="rId13"/>
    <p:sldId id="1322" r:id="rId14"/>
    <p:sldId id="1323" r:id="rId15"/>
    <p:sldId id="1324" r:id="rId16"/>
    <p:sldId id="1325" r:id="rId17"/>
    <p:sldId id="1326" r:id="rId18"/>
    <p:sldId id="1327" r:id="rId19"/>
    <p:sldId id="1328" r:id="rId20"/>
    <p:sldId id="1329" r:id="rId21"/>
    <p:sldId id="1330" r:id="rId22"/>
    <p:sldId id="1331" r:id="rId23"/>
    <p:sldId id="1332" r:id="rId24"/>
    <p:sldId id="1333" r:id="rId25"/>
    <p:sldId id="1334" r:id="rId26"/>
    <p:sldId id="1335" r:id="rId27"/>
    <p:sldId id="1336" r:id="rId28"/>
    <p:sldId id="1337" r:id="rId29"/>
    <p:sldId id="133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8424"/>
    <a:srgbClr val="0066FF"/>
    <a:srgbClr val="D60093"/>
    <a:srgbClr val="FF9999"/>
    <a:srgbClr val="6BA42C"/>
    <a:srgbClr val="6666FF"/>
    <a:srgbClr val="75DBFF"/>
    <a:srgbClr val="FFFB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8" autoAdjust="0"/>
    <p:restoredTop sz="94660"/>
  </p:normalViewPr>
  <p:slideViewPr>
    <p:cSldViewPr snapToGrid="0">
      <p:cViewPr varScale="1">
        <p:scale>
          <a:sx n="67" d="100"/>
          <a:sy n="67" d="100"/>
        </p:scale>
        <p:origin x="5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7A38BF-929D-4BF2-A3AC-F482DD9A363B}" type="datetimeFigureOut">
              <a:rPr lang="en-US" smtClean="0"/>
              <a:t>8/21/2021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451F5-9F71-4EC0-BA7F-43833F3342AE}" type="slidenum">
              <a:rPr lang="en-US" smtClean="0"/>
              <a:t>‹#›</a:t>
            </a:fld>
            <a:endParaRPr lang="en-US"/>
          </a:p>
        </p:txBody>
      </p:sp>
    </p:spTree>
    <p:extLst>
      <p:ext uri="{BB962C8B-B14F-4D97-AF65-F5344CB8AC3E}">
        <p14:creationId xmlns:p14="http://schemas.microsoft.com/office/powerpoint/2010/main" val="758635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F5B5-D79F-4FCC-8844-1DF952C81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1F1423-D9F3-4E7D-9022-2C3BC05929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3F7BE8-AA21-43F0-99F8-DBEEDBEF9ED3}"/>
              </a:ext>
            </a:extLst>
          </p:cNvPr>
          <p:cNvSpPr>
            <a:spLocks noGrp="1"/>
          </p:cNvSpPr>
          <p:nvPr>
            <p:ph type="dt" sz="half" idx="10"/>
          </p:nvPr>
        </p:nvSpPr>
        <p:spPr/>
        <p:txBody>
          <a:bodyPr/>
          <a:lstStyle>
            <a:lvl1pPr>
              <a:defRPr>
                <a:solidFill>
                  <a:srgbClr val="7030A0"/>
                </a:solidFill>
              </a:defRPr>
            </a:lvl1pPr>
          </a:lstStyle>
          <a:p>
            <a:fld id="{60D6E0D6-2523-46B0-A6E5-4A78185295CE}" type="datetime1">
              <a:rPr lang="en-US" smtClean="0"/>
              <a:t>8/21/2021</a:t>
            </a:fld>
            <a:endParaRPr lang="en-US"/>
          </a:p>
        </p:txBody>
      </p:sp>
      <p:sp>
        <p:nvSpPr>
          <p:cNvPr id="5" name="Footer Placeholder 4">
            <a:extLst>
              <a:ext uri="{FF2B5EF4-FFF2-40B4-BE49-F238E27FC236}">
                <a16:creationId xmlns:a16="http://schemas.microsoft.com/office/drawing/2014/main" id="{1812B0DA-19F8-4B29-8661-0591A78D57B8}"/>
              </a:ext>
            </a:extLst>
          </p:cNvPr>
          <p:cNvSpPr>
            <a:spLocks noGrp="1"/>
          </p:cNvSpPr>
          <p:nvPr>
            <p:ph type="ftr" sz="quarter" idx="11"/>
          </p:nvPr>
        </p:nvSpPr>
        <p:spPr/>
        <p:txBody>
          <a:bodyPr/>
          <a:lstStyle>
            <a:lvl1pPr>
              <a:defRPr sz="1400">
                <a:solidFill>
                  <a:srgbClr val="0070C0"/>
                </a:solidFill>
              </a:defRPr>
            </a:lvl1pPr>
          </a:lstStyle>
          <a:p>
            <a:r>
              <a:rPr lang="en-US" dirty="0"/>
              <a:t>Saeed Parsa</a:t>
            </a:r>
          </a:p>
        </p:txBody>
      </p:sp>
      <p:sp>
        <p:nvSpPr>
          <p:cNvPr id="6" name="Slide Number Placeholder 5">
            <a:extLst>
              <a:ext uri="{FF2B5EF4-FFF2-40B4-BE49-F238E27FC236}">
                <a16:creationId xmlns:a16="http://schemas.microsoft.com/office/drawing/2014/main" id="{2A88A603-7D08-455F-9026-C5F285C71EF8}"/>
              </a:ext>
            </a:extLst>
          </p:cNvPr>
          <p:cNvSpPr>
            <a:spLocks noGrp="1"/>
          </p:cNvSpPr>
          <p:nvPr>
            <p:ph type="sldNum" sz="quarter" idx="12"/>
          </p:nvPr>
        </p:nvSpPr>
        <p:spPr/>
        <p:txBody>
          <a:bodyPr/>
          <a:lstStyle>
            <a:lvl1pPr>
              <a:defRPr sz="1600">
                <a:solidFill>
                  <a:srgbClr val="7030A0"/>
                </a:solidFill>
              </a:defRPr>
            </a:lvl1pPr>
          </a:lstStyle>
          <a:p>
            <a:fld id="{157B418B-4611-4048-BA47-9141E34D90D1}" type="slidenum">
              <a:rPr lang="en-US" smtClean="0"/>
              <a:pPr/>
              <a:t>‹#›</a:t>
            </a:fld>
            <a:endParaRPr lang="en-US" dirty="0"/>
          </a:p>
        </p:txBody>
      </p:sp>
    </p:spTree>
    <p:extLst>
      <p:ext uri="{BB962C8B-B14F-4D97-AF65-F5344CB8AC3E}">
        <p14:creationId xmlns:p14="http://schemas.microsoft.com/office/powerpoint/2010/main" val="351021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FF97D-F0DD-4C0D-830F-A72F4B9CE1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0BAE6D-0B45-400F-94DB-E6818AA1CB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585CE-E402-4968-B41D-D4453A3198D2}"/>
              </a:ext>
            </a:extLst>
          </p:cNvPr>
          <p:cNvSpPr>
            <a:spLocks noGrp="1"/>
          </p:cNvSpPr>
          <p:nvPr>
            <p:ph type="dt" sz="half" idx="10"/>
          </p:nvPr>
        </p:nvSpPr>
        <p:spPr/>
        <p:txBody>
          <a:bodyPr/>
          <a:lstStyle/>
          <a:p>
            <a:fld id="{0D47FA85-DABF-497F-BA9A-BADF119FCCB5}" type="datetime1">
              <a:rPr lang="en-US" smtClean="0"/>
              <a:t>8/21/2021</a:t>
            </a:fld>
            <a:endParaRPr lang="en-US"/>
          </a:p>
        </p:txBody>
      </p:sp>
      <p:sp>
        <p:nvSpPr>
          <p:cNvPr id="5" name="Footer Placeholder 4">
            <a:extLst>
              <a:ext uri="{FF2B5EF4-FFF2-40B4-BE49-F238E27FC236}">
                <a16:creationId xmlns:a16="http://schemas.microsoft.com/office/drawing/2014/main" id="{D6C85EE5-19E7-4AFC-9E1C-83A83EFEFA7C}"/>
              </a:ext>
            </a:extLst>
          </p:cNvPr>
          <p:cNvSpPr>
            <a:spLocks noGrp="1"/>
          </p:cNvSpPr>
          <p:nvPr>
            <p:ph type="ftr" sz="quarter" idx="11"/>
          </p:nvPr>
        </p:nvSpPr>
        <p:spPr/>
        <p:txBody>
          <a:bodyPr/>
          <a:lstStyle/>
          <a:p>
            <a:r>
              <a:rPr lang="en-US" dirty="0"/>
              <a:t>Saeed Parsa</a:t>
            </a:r>
          </a:p>
        </p:txBody>
      </p:sp>
      <p:sp>
        <p:nvSpPr>
          <p:cNvPr id="6" name="Slide Number Placeholder 5">
            <a:extLst>
              <a:ext uri="{FF2B5EF4-FFF2-40B4-BE49-F238E27FC236}">
                <a16:creationId xmlns:a16="http://schemas.microsoft.com/office/drawing/2014/main" id="{B05D09A0-532D-4108-8287-7C4D43077C63}"/>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110080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2D5D3B-A6AC-4036-BC33-922082CE13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714084-8AD5-45D8-9A5B-A20EE08DD0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87C03-C231-4E8A-9C69-03231EB7DC3B}"/>
              </a:ext>
            </a:extLst>
          </p:cNvPr>
          <p:cNvSpPr>
            <a:spLocks noGrp="1"/>
          </p:cNvSpPr>
          <p:nvPr>
            <p:ph type="dt" sz="half" idx="10"/>
          </p:nvPr>
        </p:nvSpPr>
        <p:spPr/>
        <p:txBody>
          <a:bodyPr/>
          <a:lstStyle/>
          <a:p>
            <a:fld id="{36C946DA-FB86-4E50-B1E4-1650F3417B71}" type="datetime1">
              <a:rPr lang="en-US" smtClean="0"/>
              <a:t>8/21/2021</a:t>
            </a:fld>
            <a:endParaRPr lang="en-US"/>
          </a:p>
        </p:txBody>
      </p:sp>
      <p:sp>
        <p:nvSpPr>
          <p:cNvPr id="5" name="Footer Placeholder 4">
            <a:extLst>
              <a:ext uri="{FF2B5EF4-FFF2-40B4-BE49-F238E27FC236}">
                <a16:creationId xmlns:a16="http://schemas.microsoft.com/office/drawing/2014/main" id="{A18BAC78-1B89-4F5A-92F5-D4D1C63556D4}"/>
              </a:ext>
            </a:extLst>
          </p:cNvPr>
          <p:cNvSpPr>
            <a:spLocks noGrp="1"/>
          </p:cNvSpPr>
          <p:nvPr>
            <p:ph type="ftr" sz="quarter" idx="11"/>
          </p:nvPr>
        </p:nvSpPr>
        <p:spPr/>
        <p:txBody>
          <a:bodyPr/>
          <a:lstStyle/>
          <a:p>
            <a:r>
              <a:rPr lang="en-US" dirty="0"/>
              <a:t>Saeed Parsa</a:t>
            </a:r>
          </a:p>
        </p:txBody>
      </p:sp>
      <p:sp>
        <p:nvSpPr>
          <p:cNvPr id="6" name="Slide Number Placeholder 5">
            <a:extLst>
              <a:ext uri="{FF2B5EF4-FFF2-40B4-BE49-F238E27FC236}">
                <a16:creationId xmlns:a16="http://schemas.microsoft.com/office/drawing/2014/main" id="{DC24BF1D-386D-4D1C-A810-17AC3B96F992}"/>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337145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CF29-2A59-46BB-82E1-0F60A841DD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C24A35-7B9B-4092-9EFF-401E69DABE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99B37-775E-482D-9C2E-C760075F8A84}"/>
              </a:ext>
            </a:extLst>
          </p:cNvPr>
          <p:cNvSpPr>
            <a:spLocks noGrp="1"/>
          </p:cNvSpPr>
          <p:nvPr>
            <p:ph type="dt" sz="half" idx="10"/>
          </p:nvPr>
        </p:nvSpPr>
        <p:spPr/>
        <p:txBody>
          <a:bodyPr/>
          <a:lstStyle/>
          <a:p>
            <a:fld id="{4AA6C6C3-676B-4291-B6FC-EEED1EAAE99A}" type="datetime1">
              <a:rPr lang="en-US" smtClean="0"/>
              <a:t>8/21/2021</a:t>
            </a:fld>
            <a:endParaRPr lang="en-US"/>
          </a:p>
        </p:txBody>
      </p:sp>
      <p:sp>
        <p:nvSpPr>
          <p:cNvPr id="5" name="Footer Placeholder 4">
            <a:extLst>
              <a:ext uri="{FF2B5EF4-FFF2-40B4-BE49-F238E27FC236}">
                <a16:creationId xmlns:a16="http://schemas.microsoft.com/office/drawing/2014/main" id="{84B7312F-FC7B-42AA-9612-8DCF80E81F7E}"/>
              </a:ext>
            </a:extLst>
          </p:cNvPr>
          <p:cNvSpPr>
            <a:spLocks noGrp="1"/>
          </p:cNvSpPr>
          <p:nvPr>
            <p:ph type="ftr" sz="quarter" idx="11"/>
          </p:nvPr>
        </p:nvSpPr>
        <p:spPr/>
        <p:txBody>
          <a:bodyPr/>
          <a:lstStyle/>
          <a:p>
            <a:r>
              <a:rPr lang="en-US" dirty="0"/>
              <a:t>Saeed Parsa</a:t>
            </a:r>
          </a:p>
        </p:txBody>
      </p:sp>
      <p:sp>
        <p:nvSpPr>
          <p:cNvPr id="6" name="Slide Number Placeholder 5">
            <a:extLst>
              <a:ext uri="{FF2B5EF4-FFF2-40B4-BE49-F238E27FC236}">
                <a16:creationId xmlns:a16="http://schemas.microsoft.com/office/drawing/2014/main" id="{B17A977C-696F-477F-A0D5-F37FC67F1E40}"/>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3679546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D35F-2068-4F58-8DC0-7540730D9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C14959-C33F-4D4E-B555-C2E6E6C6E5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D2AC1A-D68E-4E0E-8D95-5AA99A4C468E}"/>
              </a:ext>
            </a:extLst>
          </p:cNvPr>
          <p:cNvSpPr>
            <a:spLocks noGrp="1"/>
          </p:cNvSpPr>
          <p:nvPr>
            <p:ph type="dt" sz="half" idx="10"/>
          </p:nvPr>
        </p:nvSpPr>
        <p:spPr/>
        <p:txBody>
          <a:bodyPr/>
          <a:lstStyle/>
          <a:p>
            <a:fld id="{9E043FB2-2E2D-47E9-B6F2-93F7ADC275D8}" type="datetime1">
              <a:rPr lang="en-US" smtClean="0"/>
              <a:t>8/21/2021</a:t>
            </a:fld>
            <a:endParaRPr lang="en-US"/>
          </a:p>
        </p:txBody>
      </p:sp>
      <p:sp>
        <p:nvSpPr>
          <p:cNvPr id="5" name="Footer Placeholder 4">
            <a:extLst>
              <a:ext uri="{FF2B5EF4-FFF2-40B4-BE49-F238E27FC236}">
                <a16:creationId xmlns:a16="http://schemas.microsoft.com/office/drawing/2014/main" id="{441314E2-4CCB-4ABD-9C16-4DD9D1882C7F}"/>
              </a:ext>
            </a:extLst>
          </p:cNvPr>
          <p:cNvSpPr>
            <a:spLocks noGrp="1"/>
          </p:cNvSpPr>
          <p:nvPr>
            <p:ph type="ftr" sz="quarter" idx="11"/>
          </p:nvPr>
        </p:nvSpPr>
        <p:spPr/>
        <p:txBody>
          <a:bodyPr/>
          <a:lstStyle/>
          <a:p>
            <a:r>
              <a:rPr lang="en-US" dirty="0"/>
              <a:t>Saeed Parsa</a:t>
            </a:r>
          </a:p>
        </p:txBody>
      </p:sp>
      <p:sp>
        <p:nvSpPr>
          <p:cNvPr id="6" name="Slide Number Placeholder 5">
            <a:extLst>
              <a:ext uri="{FF2B5EF4-FFF2-40B4-BE49-F238E27FC236}">
                <a16:creationId xmlns:a16="http://schemas.microsoft.com/office/drawing/2014/main" id="{C4035272-E6F5-4EFA-A4EA-46D5B3A0E623}"/>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1348040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8AD0D-8BB5-45BB-B175-4682E49FB4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3F3C55-F9FB-4ECC-BA37-D13D4D8167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CDAD81-407C-411B-B383-FE062584EE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248DAC-0CEE-4626-B7B5-27D8CF87A239}"/>
              </a:ext>
            </a:extLst>
          </p:cNvPr>
          <p:cNvSpPr>
            <a:spLocks noGrp="1"/>
          </p:cNvSpPr>
          <p:nvPr>
            <p:ph type="dt" sz="half" idx="10"/>
          </p:nvPr>
        </p:nvSpPr>
        <p:spPr/>
        <p:txBody>
          <a:bodyPr/>
          <a:lstStyle/>
          <a:p>
            <a:fld id="{E66C9BB3-5259-4A8A-9F29-CAD7E34222BE}" type="datetime1">
              <a:rPr lang="en-US" smtClean="0"/>
              <a:t>8/21/2021</a:t>
            </a:fld>
            <a:endParaRPr lang="en-US"/>
          </a:p>
        </p:txBody>
      </p:sp>
      <p:sp>
        <p:nvSpPr>
          <p:cNvPr id="6" name="Footer Placeholder 5">
            <a:extLst>
              <a:ext uri="{FF2B5EF4-FFF2-40B4-BE49-F238E27FC236}">
                <a16:creationId xmlns:a16="http://schemas.microsoft.com/office/drawing/2014/main" id="{A7343CFE-6E36-497C-8579-4C991E715469}"/>
              </a:ext>
            </a:extLst>
          </p:cNvPr>
          <p:cNvSpPr>
            <a:spLocks noGrp="1"/>
          </p:cNvSpPr>
          <p:nvPr>
            <p:ph type="ftr" sz="quarter" idx="11"/>
          </p:nvPr>
        </p:nvSpPr>
        <p:spPr/>
        <p:txBody>
          <a:bodyPr/>
          <a:lstStyle/>
          <a:p>
            <a:r>
              <a:rPr lang="en-US" dirty="0"/>
              <a:t>Saeed Parsa</a:t>
            </a:r>
          </a:p>
        </p:txBody>
      </p:sp>
      <p:sp>
        <p:nvSpPr>
          <p:cNvPr id="7" name="Slide Number Placeholder 6">
            <a:extLst>
              <a:ext uri="{FF2B5EF4-FFF2-40B4-BE49-F238E27FC236}">
                <a16:creationId xmlns:a16="http://schemas.microsoft.com/office/drawing/2014/main" id="{9FF2C6F2-093A-49A3-8DAF-1CF10C5D4CF1}"/>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3106236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C46D0-4454-4633-BA9A-BAB26EC4B3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3AEF6-2888-4377-8850-5F581CA3CB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8758DA-71E9-4A3A-8B73-DA4E3CE928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DD61D3-2041-4848-9681-485FF4BE0A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20DF20-301B-4051-BA95-ADED5E1F56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C1F192-3DBF-46FA-B0F8-3A885AFE6BEB}"/>
              </a:ext>
            </a:extLst>
          </p:cNvPr>
          <p:cNvSpPr>
            <a:spLocks noGrp="1"/>
          </p:cNvSpPr>
          <p:nvPr>
            <p:ph type="dt" sz="half" idx="10"/>
          </p:nvPr>
        </p:nvSpPr>
        <p:spPr/>
        <p:txBody>
          <a:bodyPr/>
          <a:lstStyle/>
          <a:p>
            <a:fld id="{ACAA8518-16DC-496F-B1B4-18D427F80D6F}" type="datetime1">
              <a:rPr lang="en-US" smtClean="0"/>
              <a:t>8/21/2021</a:t>
            </a:fld>
            <a:endParaRPr lang="en-US"/>
          </a:p>
        </p:txBody>
      </p:sp>
      <p:sp>
        <p:nvSpPr>
          <p:cNvPr id="8" name="Footer Placeholder 7">
            <a:extLst>
              <a:ext uri="{FF2B5EF4-FFF2-40B4-BE49-F238E27FC236}">
                <a16:creationId xmlns:a16="http://schemas.microsoft.com/office/drawing/2014/main" id="{4E89CE42-D1DC-43A6-9401-B1D4160625DF}"/>
              </a:ext>
            </a:extLst>
          </p:cNvPr>
          <p:cNvSpPr>
            <a:spLocks noGrp="1"/>
          </p:cNvSpPr>
          <p:nvPr>
            <p:ph type="ftr" sz="quarter" idx="11"/>
          </p:nvPr>
        </p:nvSpPr>
        <p:spPr/>
        <p:txBody>
          <a:bodyPr/>
          <a:lstStyle/>
          <a:p>
            <a:r>
              <a:rPr lang="en-US" dirty="0"/>
              <a:t>Saeed Parsa</a:t>
            </a:r>
          </a:p>
        </p:txBody>
      </p:sp>
      <p:sp>
        <p:nvSpPr>
          <p:cNvPr id="9" name="Slide Number Placeholder 8">
            <a:extLst>
              <a:ext uri="{FF2B5EF4-FFF2-40B4-BE49-F238E27FC236}">
                <a16:creationId xmlns:a16="http://schemas.microsoft.com/office/drawing/2014/main" id="{8132E364-F33D-49AE-BFF9-B09FEAE9F3BA}"/>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3846721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F81A-97E2-4CE7-B6B3-078FD046FB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52B35-C00D-44E6-8921-54F39AAC3D86}"/>
              </a:ext>
            </a:extLst>
          </p:cNvPr>
          <p:cNvSpPr>
            <a:spLocks noGrp="1"/>
          </p:cNvSpPr>
          <p:nvPr>
            <p:ph type="dt" sz="half" idx="10"/>
          </p:nvPr>
        </p:nvSpPr>
        <p:spPr/>
        <p:txBody>
          <a:bodyPr/>
          <a:lstStyle/>
          <a:p>
            <a:fld id="{19B928DF-B482-490F-B11E-0606D8B545BA}" type="datetime1">
              <a:rPr lang="en-US" smtClean="0"/>
              <a:t>8/21/2021</a:t>
            </a:fld>
            <a:endParaRPr lang="en-US"/>
          </a:p>
        </p:txBody>
      </p:sp>
      <p:sp>
        <p:nvSpPr>
          <p:cNvPr id="4" name="Footer Placeholder 3">
            <a:extLst>
              <a:ext uri="{FF2B5EF4-FFF2-40B4-BE49-F238E27FC236}">
                <a16:creationId xmlns:a16="http://schemas.microsoft.com/office/drawing/2014/main" id="{BCD82D3C-D406-45D2-A23C-B721695719E4}"/>
              </a:ext>
            </a:extLst>
          </p:cNvPr>
          <p:cNvSpPr>
            <a:spLocks noGrp="1"/>
          </p:cNvSpPr>
          <p:nvPr>
            <p:ph type="ftr" sz="quarter" idx="11"/>
          </p:nvPr>
        </p:nvSpPr>
        <p:spPr/>
        <p:txBody>
          <a:bodyPr/>
          <a:lstStyle/>
          <a:p>
            <a:r>
              <a:rPr lang="en-US" dirty="0"/>
              <a:t>Saeed Parsa</a:t>
            </a:r>
          </a:p>
        </p:txBody>
      </p:sp>
      <p:sp>
        <p:nvSpPr>
          <p:cNvPr id="5" name="Slide Number Placeholder 4">
            <a:extLst>
              <a:ext uri="{FF2B5EF4-FFF2-40B4-BE49-F238E27FC236}">
                <a16:creationId xmlns:a16="http://schemas.microsoft.com/office/drawing/2014/main" id="{DC4862B8-E580-4B2C-B3DA-BA645E1C1FAC}"/>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424461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154EF9-4583-4211-B585-2170553E61E7}"/>
              </a:ext>
            </a:extLst>
          </p:cNvPr>
          <p:cNvSpPr>
            <a:spLocks noGrp="1"/>
          </p:cNvSpPr>
          <p:nvPr>
            <p:ph type="dt" sz="half" idx="10"/>
          </p:nvPr>
        </p:nvSpPr>
        <p:spPr/>
        <p:txBody>
          <a:bodyPr/>
          <a:lstStyle/>
          <a:p>
            <a:fld id="{DB1138FF-876C-42A6-BBA4-052E8091D848}" type="datetime1">
              <a:rPr lang="en-US" smtClean="0"/>
              <a:t>8/21/2021</a:t>
            </a:fld>
            <a:endParaRPr lang="en-US"/>
          </a:p>
        </p:txBody>
      </p:sp>
      <p:sp>
        <p:nvSpPr>
          <p:cNvPr id="3" name="Footer Placeholder 2">
            <a:extLst>
              <a:ext uri="{FF2B5EF4-FFF2-40B4-BE49-F238E27FC236}">
                <a16:creationId xmlns:a16="http://schemas.microsoft.com/office/drawing/2014/main" id="{527DB730-26E4-4D48-A9AB-B7A08A98F4BE}"/>
              </a:ext>
            </a:extLst>
          </p:cNvPr>
          <p:cNvSpPr>
            <a:spLocks noGrp="1"/>
          </p:cNvSpPr>
          <p:nvPr>
            <p:ph type="ftr" sz="quarter" idx="11"/>
          </p:nvPr>
        </p:nvSpPr>
        <p:spPr/>
        <p:txBody>
          <a:bodyPr/>
          <a:lstStyle/>
          <a:p>
            <a:r>
              <a:rPr lang="en-US" dirty="0"/>
              <a:t>Saeed Parsa</a:t>
            </a:r>
          </a:p>
        </p:txBody>
      </p:sp>
      <p:sp>
        <p:nvSpPr>
          <p:cNvPr id="4" name="Slide Number Placeholder 3">
            <a:extLst>
              <a:ext uri="{FF2B5EF4-FFF2-40B4-BE49-F238E27FC236}">
                <a16:creationId xmlns:a16="http://schemas.microsoft.com/office/drawing/2014/main" id="{DEE9E859-AB43-4B68-B533-840101A02906}"/>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826714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79C2-494B-4F2B-A660-1A4DC5F8F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8B536D-42E6-44F0-B212-6BA4D331FC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E40BB4-B85B-4133-BA34-91BADDD14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9B62E3-F0B7-4433-A7BE-7FEC264E3C06}"/>
              </a:ext>
            </a:extLst>
          </p:cNvPr>
          <p:cNvSpPr>
            <a:spLocks noGrp="1"/>
          </p:cNvSpPr>
          <p:nvPr>
            <p:ph type="dt" sz="half" idx="10"/>
          </p:nvPr>
        </p:nvSpPr>
        <p:spPr/>
        <p:txBody>
          <a:bodyPr/>
          <a:lstStyle/>
          <a:p>
            <a:fld id="{ABFACD4E-5AAB-45BB-B29D-55DF63B10770}" type="datetime1">
              <a:rPr lang="en-US" smtClean="0"/>
              <a:t>8/21/2021</a:t>
            </a:fld>
            <a:endParaRPr lang="en-US"/>
          </a:p>
        </p:txBody>
      </p:sp>
      <p:sp>
        <p:nvSpPr>
          <p:cNvPr id="6" name="Footer Placeholder 5">
            <a:extLst>
              <a:ext uri="{FF2B5EF4-FFF2-40B4-BE49-F238E27FC236}">
                <a16:creationId xmlns:a16="http://schemas.microsoft.com/office/drawing/2014/main" id="{CEA6566C-ADDC-4537-AD7E-82805EB4B4C5}"/>
              </a:ext>
            </a:extLst>
          </p:cNvPr>
          <p:cNvSpPr>
            <a:spLocks noGrp="1"/>
          </p:cNvSpPr>
          <p:nvPr>
            <p:ph type="ftr" sz="quarter" idx="11"/>
          </p:nvPr>
        </p:nvSpPr>
        <p:spPr/>
        <p:txBody>
          <a:bodyPr/>
          <a:lstStyle/>
          <a:p>
            <a:r>
              <a:rPr lang="en-US" dirty="0"/>
              <a:t>Saeed Parsa</a:t>
            </a:r>
          </a:p>
        </p:txBody>
      </p:sp>
      <p:sp>
        <p:nvSpPr>
          <p:cNvPr id="7" name="Slide Number Placeholder 6">
            <a:extLst>
              <a:ext uri="{FF2B5EF4-FFF2-40B4-BE49-F238E27FC236}">
                <a16:creationId xmlns:a16="http://schemas.microsoft.com/office/drawing/2014/main" id="{68308C5F-CE9F-4953-AA4D-1F713531FCEB}"/>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17118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C6B7-90E3-45AF-965F-522394A67C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113992-D90C-448F-B5B6-78A8D3743B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1A18E-B115-40CD-B3DF-A451AF66DF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889E04-1FBB-41D5-84F4-7AAB4CB8F903}"/>
              </a:ext>
            </a:extLst>
          </p:cNvPr>
          <p:cNvSpPr>
            <a:spLocks noGrp="1"/>
          </p:cNvSpPr>
          <p:nvPr>
            <p:ph type="dt" sz="half" idx="10"/>
          </p:nvPr>
        </p:nvSpPr>
        <p:spPr/>
        <p:txBody>
          <a:bodyPr/>
          <a:lstStyle/>
          <a:p>
            <a:fld id="{6796B08D-97D4-4D40-82DF-B83001D0BA19}" type="datetime1">
              <a:rPr lang="en-US" smtClean="0"/>
              <a:t>8/21/2021</a:t>
            </a:fld>
            <a:endParaRPr lang="en-US"/>
          </a:p>
        </p:txBody>
      </p:sp>
      <p:sp>
        <p:nvSpPr>
          <p:cNvPr id="6" name="Footer Placeholder 5">
            <a:extLst>
              <a:ext uri="{FF2B5EF4-FFF2-40B4-BE49-F238E27FC236}">
                <a16:creationId xmlns:a16="http://schemas.microsoft.com/office/drawing/2014/main" id="{E2A895E1-EBB3-4CAD-AEEF-DEE97C9F0920}"/>
              </a:ext>
            </a:extLst>
          </p:cNvPr>
          <p:cNvSpPr>
            <a:spLocks noGrp="1"/>
          </p:cNvSpPr>
          <p:nvPr>
            <p:ph type="ftr" sz="quarter" idx="11"/>
          </p:nvPr>
        </p:nvSpPr>
        <p:spPr/>
        <p:txBody>
          <a:bodyPr/>
          <a:lstStyle/>
          <a:p>
            <a:r>
              <a:rPr lang="en-US" dirty="0"/>
              <a:t>Saeed Parsa</a:t>
            </a:r>
          </a:p>
        </p:txBody>
      </p:sp>
      <p:sp>
        <p:nvSpPr>
          <p:cNvPr id="7" name="Slide Number Placeholder 6">
            <a:extLst>
              <a:ext uri="{FF2B5EF4-FFF2-40B4-BE49-F238E27FC236}">
                <a16:creationId xmlns:a16="http://schemas.microsoft.com/office/drawing/2014/main" id="{8BD94DD5-CD94-4D1A-A752-BD796D8EB1DD}"/>
              </a:ext>
            </a:extLst>
          </p:cNvPr>
          <p:cNvSpPr>
            <a:spLocks noGrp="1"/>
          </p:cNvSpPr>
          <p:nvPr>
            <p:ph type="sldNum" sz="quarter" idx="12"/>
          </p:nvPr>
        </p:nvSpPr>
        <p:spPr/>
        <p:txBody>
          <a:bodyPr/>
          <a:lstStyle/>
          <a:p>
            <a:fld id="{157B418B-4611-4048-BA47-9141E34D90D1}" type="slidenum">
              <a:rPr lang="en-US" smtClean="0"/>
              <a:t>‹#›</a:t>
            </a:fld>
            <a:endParaRPr lang="en-US"/>
          </a:p>
        </p:txBody>
      </p:sp>
    </p:spTree>
    <p:extLst>
      <p:ext uri="{BB962C8B-B14F-4D97-AF65-F5344CB8AC3E}">
        <p14:creationId xmlns:p14="http://schemas.microsoft.com/office/powerpoint/2010/main" val="975123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EB2069-1617-4B01-9879-BF10912F32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DE0E0E-80C7-443D-938A-4D7502737D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5A3C2-365E-4383-A2E4-2CDAB6B833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79FC4-69A3-4215-BAF7-362522F89FE4}" type="datetime1">
              <a:rPr lang="en-US" smtClean="0"/>
              <a:t>8/21/2021</a:t>
            </a:fld>
            <a:endParaRPr lang="en-US"/>
          </a:p>
        </p:txBody>
      </p:sp>
      <p:sp>
        <p:nvSpPr>
          <p:cNvPr id="5" name="Footer Placeholder 4">
            <a:extLst>
              <a:ext uri="{FF2B5EF4-FFF2-40B4-BE49-F238E27FC236}">
                <a16:creationId xmlns:a16="http://schemas.microsoft.com/office/drawing/2014/main" id="{28F776AD-2B55-4BFD-B9D7-0BFFE89400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Saeed Parsa</a:t>
            </a:r>
          </a:p>
        </p:txBody>
      </p:sp>
      <p:sp>
        <p:nvSpPr>
          <p:cNvPr id="6" name="Slide Number Placeholder 5">
            <a:extLst>
              <a:ext uri="{FF2B5EF4-FFF2-40B4-BE49-F238E27FC236}">
                <a16:creationId xmlns:a16="http://schemas.microsoft.com/office/drawing/2014/main" id="{ABA342D9-AC8C-497C-B84D-67C78E7D37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B418B-4611-4048-BA47-9141E34D90D1}" type="slidenum">
              <a:rPr lang="en-US" smtClean="0"/>
              <a:t>‹#›</a:t>
            </a:fld>
            <a:endParaRPr lang="en-US"/>
          </a:p>
        </p:txBody>
      </p:sp>
    </p:spTree>
    <p:extLst>
      <p:ext uri="{BB962C8B-B14F-4D97-AF65-F5344CB8AC3E}">
        <p14:creationId xmlns:p14="http://schemas.microsoft.com/office/powerpoint/2010/main" val="32690823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87CCA8-AA83-4C7B-B084-D623833E5E7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71B2E26-CA20-4057-A662-9BE27AA84BA6}"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7C2B2F9-DC6E-4E47-A72B-C15F487668D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rPr>
              <a:t>Saeed Parsa</a:t>
            </a:r>
          </a:p>
        </p:txBody>
      </p:sp>
      <p:sp>
        <p:nvSpPr>
          <p:cNvPr id="6" name="Slide Number Placeholder 5">
            <a:extLst>
              <a:ext uri="{FF2B5EF4-FFF2-40B4-BE49-F238E27FC236}">
                <a16:creationId xmlns:a16="http://schemas.microsoft.com/office/drawing/2014/main" id="{E5B88FAD-4BC4-469B-BA04-0D5A4CF4B3A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9" name="Rounded Rectangle 8"/>
          <p:cNvSpPr/>
          <p:nvPr/>
        </p:nvSpPr>
        <p:spPr>
          <a:xfrm>
            <a:off x="2209800" y="669869"/>
            <a:ext cx="7772400" cy="2037348"/>
          </a:xfrm>
          <a:prstGeom prst="roundRect">
            <a:avLst/>
          </a:prstGeom>
          <a:solidFill>
            <a:srgbClr val="CC6600">
              <a:alpha val="55686"/>
            </a:srgbClr>
          </a:solidFill>
          <a:effectLst>
            <a:outerShdw blurRad="241300" dist="50800" dir="6480000" sx="103000" sy="103000" algn="tl" rotWithShape="0">
              <a:prstClr val="black">
                <a:alpha val="36000"/>
              </a:prstClr>
            </a:outerShdw>
            <a:reflection stA="0" endPos="25000" dir="5400000" sy="-100000" algn="bl" rotWithShape="0"/>
          </a:effectLst>
        </p:spPr>
        <p:style>
          <a:lnRef idx="1">
            <a:schemeClr val="accent6"/>
          </a:lnRef>
          <a:fillRef idx="2">
            <a:schemeClr val="accent6"/>
          </a:fillRef>
          <a:effectRef idx="1">
            <a:schemeClr val="accent6"/>
          </a:effectRef>
          <a:fontRef idx="minor">
            <a:schemeClr val="dk1"/>
          </a:fontRef>
        </p:style>
        <p:txBody>
          <a:bodyPr rtlCol="0" anchor="b"/>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white"/>
                </a:solidFill>
                <a:effectLst/>
                <a:uLnTx/>
                <a:uFillTx/>
                <a:latin typeface="Calibri" panose="020F0502020204030204"/>
                <a:ea typeface="+mn-ea"/>
                <a:cs typeface="+mn-cs"/>
              </a:rPr>
              <a:t>Compiler Design</a:t>
            </a:r>
            <a:endPar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Code Analyzer project</a:t>
            </a:r>
          </a:p>
        </p:txBody>
      </p:sp>
      <p:sp>
        <p:nvSpPr>
          <p:cNvPr id="11" name="TextBox 10"/>
          <p:cNvSpPr txBox="1"/>
          <p:nvPr/>
        </p:nvSpPr>
        <p:spPr>
          <a:xfrm>
            <a:off x="2209800" y="3107255"/>
            <a:ext cx="7772400" cy="357020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Sohrab </a:t>
            </a:r>
            <a:r>
              <a:rPr kumimoji="0" lang="en-US" sz="3600" b="0" i="0" u="none" strike="noStrike" kern="1200" cap="none" spc="0" normalizeH="0" baseline="0" noProof="0" dirty="0" err="1">
                <a:ln>
                  <a:noFill/>
                </a:ln>
                <a:solidFill>
                  <a:prstClr val="black"/>
                </a:solidFill>
                <a:effectLst/>
                <a:uLnTx/>
                <a:uFillTx/>
                <a:latin typeface="Calibri" panose="020F0502020204030204"/>
                <a:ea typeface="+mn-ea"/>
                <a:cs typeface="+mn-cs"/>
              </a:rPr>
              <a:t>Namazinia</a:t>
            </a: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School of Computer Engineering,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Iran University of Science &amp; Technology</a:t>
            </a:r>
          </a:p>
          <a:p>
            <a:pPr marL="0" marR="0" lvl="0" indent="0" algn="ctr" defTabSz="914400" rtl="0" eaLnBrk="1" fontAlgn="auto" latinLnBrk="0" hangingPunct="1">
              <a:lnSpc>
                <a:spcPct val="2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Winter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2021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089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listener (constructor)</a:t>
            </a:r>
            <a:endParaRPr lang="en-US" sz="2400" dirty="0"/>
          </a:p>
        </p:txBody>
      </p:sp>
      <p:sp>
        <p:nvSpPr>
          <p:cNvPr id="3" name="Subtitle 2"/>
          <p:cNvSpPr>
            <a:spLocks noGrp="1"/>
          </p:cNvSpPr>
          <p:nvPr>
            <p:ph type="subTitle" idx="1"/>
          </p:nvPr>
        </p:nvSpPr>
        <p:spPr>
          <a:xfrm>
            <a:off x="1245726" y="1514147"/>
            <a:ext cx="8355473" cy="4864791"/>
          </a:xfrm>
        </p:spPr>
        <p:txBody>
          <a:bodyPr>
            <a:normAutofit/>
          </a:bodyPr>
          <a:lstStyle/>
          <a:p>
            <a:pPr marL="342900" indent="-342900" algn="l">
              <a:lnSpc>
                <a:spcPct val="100000"/>
              </a:lnSpc>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j-ea"/>
                <a:cs typeface="+mj-cs"/>
              </a:rPr>
              <a:t>Here are the necessary imports, listener declaration and its constructor: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19C0852-CBC6-4B51-8C62-F699D9EBCEA3}"/>
              </a:ext>
            </a:extLst>
          </p:cNvPr>
          <p:cNvPicPr>
            <a:picLocks noChangeAspect="1"/>
          </p:cNvPicPr>
          <p:nvPr/>
        </p:nvPicPr>
        <p:blipFill>
          <a:blip r:embed="rId3"/>
          <a:stretch>
            <a:fillRect/>
          </a:stretch>
        </p:blipFill>
        <p:spPr>
          <a:xfrm>
            <a:off x="2518337" y="2586038"/>
            <a:ext cx="5810250" cy="3364530"/>
          </a:xfrm>
          <a:prstGeom prst="rect">
            <a:avLst/>
          </a:prstGeom>
        </p:spPr>
      </p:pic>
    </p:spTree>
    <p:extLst>
      <p:ext uri="{BB962C8B-B14F-4D97-AF65-F5344CB8AC3E}">
        <p14:creationId xmlns:p14="http://schemas.microsoft.com/office/powerpoint/2010/main" val="1050369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listener (enter class)</a:t>
            </a:r>
            <a:endParaRPr lang="en-US" sz="2400" dirty="0"/>
          </a:p>
        </p:txBody>
      </p:sp>
      <p:sp>
        <p:nvSpPr>
          <p:cNvPr id="3" name="Subtitle 2"/>
          <p:cNvSpPr>
            <a:spLocks noGrp="1"/>
          </p:cNvSpPr>
          <p:nvPr>
            <p:ph type="subTitle" idx="1"/>
          </p:nvPr>
        </p:nvSpPr>
        <p:spPr>
          <a:xfrm>
            <a:off x="1245726" y="1514147"/>
            <a:ext cx="8355473" cy="4864791"/>
          </a:xfrm>
        </p:spPr>
        <p:txBody>
          <a:bodyPr>
            <a:normAutofit/>
          </a:bodyPr>
          <a:lstStyle/>
          <a:p>
            <a:pPr marL="342900" indent="-342900" algn="l">
              <a:lnSpc>
                <a:spcPct val="100000"/>
              </a:lnSpc>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j-ea"/>
                <a:cs typeface="+mj-cs"/>
              </a:rPr>
              <a:t>Now we override </a:t>
            </a:r>
            <a:r>
              <a:rPr lang="en-US" sz="2400" dirty="0" err="1">
                <a:solidFill>
                  <a:srgbClr val="000000"/>
                </a:solidFill>
                <a:latin typeface="Times New Roman" panose="02020603050405020304" pitchFamily="18" charset="0"/>
                <a:ea typeface="+mj-ea"/>
                <a:cs typeface="+mj-cs"/>
              </a:rPr>
              <a:t>enterClassDeclaration</a:t>
            </a:r>
            <a:r>
              <a:rPr lang="en-US" sz="2400" dirty="0">
                <a:solidFill>
                  <a:srgbClr val="000000"/>
                </a:solidFill>
                <a:latin typeface="Times New Roman" panose="02020603050405020304" pitchFamily="18" charset="0"/>
                <a:ea typeface="+mj-ea"/>
                <a:cs typeface="+mj-cs"/>
              </a:rPr>
              <a:t> method which is called when we enter a class.</a:t>
            </a:r>
          </a:p>
          <a:p>
            <a:pPr marL="342900" indent="-342900" algn="l">
              <a:lnSpc>
                <a:spcPct val="100000"/>
              </a:lnSpc>
              <a:spcBef>
                <a:spcPts val="600"/>
              </a:spcBef>
              <a:spcAft>
                <a:spcPts val="600"/>
              </a:spcAft>
              <a:buFont typeface="Arial" panose="020B0604020202020204" pitchFamily="34" charset="0"/>
              <a:buChar char="•"/>
            </a:pPr>
            <a:r>
              <a:rPr lang="en-US" dirty="0">
                <a:solidFill>
                  <a:srgbClr val="000000"/>
                </a:solidFill>
                <a:latin typeface="Times New Roman" panose="02020603050405020304" pitchFamily="18" charset="0"/>
                <a:ea typeface="+mj-ea"/>
                <a:cs typeface="+mj-cs"/>
              </a:rPr>
              <a:t>In this method, we get the class name and append it to class names. </a:t>
            </a:r>
          </a:p>
          <a:p>
            <a:pPr marL="342900" indent="-342900" algn="l">
              <a:lnSpc>
                <a:spcPct val="100000"/>
              </a:lnSpc>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j-ea"/>
                <a:cs typeface="+mj-cs"/>
              </a:rPr>
              <a:t>Also we set the </a:t>
            </a:r>
            <a:r>
              <a:rPr lang="en-US" sz="2400" dirty="0" err="1">
                <a:solidFill>
                  <a:srgbClr val="000000"/>
                </a:solidFill>
                <a:latin typeface="Times New Roman" panose="02020603050405020304" pitchFamily="18" charset="0"/>
                <a:ea typeface="+mj-ea"/>
                <a:cs typeface="+mj-cs"/>
              </a:rPr>
              <a:t>class</a:t>
            </a:r>
            <a:r>
              <a:rPr lang="en-US" dirty="0" err="1">
                <a:solidFill>
                  <a:srgbClr val="000000"/>
                </a:solidFill>
                <a:latin typeface="Times New Roman" panose="02020603050405020304" pitchFamily="18" charset="0"/>
                <a:ea typeface="+mj-ea"/>
                <a:cs typeface="+mj-cs"/>
              </a:rPr>
              <a:t>es_fields</a:t>
            </a:r>
            <a:r>
              <a:rPr lang="en-US" dirty="0">
                <a:solidFill>
                  <a:srgbClr val="000000"/>
                </a:solidFill>
                <a:latin typeface="Times New Roman" panose="02020603050405020304" pitchFamily="18" charset="0"/>
                <a:ea typeface="+mj-ea"/>
                <a:cs typeface="+mj-cs"/>
              </a:rPr>
              <a:t>[</a:t>
            </a:r>
            <a:r>
              <a:rPr lang="en-US" dirty="0" err="1">
                <a:solidFill>
                  <a:srgbClr val="000000"/>
                </a:solidFill>
                <a:latin typeface="Times New Roman" panose="02020603050405020304" pitchFamily="18" charset="0"/>
                <a:ea typeface="+mj-ea"/>
                <a:cs typeface="+mj-cs"/>
              </a:rPr>
              <a:t>class_name</a:t>
            </a:r>
            <a:r>
              <a:rPr lang="en-US" dirty="0">
                <a:solidFill>
                  <a:srgbClr val="000000"/>
                </a:solidFill>
                <a:latin typeface="Times New Roman" panose="02020603050405020304" pitchFamily="18" charset="0"/>
                <a:ea typeface="+mj-ea"/>
                <a:cs typeface="+mj-cs"/>
              </a:rPr>
              <a:t>] = [] and the same for methods dictionary so that they become initialized.</a:t>
            </a:r>
          </a:p>
          <a:p>
            <a:pPr marL="342900" indent="-342900" algn="l">
              <a:lnSpc>
                <a:spcPct val="100000"/>
              </a:lnSpc>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j-ea"/>
                <a:cs typeface="+mj-cs"/>
              </a:rPr>
              <a:t>Also the most important thing here is to set the </a:t>
            </a:r>
            <a:r>
              <a:rPr lang="en-US" sz="2400" dirty="0" err="1">
                <a:solidFill>
                  <a:srgbClr val="000000"/>
                </a:solidFill>
                <a:latin typeface="Times New Roman" panose="02020603050405020304" pitchFamily="18" charset="0"/>
                <a:ea typeface="+mj-ea"/>
                <a:cs typeface="+mj-cs"/>
              </a:rPr>
              <a:t>current_class_name</a:t>
            </a:r>
            <a:r>
              <a:rPr lang="en-US" sz="2400" dirty="0">
                <a:solidFill>
                  <a:srgbClr val="000000"/>
                </a:solidFill>
                <a:latin typeface="Times New Roman" panose="02020603050405020304" pitchFamily="18" charset="0"/>
                <a:ea typeface="+mj-ea"/>
                <a:cs typeface="+mj-cs"/>
              </a:rPr>
              <a:t> equal to the class name so that later we know where we are.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6926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listener (enter class)</a:t>
            </a:r>
            <a:endParaRPr lang="en-US" sz="2400" dirty="0"/>
          </a:p>
        </p:txBody>
      </p:sp>
      <p:sp>
        <p:nvSpPr>
          <p:cNvPr id="3" name="Subtitle 2"/>
          <p:cNvSpPr>
            <a:spLocks noGrp="1"/>
          </p:cNvSpPr>
          <p:nvPr>
            <p:ph type="subTitle" idx="1"/>
          </p:nvPr>
        </p:nvSpPr>
        <p:spPr>
          <a:xfrm>
            <a:off x="1245726" y="1514147"/>
            <a:ext cx="8355473" cy="4864791"/>
          </a:xfrm>
        </p:spPr>
        <p:txBody>
          <a:bodyPr>
            <a:normAutofit/>
          </a:bodyPr>
          <a:lstStyle/>
          <a:p>
            <a:pPr marL="342900" indent="-342900" algn="l">
              <a:lnSpc>
                <a:spcPct val="100000"/>
              </a:lnSpc>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j-ea"/>
                <a:cs typeface="+mj-cs"/>
              </a:rPr>
              <a:t>Here is the contents of </a:t>
            </a:r>
            <a:r>
              <a:rPr lang="en-US" sz="2400" dirty="0" err="1">
                <a:solidFill>
                  <a:srgbClr val="000000"/>
                </a:solidFill>
                <a:latin typeface="Times New Roman" panose="02020603050405020304" pitchFamily="18" charset="0"/>
                <a:ea typeface="+mj-ea"/>
                <a:cs typeface="+mj-cs"/>
              </a:rPr>
              <a:t>enterClassDeclaration</a:t>
            </a:r>
            <a:r>
              <a:rPr lang="en-US" sz="2400" dirty="0">
                <a:solidFill>
                  <a:srgbClr val="000000"/>
                </a:solidFill>
                <a:latin typeface="Times New Roman" panose="02020603050405020304" pitchFamily="18" charset="0"/>
                <a:ea typeface="+mj-ea"/>
                <a:cs typeface="+mj-cs"/>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D32C491F-9D8B-40CE-97D4-1D08C2F7B948}"/>
              </a:ext>
            </a:extLst>
          </p:cNvPr>
          <p:cNvPicPr>
            <a:picLocks noChangeAspect="1"/>
          </p:cNvPicPr>
          <p:nvPr/>
        </p:nvPicPr>
        <p:blipFill>
          <a:blip r:embed="rId3"/>
          <a:stretch>
            <a:fillRect/>
          </a:stretch>
        </p:blipFill>
        <p:spPr>
          <a:xfrm>
            <a:off x="3067050" y="2956705"/>
            <a:ext cx="5543550" cy="1571625"/>
          </a:xfrm>
          <a:prstGeom prst="rect">
            <a:avLst/>
          </a:prstGeom>
        </p:spPr>
      </p:pic>
    </p:spTree>
    <p:extLst>
      <p:ext uri="{BB962C8B-B14F-4D97-AF65-F5344CB8AC3E}">
        <p14:creationId xmlns:p14="http://schemas.microsoft.com/office/powerpoint/2010/main" val="185004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listener (exit field)</a:t>
            </a:r>
            <a:endParaRPr lang="en-US" sz="2400" dirty="0"/>
          </a:p>
        </p:txBody>
      </p:sp>
      <p:sp>
        <p:nvSpPr>
          <p:cNvPr id="3" name="Subtitle 2"/>
          <p:cNvSpPr>
            <a:spLocks noGrp="1"/>
          </p:cNvSpPr>
          <p:nvPr>
            <p:ph type="subTitle" idx="1"/>
          </p:nvPr>
        </p:nvSpPr>
        <p:spPr>
          <a:xfrm>
            <a:off x="1245726" y="1514147"/>
            <a:ext cx="8355473" cy="4864791"/>
          </a:xfrm>
        </p:spPr>
        <p:txBody>
          <a:bodyPr>
            <a:normAutofit/>
          </a:bodyPr>
          <a:lstStyle/>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Now time to override </a:t>
            </a:r>
            <a:r>
              <a:rPr lang="en-US" sz="2000" dirty="0" err="1">
                <a:solidFill>
                  <a:srgbClr val="000000"/>
                </a:solidFill>
                <a:latin typeface="Times New Roman" panose="02020603050405020304" pitchFamily="18" charset="0"/>
                <a:ea typeface="+mj-ea"/>
                <a:cs typeface="+mj-cs"/>
              </a:rPr>
              <a:t>exitFieldDeclaration</a:t>
            </a:r>
            <a:r>
              <a:rPr lang="en-US" sz="2000" dirty="0">
                <a:solidFill>
                  <a:srgbClr val="000000"/>
                </a:solidFill>
                <a:latin typeface="Times New Roman" panose="02020603050405020304" pitchFamily="18" charset="0"/>
                <a:ea typeface="+mj-ea"/>
                <a:cs typeface="+mj-cs"/>
              </a:rPr>
              <a:t> method.</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In this method, we also want to check if the field is public, private or none of them. so first we define </a:t>
            </a:r>
            <a:r>
              <a:rPr lang="en-US" sz="2000" dirty="0" err="1">
                <a:solidFill>
                  <a:srgbClr val="000000"/>
                </a:solidFill>
                <a:latin typeface="Times New Roman" panose="02020603050405020304" pitchFamily="18" charset="0"/>
                <a:ea typeface="+mj-ea"/>
                <a:cs typeface="+mj-cs"/>
              </a:rPr>
              <a:t>access_mod</a:t>
            </a:r>
            <a:r>
              <a:rPr lang="en-US" sz="2000" dirty="0">
                <a:solidFill>
                  <a:srgbClr val="000000"/>
                </a:solidFill>
                <a:latin typeface="Times New Roman" panose="02020603050405020304" pitchFamily="18" charset="0"/>
                <a:ea typeface="+mj-ea"/>
                <a:cs typeface="+mj-cs"/>
              </a:rPr>
              <a:t> = None</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In this case, the access modifier is the parent of parent of the current context, so we check it starts with public, we set </a:t>
            </a:r>
            <a:r>
              <a:rPr lang="en-US" sz="2000" dirty="0" err="1">
                <a:solidFill>
                  <a:srgbClr val="000000"/>
                </a:solidFill>
                <a:latin typeface="Times New Roman" panose="02020603050405020304" pitchFamily="18" charset="0"/>
                <a:ea typeface="+mj-ea"/>
                <a:cs typeface="+mj-cs"/>
              </a:rPr>
              <a:t>access_mod</a:t>
            </a:r>
            <a:r>
              <a:rPr lang="en-US" sz="2000" dirty="0">
                <a:solidFill>
                  <a:srgbClr val="000000"/>
                </a:solidFill>
                <a:latin typeface="Times New Roman" panose="02020603050405020304" pitchFamily="18" charset="0"/>
                <a:ea typeface="+mj-ea"/>
                <a:cs typeface="+mj-cs"/>
              </a:rPr>
              <a:t> to public, if private, we do the same thing, else, we keep this variable as None</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Also we need to get the field name, which is in </a:t>
            </a:r>
            <a:r>
              <a:rPr lang="en-US" sz="2000" dirty="0" err="1">
                <a:solidFill>
                  <a:srgbClr val="000000"/>
                </a:solidFill>
                <a:latin typeface="Times New Roman" panose="02020603050405020304" pitchFamily="18" charset="0"/>
                <a:ea typeface="+mj-ea"/>
                <a:cs typeface="+mj-cs"/>
              </a:rPr>
              <a:t>context.variableDeclarators</a:t>
            </a:r>
            <a:r>
              <a:rPr lang="en-US" sz="2000" dirty="0">
                <a:solidFill>
                  <a:srgbClr val="000000"/>
                </a:solidFill>
                <a:latin typeface="Times New Roman" panose="02020603050405020304" pitchFamily="18" charset="0"/>
                <a:ea typeface="+mj-ea"/>
                <a:cs typeface="+mj-cs"/>
              </a:rPr>
              <a:t>().</a:t>
            </a:r>
            <a:r>
              <a:rPr lang="en-US" sz="2000" dirty="0" err="1">
                <a:solidFill>
                  <a:srgbClr val="000000"/>
                </a:solidFill>
                <a:latin typeface="Times New Roman" panose="02020603050405020304" pitchFamily="18" charset="0"/>
                <a:ea typeface="+mj-ea"/>
                <a:cs typeface="+mj-cs"/>
              </a:rPr>
              <a:t>getText</a:t>
            </a:r>
            <a:r>
              <a:rPr lang="en-US" sz="2000" dirty="0">
                <a:solidFill>
                  <a:srgbClr val="000000"/>
                </a:solidFill>
                <a:latin typeface="Times New Roman" panose="02020603050405020304" pitchFamily="18" charset="0"/>
                <a:ea typeface="+mj-ea"/>
                <a:cs typeface="+mj-cs"/>
              </a:rPr>
              <a:t>(). But it we have a field like “public a=10”, this will give us a=10 as the field, so we need to split the result by “=“ and get the first part of that.</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Now we just need to add the field name in the classes fields dictionary. The key is the current class name, the value is a tuple of (</a:t>
            </a:r>
            <a:r>
              <a:rPr lang="en-US" sz="2000" dirty="0" err="1">
                <a:solidFill>
                  <a:srgbClr val="000000"/>
                </a:solidFill>
                <a:latin typeface="Times New Roman" panose="02020603050405020304" pitchFamily="18" charset="0"/>
                <a:ea typeface="+mj-ea"/>
                <a:cs typeface="+mj-cs"/>
              </a:rPr>
              <a:t>field_name</a:t>
            </a:r>
            <a:r>
              <a:rPr lang="en-US" sz="2000" dirty="0">
                <a:solidFill>
                  <a:srgbClr val="000000"/>
                </a:solidFill>
                <a:latin typeface="Times New Roman" panose="02020603050405020304" pitchFamily="18" charset="0"/>
                <a:ea typeface="+mj-ea"/>
                <a:cs typeface="+mj-cs"/>
              </a:rPr>
              <a:t>, </a:t>
            </a:r>
            <a:r>
              <a:rPr lang="en-US" sz="2000" dirty="0" err="1">
                <a:solidFill>
                  <a:srgbClr val="000000"/>
                </a:solidFill>
                <a:latin typeface="Times New Roman" panose="02020603050405020304" pitchFamily="18" charset="0"/>
                <a:ea typeface="+mj-ea"/>
                <a:cs typeface="+mj-cs"/>
              </a:rPr>
              <a:t>access_mod</a:t>
            </a:r>
            <a:r>
              <a:rPr lang="en-US" sz="2000" dirty="0">
                <a:solidFill>
                  <a:srgbClr val="000000"/>
                </a:solidFill>
                <a:latin typeface="Times New Roman" panose="02020603050405020304" pitchFamily="18" charset="0"/>
                <a:ea typeface="+mj-ea"/>
                <a:cs typeface="+mj-cs"/>
              </a:rPr>
              <a:t>)</a:t>
            </a:r>
          </a:p>
          <a:p>
            <a:pPr marL="342900" indent="-342900" algn="l">
              <a:lnSpc>
                <a:spcPct val="100000"/>
              </a:lnSpc>
              <a:spcBef>
                <a:spcPts val="600"/>
              </a:spcBef>
              <a:spcAft>
                <a:spcPts val="600"/>
              </a:spcAft>
              <a:buFont typeface="Arial" panose="020B0604020202020204" pitchFamily="34" charset="0"/>
              <a:buChar char="•"/>
            </a:pPr>
            <a:endParaRPr lang="en-US" sz="2000" dirty="0">
              <a:solidFill>
                <a:srgbClr val="00000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17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listener (exit field)</a:t>
            </a:r>
            <a:endParaRPr lang="en-US" sz="2400" dirty="0"/>
          </a:p>
        </p:txBody>
      </p:sp>
      <p:sp>
        <p:nvSpPr>
          <p:cNvPr id="3" name="Subtitle 2"/>
          <p:cNvSpPr>
            <a:spLocks noGrp="1"/>
          </p:cNvSpPr>
          <p:nvPr>
            <p:ph type="subTitle" idx="1"/>
          </p:nvPr>
        </p:nvSpPr>
        <p:spPr>
          <a:xfrm>
            <a:off x="1245726" y="1514147"/>
            <a:ext cx="8355473" cy="4864791"/>
          </a:xfrm>
        </p:spPr>
        <p:txBody>
          <a:bodyPr>
            <a:normAutofit/>
          </a:bodyPr>
          <a:lstStyle/>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Here is the </a:t>
            </a:r>
            <a:r>
              <a:rPr lang="en-US" sz="2000" dirty="0" err="1">
                <a:solidFill>
                  <a:srgbClr val="000000"/>
                </a:solidFill>
                <a:latin typeface="Times New Roman" panose="02020603050405020304" pitchFamily="18" charset="0"/>
                <a:ea typeface="+mj-ea"/>
                <a:cs typeface="+mj-cs"/>
              </a:rPr>
              <a:t>exitFieldDeclaration</a:t>
            </a:r>
            <a:r>
              <a:rPr lang="en-US" sz="2000" dirty="0">
                <a:solidFill>
                  <a:srgbClr val="000000"/>
                </a:solidFill>
                <a:latin typeface="Times New Roman" panose="02020603050405020304" pitchFamily="18" charset="0"/>
                <a:ea typeface="+mj-ea"/>
                <a:cs typeface="+mj-cs"/>
              </a:rPr>
              <a:t> method body: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2A53E40-31EE-4F10-B395-636BCC10C092}"/>
              </a:ext>
            </a:extLst>
          </p:cNvPr>
          <p:cNvPicPr>
            <a:picLocks noChangeAspect="1"/>
          </p:cNvPicPr>
          <p:nvPr/>
        </p:nvPicPr>
        <p:blipFill>
          <a:blip r:embed="rId3"/>
          <a:stretch>
            <a:fillRect/>
          </a:stretch>
        </p:blipFill>
        <p:spPr>
          <a:xfrm>
            <a:off x="3028950" y="3045192"/>
            <a:ext cx="5581650" cy="2072178"/>
          </a:xfrm>
          <a:prstGeom prst="rect">
            <a:avLst/>
          </a:prstGeom>
        </p:spPr>
      </p:pic>
    </p:spTree>
    <p:extLst>
      <p:ext uri="{BB962C8B-B14F-4D97-AF65-F5344CB8AC3E}">
        <p14:creationId xmlns:p14="http://schemas.microsoft.com/office/powerpoint/2010/main" val="883289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275975" cy="580808"/>
          </a:xfrm>
        </p:spPr>
        <p:txBody>
          <a:bodyPr anchor="ctr">
            <a:noAutofit/>
          </a:bodyPr>
          <a:lstStyle/>
          <a:p>
            <a:pPr algn="l"/>
            <a:r>
              <a:rPr lang="en-US" sz="3600" dirty="0">
                <a:solidFill>
                  <a:srgbClr val="000000"/>
                </a:solidFill>
                <a:latin typeface="Times New Roman" panose="02020603050405020304" pitchFamily="18" charset="0"/>
              </a:rPr>
              <a:t>Code Analyzer | listener (exit method)</a:t>
            </a:r>
            <a:endParaRPr lang="en-US" sz="2400" dirty="0"/>
          </a:p>
        </p:txBody>
      </p:sp>
      <p:sp>
        <p:nvSpPr>
          <p:cNvPr id="3" name="Subtitle 2"/>
          <p:cNvSpPr>
            <a:spLocks noGrp="1"/>
          </p:cNvSpPr>
          <p:nvPr>
            <p:ph type="subTitle" idx="1"/>
          </p:nvPr>
        </p:nvSpPr>
        <p:spPr>
          <a:xfrm>
            <a:off x="1245726" y="1514147"/>
            <a:ext cx="8355473" cy="4864791"/>
          </a:xfrm>
        </p:spPr>
        <p:txBody>
          <a:bodyPr>
            <a:normAutofit/>
          </a:bodyPr>
          <a:lstStyle/>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We override </a:t>
            </a:r>
            <a:r>
              <a:rPr lang="en-US" sz="2000" dirty="0" err="1">
                <a:solidFill>
                  <a:srgbClr val="000000"/>
                </a:solidFill>
                <a:latin typeface="Times New Roman" panose="02020603050405020304" pitchFamily="18" charset="0"/>
                <a:ea typeface="+mj-ea"/>
                <a:cs typeface="+mj-cs"/>
              </a:rPr>
              <a:t>exitMethodDeclaration</a:t>
            </a:r>
            <a:r>
              <a:rPr lang="en-US" sz="2000" dirty="0">
                <a:solidFill>
                  <a:srgbClr val="000000"/>
                </a:solidFill>
                <a:latin typeface="Times New Roman" panose="02020603050405020304" pitchFamily="18" charset="0"/>
                <a:ea typeface="+mj-ea"/>
                <a:cs typeface="+mj-cs"/>
              </a:rPr>
              <a:t> and do the same process as field too. Here is the code for it:</a:t>
            </a:r>
          </a:p>
          <a:p>
            <a:pPr marL="342900" indent="-342900" algn="l">
              <a:lnSpc>
                <a:spcPct val="100000"/>
              </a:lnSpc>
              <a:spcBef>
                <a:spcPts val="600"/>
              </a:spcBef>
              <a:spcAft>
                <a:spcPts val="600"/>
              </a:spcAft>
              <a:buFont typeface="Arial" panose="020B0604020202020204" pitchFamily="34" charset="0"/>
              <a:buChar char="•"/>
            </a:pPr>
            <a:endParaRPr lang="en-US" sz="2000" dirty="0">
              <a:solidFill>
                <a:srgbClr val="000000"/>
              </a:solidFill>
              <a:latin typeface="Times New Roman" panose="02020603050405020304" pitchFamily="18" charset="0"/>
              <a:ea typeface="+mj-ea"/>
              <a:cs typeface="+mj-cs"/>
            </a:endParaRPr>
          </a:p>
          <a:p>
            <a:pPr marL="342900" indent="-342900" algn="l">
              <a:lnSpc>
                <a:spcPct val="100000"/>
              </a:lnSpc>
              <a:spcBef>
                <a:spcPts val="600"/>
              </a:spcBef>
              <a:spcAft>
                <a:spcPts val="600"/>
              </a:spcAft>
              <a:buFont typeface="Arial" panose="020B0604020202020204" pitchFamily="34" charset="0"/>
              <a:buChar char="•"/>
            </a:pPr>
            <a:endParaRPr lang="en-US" sz="2000" dirty="0">
              <a:solidFill>
                <a:srgbClr val="000000"/>
              </a:solidFill>
              <a:latin typeface="Times New Roman" panose="02020603050405020304" pitchFamily="18" charset="0"/>
              <a:ea typeface="+mj-ea"/>
              <a:cs typeface="+mj-cs"/>
            </a:endParaRPr>
          </a:p>
          <a:p>
            <a:pPr marL="342900" indent="-342900" algn="l">
              <a:lnSpc>
                <a:spcPct val="100000"/>
              </a:lnSpc>
              <a:spcBef>
                <a:spcPts val="600"/>
              </a:spcBef>
              <a:spcAft>
                <a:spcPts val="600"/>
              </a:spcAft>
              <a:buFont typeface="Arial" panose="020B0604020202020204" pitchFamily="34" charset="0"/>
              <a:buChar char="•"/>
            </a:pPr>
            <a:endParaRPr lang="en-US" sz="2000" dirty="0">
              <a:solidFill>
                <a:srgbClr val="000000"/>
              </a:solidFill>
              <a:latin typeface="Times New Roman" panose="02020603050405020304" pitchFamily="18" charset="0"/>
              <a:ea typeface="+mj-ea"/>
              <a:cs typeface="+mj-cs"/>
            </a:endParaRPr>
          </a:p>
          <a:p>
            <a:pPr marL="342900" indent="-342900" algn="l">
              <a:lnSpc>
                <a:spcPct val="100000"/>
              </a:lnSpc>
              <a:spcBef>
                <a:spcPts val="600"/>
              </a:spcBef>
              <a:spcAft>
                <a:spcPts val="600"/>
              </a:spcAft>
              <a:buFont typeface="Arial" panose="020B0604020202020204" pitchFamily="34" charset="0"/>
              <a:buChar char="•"/>
            </a:pPr>
            <a:endParaRPr lang="en-US" sz="2000" dirty="0">
              <a:solidFill>
                <a:srgbClr val="000000"/>
              </a:solidFill>
              <a:latin typeface="Times New Roman" panose="02020603050405020304" pitchFamily="18" charset="0"/>
              <a:ea typeface="+mj-ea"/>
              <a:cs typeface="+mj-cs"/>
            </a:endParaRPr>
          </a:p>
          <a:p>
            <a:pPr marL="342900" indent="-342900" algn="l">
              <a:lnSpc>
                <a:spcPct val="100000"/>
              </a:lnSpc>
              <a:spcBef>
                <a:spcPts val="600"/>
              </a:spcBef>
              <a:spcAft>
                <a:spcPts val="600"/>
              </a:spcAft>
              <a:buFont typeface="Arial" panose="020B0604020202020204" pitchFamily="34" charset="0"/>
              <a:buChar char="•"/>
            </a:pPr>
            <a:endParaRPr lang="en-US" sz="2000" dirty="0">
              <a:solidFill>
                <a:srgbClr val="000000"/>
              </a:solidFill>
              <a:latin typeface="Times New Roman" panose="02020603050405020304" pitchFamily="18" charset="0"/>
              <a:ea typeface="+mj-ea"/>
              <a:cs typeface="+mj-cs"/>
            </a:endParaRPr>
          </a:p>
          <a:p>
            <a:pPr marL="342900" indent="-342900" algn="l">
              <a:lnSpc>
                <a:spcPct val="100000"/>
              </a:lnSpc>
              <a:spcBef>
                <a:spcPts val="600"/>
              </a:spcBef>
              <a:spcAft>
                <a:spcPts val="600"/>
              </a:spcAft>
              <a:buFont typeface="Arial" panose="020B0604020202020204" pitchFamily="34" charset="0"/>
              <a:buChar char="•"/>
            </a:pPr>
            <a:endParaRPr lang="en-US" sz="2000" dirty="0">
              <a:solidFill>
                <a:srgbClr val="000000"/>
              </a:solidFill>
              <a:latin typeface="Times New Roman" panose="02020603050405020304" pitchFamily="18" charset="0"/>
              <a:ea typeface="+mj-ea"/>
              <a:cs typeface="+mj-cs"/>
            </a:endParaRP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Hopefully we have completed our listener which is the most important part!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A26F0E42-C51D-4059-AC91-3E785690C9B2}"/>
              </a:ext>
            </a:extLst>
          </p:cNvPr>
          <p:cNvPicPr>
            <a:picLocks noChangeAspect="1"/>
          </p:cNvPicPr>
          <p:nvPr/>
        </p:nvPicPr>
        <p:blipFill>
          <a:blip r:embed="rId3"/>
          <a:stretch>
            <a:fillRect/>
          </a:stretch>
        </p:blipFill>
        <p:spPr>
          <a:xfrm>
            <a:off x="2751138" y="2870200"/>
            <a:ext cx="5770562" cy="1739900"/>
          </a:xfrm>
          <a:prstGeom prst="rect">
            <a:avLst/>
          </a:prstGeom>
        </p:spPr>
      </p:pic>
    </p:spTree>
    <p:extLst>
      <p:ext uri="{BB962C8B-B14F-4D97-AF65-F5344CB8AC3E}">
        <p14:creationId xmlns:p14="http://schemas.microsoft.com/office/powerpoint/2010/main" val="1964406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main file</a:t>
            </a:r>
            <a:endParaRPr lang="en-US" sz="2400" dirty="0"/>
          </a:p>
        </p:txBody>
      </p:sp>
      <p:sp>
        <p:nvSpPr>
          <p:cNvPr id="3" name="Subtitle 2"/>
          <p:cNvSpPr>
            <a:spLocks noGrp="1"/>
          </p:cNvSpPr>
          <p:nvPr>
            <p:ph type="subTitle" idx="1"/>
          </p:nvPr>
        </p:nvSpPr>
        <p:spPr>
          <a:xfrm>
            <a:off x="1245726" y="1514147"/>
            <a:ext cx="8355473" cy="4864791"/>
          </a:xfrm>
        </p:spPr>
        <p:txBody>
          <a:bodyPr>
            <a:normAutofit/>
          </a:bodyPr>
          <a:lstStyle/>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Now in </a:t>
            </a:r>
            <a:r>
              <a:rPr lang="en-US" sz="2000" dirty="0" err="1">
                <a:solidFill>
                  <a:srgbClr val="000000"/>
                </a:solidFill>
                <a:latin typeface="Times New Roman" panose="02020603050405020304" pitchFamily="18" charset="0"/>
                <a:ea typeface="+mj-ea"/>
                <a:cs typeface="+mj-cs"/>
              </a:rPr>
              <a:t>src</a:t>
            </a:r>
            <a:r>
              <a:rPr lang="en-US" sz="2000" dirty="0">
                <a:solidFill>
                  <a:srgbClr val="000000"/>
                </a:solidFill>
                <a:latin typeface="Times New Roman" panose="02020603050405020304" pitchFamily="18" charset="0"/>
                <a:ea typeface="+mj-ea"/>
                <a:cs typeface="+mj-cs"/>
              </a:rPr>
              <a:t> folder, we create main.py file so that we use our listener in that. </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First, we get the java files of the </a:t>
            </a:r>
            <a:r>
              <a:rPr lang="en-US" sz="2000" dirty="0" err="1">
                <a:solidFill>
                  <a:srgbClr val="000000"/>
                </a:solidFill>
                <a:latin typeface="Times New Roman" panose="02020603050405020304" pitchFamily="18" charset="0"/>
                <a:ea typeface="+mj-ea"/>
                <a:cs typeface="+mj-cs"/>
              </a:rPr>
              <a:t>test_project</a:t>
            </a:r>
            <a:r>
              <a:rPr lang="en-US" sz="2000" dirty="0">
                <a:solidFill>
                  <a:srgbClr val="000000"/>
                </a:solidFill>
                <a:latin typeface="Times New Roman" panose="02020603050405020304" pitchFamily="18" charset="0"/>
                <a:ea typeface="+mj-ea"/>
                <a:cs typeface="+mj-cs"/>
              </a:rPr>
              <a:t> folder which contains a test project (for example chess-master). For each file, we get the java file name and append it to java files list.</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For each java file, we create the token stream, </a:t>
            </a:r>
            <a:r>
              <a:rPr lang="en-US" sz="2000" dirty="0" err="1">
                <a:solidFill>
                  <a:srgbClr val="000000"/>
                </a:solidFill>
                <a:latin typeface="Times New Roman" panose="02020603050405020304" pitchFamily="18" charset="0"/>
                <a:ea typeface="+mj-ea"/>
                <a:cs typeface="+mj-cs"/>
              </a:rPr>
              <a:t>lexer</a:t>
            </a:r>
            <a:r>
              <a:rPr lang="en-US" sz="2000" dirty="0">
                <a:solidFill>
                  <a:srgbClr val="000000"/>
                </a:solidFill>
                <a:latin typeface="Times New Roman" panose="02020603050405020304" pitchFamily="18" charset="0"/>
                <a:ea typeface="+mj-ea"/>
                <a:cs typeface="+mj-cs"/>
              </a:rPr>
              <a:t>, parser and our listener. We walk its parse tree, then we have the right values in the fields of our listener. For each class in class name, we fetch its fields and methods with their access modifiers. </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Also we do for loops to get the number of private fields, private methods, etc.</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Finally we write the results in an output file called “analysis.txt” in output folder.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4691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main file</a:t>
            </a:r>
            <a:endParaRPr lang="en-US" sz="2400" dirty="0"/>
          </a:p>
        </p:txBody>
      </p:sp>
      <p:sp>
        <p:nvSpPr>
          <p:cNvPr id="3" name="Subtitle 2"/>
          <p:cNvSpPr>
            <a:spLocks noGrp="1"/>
          </p:cNvSpPr>
          <p:nvPr>
            <p:ph type="subTitle" idx="1"/>
          </p:nvPr>
        </p:nvSpPr>
        <p:spPr>
          <a:xfrm>
            <a:off x="1245726" y="1514147"/>
            <a:ext cx="8355473" cy="4864791"/>
          </a:xfrm>
        </p:spPr>
        <p:txBody>
          <a:bodyPr>
            <a:normAutofit fontScale="77500" lnSpcReduction="20000"/>
          </a:bodyPr>
          <a:lstStyle/>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Here is the main file code:</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568424"/>
                </a:solidFill>
                <a:latin typeface="Times New Roman" panose="02020603050405020304" pitchFamily="18" charset="0"/>
                <a:ea typeface="+mj-ea"/>
                <a:cs typeface="+mj-cs"/>
              </a:rPr>
              <a:t>from antlr4 import </a:t>
            </a:r>
            <a:r>
              <a:rPr lang="en-US" sz="2000" dirty="0" err="1">
                <a:solidFill>
                  <a:srgbClr val="568424"/>
                </a:solidFill>
                <a:latin typeface="Times New Roman" panose="02020603050405020304" pitchFamily="18" charset="0"/>
                <a:ea typeface="+mj-ea"/>
                <a:cs typeface="+mj-cs"/>
              </a:rPr>
              <a:t>FileStream</a:t>
            </a:r>
            <a:endParaRPr lang="en-US" sz="2000" dirty="0">
              <a:solidFill>
                <a:srgbClr val="568424"/>
              </a:solidFill>
              <a:latin typeface="Times New Roman" panose="02020603050405020304" pitchFamily="18" charset="0"/>
              <a:ea typeface="+mj-ea"/>
              <a:cs typeface="+mj-cs"/>
            </a:endParaRP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568424"/>
                </a:solidFill>
                <a:latin typeface="Times New Roman" panose="02020603050405020304" pitchFamily="18" charset="0"/>
                <a:ea typeface="+mj-ea"/>
                <a:cs typeface="+mj-cs"/>
              </a:rPr>
              <a:t>from </a:t>
            </a:r>
            <a:r>
              <a:rPr lang="en-US" sz="2000" dirty="0" err="1">
                <a:solidFill>
                  <a:srgbClr val="568424"/>
                </a:solidFill>
                <a:latin typeface="Times New Roman" panose="02020603050405020304" pitchFamily="18" charset="0"/>
                <a:ea typeface="+mj-ea"/>
                <a:cs typeface="+mj-cs"/>
              </a:rPr>
              <a:t>gen.JavaLexer</a:t>
            </a:r>
            <a:r>
              <a:rPr lang="en-US" sz="2000" dirty="0">
                <a:solidFill>
                  <a:srgbClr val="568424"/>
                </a:solidFill>
                <a:latin typeface="Times New Roman" panose="02020603050405020304" pitchFamily="18" charset="0"/>
                <a:ea typeface="+mj-ea"/>
                <a:cs typeface="+mj-cs"/>
              </a:rPr>
              <a:t> import </a:t>
            </a:r>
            <a:r>
              <a:rPr lang="en-US" sz="2000" dirty="0" err="1">
                <a:solidFill>
                  <a:srgbClr val="568424"/>
                </a:solidFill>
                <a:latin typeface="Times New Roman" panose="02020603050405020304" pitchFamily="18" charset="0"/>
                <a:ea typeface="+mj-ea"/>
                <a:cs typeface="+mj-cs"/>
              </a:rPr>
              <a:t>JavaLexer</a:t>
            </a:r>
            <a:r>
              <a:rPr lang="en-US" sz="2000" dirty="0">
                <a:solidFill>
                  <a:srgbClr val="568424"/>
                </a:solidFill>
                <a:latin typeface="Times New Roman" panose="02020603050405020304" pitchFamily="18" charset="0"/>
                <a:ea typeface="+mj-ea"/>
                <a:cs typeface="+mj-cs"/>
              </a:rPr>
              <a:t>, </a:t>
            </a:r>
            <a:r>
              <a:rPr lang="en-US" sz="2000" dirty="0" err="1">
                <a:solidFill>
                  <a:srgbClr val="568424"/>
                </a:solidFill>
                <a:latin typeface="Times New Roman" panose="02020603050405020304" pitchFamily="18" charset="0"/>
                <a:ea typeface="+mj-ea"/>
                <a:cs typeface="+mj-cs"/>
              </a:rPr>
              <a:t>CommonTokenStream</a:t>
            </a:r>
            <a:r>
              <a:rPr lang="en-US" sz="2000" dirty="0">
                <a:solidFill>
                  <a:srgbClr val="568424"/>
                </a:solidFill>
                <a:latin typeface="Times New Roman" panose="02020603050405020304" pitchFamily="18" charset="0"/>
                <a:ea typeface="+mj-ea"/>
                <a:cs typeface="+mj-cs"/>
              </a:rPr>
              <a:t>, </a:t>
            </a:r>
            <a:r>
              <a:rPr lang="en-US" sz="2000" dirty="0" err="1">
                <a:solidFill>
                  <a:srgbClr val="568424"/>
                </a:solidFill>
                <a:latin typeface="Times New Roman" panose="02020603050405020304" pitchFamily="18" charset="0"/>
                <a:ea typeface="+mj-ea"/>
                <a:cs typeface="+mj-cs"/>
              </a:rPr>
              <a:t>ParseTreeWalker</a:t>
            </a:r>
            <a:endParaRPr lang="en-US" sz="2000" dirty="0">
              <a:solidFill>
                <a:srgbClr val="568424"/>
              </a:solidFill>
              <a:latin typeface="Times New Roman" panose="02020603050405020304" pitchFamily="18" charset="0"/>
              <a:ea typeface="+mj-ea"/>
              <a:cs typeface="+mj-cs"/>
            </a:endParaRP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568424"/>
                </a:solidFill>
                <a:latin typeface="Times New Roman" panose="02020603050405020304" pitchFamily="18" charset="0"/>
                <a:ea typeface="+mj-ea"/>
                <a:cs typeface="+mj-cs"/>
              </a:rPr>
              <a:t>from </a:t>
            </a:r>
            <a:r>
              <a:rPr lang="en-US" sz="2000" dirty="0" err="1">
                <a:solidFill>
                  <a:srgbClr val="568424"/>
                </a:solidFill>
                <a:latin typeface="Times New Roman" panose="02020603050405020304" pitchFamily="18" charset="0"/>
                <a:ea typeface="+mj-ea"/>
                <a:cs typeface="+mj-cs"/>
              </a:rPr>
              <a:t>gen.JavaParserLabeled</a:t>
            </a:r>
            <a:r>
              <a:rPr lang="en-US" sz="2000" dirty="0">
                <a:solidFill>
                  <a:srgbClr val="568424"/>
                </a:solidFill>
                <a:latin typeface="Times New Roman" panose="02020603050405020304" pitchFamily="18" charset="0"/>
                <a:ea typeface="+mj-ea"/>
                <a:cs typeface="+mj-cs"/>
              </a:rPr>
              <a:t> import </a:t>
            </a:r>
            <a:r>
              <a:rPr lang="en-US" sz="2000" dirty="0" err="1">
                <a:solidFill>
                  <a:srgbClr val="568424"/>
                </a:solidFill>
                <a:latin typeface="Times New Roman" panose="02020603050405020304" pitchFamily="18" charset="0"/>
                <a:ea typeface="+mj-ea"/>
                <a:cs typeface="+mj-cs"/>
              </a:rPr>
              <a:t>JavaParserLabeled</a:t>
            </a:r>
            <a:endParaRPr lang="en-US" sz="2000" dirty="0">
              <a:solidFill>
                <a:srgbClr val="568424"/>
              </a:solidFill>
              <a:latin typeface="Times New Roman" panose="02020603050405020304" pitchFamily="18" charset="0"/>
              <a:ea typeface="+mj-ea"/>
              <a:cs typeface="+mj-cs"/>
            </a:endParaRP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568424"/>
                </a:solidFill>
                <a:latin typeface="Times New Roman" panose="02020603050405020304" pitchFamily="18" charset="0"/>
                <a:ea typeface="+mj-ea"/>
                <a:cs typeface="+mj-cs"/>
              </a:rPr>
              <a:t>from </a:t>
            </a:r>
            <a:r>
              <a:rPr lang="en-US" sz="2000" dirty="0" err="1">
                <a:solidFill>
                  <a:srgbClr val="568424"/>
                </a:solidFill>
                <a:latin typeface="Times New Roman" panose="02020603050405020304" pitchFamily="18" charset="0"/>
                <a:ea typeface="+mj-ea"/>
                <a:cs typeface="+mj-cs"/>
              </a:rPr>
              <a:t>utils.code_analyzer_listener</a:t>
            </a:r>
            <a:r>
              <a:rPr lang="en-US" sz="2000" dirty="0">
                <a:solidFill>
                  <a:srgbClr val="568424"/>
                </a:solidFill>
                <a:latin typeface="Times New Roman" panose="02020603050405020304" pitchFamily="18" charset="0"/>
                <a:ea typeface="+mj-ea"/>
                <a:cs typeface="+mj-cs"/>
              </a:rPr>
              <a:t> import </a:t>
            </a:r>
            <a:r>
              <a:rPr lang="en-US" sz="2000" dirty="0" err="1">
                <a:solidFill>
                  <a:srgbClr val="568424"/>
                </a:solidFill>
                <a:latin typeface="Times New Roman" panose="02020603050405020304" pitchFamily="18" charset="0"/>
                <a:ea typeface="+mj-ea"/>
                <a:cs typeface="+mj-cs"/>
              </a:rPr>
              <a:t>code_analyzer_listener</a:t>
            </a:r>
            <a:endParaRPr lang="en-US" sz="2000" dirty="0">
              <a:solidFill>
                <a:srgbClr val="568424"/>
              </a:solidFill>
              <a:latin typeface="Times New Roman" panose="02020603050405020304" pitchFamily="18" charset="0"/>
              <a:ea typeface="+mj-ea"/>
              <a:cs typeface="+mj-cs"/>
            </a:endParaRP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568424"/>
                </a:solidFill>
                <a:latin typeface="Times New Roman" panose="02020603050405020304" pitchFamily="18" charset="0"/>
                <a:ea typeface="+mj-ea"/>
                <a:cs typeface="+mj-cs"/>
              </a:rPr>
              <a:t>from </a:t>
            </a:r>
            <a:r>
              <a:rPr lang="en-US" sz="2000" dirty="0" err="1">
                <a:solidFill>
                  <a:srgbClr val="568424"/>
                </a:solidFill>
                <a:latin typeface="Times New Roman" panose="02020603050405020304" pitchFamily="18" charset="0"/>
                <a:ea typeface="+mj-ea"/>
                <a:cs typeface="+mj-cs"/>
              </a:rPr>
              <a:t>utils.get_java_files</a:t>
            </a:r>
            <a:r>
              <a:rPr lang="en-US" sz="2000" dirty="0">
                <a:solidFill>
                  <a:srgbClr val="568424"/>
                </a:solidFill>
                <a:latin typeface="Times New Roman" panose="02020603050405020304" pitchFamily="18" charset="0"/>
                <a:ea typeface="+mj-ea"/>
                <a:cs typeface="+mj-cs"/>
              </a:rPr>
              <a:t> import </a:t>
            </a:r>
            <a:r>
              <a:rPr lang="en-US" sz="2000" dirty="0" err="1">
                <a:solidFill>
                  <a:srgbClr val="568424"/>
                </a:solidFill>
                <a:latin typeface="Times New Roman" panose="02020603050405020304" pitchFamily="18" charset="0"/>
                <a:ea typeface="+mj-ea"/>
                <a:cs typeface="+mj-cs"/>
              </a:rPr>
              <a:t>get_files</a:t>
            </a:r>
            <a:endParaRPr lang="en-US" sz="2000" dirty="0">
              <a:solidFill>
                <a:srgbClr val="568424"/>
              </a:solidFill>
              <a:latin typeface="Times New Roman" panose="02020603050405020304" pitchFamily="18" charset="0"/>
              <a:ea typeface="+mj-ea"/>
              <a:cs typeface="+mj-cs"/>
            </a:endParaRP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568424"/>
                </a:solidFill>
                <a:latin typeface="Times New Roman" panose="02020603050405020304" pitchFamily="18" charset="0"/>
                <a:ea typeface="+mj-ea"/>
                <a:cs typeface="+mj-cs"/>
              </a:rPr>
              <a:t>def main():</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568424"/>
                </a:solidFill>
                <a:latin typeface="Times New Roman" panose="02020603050405020304" pitchFamily="18" charset="0"/>
                <a:ea typeface="+mj-ea"/>
                <a:cs typeface="+mj-cs"/>
              </a:rPr>
              <a:t>    </a:t>
            </a:r>
            <a:r>
              <a:rPr lang="en-US" sz="2000" dirty="0" err="1">
                <a:solidFill>
                  <a:srgbClr val="568424"/>
                </a:solidFill>
                <a:latin typeface="Times New Roman" panose="02020603050405020304" pitchFamily="18" charset="0"/>
                <a:ea typeface="+mj-ea"/>
                <a:cs typeface="+mj-cs"/>
              </a:rPr>
              <a:t>java_files</a:t>
            </a:r>
            <a:r>
              <a:rPr lang="en-US" sz="2000" dirty="0">
                <a:solidFill>
                  <a:srgbClr val="568424"/>
                </a:solidFill>
                <a:latin typeface="Times New Roman" panose="02020603050405020304" pitchFamily="18" charset="0"/>
                <a:ea typeface="+mj-ea"/>
                <a:cs typeface="+mj-cs"/>
              </a:rPr>
              <a:t> = </a:t>
            </a:r>
            <a:r>
              <a:rPr lang="en-US" sz="2000" dirty="0" err="1">
                <a:solidFill>
                  <a:srgbClr val="568424"/>
                </a:solidFill>
                <a:latin typeface="Times New Roman" panose="02020603050405020304" pitchFamily="18" charset="0"/>
                <a:ea typeface="+mj-ea"/>
                <a:cs typeface="+mj-cs"/>
              </a:rPr>
              <a:t>get_files</a:t>
            </a:r>
            <a:r>
              <a:rPr lang="en-US" sz="2000" dirty="0">
                <a:solidFill>
                  <a:srgbClr val="568424"/>
                </a:solidFill>
                <a:latin typeface="Times New Roman" panose="02020603050405020304" pitchFamily="18" charset="0"/>
                <a:ea typeface="+mj-ea"/>
                <a:cs typeface="+mj-cs"/>
              </a:rPr>
              <a:t>("../</a:t>
            </a:r>
            <a:r>
              <a:rPr lang="en-US" sz="2000" dirty="0" err="1">
                <a:solidFill>
                  <a:srgbClr val="568424"/>
                </a:solidFill>
                <a:latin typeface="Times New Roman" panose="02020603050405020304" pitchFamily="18" charset="0"/>
                <a:ea typeface="+mj-ea"/>
                <a:cs typeface="+mj-cs"/>
              </a:rPr>
              <a:t>test_project</a:t>
            </a:r>
            <a:r>
              <a:rPr lang="en-US" sz="2000" dirty="0">
                <a:solidFill>
                  <a:srgbClr val="568424"/>
                </a:solidFill>
                <a:latin typeface="Times New Roman" panose="02020603050405020304" pitchFamily="18" charset="0"/>
                <a:ea typeface="+mj-ea"/>
                <a:cs typeface="+mj-cs"/>
              </a:rPr>
              <a:t>")</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568424"/>
                </a:solidFill>
                <a:latin typeface="Times New Roman" panose="02020603050405020304" pitchFamily="18" charset="0"/>
                <a:ea typeface="+mj-ea"/>
                <a:cs typeface="+mj-cs"/>
              </a:rPr>
              <a:t>    </a:t>
            </a:r>
            <a:r>
              <a:rPr lang="en-US" sz="2000" dirty="0" err="1">
                <a:solidFill>
                  <a:srgbClr val="568424"/>
                </a:solidFill>
                <a:latin typeface="Times New Roman" panose="02020603050405020304" pitchFamily="18" charset="0"/>
                <a:ea typeface="+mj-ea"/>
                <a:cs typeface="+mj-cs"/>
              </a:rPr>
              <a:t>classes_fields</a:t>
            </a:r>
            <a:r>
              <a:rPr lang="en-US" sz="2000" dirty="0">
                <a:solidFill>
                  <a:srgbClr val="568424"/>
                </a:solidFill>
                <a:latin typeface="Times New Roman" panose="02020603050405020304" pitchFamily="18" charset="0"/>
                <a:ea typeface="+mj-ea"/>
                <a:cs typeface="+mj-cs"/>
              </a:rPr>
              <a:t> = {}</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568424"/>
                </a:solidFill>
                <a:latin typeface="Times New Roman" panose="02020603050405020304" pitchFamily="18" charset="0"/>
                <a:ea typeface="+mj-ea"/>
                <a:cs typeface="+mj-cs"/>
              </a:rPr>
              <a:t>    </a:t>
            </a:r>
            <a:r>
              <a:rPr lang="en-US" sz="2000" dirty="0" err="1">
                <a:solidFill>
                  <a:srgbClr val="568424"/>
                </a:solidFill>
                <a:latin typeface="Times New Roman" panose="02020603050405020304" pitchFamily="18" charset="0"/>
                <a:ea typeface="+mj-ea"/>
                <a:cs typeface="+mj-cs"/>
              </a:rPr>
              <a:t>classes_methods</a:t>
            </a:r>
            <a:r>
              <a:rPr lang="en-US" sz="2000" dirty="0">
                <a:solidFill>
                  <a:srgbClr val="568424"/>
                </a:solidFill>
                <a:latin typeface="Times New Roman" panose="02020603050405020304" pitchFamily="18" charset="0"/>
                <a:ea typeface="+mj-ea"/>
                <a:cs typeface="+mj-cs"/>
              </a:rPr>
              <a:t> = {}</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568424"/>
                </a:solidFill>
                <a:latin typeface="Times New Roman" panose="02020603050405020304" pitchFamily="18" charset="0"/>
                <a:ea typeface="+mj-ea"/>
                <a:cs typeface="+mj-cs"/>
              </a:rPr>
              <a:t>    </a:t>
            </a:r>
            <a:r>
              <a:rPr lang="en-US" sz="2000" dirty="0" err="1">
                <a:solidFill>
                  <a:srgbClr val="568424"/>
                </a:solidFill>
                <a:latin typeface="Times New Roman" panose="02020603050405020304" pitchFamily="18" charset="0"/>
                <a:ea typeface="+mj-ea"/>
                <a:cs typeface="+mj-cs"/>
              </a:rPr>
              <a:t>java_file_names</a:t>
            </a:r>
            <a:r>
              <a:rPr lang="en-US" sz="2000" dirty="0">
                <a:solidFill>
                  <a:srgbClr val="568424"/>
                </a:solidFill>
                <a:latin typeface="Times New Roman" panose="02020603050405020304" pitchFamily="18" charset="0"/>
                <a:ea typeface="+mj-ea"/>
                <a:cs typeface="+mj-cs"/>
              </a:rPr>
              <a:t> = []</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568424"/>
                </a:solidFill>
                <a:latin typeface="Times New Roman" panose="02020603050405020304" pitchFamily="18" charset="0"/>
                <a:ea typeface="+mj-ea"/>
                <a:cs typeface="+mj-cs"/>
              </a:rPr>
              <a:t>    for file in </a:t>
            </a:r>
            <a:r>
              <a:rPr lang="en-US" sz="2000" dirty="0" err="1">
                <a:solidFill>
                  <a:srgbClr val="568424"/>
                </a:solidFill>
                <a:latin typeface="Times New Roman" panose="02020603050405020304" pitchFamily="18" charset="0"/>
                <a:ea typeface="+mj-ea"/>
                <a:cs typeface="+mj-cs"/>
              </a:rPr>
              <a:t>java_files</a:t>
            </a:r>
            <a:r>
              <a:rPr lang="en-US" sz="2000" dirty="0">
                <a:solidFill>
                  <a:srgbClr val="568424"/>
                </a:solidFill>
                <a:latin typeface="Times New Roman" panose="02020603050405020304" pitchFamily="18" charset="0"/>
                <a:ea typeface="+mj-ea"/>
                <a:cs typeface="+mj-cs"/>
              </a:rPr>
              <a:t>:</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568424"/>
                </a:solidFill>
                <a:latin typeface="Times New Roman" panose="02020603050405020304" pitchFamily="18" charset="0"/>
                <a:ea typeface="+mj-ea"/>
                <a:cs typeface="+mj-cs"/>
              </a:rPr>
              <a:t>        </a:t>
            </a:r>
            <a:r>
              <a:rPr lang="en-US" sz="2000" dirty="0" err="1">
                <a:solidFill>
                  <a:srgbClr val="568424"/>
                </a:solidFill>
                <a:latin typeface="Times New Roman" panose="02020603050405020304" pitchFamily="18" charset="0"/>
                <a:ea typeface="+mj-ea"/>
                <a:cs typeface="+mj-cs"/>
              </a:rPr>
              <a:t>file_name</a:t>
            </a:r>
            <a:r>
              <a:rPr lang="en-US" sz="2000" dirty="0">
                <a:solidFill>
                  <a:srgbClr val="568424"/>
                </a:solidFill>
                <a:latin typeface="Times New Roman" panose="02020603050405020304" pitchFamily="18" charset="0"/>
                <a:ea typeface="+mj-ea"/>
                <a:cs typeface="+mj-cs"/>
              </a:rPr>
              <a:t> = (</a:t>
            </a:r>
            <a:r>
              <a:rPr lang="en-US" sz="2000" dirty="0" err="1">
                <a:solidFill>
                  <a:srgbClr val="568424"/>
                </a:solidFill>
                <a:latin typeface="Times New Roman" panose="02020603050405020304" pitchFamily="18" charset="0"/>
                <a:ea typeface="+mj-ea"/>
                <a:cs typeface="+mj-cs"/>
              </a:rPr>
              <a:t>file.split</a:t>
            </a:r>
            <a:r>
              <a:rPr lang="en-US" sz="2000" dirty="0">
                <a:solidFill>
                  <a:srgbClr val="568424"/>
                </a:solidFill>
                <a:latin typeface="Times New Roman" panose="02020603050405020304" pitchFamily="18" charset="0"/>
                <a:ea typeface="+mj-ea"/>
                <a:cs typeface="+mj-cs"/>
              </a:rPr>
              <a:t>('\\')[-1]).split('java')[0][0:-1]</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568424"/>
                </a:solidFill>
                <a:latin typeface="Times New Roman" panose="02020603050405020304" pitchFamily="18" charset="0"/>
                <a:ea typeface="+mj-ea"/>
                <a:cs typeface="+mj-cs"/>
              </a:rPr>
              <a:t>        </a:t>
            </a:r>
            <a:r>
              <a:rPr lang="en-US" sz="2000" dirty="0" err="1">
                <a:solidFill>
                  <a:srgbClr val="568424"/>
                </a:solidFill>
                <a:latin typeface="Times New Roman" panose="02020603050405020304" pitchFamily="18" charset="0"/>
                <a:ea typeface="+mj-ea"/>
                <a:cs typeface="+mj-cs"/>
              </a:rPr>
              <a:t>java_file_names.append</a:t>
            </a:r>
            <a:r>
              <a:rPr lang="en-US" sz="2000" dirty="0">
                <a:solidFill>
                  <a:srgbClr val="568424"/>
                </a:solidFill>
                <a:latin typeface="Times New Roman" panose="02020603050405020304" pitchFamily="18" charset="0"/>
                <a:ea typeface="+mj-ea"/>
                <a:cs typeface="+mj-cs"/>
              </a:rPr>
              <a:t>(</a:t>
            </a:r>
            <a:r>
              <a:rPr lang="en-US" sz="2000" dirty="0" err="1">
                <a:solidFill>
                  <a:srgbClr val="568424"/>
                </a:solidFill>
                <a:latin typeface="Times New Roman" panose="02020603050405020304" pitchFamily="18" charset="0"/>
                <a:ea typeface="+mj-ea"/>
                <a:cs typeface="+mj-cs"/>
              </a:rPr>
              <a:t>file_name</a:t>
            </a:r>
            <a:r>
              <a:rPr lang="en-US" sz="2000" dirty="0">
                <a:solidFill>
                  <a:srgbClr val="568424"/>
                </a:solidFill>
                <a:latin typeface="Times New Roman" panose="02020603050405020304" pitchFamily="18" charset="0"/>
                <a:ea typeface="+mj-ea"/>
                <a:cs typeface="+mj-cs"/>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0488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main file</a:t>
            </a:r>
            <a:endParaRPr lang="en-US" sz="2400" dirty="0"/>
          </a:p>
        </p:txBody>
      </p:sp>
      <p:sp>
        <p:nvSpPr>
          <p:cNvPr id="3" name="Subtitle 2"/>
          <p:cNvSpPr>
            <a:spLocks noGrp="1"/>
          </p:cNvSpPr>
          <p:nvPr>
            <p:ph type="subTitle" idx="1"/>
          </p:nvPr>
        </p:nvSpPr>
        <p:spPr>
          <a:xfrm>
            <a:off x="1245726" y="1514147"/>
            <a:ext cx="8355473" cy="4864791"/>
          </a:xfrm>
        </p:spPr>
        <p:txBody>
          <a:bodyPr>
            <a:noAutofit/>
          </a:bodyPr>
          <a:lstStyle/>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try:</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stream = </a:t>
            </a:r>
            <a:r>
              <a:rPr lang="en-US" sz="1400" dirty="0" err="1">
                <a:solidFill>
                  <a:srgbClr val="568424"/>
                </a:solidFill>
                <a:latin typeface="Times New Roman" panose="02020603050405020304" pitchFamily="18" charset="0"/>
                <a:ea typeface="+mj-ea"/>
                <a:cs typeface="+mj-cs"/>
              </a:rPr>
              <a:t>FileStream</a:t>
            </a:r>
            <a:r>
              <a:rPr lang="en-US" sz="1400" dirty="0">
                <a:solidFill>
                  <a:srgbClr val="568424"/>
                </a:solidFill>
                <a:latin typeface="Times New Roman" panose="02020603050405020304" pitchFamily="18" charset="0"/>
                <a:ea typeface="+mj-ea"/>
                <a:cs typeface="+mj-cs"/>
              </a:rPr>
              <a:t>(file)</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except </a:t>
            </a:r>
            <a:r>
              <a:rPr lang="en-US" sz="1400" dirty="0" err="1">
                <a:solidFill>
                  <a:srgbClr val="568424"/>
                </a:solidFill>
                <a:latin typeface="Times New Roman" panose="02020603050405020304" pitchFamily="18" charset="0"/>
                <a:ea typeface="+mj-ea"/>
                <a:cs typeface="+mj-cs"/>
              </a:rPr>
              <a:t>UnicodeDecodeError</a:t>
            </a:r>
            <a:r>
              <a:rPr lang="en-US" sz="1400" dirty="0">
                <a:solidFill>
                  <a:srgbClr val="568424"/>
                </a:solidFill>
                <a:latin typeface="Times New Roman" panose="02020603050405020304" pitchFamily="18" charset="0"/>
                <a:ea typeface="+mj-ea"/>
                <a:cs typeface="+mj-cs"/>
              </a:rPr>
              <a: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print("This file can not be decoded:\n" + file + "\n")</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return</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lexer</a:t>
            </a:r>
            <a:r>
              <a:rPr lang="en-US" sz="1400" dirty="0">
                <a:solidFill>
                  <a:srgbClr val="568424"/>
                </a:solidFill>
                <a:latin typeface="Times New Roman" panose="02020603050405020304" pitchFamily="18" charset="0"/>
                <a:ea typeface="+mj-ea"/>
                <a:cs typeface="+mj-cs"/>
              </a:rPr>
              <a:t> = </a:t>
            </a:r>
            <a:r>
              <a:rPr lang="en-US" sz="1400" dirty="0" err="1">
                <a:solidFill>
                  <a:srgbClr val="568424"/>
                </a:solidFill>
                <a:latin typeface="Times New Roman" panose="02020603050405020304" pitchFamily="18" charset="0"/>
                <a:ea typeface="+mj-ea"/>
                <a:cs typeface="+mj-cs"/>
              </a:rPr>
              <a:t>JavaLexer</a:t>
            </a:r>
            <a:r>
              <a:rPr lang="en-US" sz="1400" dirty="0">
                <a:solidFill>
                  <a:srgbClr val="568424"/>
                </a:solidFill>
                <a:latin typeface="Times New Roman" panose="02020603050405020304" pitchFamily="18" charset="0"/>
                <a:ea typeface="+mj-ea"/>
                <a:cs typeface="+mj-cs"/>
              </a:rPr>
              <a:t>(stream)</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tokens = </a:t>
            </a:r>
            <a:r>
              <a:rPr lang="en-US" sz="1400" dirty="0" err="1">
                <a:solidFill>
                  <a:srgbClr val="568424"/>
                </a:solidFill>
                <a:latin typeface="Times New Roman" panose="02020603050405020304" pitchFamily="18" charset="0"/>
                <a:ea typeface="+mj-ea"/>
                <a:cs typeface="+mj-cs"/>
              </a:rPr>
              <a:t>CommonTokenStream</a:t>
            </a:r>
            <a:r>
              <a:rPr lang="en-US" sz="1400" dirty="0">
                <a:solidFill>
                  <a:srgbClr val="568424"/>
                </a:solidFill>
                <a:latin typeface="Times New Roman" panose="02020603050405020304" pitchFamily="18" charset="0"/>
                <a:ea typeface="+mj-ea"/>
                <a:cs typeface="+mj-cs"/>
              </a:rPr>
              <a:t>(</a:t>
            </a:r>
            <a:r>
              <a:rPr lang="en-US" sz="1400" dirty="0" err="1">
                <a:solidFill>
                  <a:srgbClr val="568424"/>
                </a:solidFill>
                <a:latin typeface="Times New Roman" panose="02020603050405020304" pitchFamily="18" charset="0"/>
                <a:ea typeface="+mj-ea"/>
                <a:cs typeface="+mj-cs"/>
              </a:rPr>
              <a:t>lexer</a:t>
            </a:r>
            <a:r>
              <a:rPr lang="en-US" sz="1400" dirty="0">
                <a:solidFill>
                  <a:srgbClr val="568424"/>
                </a:solidFill>
                <a:latin typeface="Times New Roman" panose="02020603050405020304" pitchFamily="18" charset="0"/>
                <a:ea typeface="+mj-ea"/>
                <a:cs typeface="+mj-cs"/>
              </a:rPr>
              <a: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Parser = </a:t>
            </a:r>
            <a:r>
              <a:rPr lang="en-US" sz="1400" dirty="0" err="1">
                <a:solidFill>
                  <a:srgbClr val="568424"/>
                </a:solidFill>
                <a:latin typeface="Times New Roman" panose="02020603050405020304" pitchFamily="18" charset="0"/>
                <a:ea typeface="+mj-ea"/>
                <a:cs typeface="+mj-cs"/>
              </a:rPr>
              <a:t>JavaParserLabeled</a:t>
            </a:r>
            <a:r>
              <a:rPr lang="en-US" sz="1400" dirty="0">
                <a:solidFill>
                  <a:srgbClr val="568424"/>
                </a:solidFill>
                <a:latin typeface="Times New Roman" panose="02020603050405020304" pitchFamily="18" charset="0"/>
                <a:ea typeface="+mj-ea"/>
                <a:cs typeface="+mj-cs"/>
              </a:rPr>
              <a:t>(tokens)</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tree = </a:t>
            </a:r>
            <a:r>
              <a:rPr lang="en-US" sz="1400" dirty="0" err="1">
                <a:solidFill>
                  <a:srgbClr val="568424"/>
                </a:solidFill>
                <a:latin typeface="Times New Roman" panose="02020603050405020304" pitchFamily="18" charset="0"/>
                <a:ea typeface="+mj-ea"/>
                <a:cs typeface="+mj-cs"/>
              </a:rPr>
              <a:t>Parser.compilationUnit</a:t>
            </a:r>
            <a:r>
              <a:rPr lang="en-US" sz="1400" dirty="0">
                <a:solidFill>
                  <a:srgbClr val="568424"/>
                </a:solidFill>
                <a:latin typeface="Times New Roman" panose="02020603050405020304" pitchFamily="18" charset="0"/>
                <a:ea typeface="+mj-ea"/>
                <a:cs typeface="+mj-cs"/>
              </a:rPr>
              <a: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listener = </a:t>
            </a:r>
            <a:r>
              <a:rPr lang="en-US" sz="1400" dirty="0" err="1">
                <a:solidFill>
                  <a:srgbClr val="568424"/>
                </a:solidFill>
                <a:latin typeface="Times New Roman" panose="02020603050405020304" pitchFamily="18" charset="0"/>
                <a:ea typeface="+mj-ea"/>
                <a:cs typeface="+mj-cs"/>
              </a:rPr>
              <a:t>code_analyzer_listener</a:t>
            </a:r>
            <a:r>
              <a:rPr lang="en-US" sz="1400" dirty="0">
                <a:solidFill>
                  <a:srgbClr val="568424"/>
                </a:solidFill>
                <a:latin typeface="Times New Roman" panose="02020603050405020304" pitchFamily="18" charset="0"/>
                <a:ea typeface="+mj-ea"/>
                <a:cs typeface="+mj-cs"/>
              </a:rPr>
              <a:t>(</a:t>
            </a:r>
            <a:r>
              <a:rPr lang="en-US" sz="1400" dirty="0" err="1">
                <a:solidFill>
                  <a:srgbClr val="568424"/>
                </a:solidFill>
                <a:latin typeface="Times New Roman" panose="02020603050405020304" pitchFamily="18" charset="0"/>
                <a:ea typeface="+mj-ea"/>
                <a:cs typeface="+mj-cs"/>
              </a:rPr>
              <a:t>lexer</a:t>
            </a:r>
            <a:r>
              <a:rPr lang="en-US" sz="1400" dirty="0">
                <a:solidFill>
                  <a:srgbClr val="568424"/>
                </a:solidFill>
                <a:latin typeface="Times New Roman" panose="02020603050405020304" pitchFamily="18" charset="0"/>
                <a:ea typeface="+mj-ea"/>
                <a:cs typeface="+mj-cs"/>
              </a:rPr>
              <a: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walker = </a:t>
            </a:r>
            <a:r>
              <a:rPr lang="en-US" sz="1400" dirty="0" err="1">
                <a:solidFill>
                  <a:srgbClr val="568424"/>
                </a:solidFill>
                <a:latin typeface="Times New Roman" panose="02020603050405020304" pitchFamily="18" charset="0"/>
                <a:ea typeface="+mj-ea"/>
                <a:cs typeface="+mj-cs"/>
              </a:rPr>
              <a:t>ParseTreeWalker</a:t>
            </a:r>
            <a:r>
              <a:rPr lang="en-US" sz="1400" dirty="0">
                <a:solidFill>
                  <a:srgbClr val="568424"/>
                </a:solidFill>
                <a:latin typeface="Times New Roman" panose="02020603050405020304" pitchFamily="18" charset="0"/>
                <a:ea typeface="+mj-ea"/>
                <a:cs typeface="+mj-cs"/>
              </a:rPr>
              <a: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walker.walk</a:t>
            </a:r>
            <a:r>
              <a:rPr lang="en-US" sz="1400" dirty="0">
                <a:solidFill>
                  <a:srgbClr val="568424"/>
                </a:solidFill>
                <a:latin typeface="Times New Roman" panose="02020603050405020304" pitchFamily="18" charset="0"/>
                <a:ea typeface="+mj-ea"/>
                <a:cs typeface="+mj-cs"/>
              </a:rPr>
              <a:t>(listener=listener, t=tree)</a:t>
            </a:r>
          </a:p>
          <a:p>
            <a:pPr algn="l">
              <a:lnSpc>
                <a:spcPct val="100000"/>
              </a:lnSpc>
              <a:spcBef>
                <a:spcPts val="600"/>
              </a:spcBef>
              <a:spcAft>
                <a:spcPts val="600"/>
              </a:spcAft>
            </a:pPr>
            <a:endParaRPr lang="en-US" sz="1400" dirty="0">
              <a:solidFill>
                <a:srgbClr val="568424"/>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2907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main file</a:t>
            </a:r>
            <a:endParaRPr lang="en-US" sz="2400" dirty="0"/>
          </a:p>
        </p:txBody>
      </p:sp>
      <p:sp>
        <p:nvSpPr>
          <p:cNvPr id="3" name="Subtitle 2"/>
          <p:cNvSpPr>
            <a:spLocks noGrp="1"/>
          </p:cNvSpPr>
          <p:nvPr>
            <p:ph type="subTitle" idx="1"/>
          </p:nvPr>
        </p:nvSpPr>
        <p:spPr>
          <a:xfrm>
            <a:off x="1245726" y="1514147"/>
            <a:ext cx="8355473" cy="4864791"/>
          </a:xfrm>
        </p:spPr>
        <p:txBody>
          <a:bodyPr>
            <a:noAutofit/>
          </a:bodyPr>
          <a:lstStyle/>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for cl in </a:t>
            </a:r>
            <a:r>
              <a:rPr lang="en-US" sz="1400" dirty="0" err="1">
                <a:solidFill>
                  <a:srgbClr val="568424"/>
                </a:solidFill>
                <a:latin typeface="Times New Roman" panose="02020603050405020304" pitchFamily="18" charset="0"/>
                <a:ea typeface="+mj-ea"/>
                <a:cs typeface="+mj-cs"/>
              </a:rPr>
              <a:t>listener.class_names</a:t>
            </a:r>
            <a:r>
              <a:rPr lang="en-US" sz="1400" dirty="0">
                <a:solidFill>
                  <a:srgbClr val="568424"/>
                </a:solidFill>
                <a:latin typeface="Times New Roman" panose="02020603050405020304" pitchFamily="18" charset="0"/>
                <a:ea typeface="+mj-ea"/>
                <a:cs typeface="+mj-cs"/>
              </a:rPr>
              <a: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classes_fields</a:t>
            </a:r>
            <a:r>
              <a:rPr lang="en-US" sz="1400" dirty="0">
                <a:solidFill>
                  <a:srgbClr val="568424"/>
                </a:solidFill>
                <a:latin typeface="Times New Roman" panose="02020603050405020304" pitchFamily="18" charset="0"/>
                <a:ea typeface="+mj-ea"/>
                <a:cs typeface="+mj-cs"/>
              </a:rPr>
              <a:t>[cl] = []</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classes_methods</a:t>
            </a:r>
            <a:r>
              <a:rPr lang="en-US" sz="1400" dirty="0">
                <a:solidFill>
                  <a:srgbClr val="568424"/>
                </a:solidFill>
                <a:latin typeface="Times New Roman" panose="02020603050405020304" pitchFamily="18" charset="0"/>
                <a:ea typeface="+mj-ea"/>
                <a:cs typeface="+mj-cs"/>
              </a:rPr>
              <a:t>[cl] = []</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for var in </a:t>
            </a:r>
            <a:r>
              <a:rPr lang="en-US" sz="1400" dirty="0" err="1">
                <a:solidFill>
                  <a:srgbClr val="568424"/>
                </a:solidFill>
                <a:latin typeface="Times New Roman" panose="02020603050405020304" pitchFamily="18" charset="0"/>
                <a:ea typeface="+mj-ea"/>
                <a:cs typeface="+mj-cs"/>
              </a:rPr>
              <a:t>listener.classes_fields</a:t>
            </a:r>
            <a:r>
              <a:rPr lang="en-US" sz="1400" dirty="0">
                <a:solidFill>
                  <a:srgbClr val="568424"/>
                </a:solidFill>
                <a:latin typeface="Times New Roman" panose="02020603050405020304" pitchFamily="18" charset="0"/>
                <a:ea typeface="+mj-ea"/>
                <a:cs typeface="+mj-cs"/>
              </a:rPr>
              <a:t>[cl]:</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classes_fields</a:t>
            </a:r>
            <a:r>
              <a:rPr lang="en-US" sz="1400" dirty="0">
                <a:solidFill>
                  <a:srgbClr val="568424"/>
                </a:solidFill>
                <a:latin typeface="Times New Roman" panose="02020603050405020304" pitchFamily="18" charset="0"/>
                <a:ea typeface="+mj-ea"/>
                <a:cs typeface="+mj-cs"/>
              </a:rPr>
              <a:t>[cl].append(var)</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for method in </a:t>
            </a:r>
            <a:r>
              <a:rPr lang="en-US" sz="1400" dirty="0" err="1">
                <a:solidFill>
                  <a:srgbClr val="568424"/>
                </a:solidFill>
                <a:latin typeface="Times New Roman" panose="02020603050405020304" pitchFamily="18" charset="0"/>
                <a:ea typeface="+mj-ea"/>
                <a:cs typeface="+mj-cs"/>
              </a:rPr>
              <a:t>listener.classes_methods</a:t>
            </a:r>
            <a:r>
              <a:rPr lang="en-US" sz="1400" dirty="0">
                <a:solidFill>
                  <a:srgbClr val="568424"/>
                </a:solidFill>
                <a:latin typeface="Times New Roman" panose="02020603050405020304" pitchFamily="18" charset="0"/>
                <a:ea typeface="+mj-ea"/>
                <a:cs typeface="+mj-cs"/>
              </a:rPr>
              <a:t>[cl]:</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classes_methods</a:t>
            </a:r>
            <a:r>
              <a:rPr lang="en-US" sz="1400" dirty="0">
                <a:solidFill>
                  <a:srgbClr val="568424"/>
                </a:solidFill>
                <a:latin typeface="Times New Roman" panose="02020603050405020304" pitchFamily="18" charset="0"/>
                <a:ea typeface="+mj-ea"/>
                <a:cs typeface="+mj-cs"/>
              </a:rPr>
              <a:t>[cl].append(method)</a:t>
            </a:r>
          </a:p>
          <a:p>
            <a:pPr marL="342900" indent="-342900" algn="l">
              <a:lnSpc>
                <a:spcPct val="100000"/>
              </a:lnSpc>
              <a:spcBef>
                <a:spcPts val="600"/>
              </a:spcBef>
              <a:spcAft>
                <a:spcPts val="600"/>
              </a:spcAft>
              <a:buFont typeface="Arial" panose="020B0604020202020204" pitchFamily="34" charset="0"/>
              <a:buChar char="•"/>
            </a:pPr>
            <a:r>
              <a:rPr lang="en-US" sz="1400" dirty="0" err="1">
                <a:solidFill>
                  <a:srgbClr val="568424"/>
                </a:solidFill>
                <a:latin typeface="Times New Roman" panose="02020603050405020304" pitchFamily="18" charset="0"/>
                <a:ea typeface="+mj-ea"/>
                <a:cs typeface="+mj-cs"/>
              </a:rPr>
              <a:t>private_field_count</a:t>
            </a:r>
            <a:r>
              <a:rPr lang="en-US" sz="1400" dirty="0">
                <a:solidFill>
                  <a:srgbClr val="568424"/>
                </a:solidFill>
                <a:latin typeface="Times New Roman" panose="02020603050405020304" pitchFamily="18" charset="0"/>
                <a:ea typeface="+mj-ea"/>
                <a:cs typeface="+mj-cs"/>
              </a:rPr>
              <a:t> = 0</a:t>
            </a:r>
          </a:p>
          <a:p>
            <a:pPr marL="342900" indent="-342900" algn="l">
              <a:lnSpc>
                <a:spcPct val="100000"/>
              </a:lnSpc>
              <a:spcBef>
                <a:spcPts val="600"/>
              </a:spcBef>
              <a:spcAft>
                <a:spcPts val="600"/>
              </a:spcAft>
              <a:buFont typeface="Arial" panose="020B0604020202020204" pitchFamily="34" charset="0"/>
              <a:buChar char="•"/>
            </a:pPr>
            <a:r>
              <a:rPr lang="en-US" sz="1400" dirty="0" err="1">
                <a:solidFill>
                  <a:srgbClr val="568424"/>
                </a:solidFill>
                <a:latin typeface="Times New Roman" panose="02020603050405020304" pitchFamily="18" charset="0"/>
                <a:ea typeface="+mj-ea"/>
                <a:cs typeface="+mj-cs"/>
              </a:rPr>
              <a:t>public_field_count</a:t>
            </a:r>
            <a:r>
              <a:rPr lang="en-US" sz="1400" dirty="0">
                <a:solidFill>
                  <a:srgbClr val="568424"/>
                </a:solidFill>
                <a:latin typeface="Times New Roman" panose="02020603050405020304" pitchFamily="18" charset="0"/>
                <a:ea typeface="+mj-ea"/>
                <a:cs typeface="+mj-cs"/>
              </a:rPr>
              <a:t> = 0</a:t>
            </a:r>
          </a:p>
          <a:p>
            <a:pPr marL="342900" indent="-342900" algn="l">
              <a:lnSpc>
                <a:spcPct val="100000"/>
              </a:lnSpc>
              <a:spcBef>
                <a:spcPts val="600"/>
              </a:spcBef>
              <a:spcAft>
                <a:spcPts val="600"/>
              </a:spcAft>
              <a:buFont typeface="Arial" panose="020B0604020202020204" pitchFamily="34" charset="0"/>
              <a:buChar char="•"/>
            </a:pPr>
            <a:r>
              <a:rPr lang="en-US" sz="1400" dirty="0" err="1">
                <a:solidFill>
                  <a:srgbClr val="568424"/>
                </a:solidFill>
                <a:latin typeface="Times New Roman" panose="02020603050405020304" pitchFamily="18" charset="0"/>
                <a:ea typeface="+mj-ea"/>
                <a:cs typeface="+mj-cs"/>
              </a:rPr>
              <a:t>private_method_count</a:t>
            </a:r>
            <a:r>
              <a:rPr lang="en-US" sz="1400" dirty="0">
                <a:solidFill>
                  <a:srgbClr val="568424"/>
                </a:solidFill>
                <a:latin typeface="Times New Roman" panose="02020603050405020304" pitchFamily="18" charset="0"/>
                <a:ea typeface="+mj-ea"/>
                <a:cs typeface="+mj-cs"/>
              </a:rPr>
              <a:t> = 0</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public_method_count</a:t>
            </a:r>
            <a:r>
              <a:rPr lang="en-US" sz="1400" dirty="0">
                <a:solidFill>
                  <a:srgbClr val="568424"/>
                </a:solidFill>
                <a:latin typeface="Times New Roman" panose="02020603050405020304" pitchFamily="18" charset="0"/>
                <a:ea typeface="+mj-ea"/>
                <a:cs typeface="+mj-cs"/>
              </a:rPr>
              <a:t> = 0</a:t>
            </a:r>
          </a:p>
          <a:p>
            <a:pPr marL="342900" indent="-342900" algn="l">
              <a:lnSpc>
                <a:spcPct val="100000"/>
              </a:lnSpc>
              <a:spcBef>
                <a:spcPts val="600"/>
              </a:spcBef>
              <a:spcAft>
                <a:spcPts val="600"/>
              </a:spcAft>
              <a:buFont typeface="Arial" panose="020B0604020202020204" pitchFamily="34" charset="0"/>
              <a:buChar char="•"/>
            </a:pPr>
            <a:endParaRPr lang="en-US" sz="1400" dirty="0">
              <a:solidFill>
                <a:srgbClr val="568424"/>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7692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6267594" cy="580808"/>
          </a:xfrm>
        </p:spPr>
        <p:txBody>
          <a:bodyPr anchor="ctr">
            <a:noAutofit/>
          </a:bodyPr>
          <a:lstStyle/>
          <a:p>
            <a:pPr algn="l"/>
            <a:r>
              <a:rPr lang="en-US" sz="3600" dirty="0">
                <a:solidFill>
                  <a:srgbClr val="000000"/>
                </a:solidFill>
                <a:latin typeface="Times New Roman" panose="02020603050405020304" pitchFamily="18" charset="0"/>
              </a:rPr>
              <a:t>Code Analyzer | Introduction</a:t>
            </a:r>
            <a:endParaRPr lang="en-US" sz="2400" dirty="0"/>
          </a:p>
        </p:txBody>
      </p:sp>
      <p:sp>
        <p:nvSpPr>
          <p:cNvPr id="3" name="Subtitle 2"/>
          <p:cNvSpPr>
            <a:spLocks noGrp="1"/>
          </p:cNvSpPr>
          <p:nvPr>
            <p:ph type="subTitle" idx="1"/>
          </p:nvPr>
        </p:nvSpPr>
        <p:spPr>
          <a:xfrm>
            <a:off x="1245726" y="1514147"/>
            <a:ext cx="8355473" cy="4864791"/>
          </a:xfrm>
        </p:spPr>
        <p:txBody>
          <a:bodyPr>
            <a:normAutofit/>
          </a:bodyPr>
          <a:lstStyle/>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We want to code a python project, which takes a java project as input, parses its java files, does something in their listeners and creates an analysis text file as output.</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Analysis consists of getting all the java files names, all the classes names, each class fields, each class methods, each fields access modifier, each method access modifier, number of private fields, public fields, private methods, public methods, etc.</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In the next slides, we will explain how to do it step by step.</a:t>
            </a:r>
          </a:p>
          <a:p>
            <a:pPr marL="342900" indent="-342900" algn="l">
              <a:lnSpc>
                <a:spcPct val="100000"/>
              </a:lnSpc>
              <a:spcBef>
                <a:spcPts val="600"/>
              </a:spcBef>
              <a:spcAft>
                <a:spcPts val="600"/>
              </a:spcAft>
              <a:buFont typeface="Arial" panose="020B0604020202020204" pitchFamily="34" charset="0"/>
              <a:buChar char="•"/>
            </a:pPr>
            <a:endParaRPr lang="en-US" sz="2000" dirty="0">
              <a:solidFill>
                <a:srgbClr val="00000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3948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main file</a:t>
            </a:r>
            <a:endParaRPr lang="en-US" sz="2400" dirty="0"/>
          </a:p>
        </p:txBody>
      </p:sp>
      <p:sp>
        <p:nvSpPr>
          <p:cNvPr id="3" name="Subtitle 2"/>
          <p:cNvSpPr>
            <a:spLocks noGrp="1"/>
          </p:cNvSpPr>
          <p:nvPr>
            <p:ph type="subTitle" idx="1"/>
          </p:nvPr>
        </p:nvSpPr>
        <p:spPr>
          <a:xfrm>
            <a:off x="1245726" y="1514147"/>
            <a:ext cx="8355473" cy="4864791"/>
          </a:xfrm>
        </p:spPr>
        <p:txBody>
          <a:bodyPr>
            <a:noAutofit/>
          </a:bodyPr>
          <a:lstStyle/>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for cl in </a:t>
            </a:r>
            <a:r>
              <a:rPr lang="en-US" sz="1400" dirty="0" err="1">
                <a:solidFill>
                  <a:srgbClr val="568424"/>
                </a:solidFill>
                <a:latin typeface="Times New Roman" panose="02020603050405020304" pitchFamily="18" charset="0"/>
                <a:ea typeface="+mj-ea"/>
                <a:cs typeface="+mj-cs"/>
              </a:rPr>
              <a:t>classes_fields</a:t>
            </a:r>
            <a:r>
              <a:rPr lang="en-US" sz="1400" dirty="0">
                <a:solidFill>
                  <a:srgbClr val="568424"/>
                </a:solidFill>
                <a:latin typeface="Times New Roman" panose="02020603050405020304" pitchFamily="18" charset="0"/>
                <a:ea typeface="+mj-ea"/>
                <a:cs typeface="+mj-cs"/>
              </a:rPr>
              <a: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for name, mod in </a:t>
            </a:r>
            <a:r>
              <a:rPr lang="en-US" sz="1400" dirty="0" err="1">
                <a:solidFill>
                  <a:srgbClr val="568424"/>
                </a:solidFill>
                <a:latin typeface="Times New Roman" panose="02020603050405020304" pitchFamily="18" charset="0"/>
                <a:ea typeface="+mj-ea"/>
                <a:cs typeface="+mj-cs"/>
              </a:rPr>
              <a:t>classes_fields</a:t>
            </a:r>
            <a:r>
              <a:rPr lang="en-US" sz="1400" dirty="0">
                <a:solidFill>
                  <a:srgbClr val="568424"/>
                </a:solidFill>
                <a:latin typeface="Times New Roman" panose="02020603050405020304" pitchFamily="18" charset="0"/>
                <a:ea typeface="+mj-ea"/>
                <a:cs typeface="+mj-cs"/>
              </a:rPr>
              <a:t>[cl]:</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if mod == "public":</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public_field_count</a:t>
            </a:r>
            <a:r>
              <a:rPr lang="en-US" sz="1400" dirty="0">
                <a:solidFill>
                  <a:srgbClr val="568424"/>
                </a:solidFill>
                <a:latin typeface="Times New Roman" panose="02020603050405020304" pitchFamily="18" charset="0"/>
                <a:ea typeface="+mj-ea"/>
                <a:cs typeface="+mj-cs"/>
              </a:rPr>
              <a:t> += 1</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elif</a:t>
            </a:r>
            <a:r>
              <a:rPr lang="en-US" sz="1400" dirty="0">
                <a:solidFill>
                  <a:srgbClr val="568424"/>
                </a:solidFill>
                <a:latin typeface="Times New Roman" panose="02020603050405020304" pitchFamily="18" charset="0"/>
                <a:ea typeface="+mj-ea"/>
                <a:cs typeface="+mj-cs"/>
              </a:rPr>
              <a:t> mod == "private":</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private_field_count</a:t>
            </a:r>
            <a:r>
              <a:rPr lang="en-US" sz="1400" dirty="0">
                <a:solidFill>
                  <a:srgbClr val="568424"/>
                </a:solidFill>
                <a:latin typeface="Times New Roman" panose="02020603050405020304" pitchFamily="18" charset="0"/>
                <a:ea typeface="+mj-ea"/>
                <a:cs typeface="+mj-cs"/>
              </a:rPr>
              <a:t> += 1</a:t>
            </a:r>
          </a:p>
          <a:p>
            <a:pPr marL="342900" indent="-342900" algn="l">
              <a:lnSpc>
                <a:spcPct val="100000"/>
              </a:lnSpc>
              <a:spcBef>
                <a:spcPts val="600"/>
              </a:spcBef>
              <a:spcAft>
                <a:spcPts val="600"/>
              </a:spcAft>
              <a:buFont typeface="Arial" panose="020B0604020202020204" pitchFamily="34" charset="0"/>
              <a:buChar char="•"/>
            </a:pPr>
            <a:endParaRPr lang="en-US" sz="1400" dirty="0">
              <a:solidFill>
                <a:srgbClr val="568424"/>
              </a:solidFill>
              <a:latin typeface="Times New Roman" panose="02020603050405020304" pitchFamily="18" charset="0"/>
              <a:ea typeface="+mj-ea"/>
              <a:cs typeface="+mj-cs"/>
            </a:endParaRP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for cl in </a:t>
            </a:r>
            <a:r>
              <a:rPr lang="en-US" sz="1400" dirty="0" err="1">
                <a:solidFill>
                  <a:srgbClr val="568424"/>
                </a:solidFill>
                <a:latin typeface="Times New Roman" panose="02020603050405020304" pitchFamily="18" charset="0"/>
                <a:ea typeface="+mj-ea"/>
                <a:cs typeface="+mj-cs"/>
              </a:rPr>
              <a:t>classes_methods</a:t>
            </a:r>
            <a:r>
              <a:rPr lang="en-US" sz="1400" dirty="0">
                <a:solidFill>
                  <a:srgbClr val="568424"/>
                </a:solidFill>
                <a:latin typeface="Times New Roman" panose="02020603050405020304" pitchFamily="18" charset="0"/>
                <a:ea typeface="+mj-ea"/>
                <a:cs typeface="+mj-cs"/>
              </a:rPr>
              <a: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for name, mod in </a:t>
            </a:r>
            <a:r>
              <a:rPr lang="en-US" sz="1400" dirty="0" err="1">
                <a:solidFill>
                  <a:srgbClr val="568424"/>
                </a:solidFill>
                <a:latin typeface="Times New Roman" panose="02020603050405020304" pitchFamily="18" charset="0"/>
                <a:ea typeface="+mj-ea"/>
                <a:cs typeface="+mj-cs"/>
              </a:rPr>
              <a:t>classes_fields</a:t>
            </a:r>
            <a:r>
              <a:rPr lang="en-US" sz="1400" dirty="0">
                <a:solidFill>
                  <a:srgbClr val="568424"/>
                </a:solidFill>
                <a:latin typeface="Times New Roman" panose="02020603050405020304" pitchFamily="18" charset="0"/>
                <a:ea typeface="+mj-ea"/>
                <a:cs typeface="+mj-cs"/>
              </a:rPr>
              <a:t>[cl]:</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if mod == "public":</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public_method_count</a:t>
            </a:r>
            <a:r>
              <a:rPr lang="en-US" sz="1400" dirty="0">
                <a:solidFill>
                  <a:srgbClr val="568424"/>
                </a:solidFill>
                <a:latin typeface="Times New Roman" panose="02020603050405020304" pitchFamily="18" charset="0"/>
                <a:ea typeface="+mj-ea"/>
                <a:cs typeface="+mj-cs"/>
              </a:rPr>
              <a:t> += 1</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elif</a:t>
            </a:r>
            <a:r>
              <a:rPr lang="en-US" sz="1400" dirty="0">
                <a:solidFill>
                  <a:srgbClr val="568424"/>
                </a:solidFill>
                <a:latin typeface="Times New Roman" panose="02020603050405020304" pitchFamily="18" charset="0"/>
                <a:ea typeface="+mj-ea"/>
                <a:cs typeface="+mj-cs"/>
              </a:rPr>
              <a:t> mod == "private":</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private_method_count</a:t>
            </a:r>
            <a:r>
              <a:rPr lang="en-US" sz="1400" dirty="0">
                <a:solidFill>
                  <a:srgbClr val="568424"/>
                </a:solidFill>
                <a:latin typeface="Times New Roman" panose="02020603050405020304" pitchFamily="18" charset="0"/>
                <a:ea typeface="+mj-ea"/>
                <a:cs typeface="+mj-cs"/>
              </a:rPr>
              <a:t> += 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8107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main file</a:t>
            </a:r>
            <a:endParaRPr lang="en-US" sz="2400" dirty="0"/>
          </a:p>
        </p:txBody>
      </p:sp>
      <p:sp>
        <p:nvSpPr>
          <p:cNvPr id="3" name="Subtitle 2"/>
          <p:cNvSpPr>
            <a:spLocks noGrp="1"/>
          </p:cNvSpPr>
          <p:nvPr>
            <p:ph type="subTitle" idx="1"/>
          </p:nvPr>
        </p:nvSpPr>
        <p:spPr>
          <a:xfrm>
            <a:off x="1245726" y="1514147"/>
            <a:ext cx="8355473" cy="4864791"/>
          </a:xfrm>
        </p:spPr>
        <p:txBody>
          <a:bodyPr>
            <a:noAutofit/>
          </a:bodyPr>
          <a:lstStyle/>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output = open("../output/Analysis.txt", "w+")</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("Analysis completed successfully!\n\n")</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("Number of Java files: " + str(</a:t>
            </a:r>
            <a:r>
              <a:rPr lang="en-US" sz="1400" dirty="0" err="1">
                <a:solidFill>
                  <a:srgbClr val="568424"/>
                </a:solidFill>
                <a:latin typeface="Times New Roman" panose="02020603050405020304" pitchFamily="18" charset="0"/>
                <a:ea typeface="+mj-ea"/>
                <a:cs typeface="+mj-cs"/>
              </a:rPr>
              <a:t>len</a:t>
            </a:r>
            <a:r>
              <a:rPr lang="en-US" sz="1400" dirty="0">
                <a:solidFill>
                  <a:srgbClr val="568424"/>
                </a:solidFill>
                <a:latin typeface="Times New Roman" panose="02020603050405020304" pitchFamily="18" charset="0"/>
                <a:ea typeface="+mj-ea"/>
                <a:cs typeface="+mj-cs"/>
              </a:rPr>
              <a:t>(</a:t>
            </a:r>
            <a:r>
              <a:rPr lang="en-US" sz="1400" dirty="0" err="1">
                <a:solidFill>
                  <a:srgbClr val="568424"/>
                </a:solidFill>
                <a:latin typeface="Times New Roman" panose="02020603050405020304" pitchFamily="18" charset="0"/>
                <a:ea typeface="+mj-ea"/>
                <a:cs typeface="+mj-cs"/>
              </a:rPr>
              <a:t>java_file_names</a:t>
            </a:r>
            <a:r>
              <a:rPr lang="en-US" sz="1400" dirty="0">
                <a:solidFill>
                  <a:srgbClr val="568424"/>
                </a:solidFill>
                <a:latin typeface="Times New Roman" panose="02020603050405020304" pitchFamily="18" charset="0"/>
                <a:ea typeface="+mj-ea"/>
                <a:cs typeface="+mj-cs"/>
              </a:rPr>
              <a:t>)) + "\n")</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("Number of java classes: " + str(</a:t>
            </a:r>
            <a:r>
              <a:rPr lang="en-US" sz="1400" dirty="0" err="1">
                <a:solidFill>
                  <a:srgbClr val="568424"/>
                </a:solidFill>
                <a:latin typeface="Times New Roman" panose="02020603050405020304" pitchFamily="18" charset="0"/>
                <a:ea typeface="+mj-ea"/>
                <a:cs typeface="+mj-cs"/>
              </a:rPr>
              <a:t>len</a:t>
            </a:r>
            <a:r>
              <a:rPr lang="en-US" sz="1400" dirty="0">
                <a:solidFill>
                  <a:srgbClr val="568424"/>
                </a:solidFill>
                <a:latin typeface="Times New Roman" panose="02020603050405020304" pitchFamily="18" charset="0"/>
                <a:ea typeface="+mj-ea"/>
                <a:cs typeface="+mj-cs"/>
              </a:rPr>
              <a:t>(</a:t>
            </a:r>
            <a:r>
              <a:rPr lang="en-US" sz="1400" dirty="0" err="1">
                <a:solidFill>
                  <a:srgbClr val="568424"/>
                </a:solidFill>
                <a:latin typeface="Times New Roman" panose="02020603050405020304" pitchFamily="18" charset="0"/>
                <a:ea typeface="+mj-ea"/>
                <a:cs typeface="+mj-cs"/>
              </a:rPr>
              <a:t>classes_fields</a:t>
            </a:r>
            <a:r>
              <a:rPr lang="en-US" sz="1400" dirty="0">
                <a:solidFill>
                  <a:srgbClr val="568424"/>
                </a:solidFill>
                <a:latin typeface="Times New Roman" panose="02020603050405020304" pitchFamily="18" charset="0"/>
                <a:ea typeface="+mj-ea"/>
                <a:cs typeface="+mj-cs"/>
              </a:rPr>
              <a:t>)) + "\n")</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("Total number of fields: " + str(</a:t>
            </a:r>
            <a:r>
              <a:rPr lang="en-US" sz="1400" dirty="0" err="1">
                <a:solidFill>
                  <a:srgbClr val="568424"/>
                </a:solidFill>
                <a:latin typeface="Times New Roman" panose="02020603050405020304" pitchFamily="18" charset="0"/>
                <a:ea typeface="+mj-ea"/>
                <a:cs typeface="+mj-cs"/>
              </a:rPr>
              <a:t>private_field_count</a:t>
            </a:r>
            <a:r>
              <a:rPr lang="en-US" sz="1400" dirty="0">
                <a:solidFill>
                  <a:srgbClr val="568424"/>
                </a:solidFill>
                <a:latin typeface="Times New Roman" panose="02020603050405020304" pitchFamily="18" charset="0"/>
                <a:ea typeface="+mj-ea"/>
                <a:cs typeface="+mj-cs"/>
              </a:rPr>
              <a:t> + </a:t>
            </a:r>
            <a:r>
              <a:rPr lang="en-US" sz="1400" dirty="0" err="1">
                <a:solidFill>
                  <a:srgbClr val="568424"/>
                </a:solidFill>
                <a:latin typeface="Times New Roman" panose="02020603050405020304" pitchFamily="18" charset="0"/>
                <a:ea typeface="+mj-ea"/>
                <a:cs typeface="+mj-cs"/>
              </a:rPr>
              <a:t>public_field_count</a:t>
            </a:r>
            <a:r>
              <a:rPr lang="en-US" sz="1400" dirty="0">
                <a:solidFill>
                  <a:srgbClr val="568424"/>
                </a:solidFill>
                <a:latin typeface="Times New Roman" panose="02020603050405020304" pitchFamily="18" charset="0"/>
                <a:ea typeface="+mj-ea"/>
                <a:cs typeface="+mj-cs"/>
              </a:rPr>
              <a:t>) + "\n")</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("Total number of private fields: " + str(</a:t>
            </a:r>
            <a:r>
              <a:rPr lang="en-US" sz="1400" dirty="0" err="1">
                <a:solidFill>
                  <a:srgbClr val="568424"/>
                </a:solidFill>
                <a:latin typeface="Times New Roman" panose="02020603050405020304" pitchFamily="18" charset="0"/>
                <a:ea typeface="+mj-ea"/>
                <a:cs typeface="+mj-cs"/>
              </a:rPr>
              <a:t>private_field_count</a:t>
            </a:r>
            <a:r>
              <a:rPr lang="en-US" sz="1400" dirty="0">
                <a:solidFill>
                  <a:srgbClr val="568424"/>
                </a:solidFill>
                <a:latin typeface="Times New Roman" panose="02020603050405020304" pitchFamily="18" charset="0"/>
                <a:ea typeface="+mj-ea"/>
                <a:cs typeface="+mj-cs"/>
              </a:rPr>
              <a:t>) + "\n")</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("Total number of public fields: " + str(</a:t>
            </a:r>
            <a:r>
              <a:rPr lang="en-US" sz="1400" dirty="0" err="1">
                <a:solidFill>
                  <a:srgbClr val="568424"/>
                </a:solidFill>
                <a:latin typeface="Times New Roman" panose="02020603050405020304" pitchFamily="18" charset="0"/>
                <a:ea typeface="+mj-ea"/>
                <a:cs typeface="+mj-cs"/>
              </a:rPr>
              <a:t>public_field_count</a:t>
            </a:r>
            <a:r>
              <a:rPr lang="en-US" sz="1400" dirty="0">
                <a:solidFill>
                  <a:srgbClr val="568424"/>
                </a:solidFill>
                <a:latin typeface="Times New Roman" panose="02020603050405020304" pitchFamily="18" charset="0"/>
                <a:ea typeface="+mj-ea"/>
                <a:cs typeface="+mj-cs"/>
              </a:rPr>
              <a:t>) + "\n")</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("Total number of methods: " + str(</a:t>
            </a:r>
            <a:r>
              <a:rPr lang="en-US" sz="1400" dirty="0" err="1">
                <a:solidFill>
                  <a:srgbClr val="568424"/>
                </a:solidFill>
                <a:latin typeface="Times New Roman" panose="02020603050405020304" pitchFamily="18" charset="0"/>
                <a:ea typeface="+mj-ea"/>
                <a:cs typeface="+mj-cs"/>
              </a:rPr>
              <a:t>public_method_count</a:t>
            </a:r>
            <a:r>
              <a:rPr lang="en-US" sz="1400" dirty="0">
                <a:solidFill>
                  <a:srgbClr val="568424"/>
                </a:solidFill>
                <a:latin typeface="Times New Roman" panose="02020603050405020304" pitchFamily="18" charset="0"/>
                <a:ea typeface="+mj-ea"/>
                <a:cs typeface="+mj-cs"/>
              </a:rPr>
              <a:t> + </a:t>
            </a:r>
            <a:r>
              <a:rPr lang="en-US" sz="1400" dirty="0" err="1">
                <a:solidFill>
                  <a:srgbClr val="568424"/>
                </a:solidFill>
                <a:latin typeface="Times New Roman" panose="02020603050405020304" pitchFamily="18" charset="0"/>
                <a:ea typeface="+mj-ea"/>
                <a:cs typeface="+mj-cs"/>
              </a:rPr>
              <a:t>private_method_count</a:t>
            </a:r>
            <a:r>
              <a:rPr lang="en-US" sz="1400" dirty="0">
                <a:solidFill>
                  <a:srgbClr val="568424"/>
                </a:solidFill>
                <a:latin typeface="Times New Roman" panose="02020603050405020304" pitchFamily="18" charset="0"/>
                <a:ea typeface="+mj-ea"/>
                <a:cs typeface="+mj-cs"/>
              </a:rPr>
              <a:t>) + "\n")</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("Total number of private methods: " + str(</a:t>
            </a:r>
            <a:r>
              <a:rPr lang="en-US" sz="1400" dirty="0" err="1">
                <a:solidFill>
                  <a:srgbClr val="568424"/>
                </a:solidFill>
                <a:latin typeface="Times New Roman" panose="02020603050405020304" pitchFamily="18" charset="0"/>
                <a:ea typeface="+mj-ea"/>
                <a:cs typeface="+mj-cs"/>
              </a:rPr>
              <a:t>private_method_count</a:t>
            </a:r>
            <a:r>
              <a:rPr lang="en-US" sz="1400" dirty="0">
                <a:solidFill>
                  <a:srgbClr val="568424"/>
                </a:solidFill>
                <a:latin typeface="Times New Roman" panose="02020603050405020304" pitchFamily="18" charset="0"/>
                <a:ea typeface="+mj-ea"/>
                <a:cs typeface="+mj-cs"/>
              </a:rPr>
              <a:t>) + "\n")</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("Total number of public methods: " + str(</a:t>
            </a:r>
            <a:r>
              <a:rPr lang="en-US" sz="1400" dirty="0" err="1">
                <a:solidFill>
                  <a:srgbClr val="568424"/>
                </a:solidFill>
                <a:latin typeface="Times New Roman" panose="02020603050405020304" pitchFamily="18" charset="0"/>
                <a:ea typeface="+mj-ea"/>
                <a:cs typeface="+mj-cs"/>
              </a:rPr>
              <a:t>public_method_count</a:t>
            </a:r>
            <a:r>
              <a:rPr lang="en-US" sz="1400" dirty="0">
                <a:solidFill>
                  <a:srgbClr val="568424"/>
                </a:solidFill>
                <a:latin typeface="Times New Roman" panose="02020603050405020304" pitchFamily="18" charset="0"/>
                <a:ea typeface="+mj-ea"/>
                <a:cs typeface="+mj-cs"/>
              </a:rPr>
              <a:t>) + "\n\n")</a:t>
            </a:r>
          </a:p>
          <a:p>
            <a:pPr marL="342900" indent="-342900" algn="l">
              <a:lnSpc>
                <a:spcPct val="100000"/>
              </a:lnSpc>
              <a:spcBef>
                <a:spcPts val="600"/>
              </a:spcBef>
              <a:spcAft>
                <a:spcPts val="600"/>
              </a:spcAft>
              <a:buFont typeface="Arial" panose="020B0604020202020204" pitchFamily="34" charset="0"/>
              <a:buChar char="•"/>
            </a:pPr>
            <a:endParaRPr lang="en-US" sz="1400" dirty="0">
              <a:solidFill>
                <a:srgbClr val="568424"/>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5274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main file</a:t>
            </a:r>
            <a:endParaRPr lang="en-US" sz="2400" dirty="0"/>
          </a:p>
        </p:txBody>
      </p:sp>
      <p:sp>
        <p:nvSpPr>
          <p:cNvPr id="3" name="Subtitle 2"/>
          <p:cNvSpPr>
            <a:spLocks noGrp="1"/>
          </p:cNvSpPr>
          <p:nvPr>
            <p:ph type="subTitle" idx="1"/>
          </p:nvPr>
        </p:nvSpPr>
        <p:spPr>
          <a:xfrm>
            <a:off x="1245726" y="1514147"/>
            <a:ext cx="8355473" cy="4864791"/>
          </a:xfrm>
        </p:spPr>
        <p:txBody>
          <a:bodyPr>
            <a:noAutofit/>
          </a:bodyPr>
          <a:lstStyle/>
          <a:p>
            <a:pPr marL="342900" indent="-342900" algn="l">
              <a:lnSpc>
                <a:spcPct val="100000"/>
              </a:lnSpc>
              <a:spcBef>
                <a:spcPts val="600"/>
              </a:spcBef>
              <a:spcAft>
                <a:spcPts val="600"/>
              </a:spcAft>
              <a:buFont typeface="Arial" panose="020B0604020202020204" pitchFamily="34" charset="0"/>
              <a:buChar char="•"/>
            </a:pP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("Java files names:\n\t")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i</a:t>
            </a:r>
            <a:r>
              <a:rPr lang="en-US" sz="1400" dirty="0">
                <a:solidFill>
                  <a:srgbClr val="568424"/>
                </a:solidFill>
                <a:latin typeface="Times New Roman" panose="02020603050405020304" pitchFamily="18" charset="0"/>
                <a:ea typeface="+mj-ea"/>
                <a:cs typeface="+mj-cs"/>
              </a:rPr>
              <a:t> = 0</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for </a:t>
            </a:r>
            <a:r>
              <a:rPr lang="en-US" sz="1400" dirty="0" err="1">
                <a:solidFill>
                  <a:srgbClr val="568424"/>
                </a:solidFill>
                <a:latin typeface="Times New Roman" panose="02020603050405020304" pitchFamily="18" charset="0"/>
                <a:ea typeface="+mj-ea"/>
                <a:cs typeface="+mj-cs"/>
              </a:rPr>
              <a:t>java_file_name</a:t>
            </a:r>
            <a:r>
              <a:rPr lang="en-US" sz="1400" dirty="0">
                <a:solidFill>
                  <a:srgbClr val="568424"/>
                </a:solidFill>
                <a:latin typeface="Times New Roman" panose="02020603050405020304" pitchFamily="18" charset="0"/>
                <a:ea typeface="+mj-ea"/>
                <a:cs typeface="+mj-cs"/>
              </a:rPr>
              <a:t> in </a:t>
            </a:r>
            <a:r>
              <a:rPr lang="en-US" sz="1400" dirty="0" err="1">
                <a:solidFill>
                  <a:srgbClr val="568424"/>
                </a:solidFill>
                <a:latin typeface="Times New Roman" panose="02020603050405020304" pitchFamily="18" charset="0"/>
                <a:ea typeface="+mj-ea"/>
                <a:cs typeface="+mj-cs"/>
              </a:rPr>
              <a:t>java_file_names</a:t>
            </a:r>
            <a:r>
              <a:rPr lang="en-US" sz="1400" dirty="0">
                <a:solidFill>
                  <a:srgbClr val="568424"/>
                </a:solidFill>
                <a:latin typeface="Times New Roman" panose="02020603050405020304" pitchFamily="18" charset="0"/>
                <a:ea typeface="+mj-ea"/>
                <a:cs typeface="+mj-cs"/>
              </a:rPr>
              <a: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a:t>
            </a:r>
            <a:r>
              <a:rPr lang="en-US" sz="1400" dirty="0" err="1">
                <a:solidFill>
                  <a:srgbClr val="568424"/>
                </a:solidFill>
                <a:latin typeface="Times New Roman" panose="02020603050405020304" pitchFamily="18" charset="0"/>
                <a:ea typeface="+mj-ea"/>
                <a:cs typeface="+mj-cs"/>
              </a:rPr>
              <a:t>java_file_name</a:t>
            </a:r>
            <a:r>
              <a:rPr lang="en-US" sz="1400" dirty="0">
                <a:solidFill>
                  <a:srgbClr val="568424"/>
                </a:solidFill>
                <a:latin typeface="Times New Roman" panose="02020603050405020304" pitchFamily="18" charset="0"/>
                <a:ea typeface="+mj-ea"/>
                <a:cs typeface="+mj-cs"/>
              </a:rPr>
              <a:t> + "\n")</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i</a:t>
            </a:r>
            <a:r>
              <a:rPr lang="en-US" sz="1400" dirty="0">
                <a:solidFill>
                  <a:srgbClr val="568424"/>
                </a:solidFill>
                <a:latin typeface="Times New Roman" panose="02020603050405020304" pitchFamily="18" charset="0"/>
                <a:ea typeface="+mj-ea"/>
                <a:cs typeface="+mj-cs"/>
              </a:rPr>
              <a:t> += 1</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if </a:t>
            </a:r>
            <a:r>
              <a:rPr lang="en-US" sz="1400" dirty="0" err="1">
                <a:solidFill>
                  <a:srgbClr val="568424"/>
                </a:solidFill>
                <a:latin typeface="Times New Roman" panose="02020603050405020304" pitchFamily="18" charset="0"/>
                <a:ea typeface="+mj-ea"/>
                <a:cs typeface="+mj-cs"/>
              </a:rPr>
              <a:t>i</a:t>
            </a:r>
            <a:r>
              <a:rPr lang="en-US" sz="1400" dirty="0">
                <a:solidFill>
                  <a:srgbClr val="568424"/>
                </a:solidFill>
                <a:latin typeface="Times New Roman" panose="02020603050405020304" pitchFamily="18" charset="0"/>
                <a:ea typeface="+mj-ea"/>
                <a:cs typeface="+mj-cs"/>
              </a:rPr>
              <a:t> != </a:t>
            </a:r>
            <a:r>
              <a:rPr lang="en-US" sz="1400" dirty="0" err="1">
                <a:solidFill>
                  <a:srgbClr val="568424"/>
                </a:solidFill>
                <a:latin typeface="Times New Roman" panose="02020603050405020304" pitchFamily="18" charset="0"/>
                <a:ea typeface="+mj-ea"/>
                <a:cs typeface="+mj-cs"/>
              </a:rPr>
              <a:t>len</a:t>
            </a:r>
            <a:r>
              <a:rPr lang="en-US" sz="1400" dirty="0">
                <a:solidFill>
                  <a:srgbClr val="568424"/>
                </a:solidFill>
                <a:latin typeface="Times New Roman" panose="02020603050405020304" pitchFamily="18" charset="0"/>
                <a:ea typeface="+mj-ea"/>
                <a:cs typeface="+mj-cs"/>
              </a:rPr>
              <a:t>(</a:t>
            </a:r>
            <a:r>
              <a:rPr lang="en-US" sz="1400" dirty="0" err="1">
                <a:solidFill>
                  <a:srgbClr val="568424"/>
                </a:solidFill>
                <a:latin typeface="Times New Roman" panose="02020603050405020304" pitchFamily="18" charset="0"/>
                <a:ea typeface="+mj-ea"/>
                <a:cs typeface="+mj-cs"/>
              </a:rPr>
              <a:t>java_file_names</a:t>
            </a:r>
            <a:r>
              <a:rPr lang="en-US" sz="1400" dirty="0">
                <a:solidFill>
                  <a:srgbClr val="568424"/>
                </a:solidFill>
                <a:latin typeface="Times New Roman" panose="02020603050405020304" pitchFamily="18" charset="0"/>
                <a:ea typeface="+mj-ea"/>
                <a:cs typeface="+mj-cs"/>
              </a:rPr>
              <a: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("\t")</a:t>
            </a:r>
          </a:p>
          <a:p>
            <a:pPr marL="342900" indent="-342900" algn="l">
              <a:lnSpc>
                <a:spcPct val="100000"/>
              </a:lnSpc>
              <a:spcBef>
                <a:spcPts val="600"/>
              </a:spcBef>
              <a:spcAft>
                <a:spcPts val="600"/>
              </a:spcAft>
              <a:buFont typeface="Arial" panose="020B0604020202020204" pitchFamily="34" charset="0"/>
              <a:buChar char="•"/>
            </a:pP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a:t>
            </a:r>
            <a:r>
              <a:rPr lang="en-US" sz="1400" dirty="0" err="1">
                <a:solidFill>
                  <a:srgbClr val="568424"/>
                </a:solidFill>
                <a:latin typeface="Times New Roman" panose="02020603050405020304" pitchFamily="18" charset="0"/>
                <a:ea typeface="+mj-ea"/>
                <a:cs typeface="+mj-cs"/>
              </a:rPr>
              <a:t>nJava</a:t>
            </a:r>
            <a:r>
              <a:rPr lang="en-US" sz="1400" dirty="0">
                <a:solidFill>
                  <a:srgbClr val="568424"/>
                </a:solidFill>
                <a:latin typeface="Times New Roman" panose="02020603050405020304" pitchFamily="18" charset="0"/>
                <a:ea typeface="+mj-ea"/>
                <a:cs typeface="+mj-cs"/>
              </a:rPr>
              <a:t> classes Fields:\n\t")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3799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main file</a:t>
            </a:r>
            <a:endParaRPr lang="en-US" sz="2400" dirty="0"/>
          </a:p>
        </p:txBody>
      </p:sp>
      <p:sp>
        <p:nvSpPr>
          <p:cNvPr id="3" name="Subtitle 2"/>
          <p:cNvSpPr>
            <a:spLocks noGrp="1"/>
          </p:cNvSpPr>
          <p:nvPr>
            <p:ph type="subTitle" idx="1"/>
          </p:nvPr>
        </p:nvSpPr>
        <p:spPr>
          <a:xfrm>
            <a:off x="1245726" y="1514147"/>
            <a:ext cx="8355473" cy="4864791"/>
          </a:xfrm>
        </p:spPr>
        <p:txBody>
          <a:bodyPr>
            <a:noAutofit/>
          </a:bodyPr>
          <a:lstStyle/>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for cl in </a:t>
            </a:r>
            <a:r>
              <a:rPr lang="en-US" sz="1400" dirty="0" err="1">
                <a:solidFill>
                  <a:srgbClr val="568424"/>
                </a:solidFill>
                <a:latin typeface="Times New Roman" panose="02020603050405020304" pitchFamily="18" charset="0"/>
                <a:ea typeface="+mj-ea"/>
                <a:cs typeface="+mj-cs"/>
              </a:rPr>
              <a:t>classes_fields</a:t>
            </a:r>
            <a:r>
              <a:rPr lang="en-US" sz="1400" dirty="0">
                <a:solidFill>
                  <a:srgbClr val="568424"/>
                </a:solidFill>
                <a:latin typeface="Times New Roman" panose="02020603050405020304" pitchFamily="18" charset="0"/>
                <a:ea typeface="+mj-ea"/>
                <a:cs typeface="+mj-cs"/>
              </a:rPr>
              <a: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("Class name: " + cl + "\n\t\t")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("Number of fields: " + str(</a:t>
            </a:r>
            <a:r>
              <a:rPr lang="en-US" sz="1400" dirty="0" err="1">
                <a:solidFill>
                  <a:srgbClr val="568424"/>
                </a:solidFill>
                <a:latin typeface="Times New Roman" panose="02020603050405020304" pitchFamily="18" charset="0"/>
                <a:ea typeface="+mj-ea"/>
                <a:cs typeface="+mj-cs"/>
              </a:rPr>
              <a:t>len</a:t>
            </a:r>
            <a:r>
              <a:rPr lang="en-US" sz="1400" dirty="0">
                <a:solidFill>
                  <a:srgbClr val="568424"/>
                </a:solidFill>
                <a:latin typeface="Times New Roman" panose="02020603050405020304" pitchFamily="18" charset="0"/>
                <a:ea typeface="+mj-ea"/>
                <a:cs typeface="+mj-cs"/>
              </a:rPr>
              <a:t>(</a:t>
            </a:r>
            <a:r>
              <a:rPr lang="en-US" sz="1400" dirty="0" err="1">
                <a:solidFill>
                  <a:srgbClr val="568424"/>
                </a:solidFill>
                <a:latin typeface="Times New Roman" panose="02020603050405020304" pitchFamily="18" charset="0"/>
                <a:ea typeface="+mj-ea"/>
                <a:cs typeface="+mj-cs"/>
              </a:rPr>
              <a:t>classes_fields</a:t>
            </a:r>
            <a:r>
              <a:rPr lang="en-US" sz="1400" dirty="0">
                <a:solidFill>
                  <a:srgbClr val="568424"/>
                </a:solidFill>
                <a:latin typeface="Times New Roman" panose="02020603050405020304" pitchFamily="18" charset="0"/>
                <a:ea typeface="+mj-ea"/>
                <a:cs typeface="+mj-cs"/>
              </a:rPr>
              <a:t>[cl])) + "\n\t\t")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("Class fields:\n\t\t")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i</a:t>
            </a:r>
            <a:r>
              <a:rPr lang="en-US" sz="1400" dirty="0">
                <a:solidFill>
                  <a:srgbClr val="568424"/>
                </a:solidFill>
                <a:latin typeface="Times New Roman" panose="02020603050405020304" pitchFamily="18" charset="0"/>
                <a:ea typeface="+mj-ea"/>
                <a:cs typeface="+mj-cs"/>
              </a:rPr>
              <a:t> = 0</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for name, mod in </a:t>
            </a:r>
            <a:r>
              <a:rPr lang="en-US" sz="1400" dirty="0" err="1">
                <a:solidFill>
                  <a:srgbClr val="568424"/>
                </a:solidFill>
                <a:latin typeface="Times New Roman" panose="02020603050405020304" pitchFamily="18" charset="0"/>
                <a:ea typeface="+mj-ea"/>
                <a:cs typeface="+mj-cs"/>
              </a:rPr>
              <a:t>classes_fields</a:t>
            </a:r>
            <a:r>
              <a:rPr lang="en-US" sz="1400" dirty="0">
                <a:solidFill>
                  <a:srgbClr val="568424"/>
                </a:solidFill>
                <a:latin typeface="Times New Roman" panose="02020603050405020304" pitchFamily="18" charset="0"/>
                <a:ea typeface="+mj-ea"/>
                <a:cs typeface="+mj-cs"/>
              </a:rPr>
              <a:t>[cl]:</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if mod is not None:</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(name + " (Modifier = " + mod + ")\n\t")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else:</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(name + "\n\t")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i</a:t>
            </a:r>
            <a:r>
              <a:rPr lang="en-US" sz="1400" dirty="0">
                <a:solidFill>
                  <a:srgbClr val="568424"/>
                </a:solidFill>
                <a:latin typeface="Times New Roman" panose="02020603050405020304" pitchFamily="18" charset="0"/>
                <a:ea typeface="+mj-ea"/>
                <a:cs typeface="+mj-cs"/>
              </a:rPr>
              <a:t> += 1</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if </a:t>
            </a:r>
            <a:r>
              <a:rPr lang="en-US" sz="1400" dirty="0" err="1">
                <a:solidFill>
                  <a:srgbClr val="568424"/>
                </a:solidFill>
                <a:latin typeface="Times New Roman" panose="02020603050405020304" pitchFamily="18" charset="0"/>
                <a:ea typeface="+mj-ea"/>
                <a:cs typeface="+mj-cs"/>
              </a:rPr>
              <a:t>i</a:t>
            </a:r>
            <a:r>
              <a:rPr lang="en-US" sz="1400" dirty="0">
                <a:solidFill>
                  <a:srgbClr val="568424"/>
                </a:solidFill>
                <a:latin typeface="Times New Roman" panose="02020603050405020304" pitchFamily="18" charset="0"/>
                <a:ea typeface="+mj-ea"/>
                <a:cs typeface="+mj-cs"/>
              </a:rPr>
              <a:t> != </a:t>
            </a:r>
            <a:r>
              <a:rPr lang="en-US" sz="1400" dirty="0" err="1">
                <a:solidFill>
                  <a:srgbClr val="568424"/>
                </a:solidFill>
                <a:latin typeface="Times New Roman" panose="02020603050405020304" pitchFamily="18" charset="0"/>
                <a:ea typeface="+mj-ea"/>
                <a:cs typeface="+mj-cs"/>
              </a:rPr>
              <a:t>len</a:t>
            </a:r>
            <a:r>
              <a:rPr lang="en-US" sz="1400" dirty="0">
                <a:solidFill>
                  <a:srgbClr val="568424"/>
                </a:solidFill>
                <a:latin typeface="Times New Roman" panose="02020603050405020304" pitchFamily="18" charset="0"/>
                <a:ea typeface="+mj-ea"/>
                <a:cs typeface="+mj-cs"/>
              </a:rPr>
              <a:t>(</a:t>
            </a:r>
            <a:r>
              <a:rPr lang="en-US" sz="1400" dirty="0" err="1">
                <a:solidFill>
                  <a:srgbClr val="568424"/>
                </a:solidFill>
                <a:latin typeface="Times New Roman" panose="02020603050405020304" pitchFamily="18" charset="0"/>
                <a:ea typeface="+mj-ea"/>
                <a:cs typeface="+mj-cs"/>
              </a:rPr>
              <a:t>classes_fields</a:t>
            </a:r>
            <a:r>
              <a:rPr lang="en-US" sz="1400" dirty="0">
                <a:solidFill>
                  <a:srgbClr val="568424"/>
                </a:solidFill>
                <a:latin typeface="Times New Roman" panose="02020603050405020304" pitchFamily="18" charset="0"/>
                <a:ea typeface="+mj-ea"/>
                <a:cs typeface="+mj-cs"/>
              </a:rPr>
              <a:t>[cl]):</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5669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main file</a:t>
            </a:r>
            <a:endParaRPr lang="en-US" sz="2400" dirty="0"/>
          </a:p>
        </p:txBody>
      </p:sp>
      <p:sp>
        <p:nvSpPr>
          <p:cNvPr id="3" name="Subtitle 2"/>
          <p:cNvSpPr>
            <a:spLocks noGrp="1"/>
          </p:cNvSpPr>
          <p:nvPr>
            <p:ph type="subTitle" idx="1"/>
          </p:nvPr>
        </p:nvSpPr>
        <p:spPr>
          <a:xfrm>
            <a:off x="1245726" y="1514147"/>
            <a:ext cx="8355473" cy="4864791"/>
          </a:xfrm>
        </p:spPr>
        <p:txBody>
          <a:bodyPr>
            <a:noAutofit/>
          </a:bodyPr>
          <a:lstStyle/>
          <a:p>
            <a:pPr marL="342900" indent="-342900" algn="l">
              <a:lnSpc>
                <a:spcPct val="100000"/>
              </a:lnSpc>
              <a:spcBef>
                <a:spcPts val="600"/>
              </a:spcBef>
              <a:spcAft>
                <a:spcPts val="600"/>
              </a:spcAft>
              <a:buFont typeface="Arial" panose="020B0604020202020204" pitchFamily="34" charset="0"/>
              <a:buChar char="•"/>
            </a:pP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("\n\</a:t>
            </a:r>
            <a:r>
              <a:rPr lang="en-US" sz="1400" dirty="0" err="1">
                <a:solidFill>
                  <a:srgbClr val="568424"/>
                </a:solidFill>
                <a:latin typeface="Times New Roman" panose="02020603050405020304" pitchFamily="18" charset="0"/>
                <a:ea typeface="+mj-ea"/>
                <a:cs typeface="+mj-cs"/>
              </a:rPr>
              <a:t>nJava</a:t>
            </a:r>
            <a:r>
              <a:rPr lang="en-US" sz="1400" dirty="0">
                <a:solidFill>
                  <a:srgbClr val="568424"/>
                </a:solidFill>
                <a:latin typeface="Times New Roman" panose="02020603050405020304" pitchFamily="18" charset="0"/>
                <a:ea typeface="+mj-ea"/>
                <a:cs typeface="+mj-cs"/>
              </a:rPr>
              <a:t> classes Methods:\n\t")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for cl in </a:t>
            </a:r>
            <a:r>
              <a:rPr lang="en-US" sz="1400" dirty="0" err="1">
                <a:solidFill>
                  <a:srgbClr val="568424"/>
                </a:solidFill>
                <a:latin typeface="Times New Roman" panose="02020603050405020304" pitchFamily="18" charset="0"/>
                <a:ea typeface="+mj-ea"/>
                <a:cs typeface="+mj-cs"/>
              </a:rPr>
              <a:t>classes_fields</a:t>
            </a:r>
            <a:r>
              <a:rPr lang="en-US" sz="1400" dirty="0">
                <a:solidFill>
                  <a:srgbClr val="568424"/>
                </a:solidFill>
                <a:latin typeface="Times New Roman" panose="02020603050405020304" pitchFamily="18" charset="0"/>
                <a:ea typeface="+mj-ea"/>
                <a:cs typeface="+mj-cs"/>
              </a:rPr>
              <a: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("Class name: " + cl + "\n\t\t")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("Number of methods: " + str(</a:t>
            </a:r>
            <a:r>
              <a:rPr lang="en-US" sz="1400" dirty="0" err="1">
                <a:solidFill>
                  <a:srgbClr val="568424"/>
                </a:solidFill>
                <a:latin typeface="Times New Roman" panose="02020603050405020304" pitchFamily="18" charset="0"/>
                <a:ea typeface="+mj-ea"/>
                <a:cs typeface="+mj-cs"/>
              </a:rPr>
              <a:t>len</a:t>
            </a:r>
            <a:r>
              <a:rPr lang="en-US" sz="1400" dirty="0">
                <a:solidFill>
                  <a:srgbClr val="568424"/>
                </a:solidFill>
                <a:latin typeface="Times New Roman" panose="02020603050405020304" pitchFamily="18" charset="0"/>
                <a:ea typeface="+mj-ea"/>
                <a:cs typeface="+mj-cs"/>
              </a:rPr>
              <a:t>(</a:t>
            </a:r>
            <a:r>
              <a:rPr lang="en-US" sz="1400" dirty="0" err="1">
                <a:solidFill>
                  <a:srgbClr val="568424"/>
                </a:solidFill>
                <a:latin typeface="Times New Roman" panose="02020603050405020304" pitchFamily="18" charset="0"/>
                <a:ea typeface="+mj-ea"/>
                <a:cs typeface="+mj-cs"/>
              </a:rPr>
              <a:t>classes_methods</a:t>
            </a:r>
            <a:r>
              <a:rPr lang="en-US" sz="1400" dirty="0">
                <a:solidFill>
                  <a:srgbClr val="568424"/>
                </a:solidFill>
                <a:latin typeface="Times New Roman" panose="02020603050405020304" pitchFamily="18" charset="0"/>
                <a:ea typeface="+mj-ea"/>
                <a:cs typeface="+mj-cs"/>
              </a:rPr>
              <a:t>[cl])) + "\n\t\t")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("Class methods:\n\t\t")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i</a:t>
            </a:r>
            <a:r>
              <a:rPr lang="en-US" sz="1400" dirty="0">
                <a:solidFill>
                  <a:srgbClr val="568424"/>
                </a:solidFill>
                <a:latin typeface="Times New Roman" panose="02020603050405020304" pitchFamily="18" charset="0"/>
                <a:ea typeface="+mj-ea"/>
                <a:cs typeface="+mj-cs"/>
              </a:rPr>
              <a:t> = 0</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for name, mod in </a:t>
            </a:r>
            <a:r>
              <a:rPr lang="en-US" sz="1400" dirty="0" err="1">
                <a:solidFill>
                  <a:srgbClr val="568424"/>
                </a:solidFill>
                <a:latin typeface="Times New Roman" panose="02020603050405020304" pitchFamily="18" charset="0"/>
                <a:ea typeface="+mj-ea"/>
                <a:cs typeface="+mj-cs"/>
              </a:rPr>
              <a:t>classes_methods</a:t>
            </a:r>
            <a:r>
              <a:rPr lang="en-US" sz="1400" dirty="0">
                <a:solidFill>
                  <a:srgbClr val="568424"/>
                </a:solidFill>
                <a:latin typeface="Times New Roman" panose="02020603050405020304" pitchFamily="18" charset="0"/>
                <a:ea typeface="+mj-ea"/>
                <a:cs typeface="+mj-cs"/>
              </a:rPr>
              <a:t>[cl]:</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if mod is not None:</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(name + " (Modifier = " + mod + ")\n\t")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else:</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(name + "\n\t")</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i</a:t>
            </a:r>
            <a:r>
              <a:rPr lang="en-US" sz="1400" dirty="0">
                <a:solidFill>
                  <a:srgbClr val="568424"/>
                </a:solidFill>
                <a:latin typeface="Times New Roman" panose="02020603050405020304" pitchFamily="18" charset="0"/>
                <a:ea typeface="+mj-ea"/>
                <a:cs typeface="+mj-cs"/>
              </a:rPr>
              <a:t> += 1</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if </a:t>
            </a:r>
            <a:r>
              <a:rPr lang="en-US" sz="1400" dirty="0" err="1">
                <a:solidFill>
                  <a:srgbClr val="568424"/>
                </a:solidFill>
                <a:latin typeface="Times New Roman" panose="02020603050405020304" pitchFamily="18" charset="0"/>
                <a:ea typeface="+mj-ea"/>
                <a:cs typeface="+mj-cs"/>
              </a:rPr>
              <a:t>i</a:t>
            </a:r>
            <a:r>
              <a:rPr lang="en-US" sz="1400" dirty="0">
                <a:solidFill>
                  <a:srgbClr val="568424"/>
                </a:solidFill>
                <a:latin typeface="Times New Roman" panose="02020603050405020304" pitchFamily="18" charset="0"/>
                <a:ea typeface="+mj-ea"/>
                <a:cs typeface="+mj-cs"/>
              </a:rPr>
              <a:t> != </a:t>
            </a:r>
            <a:r>
              <a:rPr lang="en-US" sz="1400" dirty="0" err="1">
                <a:solidFill>
                  <a:srgbClr val="568424"/>
                </a:solidFill>
                <a:latin typeface="Times New Roman" panose="02020603050405020304" pitchFamily="18" charset="0"/>
                <a:ea typeface="+mj-ea"/>
                <a:cs typeface="+mj-cs"/>
              </a:rPr>
              <a:t>len</a:t>
            </a:r>
            <a:r>
              <a:rPr lang="en-US" sz="1400" dirty="0">
                <a:solidFill>
                  <a:srgbClr val="568424"/>
                </a:solidFill>
                <a:latin typeface="Times New Roman" panose="02020603050405020304" pitchFamily="18" charset="0"/>
                <a:ea typeface="+mj-ea"/>
                <a:cs typeface="+mj-cs"/>
              </a:rPr>
              <a:t>(</a:t>
            </a:r>
            <a:r>
              <a:rPr lang="en-US" sz="1400" dirty="0" err="1">
                <a:solidFill>
                  <a:srgbClr val="568424"/>
                </a:solidFill>
                <a:latin typeface="Times New Roman" panose="02020603050405020304" pitchFamily="18" charset="0"/>
                <a:ea typeface="+mj-ea"/>
                <a:cs typeface="+mj-cs"/>
              </a:rPr>
              <a:t>classes_methods</a:t>
            </a:r>
            <a:r>
              <a:rPr lang="en-US" sz="1400" dirty="0">
                <a:solidFill>
                  <a:srgbClr val="568424"/>
                </a:solidFill>
                <a:latin typeface="Times New Roman" panose="02020603050405020304" pitchFamily="18" charset="0"/>
                <a:ea typeface="+mj-ea"/>
                <a:cs typeface="+mj-cs"/>
              </a:rPr>
              <a:t>[cl]):</a:t>
            </a:r>
          </a:p>
          <a:p>
            <a:pPr marL="342900" indent="-342900" algn="l">
              <a:lnSpc>
                <a:spcPct val="100000"/>
              </a:lnSpc>
              <a:spcBef>
                <a:spcPts val="600"/>
              </a:spcBef>
              <a:spcAft>
                <a:spcPts val="600"/>
              </a:spcAft>
              <a:buFont typeface="Arial" panose="020B0604020202020204" pitchFamily="34" charset="0"/>
              <a:buChar char="•"/>
            </a:pPr>
            <a:r>
              <a:rPr lang="en-US" sz="1400" dirty="0">
                <a:solidFill>
                  <a:srgbClr val="568424"/>
                </a:solidFill>
                <a:latin typeface="Times New Roman" panose="02020603050405020304" pitchFamily="18" charset="0"/>
                <a:ea typeface="+mj-ea"/>
                <a:cs typeface="+mj-cs"/>
              </a:rPr>
              <a:t>                </a:t>
            </a:r>
            <a:r>
              <a:rPr lang="en-US" sz="1400" dirty="0" err="1">
                <a:solidFill>
                  <a:srgbClr val="568424"/>
                </a:solidFill>
                <a:latin typeface="Times New Roman" panose="02020603050405020304" pitchFamily="18" charset="0"/>
                <a:ea typeface="+mj-ea"/>
                <a:cs typeface="+mj-cs"/>
              </a:rPr>
              <a:t>output.write</a:t>
            </a:r>
            <a:r>
              <a:rPr lang="en-US" sz="1400" dirty="0">
                <a:solidFill>
                  <a:srgbClr val="568424"/>
                </a:solidFill>
                <a:latin typeface="Times New Roman" panose="02020603050405020304" pitchFamily="18" charset="0"/>
                <a:ea typeface="+mj-ea"/>
                <a:cs typeface="+mj-cs"/>
              </a:rPr>
              <a:t>("\t")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861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main file</a:t>
            </a:r>
            <a:endParaRPr lang="en-US" sz="2400" dirty="0"/>
          </a:p>
        </p:txBody>
      </p:sp>
      <p:sp>
        <p:nvSpPr>
          <p:cNvPr id="3" name="Subtitle 2"/>
          <p:cNvSpPr>
            <a:spLocks noGrp="1"/>
          </p:cNvSpPr>
          <p:nvPr>
            <p:ph type="subTitle" idx="1"/>
          </p:nvPr>
        </p:nvSpPr>
        <p:spPr>
          <a:xfrm>
            <a:off x="1245726" y="1514147"/>
            <a:ext cx="8355473" cy="4864791"/>
          </a:xfrm>
        </p:spPr>
        <p:txBody>
          <a:bodyPr>
            <a:noAutofit/>
          </a:bodyPr>
          <a:lstStyle/>
          <a:p>
            <a:pPr marL="342900" indent="-342900" algn="l">
              <a:lnSpc>
                <a:spcPct val="100000"/>
              </a:lnSpc>
              <a:spcBef>
                <a:spcPts val="600"/>
              </a:spcBef>
              <a:spcAft>
                <a:spcPts val="600"/>
              </a:spcAft>
              <a:buFont typeface="Arial" panose="020B0604020202020204" pitchFamily="34" charset="0"/>
              <a:buChar char="•"/>
            </a:pPr>
            <a:r>
              <a:rPr lang="en-US" sz="1800" dirty="0">
                <a:solidFill>
                  <a:srgbClr val="568424"/>
                </a:solidFill>
                <a:latin typeface="Times New Roman" panose="02020603050405020304" pitchFamily="18" charset="0"/>
                <a:ea typeface="+mj-ea"/>
                <a:cs typeface="+mj-cs"/>
              </a:rPr>
              <a:t>if __name__ == '__main__':</a:t>
            </a:r>
          </a:p>
          <a:p>
            <a:pPr marL="342900" indent="-342900" algn="l">
              <a:lnSpc>
                <a:spcPct val="100000"/>
              </a:lnSpc>
              <a:spcBef>
                <a:spcPts val="600"/>
              </a:spcBef>
              <a:spcAft>
                <a:spcPts val="600"/>
              </a:spcAft>
              <a:buFont typeface="Arial" panose="020B0604020202020204" pitchFamily="34" charset="0"/>
              <a:buChar char="•"/>
            </a:pPr>
            <a:r>
              <a:rPr lang="en-US" sz="1800" dirty="0">
                <a:solidFill>
                  <a:srgbClr val="568424"/>
                </a:solidFill>
                <a:latin typeface="Times New Roman" panose="02020603050405020304" pitchFamily="18" charset="0"/>
                <a:ea typeface="+mj-ea"/>
                <a:cs typeface="+mj-cs"/>
              </a:rPr>
              <a:t>    main()</a:t>
            </a:r>
          </a:p>
          <a:p>
            <a:pPr marL="342900" indent="-342900" algn="l">
              <a:lnSpc>
                <a:spcPct val="100000"/>
              </a:lnSpc>
              <a:spcBef>
                <a:spcPts val="600"/>
              </a:spcBef>
              <a:spcAft>
                <a:spcPts val="600"/>
              </a:spcAft>
              <a:buFont typeface="Arial" panose="020B0604020202020204" pitchFamily="34" charset="0"/>
              <a:buChar char="•"/>
            </a:pPr>
            <a:endParaRPr lang="en-US" sz="1800" dirty="0">
              <a:solidFill>
                <a:srgbClr val="568424"/>
              </a:solidFill>
              <a:latin typeface="Times New Roman" panose="02020603050405020304" pitchFamily="18" charset="0"/>
              <a:ea typeface="+mj-ea"/>
              <a:cs typeface="+mj-cs"/>
            </a:endParaRPr>
          </a:p>
          <a:p>
            <a:pPr marL="342900" indent="-342900" algn="l">
              <a:lnSpc>
                <a:spcPct val="100000"/>
              </a:lnSpc>
              <a:spcBef>
                <a:spcPts val="600"/>
              </a:spcBef>
              <a:spcAft>
                <a:spcPts val="600"/>
              </a:spcAft>
              <a:buFont typeface="Arial" panose="020B0604020202020204" pitchFamily="34" charset="0"/>
              <a:buChar char="•"/>
            </a:pPr>
            <a:r>
              <a:rPr lang="en-US" sz="1800" dirty="0">
                <a:latin typeface="Times New Roman" panose="02020603050405020304" pitchFamily="18" charset="0"/>
                <a:ea typeface="+mj-ea"/>
                <a:cs typeface="+mj-cs"/>
              </a:rPr>
              <a:t>so now we just run the main file, and “analysis.txt” will be created in output folder. </a:t>
            </a:r>
          </a:p>
          <a:p>
            <a:pPr marL="342900" indent="-342900" algn="l">
              <a:lnSpc>
                <a:spcPct val="100000"/>
              </a:lnSpc>
              <a:spcBef>
                <a:spcPts val="600"/>
              </a:spcBef>
              <a:spcAft>
                <a:spcPts val="600"/>
              </a:spcAft>
              <a:buFont typeface="Arial" panose="020B0604020202020204" pitchFamily="34" charset="0"/>
              <a:buChar char="•"/>
            </a:pPr>
            <a:r>
              <a:rPr lang="en-US" sz="1800" dirty="0">
                <a:latin typeface="Times New Roman" panose="02020603050405020304" pitchFamily="18" charset="0"/>
                <a:ea typeface="+mj-ea"/>
                <a:cs typeface="+mj-cs"/>
              </a:rPr>
              <a:t>In the next slide, you can see the format of analysis file for an input test project.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4796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main file</a:t>
            </a:r>
            <a:endParaRPr lang="en-US" sz="2400" dirty="0"/>
          </a:p>
        </p:txBody>
      </p:sp>
      <p:sp>
        <p:nvSpPr>
          <p:cNvPr id="3" name="Subtitle 2"/>
          <p:cNvSpPr>
            <a:spLocks noGrp="1"/>
          </p:cNvSpPr>
          <p:nvPr>
            <p:ph type="subTitle" idx="1"/>
          </p:nvPr>
        </p:nvSpPr>
        <p:spPr>
          <a:xfrm>
            <a:off x="1245726" y="1514147"/>
            <a:ext cx="8355473" cy="4864791"/>
          </a:xfrm>
        </p:spPr>
        <p:txBody>
          <a:bodyPr>
            <a:noAutofit/>
          </a:bodyPr>
          <a:lstStyle/>
          <a:p>
            <a:pPr marL="342900" indent="-342900" algn="l">
              <a:lnSpc>
                <a:spcPct val="100000"/>
              </a:lnSpc>
              <a:spcBef>
                <a:spcPts val="600"/>
              </a:spcBef>
              <a:spcAft>
                <a:spcPts val="600"/>
              </a:spcAft>
              <a:buFont typeface="Arial" panose="020B0604020202020204" pitchFamily="34" charset="0"/>
              <a:buChar char="•"/>
            </a:pPr>
            <a:r>
              <a:rPr lang="en-US" sz="1800" dirty="0">
                <a:solidFill>
                  <a:srgbClr val="568424"/>
                </a:solidFill>
                <a:latin typeface="Times New Roman" panose="02020603050405020304" pitchFamily="18" charset="0"/>
                <a:ea typeface="+mj-ea"/>
                <a:cs typeface="+mj-cs"/>
              </a:rPr>
              <a:t>if __name__ == '__main__':</a:t>
            </a:r>
          </a:p>
          <a:p>
            <a:pPr marL="342900" indent="-342900" algn="l">
              <a:lnSpc>
                <a:spcPct val="100000"/>
              </a:lnSpc>
              <a:spcBef>
                <a:spcPts val="600"/>
              </a:spcBef>
              <a:spcAft>
                <a:spcPts val="600"/>
              </a:spcAft>
              <a:buFont typeface="Arial" panose="020B0604020202020204" pitchFamily="34" charset="0"/>
              <a:buChar char="•"/>
            </a:pPr>
            <a:r>
              <a:rPr lang="en-US" sz="1800" dirty="0">
                <a:solidFill>
                  <a:srgbClr val="568424"/>
                </a:solidFill>
                <a:latin typeface="Times New Roman" panose="02020603050405020304" pitchFamily="18" charset="0"/>
                <a:ea typeface="+mj-ea"/>
                <a:cs typeface="+mj-cs"/>
              </a:rPr>
              <a:t>    main()</a:t>
            </a:r>
          </a:p>
          <a:p>
            <a:pPr marL="342900" indent="-342900" algn="l">
              <a:lnSpc>
                <a:spcPct val="100000"/>
              </a:lnSpc>
              <a:spcBef>
                <a:spcPts val="600"/>
              </a:spcBef>
              <a:spcAft>
                <a:spcPts val="600"/>
              </a:spcAft>
              <a:buFont typeface="Arial" panose="020B0604020202020204" pitchFamily="34" charset="0"/>
              <a:buChar char="•"/>
            </a:pPr>
            <a:endParaRPr lang="en-US" sz="1800" dirty="0">
              <a:solidFill>
                <a:srgbClr val="568424"/>
              </a:solidFill>
              <a:latin typeface="Times New Roman" panose="02020603050405020304" pitchFamily="18" charset="0"/>
              <a:ea typeface="+mj-ea"/>
              <a:cs typeface="+mj-cs"/>
            </a:endParaRPr>
          </a:p>
          <a:p>
            <a:pPr marL="342900" indent="-342900" algn="l">
              <a:lnSpc>
                <a:spcPct val="100000"/>
              </a:lnSpc>
              <a:spcBef>
                <a:spcPts val="600"/>
              </a:spcBef>
              <a:spcAft>
                <a:spcPts val="600"/>
              </a:spcAft>
              <a:buFont typeface="Arial" panose="020B0604020202020204" pitchFamily="34" charset="0"/>
              <a:buChar char="•"/>
            </a:pPr>
            <a:r>
              <a:rPr lang="en-US" sz="1800" dirty="0">
                <a:latin typeface="Times New Roman" panose="02020603050405020304" pitchFamily="18" charset="0"/>
                <a:ea typeface="+mj-ea"/>
                <a:cs typeface="+mj-cs"/>
              </a:rPr>
              <a:t>so now we just run the main file, and “analysis.txt” will be created in output folder. </a:t>
            </a:r>
          </a:p>
          <a:p>
            <a:pPr marL="342900" indent="-342900" algn="l">
              <a:lnSpc>
                <a:spcPct val="100000"/>
              </a:lnSpc>
              <a:spcBef>
                <a:spcPts val="600"/>
              </a:spcBef>
              <a:spcAft>
                <a:spcPts val="600"/>
              </a:spcAft>
              <a:buFont typeface="Arial" panose="020B0604020202020204" pitchFamily="34" charset="0"/>
              <a:buChar char="•"/>
            </a:pPr>
            <a:r>
              <a:rPr lang="en-US" sz="1800" dirty="0">
                <a:latin typeface="Times New Roman" panose="02020603050405020304" pitchFamily="18" charset="0"/>
                <a:ea typeface="+mj-ea"/>
                <a:cs typeface="+mj-cs"/>
              </a:rPr>
              <a:t>In the next slide, you can see the format of analysis file for an input test project.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3616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result</a:t>
            </a:r>
            <a:endParaRPr lang="en-US" sz="2400" dirty="0"/>
          </a:p>
        </p:txBody>
      </p:sp>
      <p:sp>
        <p:nvSpPr>
          <p:cNvPr id="3" name="Subtitle 2"/>
          <p:cNvSpPr>
            <a:spLocks noGrp="1"/>
          </p:cNvSpPr>
          <p:nvPr>
            <p:ph type="subTitle" idx="1"/>
          </p:nvPr>
        </p:nvSpPr>
        <p:spPr>
          <a:xfrm>
            <a:off x="1245726" y="1514147"/>
            <a:ext cx="8355473" cy="4864791"/>
          </a:xfrm>
        </p:spPr>
        <p:txBody>
          <a:bodyPr>
            <a:noAutofit/>
          </a:bodyPr>
          <a:lstStyle/>
          <a:p>
            <a:pPr marL="342900" indent="-342900" algn="l">
              <a:lnSpc>
                <a:spcPct val="100000"/>
              </a:lnSpc>
              <a:spcBef>
                <a:spcPts val="600"/>
              </a:spcBef>
              <a:spcAft>
                <a:spcPts val="600"/>
              </a:spcAft>
              <a:buFont typeface="Arial" panose="020B0604020202020204" pitchFamily="34" charset="0"/>
              <a:buChar char="•"/>
            </a:pPr>
            <a:endParaRPr lang="en-US" sz="1800" dirty="0">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3D6EFD9-D573-4BEF-B1C9-9A939E9B5173}"/>
              </a:ext>
            </a:extLst>
          </p:cNvPr>
          <p:cNvPicPr>
            <a:picLocks noChangeAspect="1"/>
          </p:cNvPicPr>
          <p:nvPr/>
        </p:nvPicPr>
        <p:blipFill>
          <a:blip r:embed="rId3"/>
          <a:stretch>
            <a:fillRect/>
          </a:stretch>
        </p:blipFill>
        <p:spPr>
          <a:xfrm>
            <a:off x="1651562" y="1443644"/>
            <a:ext cx="7543800" cy="4935293"/>
          </a:xfrm>
          <a:prstGeom prst="rect">
            <a:avLst/>
          </a:prstGeom>
        </p:spPr>
      </p:pic>
    </p:spTree>
    <p:extLst>
      <p:ext uri="{BB962C8B-B14F-4D97-AF65-F5344CB8AC3E}">
        <p14:creationId xmlns:p14="http://schemas.microsoft.com/office/powerpoint/2010/main" val="3132300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result</a:t>
            </a:r>
            <a:endParaRPr lang="en-US" sz="2400" dirty="0"/>
          </a:p>
        </p:txBody>
      </p:sp>
      <p:sp>
        <p:nvSpPr>
          <p:cNvPr id="3" name="Subtitle 2"/>
          <p:cNvSpPr>
            <a:spLocks noGrp="1"/>
          </p:cNvSpPr>
          <p:nvPr>
            <p:ph type="subTitle" idx="1"/>
          </p:nvPr>
        </p:nvSpPr>
        <p:spPr>
          <a:xfrm>
            <a:off x="1245726" y="1514147"/>
            <a:ext cx="8355473" cy="4864791"/>
          </a:xfrm>
        </p:spPr>
        <p:txBody>
          <a:bodyPr>
            <a:noAutofit/>
          </a:bodyPr>
          <a:lstStyle/>
          <a:p>
            <a:pPr marL="342900" indent="-342900" algn="l">
              <a:lnSpc>
                <a:spcPct val="100000"/>
              </a:lnSpc>
              <a:spcBef>
                <a:spcPts val="600"/>
              </a:spcBef>
              <a:spcAft>
                <a:spcPts val="600"/>
              </a:spcAft>
              <a:buFont typeface="Arial" panose="020B0604020202020204" pitchFamily="34" charset="0"/>
              <a:buChar char="•"/>
            </a:pPr>
            <a:endParaRPr lang="en-US" sz="1800" dirty="0">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CE22507B-13B9-4FAA-9D1B-5D0280576DCF}"/>
              </a:ext>
            </a:extLst>
          </p:cNvPr>
          <p:cNvPicPr>
            <a:picLocks noChangeAspect="1"/>
          </p:cNvPicPr>
          <p:nvPr/>
        </p:nvPicPr>
        <p:blipFill>
          <a:blip r:embed="rId3"/>
          <a:stretch>
            <a:fillRect/>
          </a:stretch>
        </p:blipFill>
        <p:spPr>
          <a:xfrm>
            <a:off x="1722999" y="1419098"/>
            <a:ext cx="7400925" cy="4911345"/>
          </a:xfrm>
          <a:prstGeom prst="rect">
            <a:avLst/>
          </a:prstGeom>
        </p:spPr>
      </p:pic>
    </p:spTree>
    <p:extLst>
      <p:ext uri="{BB962C8B-B14F-4D97-AF65-F5344CB8AC3E}">
        <p14:creationId xmlns:p14="http://schemas.microsoft.com/office/powerpoint/2010/main" val="1898864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result</a:t>
            </a:r>
            <a:endParaRPr lang="en-US" sz="2400" dirty="0"/>
          </a:p>
        </p:txBody>
      </p:sp>
      <p:sp>
        <p:nvSpPr>
          <p:cNvPr id="3" name="Subtitle 2"/>
          <p:cNvSpPr>
            <a:spLocks noGrp="1"/>
          </p:cNvSpPr>
          <p:nvPr>
            <p:ph type="subTitle" idx="1"/>
          </p:nvPr>
        </p:nvSpPr>
        <p:spPr>
          <a:xfrm>
            <a:off x="1245726" y="1514147"/>
            <a:ext cx="8355473" cy="4864791"/>
          </a:xfrm>
        </p:spPr>
        <p:txBody>
          <a:bodyPr>
            <a:noAutofit/>
          </a:bodyPr>
          <a:lstStyle/>
          <a:p>
            <a:pPr marL="342900" indent="-342900" algn="l">
              <a:lnSpc>
                <a:spcPct val="100000"/>
              </a:lnSpc>
              <a:spcBef>
                <a:spcPts val="600"/>
              </a:spcBef>
              <a:spcAft>
                <a:spcPts val="600"/>
              </a:spcAft>
              <a:buFont typeface="Arial" panose="020B0604020202020204" pitchFamily="34" charset="0"/>
              <a:buChar char="•"/>
            </a:pPr>
            <a:endParaRPr lang="en-US" sz="1800" dirty="0">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106816A7-FBF9-4655-8108-A7053E2B69D9}"/>
              </a:ext>
            </a:extLst>
          </p:cNvPr>
          <p:cNvPicPr>
            <a:picLocks noChangeAspect="1"/>
          </p:cNvPicPr>
          <p:nvPr/>
        </p:nvPicPr>
        <p:blipFill>
          <a:blip r:embed="rId3"/>
          <a:stretch>
            <a:fillRect/>
          </a:stretch>
        </p:blipFill>
        <p:spPr>
          <a:xfrm>
            <a:off x="2260600" y="1435101"/>
            <a:ext cx="6642100" cy="4737099"/>
          </a:xfrm>
          <a:prstGeom prst="rect">
            <a:avLst/>
          </a:prstGeom>
        </p:spPr>
      </p:pic>
    </p:spTree>
    <p:extLst>
      <p:ext uri="{BB962C8B-B14F-4D97-AF65-F5344CB8AC3E}">
        <p14:creationId xmlns:p14="http://schemas.microsoft.com/office/powerpoint/2010/main" val="125021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6267594" cy="580808"/>
          </a:xfrm>
        </p:spPr>
        <p:txBody>
          <a:bodyPr anchor="ctr">
            <a:noAutofit/>
          </a:bodyPr>
          <a:lstStyle/>
          <a:p>
            <a:pPr algn="l"/>
            <a:r>
              <a:rPr lang="en-US" sz="3600" dirty="0">
                <a:solidFill>
                  <a:srgbClr val="000000"/>
                </a:solidFill>
                <a:latin typeface="Times New Roman" panose="02020603050405020304" pitchFamily="18" charset="0"/>
              </a:rPr>
              <a:t>Code Analyzer | Folders</a:t>
            </a:r>
            <a:endParaRPr lang="en-US" sz="2400" dirty="0"/>
          </a:p>
        </p:txBody>
      </p:sp>
      <p:sp>
        <p:nvSpPr>
          <p:cNvPr id="3" name="Subtitle 2"/>
          <p:cNvSpPr>
            <a:spLocks noGrp="1"/>
          </p:cNvSpPr>
          <p:nvPr>
            <p:ph type="subTitle" idx="1"/>
          </p:nvPr>
        </p:nvSpPr>
        <p:spPr>
          <a:xfrm>
            <a:off x="1245726" y="1514147"/>
            <a:ext cx="8355473" cy="4864791"/>
          </a:xfrm>
        </p:spPr>
        <p:txBody>
          <a:bodyPr>
            <a:normAutofit/>
          </a:bodyPr>
          <a:lstStyle/>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First of all, we create a grammar folder in the project and put the java grammar files for </a:t>
            </a:r>
            <a:r>
              <a:rPr lang="en-US" sz="2000" dirty="0" err="1">
                <a:solidFill>
                  <a:srgbClr val="000000"/>
                </a:solidFill>
                <a:latin typeface="Times New Roman" panose="02020603050405020304" pitchFamily="18" charset="0"/>
                <a:ea typeface="+mj-ea"/>
                <a:cs typeface="+mj-cs"/>
              </a:rPr>
              <a:t>lexer</a:t>
            </a:r>
            <a:r>
              <a:rPr lang="en-US" sz="2000" dirty="0">
                <a:solidFill>
                  <a:srgbClr val="000000"/>
                </a:solidFill>
                <a:latin typeface="Times New Roman" panose="02020603050405020304" pitchFamily="18" charset="0"/>
                <a:ea typeface="+mj-ea"/>
                <a:cs typeface="+mj-cs"/>
              </a:rPr>
              <a:t> and parser in. </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Then we configure </a:t>
            </a:r>
            <a:r>
              <a:rPr lang="en-US" sz="2000" dirty="0" err="1">
                <a:solidFill>
                  <a:srgbClr val="000000"/>
                </a:solidFill>
                <a:latin typeface="Times New Roman" panose="02020603050405020304" pitchFamily="18" charset="0"/>
                <a:ea typeface="+mj-ea"/>
                <a:cs typeface="+mj-cs"/>
              </a:rPr>
              <a:t>antlr</a:t>
            </a:r>
            <a:r>
              <a:rPr lang="en-US" sz="2000" dirty="0">
                <a:solidFill>
                  <a:srgbClr val="000000"/>
                </a:solidFill>
                <a:latin typeface="Times New Roman" panose="02020603050405020304" pitchFamily="18" charset="0"/>
                <a:ea typeface="+mj-ea"/>
                <a:cs typeface="+mj-cs"/>
              </a:rPr>
              <a:t> for them and generate the python listener, </a:t>
            </a:r>
            <a:r>
              <a:rPr lang="en-US" sz="2000" dirty="0" err="1">
                <a:solidFill>
                  <a:srgbClr val="000000"/>
                </a:solidFill>
                <a:latin typeface="Times New Roman" panose="02020603050405020304" pitchFamily="18" charset="0"/>
                <a:ea typeface="+mj-ea"/>
                <a:cs typeface="+mj-cs"/>
              </a:rPr>
              <a:t>etc</a:t>
            </a:r>
            <a:r>
              <a:rPr lang="en-US" sz="2000" dirty="0">
                <a:solidFill>
                  <a:srgbClr val="000000"/>
                </a:solidFill>
                <a:latin typeface="Times New Roman" panose="02020603050405020304" pitchFamily="18" charset="0"/>
                <a:ea typeface="+mj-ea"/>
                <a:cs typeface="+mj-cs"/>
              </a:rPr>
              <a:t> files.</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Also we create an output folder in project so that it would be the path that our result text file will be created in.</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Then we create a </a:t>
            </a:r>
            <a:r>
              <a:rPr lang="en-US" sz="2000" dirty="0" err="1">
                <a:solidFill>
                  <a:srgbClr val="000000"/>
                </a:solidFill>
                <a:latin typeface="Times New Roman" panose="02020603050405020304" pitchFamily="18" charset="0"/>
                <a:ea typeface="+mj-ea"/>
                <a:cs typeface="+mj-cs"/>
              </a:rPr>
              <a:t>test_project</a:t>
            </a:r>
            <a:r>
              <a:rPr lang="en-US" sz="2000" dirty="0">
                <a:solidFill>
                  <a:srgbClr val="000000"/>
                </a:solidFill>
                <a:latin typeface="Times New Roman" panose="02020603050405020304" pitchFamily="18" charset="0"/>
                <a:ea typeface="+mj-ea"/>
                <a:cs typeface="+mj-cs"/>
              </a:rPr>
              <a:t> folder that will contains the project that we want to analyze it.</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The next creating folder is </a:t>
            </a:r>
            <a:r>
              <a:rPr lang="en-US" sz="2000" dirty="0" err="1">
                <a:solidFill>
                  <a:srgbClr val="000000"/>
                </a:solidFill>
                <a:latin typeface="Times New Roman" panose="02020603050405020304" pitchFamily="18" charset="0"/>
                <a:ea typeface="+mj-ea"/>
                <a:cs typeface="+mj-cs"/>
              </a:rPr>
              <a:t>src</a:t>
            </a:r>
            <a:r>
              <a:rPr lang="en-US" sz="2000" dirty="0">
                <a:solidFill>
                  <a:srgbClr val="000000"/>
                </a:solidFill>
                <a:latin typeface="Times New Roman" panose="02020603050405020304" pitchFamily="18" charset="0"/>
                <a:ea typeface="+mj-ea"/>
                <a:cs typeface="+mj-cs"/>
              </a:rPr>
              <a:t>, in </a:t>
            </a:r>
            <a:r>
              <a:rPr lang="en-US" sz="2000" dirty="0" err="1">
                <a:solidFill>
                  <a:srgbClr val="000000"/>
                </a:solidFill>
                <a:latin typeface="Times New Roman" panose="02020603050405020304" pitchFamily="18" charset="0"/>
                <a:ea typeface="+mj-ea"/>
                <a:cs typeface="+mj-cs"/>
              </a:rPr>
              <a:t>src</a:t>
            </a:r>
            <a:r>
              <a:rPr lang="en-US" sz="2000" dirty="0">
                <a:solidFill>
                  <a:srgbClr val="000000"/>
                </a:solidFill>
                <a:latin typeface="Times New Roman" panose="02020603050405020304" pitchFamily="18" charset="0"/>
                <a:ea typeface="+mj-ea"/>
                <a:cs typeface="+mj-cs"/>
              </a:rPr>
              <a:t> folder we create our main python file so that we will run it to get the result.</a:t>
            </a:r>
          </a:p>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And the final folder is utils, which contains our necessary python files that we will need to create.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53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6267594" cy="580808"/>
          </a:xfrm>
        </p:spPr>
        <p:txBody>
          <a:bodyPr anchor="ctr">
            <a:noAutofit/>
          </a:bodyPr>
          <a:lstStyle/>
          <a:p>
            <a:pPr algn="l"/>
            <a:r>
              <a:rPr lang="en-US" sz="3600" dirty="0">
                <a:solidFill>
                  <a:srgbClr val="000000"/>
                </a:solidFill>
                <a:latin typeface="Times New Roman" panose="02020603050405020304" pitchFamily="18" charset="0"/>
              </a:rPr>
              <a:t>Code Analyzer | Folders</a:t>
            </a:r>
            <a:endParaRPr lang="en-US" sz="2400" dirty="0"/>
          </a:p>
        </p:txBody>
      </p:sp>
      <p:sp>
        <p:nvSpPr>
          <p:cNvPr id="3" name="Subtitle 2"/>
          <p:cNvSpPr>
            <a:spLocks noGrp="1"/>
          </p:cNvSpPr>
          <p:nvPr>
            <p:ph type="subTitle" idx="1"/>
          </p:nvPr>
        </p:nvSpPr>
        <p:spPr>
          <a:xfrm>
            <a:off x="1245726" y="1514147"/>
            <a:ext cx="8355473" cy="4864791"/>
          </a:xfrm>
        </p:spPr>
        <p:txBody>
          <a:bodyPr>
            <a:normAutofit/>
          </a:bodyPr>
          <a:lstStyle/>
          <a:p>
            <a:pPr marL="342900" indent="-342900" algn="l">
              <a:lnSpc>
                <a:spcPct val="100000"/>
              </a:lnSpc>
              <a:spcBef>
                <a:spcPts val="600"/>
              </a:spcBef>
              <a:spcAft>
                <a:spcPts val="600"/>
              </a:spcAft>
              <a:buFont typeface="Arial" panose="020B0604020202020204" pitchFamily="34" charset="0"/>
              <a:buChar char="•"/>
            </a:pPr>
            <a:r>
              <a:rPr lang="en-US" sz="2000" dirty="0">
                <a:solidFill>
                  <a:srgbClr val="000000"/>
                </a:solidFill>
                <a:latin typeface="Times New Roman" panose="02020603050405020304" pitchFamily="18" charset="0"/>
                <a:ea typeface="+mj-ea"/>
                <a:cs typeface="+mj-cs"/>
              </a:rPr>
              <a:t>Here is the structure of the project, now it is time to write the code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4B14946-1617-41A5-A536-84E69C7A6ADC}"/>
              </a:ext>
            </a:extLst>
          </p:cNvPr>
          <p:cNvPicPr>
            <a:picLocks noChangeAspect="1"/>
          </p:cNvPicPr>
          <p:nvPr/>
        </p:nvPicPr>
        <p:blipFill>
          <a:blip r:embed="rId3"/>
          <a:stretch>
            <a:fillRect/>
          </a:stretch>
        </p:blipFill>
        <p:spPr>
          <a:xfrm>
            <a:off x="4038600" y="2350940"/>
            <a:ext cx="4278911" cy="3398695"/>
          </a:xfrm>
          <a:prstGeom prst="rect">
            <a:avLst/>
          </a:prstGeom>
        </p:spPr>
      </p:pic>
    </p:spTree>
    <p:extLst>
      <p:ext uri="{BB962C8B-B14F-4D97-AF65-F5344CB8AC3E}">
        <p14:creationId xmlns:p14="http://schemas.microsoft.com/office/powerpoint/2010/main" val="323950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6267594" cy="580808"/>
          </a:xfrm>
        </p:spPr>
        <p:txBody>
          <a:bodyPr anchor="ctr">
            <a:noAutofit/>
          </a:bodyPr>
          <a:lstStyle/>
          <a:p>
            <a:pPr algn="l"/>
            <a:r>
              <a:rPr lang="en-US" sz="3600" dirty="0">
                <a:solidFill>
                  <a:srgbClr val="000000"/>
                </a:solidFill>
                <a:latin typeface="Times New Roman" panose="02020603050405020304" pitchFamily="18" charset="0"/>
              </a:rPr>
              <a:t>Code Analyzer | get java files</a:t>
            </a:r>
            <a:endParaRPr lang="en-US" sz="2400" dirty="0"/>
          </a:p>
        </p:txBody>
      </p:sp>
      <p:sp>
        <p:nvSpPr>
          <p:cNvPr id="3" name="Subtitle 2"/>
          <p:cNvSpPr>
            <a:spLocks noGrp="1"/>
          </p:cNvSpPr>
          <p:nvPr>
            <p:ph type="subTitle" idx="1"/>
          </p:nvPr>
        </p:nvSpPr>
        <p:spPr>
          <a:xfrm>
            <a:off x="1245726" y="1514147"/>
            <a:ext cx="8355473" cy="4864791"/>
          </a:xfrm>
        </p:spPr>
        <p:txBody>
          <a:bodyPr>
            <a:normAutofit/>
          </a:bodyPr>
          <a:lstStyle/>
          <a:p>
            <a:pPr marL="342900" indent="-342900" algn="l">
              <a:lnSpc>
                <a:spcPct val="100000"/>
              </a:lnSpc>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j-ea"/>
                <a:cs typeface="+mj-cs"/>
              </a:rPr>
              <a:t>First thing we need to do is to get all the java files of the input test project so that we parse them. for that, we create a </a:t>
            </a:r>
            <a:r>
              <a:rPr lang="en-US" sz="2200" dirty="0" err="1">
                <a:solidFill>
                  <a:srgbClr val="000000"/>
                </a:solidFill>
                <a:latin typeface="Times New Roman" panose="02020603050405020304" pitchFamily="18" charset="0"/>
                <a:ea typeface="+mj-ea"/>
                <a:cs typeface="+mj-cs"/>
              </a:rPr>
              <a:t>get_java_files</a:t>
            </a:r>
            <a:r>
              <a:rPr lang="en-US" sz="2200" dirty="0">
                <a:solidFill>
                  <a:srgbClr val="000000"/>
                </a:solidFill>
                <a:latin typeface="Times New Roman" panose="02020603050405020304" pitchFamily="18" charset="0"/>
                <a:ea typeface="+mj-ea"/>
                <a:cs typeface="+mj-cs"/>
              </a:rPr>
              <a:t> python file in utils directory. </a:t>
            </a:r>
          </a:p>
          <a:p>
            <a:pPr marL="342900" indent="-342900" algn="l">
              <a:lnSpc>
                <a:spcPct val="100000"/>
              </a:lnSpc>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j-ea"/>
                <a:cs typeface="+mj-cs"/>
              </a:rPr>
              <a:t>In this file, we create a get files method which takes a string path as input which is the root of the project. </a:t>
            </a:r>
          </a:p>
          <a:p>
            <a:pPr marL="342900" indent="-342900" algn="l">
              <a:lnSpc>
                <a:spcPct val="100000"/>
              </a:lnSpc>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j-ea"/>
                <a:cs typeface="+mj-cs"/>
              </a:rPr>
              <a:t>In this method, we walk the directory and return a list containing all the files of the project which ends with “java” independent of lower or upper case.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267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6267594" cy="580808"/>
          </a:xfrm>
        </p:spPr>
        <p:txBody>
          <a:bodyPr anchor="ctr">
            <a:noAutofit/>
          </a:bodyPr>
          <a:lstStyle/>
          <a:p>
            <a:pPr algn="l"/>
            <a:r>
              <a:rPr lang="en-US" sz="3600" dirty="0">
                <a:solidFill>
                  <a:srgbClr val="000000"/>
                </a:solidFill>
                <a:latin typeface="Times New Roman" panose="02020603050405020304" pitchFamily="18" charset="0"/>
              </a:rPr>
              <a:t>Code Analyzer | get java files</a:t>
            </a:r>
            <a:endParaRPr lang="en-US" sz="2400" dirty="0"/>
          </a:p>
        </p:txBody>
      </p:sp>
      <p:sp>
        <p:nvSpPr>
          <p:cNvPr id="3" name="Subtitle 2"/>
          <p:cNvSpPr>
            <a:spLocks noGrp="1"/>
          </p:cNvSpPr>
          <p:nvPr>
            <p:ph type="subTitle" idx="1"/>
          </p:nvPr>
        </p:nvSpPr>
        <p:spPr>
          <a:xfrm>
            <a:off x="1245726" y="1514147"/>
            <a:ext cx="8355473" cy="4864791"/>
          </a:xfrm>
        </p:spPr>
        <p:txBody>
          <a:bodyPr>
            <a:normAutofit/>
          </a:bodyPr>
          <a:lstStyle/>
          <a:p>
            <a:pPr marL="342900" indent="-342900" algn="l">
              <a:lnSpc>
                <a:spcPct val="100000"/>
              </a:lnSpc>
              <a:spcBef>
                <a:spcPts val="600"/>
              </a:spcBef>
              <a:spcAft>
                <a:spcPts val="600"/>
              </a:spcAft>
              <a:buFont typeface="Arial" panose="020B0604020202020204" pitchFamily="34" charset="0"/>
              <a:buChar char="•"/>
            </a:pPr>
            <a:r>
              <a:rPr lang="en-US" sz="2200" dirty="0">
                <a:solidFill>
                  <a:srgbClr val="000000"/>
                </a:solidFill>
                <a:latin typeface="Times New Roman" panose="02020603050405020304" pitchFamily="18" charset="0"/>
                <a:ea typeface="+mj-ea"/>
                <a:cs typeface="+mj-cs"/>
              </a:rPr>
              <a:t>Here is the get_java_files.py file in utils directory: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7FAD90C1-68D7-43F6-8912-335FB9F59CC9}"/>
              </a:ext>
            </a:extLst>
          </p:cNvPr>
          <p:cNvPicPr>
            <a:picLocks noChangeAspect="1"/>
          </p:cNvPicPr>
          <p:nvPr/>
        </p:nvPicPr>
        <p:blipFill>
          <a:blip r:embed="rId3"/>
          <a:stretch>
            <a:fillRect/>
          </a:stretch>
        </p:blipFill>
        <p:spPr>
          <a:xfrm>
            <a:off x="2608824" y="2433234"/>
            <a:ext cx="5760261" cy="3130658"/>
          </a:xfrm>
          <a:prstGeom prst="rect">
            <a:avLst/>
          </a:prstGeom>
        </p:spPr>
      </p:pic>
    </p:spTree>
    <p:extLst>
      <p:ext uri="{BB962C8B-B14F-4D97-AF65-F5344CB8AC3E}">
        <p14:creationId xmlns:p14="http://schemas.microsoft.com/office/powerpoint/2010/main" val="1233486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6267594" cy="580808"/>
          </a:xfrm>
        </p:spPr>
        <p:txBody>
          <a:bodyPr anchor="ctr">
            <a:noAutofit/>
          </a:bodyPr>
          <a:lstStyle/>
          <a:p>
            <a:pPr algn="l"/>
            <a:r>
              <a:rPr lang="en-US" sz="3600" dirty="0">
                <a:solidFill>
                  <a:srgbClr val="000000"/>
                </a:solidFill>
                <a:latin typeface="Times New Roman" panose="02020603050405020304" pitchFamily="18" charset="0"/>
              </a:rPr>
              <a:t>Code Analyzer | listener</a:t>
            </a:r>
            <a:endParaRPr lang="en-US" sz="2400" dirty="0"/>
          </a:p>
        </p:txBody>
      </p:sp>
      <p:sp>
        <p:nvSpPr>
          <p:cNvPr id="3" name="Subtitle 2"/>
          <p:cNvSpPr>
            <a:spLocks noGrp="1"/>
          </p:cNvSpPr>
          <p:nvPr>
            <p:ph type="subTitle" idx="1"/>
          </p:nvPr>
        </p:nvSpPr>
        <p:spPr>
          <a:xfrm>
            <a:off x="1245726" y="1514147"/>
            <a:ext cx="8355473" cy="4864791"/>
          </a:xfrm>
        </p:spPr>
        <p:txBody>
          <a:bodyPr>
            <a:normAutofit/>
          </a:bodyPr>
          <a:lstStyle/>
          <a:p>
            <a:pPr marL="342900" indent="-342900" algn="l">
              <a:lnSpc>
                <a:spcPct val="100000"/>
              </a:lnSpc>
              <a:spcBef>
                <a:spcPts val="600"/>
              </a:spcBef>
              <a:spcAft>
                <a:spcPts val="600"/>
              </a:spcAft>
              <a:buFont typeface="Arial" panose="020B0604020202020204" pitchFamily="34" charset="0"/>
              <a:buChar char="•"/>
            </a:pPr>
            <a:r>
              <a:rPr lang="en-US" dirty="0">
                <a:solidFill>
                  <a:srgbClr val="000000"/>
                </a:solidFill>
                <a:latin typeface="Times New Roman" panose="02020603050405020304" pitchFamily="18" charset="0"/>
                <a:ea typeface="+mj-ea"/>
                <a:cs typeface="+mj-cs"/>
              </a:rPr>
              <a:t>Now in utils folder, we create a python file called code_analyzer_listener.py. In this file, we override our created listener in gen folder so that we take necessary actions in that. </a:t>
            </a:r>
          </a:p>
          <a:p>
            <a:pPr marL="342900" indent="-342900" algn="l">
              <a:lnSpc>
                <a:spcPct val="100000"/>
              </a:lnSpc>
              <a:spcBef>
                <a:spcPts val="600"/>
              </a:spcBef>
              <a:spcAft>
                <a:spcPts val="600"/>
              </a:spcAft>
              <a:buFont typeface="Arial" panose="020B0604020202020204" pitchFamily="34" charset="0"/>
              <a:buChar char="•"/>
            </a:pPr>
            <a:r>
              <a:rPr lang="en-US" dirty="0">
                <a:solidFill>
                  <a:srgbClr val="000000"/>
                </a:solidFill>
                <a:latin typeface="Times New Roman" panose="02020603050405020304" pitchFamily="18" charset="0"/>
                <a:ea typeface="+mj-ea"/>
                <a:cs typeface="+mj-cs"/>
              </a:rPr>
              <a:t>Actions must be done in four cases:</a:t>
            </a:r>
          </a:p>
          <a:p>
            <a:pPr marL="800100" lvl="1" indent="-342900" algn="l">
              <a:lnSpc>
                <a:spcPct val="100000"/>
              </a:lnSpc>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j-ea"/>
                <a:cs typeface="+mj-cs"/>
              </a:rPr>
              <a:t>Constructor of the listener</a:t>
            </a:r>
          </a:p>
          <a:p>
            <a:pPr marL="800100" lvl="1" indent="-342900" algn="l">
              <a:lnSpc>
                <a:spcPct val="100000"/>
              </a:lnSpc>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j-ea"/>
                <a:cs typeface="+mj-cs"/>
              </a:rPr>
              <a:t>Enter class declaration of the listener</a:t>
            </a:r>
          </a:p>
          <a:p>
            <a:pPr marL="800100" lvl="1" indent="-342900" algn="l">
              <a:lnSpc>
                <a:spcPct val="100000"/>
              </a:lnSpc>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j-ea"/>
                <a:cs typeface="+mj-cs"/>
              </a:rPr>
              <a:t>Exit field declaration </a:t>
            </a:r>
          </a:p>
          <a:p>
            <a:pPr marL="800100" lvl="1" indent="-342900" algn="l">
              <a:lnSpc>
                <a:spcPct val="100000"/>
              </a:lnSpc>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j-ea"/>
                <a:cs typeface="+mj-cs"/>
              </a:rPr>
              <a:t>Exit method declaration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5426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listener (constructor)</a:t>
            </a:r>
            <a:endParaRPr lang="en-US" sz="2400" dirty="0"/>
          </a:p>
        </p:txBody>
      </p:sp>
      <p:sp>
        <p:nvSpPr>
          <p:cNvPr id="3" name="Subtitle 2"/>
          <p:cNvSpPr>
            <a:spLocks noGrp="1"/>
          </p:cNvSpPr>
          <p:nvPr>
            <p:ph type="subTitle" idx="1"/>
          </p:nvPr>
        </p:nvSpPr>
        <p:spPr>
          <a:xfrm>
            <a:off x="1245726" y="1514147"/>
            <a:ext cx="8355473" cy="4864791"/>
          </a:xfrm>
        </p:spPr>
        <p:txBody>
          <a:bodyPr>
            <a:normAutofit/>
          </a:bodyPr>
          <a:lstStyle/>
          <a:p>
            <a:pPr marL="342900" indent="-342900" algn="l">
              <a:lnSpc>
                <a:spcPct val="100000"/>
              </a:lnSpc>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j-ea"/>
                <a:cs typeface="+mj-cs"/>
              </a:rPr>
              <a:t>In constructor of the listener, we need to define our data structure:</a:t>
            </a:r>
          </a:p>
          <a:p>
            <a:pPr marL="342900" indent="-342900" algn="l">
              <a:lnSpc>
                <a:spcPct val="100000"/>
              </a:lnSpc>
              <a:spcBef>
                <a:spcPts val="600"/>
              </a:spcBef>
              <a:spcAft>
                <a:spcPts val="600"/>
              </a:spcAft>
              <a:buFont typeface="Arial" panose="020B0604020202020204" pitchFamily="34" charset="0"/>
              <a:buChar char="•"/>
            </a:pPr>
            <a:r>
              <a:rPr lang="en-US" dirty="0">
                <a:solidFill>
                  <a:srgbClr val="000000"/>
                </a:solidFill>
                <a:latin typeface="Times New Roman" panose="02020603050405020304" pitchFamily="18" charset="0"/>
                <a:ea typeface="+mj-ea"/>
                <a:cs typeface="+mj-cs"/>
              </a:rPr>
              <a:t>An empty list “</a:t>
            </a:r>
            <a:r>
              <a:rPr lang="en-US" dirty="0" err="1">
                <a:solidFill>
                  <a:srgbClr val="000000"/>
                </a:solidFill>
                <a:latin typeface="Times New Roman" panose="02020603050405020304" pitchFamily="18" charset="0"/>
                <a:ea typeface="+mj-ea"/>
                <a:cs typeface="+mj-cs"/>
              </a:rPr>
              <a:t>class_names</a:t>
            </a:r>
            <a:r>
              <a:rPr lang="en-US" dirty="0">
                <a:solidFill>
                  <a:srgbClr val="000000"/>
                </a:solidFill>
                <a:latin typeface="Times New Roman" panose="02020603050405020304" pitchFamily="18" charset="0"/>
                <a:ea typeface="+mj-ea"/>
                <a:cs typeface="+mj-cs"/>
              </a:rPr>
              <a:t>” which will store all classes names.</a:t>
            </a:r>
          </a:p>
          <a:p>
            <a:pPr marL="342900" indent="-342900" algn="l">
              <a:lnSpc>
                <a:spcPct val="100000"/>
              </a:lnSpc>
              <a:spcBef>
                <a:spcPts val="600"/>
              </a:spcBef>
              <a:spcAft>
                <a:spcPts val="600"/>
              </a:spcAft>
              <a:buFont typeface="Arial" panose="020B0604020202020204" pitchFamily="34" charset="0"/>
              <a:buChar char="•"/>
            </a:pPr>
            <a:r>
              <a:rPr lang="en-US" sz="2400" dirty="0" err="1">
                <a:solidFill>
                  <a:srgbClr val="000000"/>
                </a:solidFill>
                <a:latin typeface="Times New Roman" panose="02020603050405020304" pitchFamily="18" charset="0"/>
                <a:ea typeface="+mj-ea"/>
                <a:cs typeface="+mj-cs"/>
              </a:rPr>
              <a:t>Current_class</a:t>
            </a:r>
            <a:r>
              <a:rPr lang="en-US" dirty="0" err="1">
                <a:solidFill>
                  <a:srgbClr val="000000"/>
                </a:solidFill>
                <a:latin typeface="Times New Roman" panose="02020603050405020304" pitchFamily="18" charset="0"/>
                <a:ea typeface="+mj-ea"/>
                <a:cs typeface="+mj-cs"/>
              </a:rPr>
              <a:t>_name</a:t>
            </a:r>
            <a:r>
              <a:rPr lang="en-US" dirty="0">
                <a:solidFill>
                  <a:srgbClr val="000000"/>
                </a:solidFill>
                <a:latin typeface="Times New Roman" panose="02020603050405020304" pitchFamily="18" charset="0"/>
                <a:ea typeface="+mj-ea"/>
                <a:cs typeface="+mj-cs"/>
              </a:rPr>
              <a:t> = None, this attribute will hold the name of the class which parser is in while doing DFS. </a:t>
            </a:r>
          </a:p>
          <a:p>
            <a:pPr marL="342900" indent="-342900" algn="l">
              <a:lnSpc>
                <a:spcPct val="100000"/>
              </a:lnSpc>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j-ea"/>
                <a:cs typeface="+mj-cs"/>
              </a:rPr>
              <a:t>2 </a:t>
            </a:r>
            <a:r>
              <a:rPr lang="en-US" sz="2400" dirty="0" err="1">
                <a:solidFill>
                  <a:srgbClr val="000000"/>
                </a:solidFill>
                <a:latin typeface="Times New Roman" panose="02020603050405020304" pitchFamily="18" charset="0"/>
                <a:ea typeface="+mj-ea"/>
                <a:cs typeface="+mj-cs"/>
              </a:rPr>
              <a:t>dictioanries</a:t>
            </a:r>
            <a:r>
              <a:rPr lang="en-US" dirty="0">
                <a:solidFill>
                  <a:srgbClr val="000000"/>
                </a:solidFill>
                <a:latin typeface="Times New Roman" panose="02020603050405020304" pitchFamily="18" charset="0"/>
                <a:ea typeface="+mj-ea"/>
                <a:cs typeface="+mj-cs"/>
              </a:rPr>
              <a:t>: </a:t>
            </a:r>
            <a:r>
              <a:rPr lang="en-US" dirty="0" err="1">
                <a:solidFill>
                  <a:srgbClr val="000000"/>
                </a:solidFill>
                <a:latin typeface="Times New Roman" panose="02020603050405020304" pitchFamily="18" charset="0"/>
                <a:ea typeface="+mj-ea"/>
                <a:cs typeface="+mj-cs"/>
              </a:rPr>
              <a:t>classes_fields</a:t>
            </a:r>
            <a:r>
              <a:rPr lang="en-US" dirty="0">
                <a:solidFill>
                  <a:srgbClr val="000000"/>
                </a:solidFill>
                <a:latin typeface="Times New Roman" panose="02020603050405020304" pitchFamily="18" charset="0"/>
                <a:ea typeface="+mj-ea"/>
                <a:cs typeface="+mj-cs"/>
              </a:rPr>
              <a:t>, </a:t>
            </a:r>
            <a:r>
              <a:rPr lang="en-US" dirty="0" err="1">
                <a:solidFill>
                  <a:srgbClr val="000000"/>
                </a:solidFill>
                <a:latin typeface="Times New Roman" panose="02020603050405020304" pitchFamily="18" charset="0"/>
                <a:ea typeface="+mj-ea"/>
                <a:cs typeface="+mj-cs"/>
              </a:rPr>
              <a:t>classes_methods</a:t>
            </a:r>
            <a:r>
              <a:rPr lang="en-US" dirty="0">
                <a:solidFill>
                  <a:srgbClr val="000000"/>
                </a:solidFill>
                <a:latin typeface="Times New Roman" panose="02020603050405020304" pitchFamily="18" charset="0"/>
                <a:ea typeface="+mj-ea"/>
                <a:cs typeface="+mj-cs"/>
              </a:rPr>
              <a:t>. Their keys are the name of the classes and the values are the fields/methods of those classes.</a:t>
            </a:r>
          </a:p>
          <a:p>
            <a:pPr marL="342900" indent="-342900" algn="l">
              <a:lnSpc>
                <a:spcPct val="100000"/>
              </a:lnSpc>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j-ea"/>
                <a:cs typeface="+mj-cs"/>
              </a:rPr>
              <a:t>Now we are ready </a:t>
            </a:r>
            <a:r>
              <a:rPr lang="en-US" dirty="0">
                <a:solidFill>
                  <a:srgbClr val="000000"/>
                </a:solidFill>
                <a:latin typeface="Times New Roman" panose="02020603050405020304" pitchFamily="18" charset="0"/>
                <a:ea typeface="+mj-ea"/>
                <a:cs typeface="+mj-cs"/>
              </a:rPr>
              <a:t>to override the necessary listener methods.</a:t>
            </a:r>
            <a:endParaRPr lang="en-US" sz="2400" dirty="0">
              <a:solidFill>
                <a:srgbClr val="00000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963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5" y="527557"/>
            <a:ext cx="7141037" cy="580808"/>
          </a:xfrm>
        </p:spPr>
        <p:txBody>
          <a:bodyPr anchor="ctr">
            <a:noAutofit/>
          </a:bodyPr>
          <a:lstStyle/>
          <a:p>
            <a:pPr algn="l"/>
            <a:r>
              <a:rPr lang="en-US" sz="3600" dirty="0">
                <a:solidFill>
                  <a:srgbClr val="000000"/>
                </a:solidFill>
                <a:latin typeface="Times New Roman" panose="02020603050405020304" pitchFamily="18" charset="0"/>
              </a:rPr>
              <a:t>Code Analyzer | listener (constructor)</a:t>
            </a:r>
            <a:endParaRPr lang="en-US" sz="2400" dirty="0"/>
          </a:p>
        </p:txBody>
      </p:sp>
      <p:sp>
        <p:nvSpPr>
          <p:cNvPr id="3" name="Subtitle 2"/>
          <p:cNvSpPr>
            <a:spLocks noGrp="1"/>
          </p:cNvSpPr>
          <p:nvPr>
            <p:ph type="subTitle" idx="1"/>
          </p:nvPr>
        </p:nvSpPr>
        <p:spPr>
          <a:xfrm>
            <a:off x="1245726" y="1514147"/>
            <a:ext cx="8355473" cy="4864791"/>
          </a:xfrm>
        </p:spPr>
        <p:txBody>
          <a:bodyPr>
            <a:normAutofit/>
          </a:bodyPr>
          <a:lstStyle/>
          <a:p>
            <a:pPr marL="342900" indent="-342900" algn="l">
              <a:lnSpc>
                <a:spcPct val="100000"/>
              </a:lnSpc>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j-ea"/>
                <a:cs typeface="+mj-cs"/>
              </a:rPr>
              <a:t>In constructor of the listener, we need to define our data structure:</a:t>
            </a:r>
          </a:p>
          <a:p>
            <a:pPr marL="342900" indent="-342900" algn="l">
              <a:lnSpc>
                <a:spcPct val="100000"/>
              </a:lnSpc>
              <a:spcBef>
                <a:spcPts val="600"/>
              </a:spcBef>
              <a:spcAft>
                <a:spcPts val="600"/>
              </a:spcAft>
              <a:buFont typeface="Arial" panose="020B0604020202020204" pitchFamily="34" charset="0"/>
              <a:buChar char="•"/>
            </a:pPr>
            <a:r>
              <a:rPr lang="en-US" dirty="0">
                <a:solidFill>
                  <a:srgbClr val="000000"/>
                </a:solidFill>
                <a:latin typeface="Times New Roman" panose="02020603050405020304" pitchFamily="18" charset="0"/>
                <a:ea typeface="+mj-ea"/>
                <a:cs typeface="+mj-cs"/>
              </a:rPr>
              <a:t>An empty list “</a:t>
            </a:r>
            <a:r>
              <a:rPr lang="en-US" dirty="0" err="1">
                <a:solidFill>
                  <a:srgbClr val="000000"/>
                </a:solidFill>
                <a:latin typeface="Times New Roman" panose="02020603050405020304" pitchFamily="18" charset="0"/>
                <a:ea typeface="+mj-ea"/>
                <a:cs typeface="+mj-cs"/>
              </a:rPr>
              <a:t>class_names</a:t>
            </a:r>
            <a:r>
              <a:rPr lang="en-US" dirty="0">
                <a:solidFill>
                  <a:srgbClr val="000000"/>
                </a:solidFill>
                <a:latin typeface="Times New Roman" panose="02020603050405020304" pitchFamily="18" charset="0"/>
                <a:ea typeface="+mj-ea"/>
                <a:cs typeface="+mj-cs"/>
              </a:rPr>
              <a:t>” which will store all classes names.</a:t>
            </a:r>
          </a:p>
          <a:p>
            <a:pPr marL="342900" indent="-342900" algn="l">
              <a:lnSpc>
                <a:spcPct val="100000"/>
              </a:lnSpc>
              <a:spcBef>
                <a:spcPts val="600"/>
              </a:spcBef>
              <a:spcAft>
                <a:spcPts val="600"/>
              </a:spcAft>
              <a:buFont typeface="Arial" panose="020B0604020202020204" pitchFamily="34" charset="0"/>
              <a:buChar char="•"/>
            </a:pPr>
            <a:r>
              <a:rPr lang="en-US" sz="2400" dirty="0" err="1">
                <a:solidFill>
                  <a:srgbClr val="000000"/>
                </a:solidFill>
                <a:latin typeface="Times New Roman" panose="02020603050405020304" pitchFamily="18" charset="0"/>
                <a:ea typeface="+mj-ea"/>
                <a:cs typeface="+mj-cs"/>
              </a:rPr>
              <a:t>Current_class</a:t>
            </a:r>
            <a:r>
              <a:rPr lang="en-US" dirty="0" err="1">
                <a:solidFill>
                  <a:srgbClr val="000000"/>
                </a:solidFill>
                <a:latin typeface="Times New Roman" panose="02020603050405020304" pitchFamily="18" charset="0"/>
                <a:ea typeface="+mj-ea"/>
                <a:cs typeface="+mj-cs"/>
              </a:rPr>
              <a:t>_name</a:t>
            </a:r>
            <a:r>
              <a:rPr lang="en-US" dirty="0">
                <a:solidFill>
                  <a:srgbClr val="000000"/>
                </a:solidFill>
                <a:latin typeface="Times New Roman" panose="02020603050405020304" pitchFamily="18" charset="0"/>
                <a:ea typeface="+mj-ea"/>
                <a:cs typeface="+mj-cs"/>
              </a:rPr>
              <a:t> = None, this attribute will hold the name of the class which parser is in while doing DFS. </a:t>
            </a:r>
          </a:p>
          <a:p>
            <a:pPr marL="342900" indent="-342900" algn="l">
              <a:lnSpc>
                <a:spcPct val="100000"/>
              </a:lnSpc>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j-ea"/>
                <a:cs typeface="+mj-cs"/>
              </a:rPr>
              <a:t>2 </a:t>
            </a:r>
            <a:r>
              <a:rPr lang="en-US" sz="2400" dirty="0" err="1">
                <a:solidFill>
                  <a:srgbClr val="000000"/>
                </a:solidFill>
                <a:latin typeface="Times New Roman" panose="02020603050405020304" pitchFamily="18" charset="0"/>
                <a:ea typeface="+mj-ea"/>
                <a:cs typeface="+mj-cs"/>
              </a:rPr>
              <a:t>dictioanries</a:t>
            </a:r>
            <a:r>
              <a:rPr lang="en-US" dirty="0">
                <a:solidFill>
                  <a:srgbClr val="000000"/>
                </a:solidFill>
                <a:latin typeface="Times New Roman" panose="02020603050405020304" pitchFamily="18" charset="0"/>
                <a:ea typeface="+mj-ea"/>
                <a:cs typeface="+mj-cs"/>
              </a:rPr>
              <a:t>: </a:t>
            </a:r>
            <a:r>
              <a:rPr lang="en-US" dirty="0" err="1">
                <a:solidFill>
                  <a:srgbClr val="000000"/>
                </a:solidFill>
                <a:latin typeface="Times New Roman" panose="02020603050405020304" pitchFamily="18" charset="0"/>
                <a:ea typeface="+mj-ea"/>
                <a:cs typeface="+mj-cs"/>
              </a:rPr>
              <a:t>classes_fields</a:t>
            </a:r>
            <a:r>
              <a:rPr lang="en-US" dirty="0">
                <a:solidFill>
                  <a:srgbClr val="000000"/>
                </a:solidFill>
                <a:latin typeface="Times New Roman" panose="02020603050405020304" pitchFamily="18" charset="0"/>
                <a:ea typeface="+mj-ea"/>
                <a:cs typeface="+mj-cs"/>
              </a:rPr>
              <a:t>, </a:t>
            </a:r>
            <a:r>
              <a:rPr lang="en-US" dirty="0" err="1">
                <a:solidFill>
                  <a:srgbClr val="000000"/>
                </a:solidFill>
                <a:latin typeface="Times New Roman" panose="02020603050405020304" pitchFamily="18" charset="0"/>
                <a:ea typeface="+mj-ea"/>
                <a:cs typeface="+mj-cs"/>
              </a:rPr>
              <a:t>classes_methods</a:t>
            </a:r>
            <a:r>
              <a:rPr lang="en-US" dirty="0">
                <a:solidFill>
                  <a:srgbClr val="000000"/>
                </a:solidFill>
                <a:latin typeface="Times New Roman" panose="02020603050405020304" pitchFamily="18" charset="0"/>
                <a:ea typeface="+mj-ea"/>
                <a:cs typeface="+mj-cs"/>
              </a:rPr>
              <a:t>. Their keys are the name of the classes and the values are the fields/methods of those classes with their access modifiers.</a:t>
            </a:r>
          </a:p>
          <a:p>
            <a:pPr marL="342900" indent="-342900" algn="l">
              <a:lnSpc>
                <a:spcPct val="100000"/>
              </a:lnSpc>
              <a:spcBef>
                <a:spcPts val="600"/>
              </a:spcBef>
              <a:spcAft>
                <a:spcPts val="600"/>
              </a:spcAft>
              <a:buFont typeface="Arial" panose="020B0604020202020204" pitchFamily="34" charset="0"/>
              <a:buChar char="•"/>
            </a:pPr>
            <a:r>
              <a:rPr lang="en-US" sz="2400" dirty="0">
                <a:solidFill>
                  <a:srgbClr val="000000"/>
                </a:solidFill>
                <a:latin typeface="Times New Roman" panose="02020603050405020304" pitchFamily="18" charset="0"/>
                <a:ea typeface="+mj-ea"/>
                <a:cs typeface="+mj-cs"/>
              </a:rPr>
              <a:t>Now we are ready </a:t>
            </a:r>
            <a:r>
              <a:rPr lang="en-US" dirty="0">
                <a:solidFill>
                  <a:srgbClr val="000000"/>
                </a:solidFill>
                <a:latin typeface="Times New Roman" panose="02020603050405020304" pitchFamily="18" charset="0"/>
                <a:ea typeface="+mj-ea"/>
                <a:cs typeface="+mj-cs"/>
              </a:rPr>
              <a:t>to override the necessary listener methods.</a:t>
            </a:r>
            <a:endParaRPr lang="en-US" sz="2400" dirty="0">
              <a:solidFill>
                <a:srgbClr val="00000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EB6A9BB-F5E8-42C5-B9C8-8E6AF703A0E4}" type="datetime1">
              <a:rPr kumimoji="0" lang="en-US" sz="12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8/21/2021</a:t>
            </a:fld>
            <a:endParaRPr kumimoji="0" lang="en-US" sz="1200" b="0" i="0" u="none" strike="noStrike" kern="1200" cap="none" spc="0" normalizeH="0" baseline="0" noProof="0">
              <a:ln>
                <a:noFill/>
              </a:ln>
              <a:solidFill>
                <a:srgbClr val="7030A0"/>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C0"/>
                </a:solidFill>
                <a:effectLst/>
                <a:uLnTx/>
                <a:uFillTx/>
                <a:latin typeface="Calibri" panose="020F0502020204030204"/>
                <a:ea typeface="+mn-ea"/>
                <a:cs typeface="+mn-cs"/>
              </a:rPr>
              <a:t>Saeed Parsa</a:t>
            </a:r>
            <a:endParaRPr kumimoji="0" lang="en-US" sz="14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7B418B-4611-4048-BA47-9141E34D90D1}" type="slidenum">
              <a:rPr kumimoji="0" lang="en-US" sz="1600" b="0" i="0" u="none" strike="noStrike" kern="1200" cap="none" spc="0" normalizeH="0" baseline="0" noProof="0" smtClean="0">
                <a:ln>
                  <a:noFill/>
                </a:ln>
                <a:solidFill>
                  <a:srgbClr val="7030A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6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69575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56330</TotalTime>
  <Words>2554</Words>
  <Application>Microsoft Office PowerPoint</Application>
  <PresentationFormat>Widescreen</PresentationFormat>
  <Paragraphs>283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1_Office Theme</vt:lpstr>
      <vt:lpstr>PowerPoint Presentation</vt:lpstr>
      <vt:lpstr>Code Analyzer | Introduction</vt:lpstr>
      <vt:lpstr>Code Analyzer | Folders</vt:lpstr>
      <vt:lpstr>Code Analyzer | Folders</vt:lpstr>
      <vt:lpstr>Code Analyzer | get java files</vt:lpstr>
      <vt:lpstr>Code Analyzer | get java files</vt:lpstr>
      <vt:lpstr>Code Analyzer | listener</vt:lpstr>
      <vt:lpstr>Code Analyzer | listener (constructor)</vt:lpstr>
      <vt:lpstr>Code Analyzer | listener (constructor)</vt:lpstr>
      <vt:lpstr>Code Analyzer | listener (constructor)</vt:lpstr>
      <vt:lpstr>Code Analyzer | listener (enter class)</vt:lpstr>
      <vt:lpstr>Code Analyzer | listener (enter class)</vt:lpstr>
      <vt:lpstr>Code Analyzer | listener (exit field)</vt:lpstr>
      <vt:lpstr>Code Analyzer | listener (exit field)</vt:lpstr>
      <vt:lpstr>Code Analyzer | listener (exit method)</vt:lpstr>
      <vt:lpstr>Code Analyzer | main file</vt:lpstr>
      <vt:lpstr>Code Analyzer | main file</vt:lpstr>
      <vt:lpstr>Code Analyzer | main file</vt:lpstr>
      <vt:lpstr>Code Analyzer | main file</vt:lpstr>
      <vt:lpstr>Code Analyzer | main file</vt:lpstr>
      <vt:lpstr>Code Analyzer | main file</vt:lpstr>
      <vt:lpstr>Code Analyzer | main file</vt:lpstr>
      <vt:lpstr>Code Analyzer | main file</vt:lpstr>
      <vt:lpstr>Code Analyzer | main file</vt:lpstr>
      <vt:lpstr>Code Analyzer | main file</vt:lpstr>
      <vt:lpstr>Code Analyzer | main file</vt:lpstr>
      <vt:lpstr>Code Analyzer | result</vt:lpstr>
      <vt:lpstr>Code Analyzer | result</vt:lpstr>
      <vt:lpstr>Code Analyzer |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saeed</dc:creator>
  <cp:lastModifiedBy>Sohrab Namazi</cp:lastModifiedBy>
  <cp:revision>377</cp:revision>
  <dcterms:created xsi:type="dcterms:W3CDTF">2020-10-30T12:36:35Z</dcterms:created>
  <dcterms:modified xsi:type="dcterms:W3CDTF">2021-08-21T12:13:36Z</dcterms:modified>
</cp:coreProperties>
</file>