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2" r:id="rId3"/>
    <p:sldId id="263" r:id="rId4"/>
    <p:sldId id="264" r:id="rId5"/>
    <p:sldId id="265" r:id="rId6"/>
    <p:sldId id="259" r:id="rId7"/>
    <p:sldId id="261" r:id="rId8"/>
    <p:sldId id="266" r:id="rId9"/>
    <p:sldId id="268" r:id="rId10"/>
    <p:sldId id="269" r:id="rId11"/>
    <p:sldId id="270" r:id="rId12"/>
    <p:sldId id="273" r:id="rId13"/>
    <p:sldId id="272" r:id="rId14"/>
    <p:sldId id="274" r:id="rId15"/>
    <p:sldId id="2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EC6BE0-F7C0-4D1D-BC66-73DCFEDE4A8B}" v="1801" dt="2021-03-13T22:43:20.471"/>
    <p1510:client id="{4721F7E6-EE59-4350-8027-AD84CABF4601}" v="865" dt="2021-03-07T20:17:45.224"/>
    <p1510:client id="{77305DDC-5951-4AA0-86DF-93E25B21462E}" v="1034" dt="2021-03-13T10:15:24.4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613" autoAdjust="0"/>
  </p:normalViewPr>
  <p:slideViewPr>
    <p:cSldViewPr snapToGrid="0">
      <p:cViewPr varScale="1">
        <p:scale>
          <a:sx n="63" d="100"/>
          <a:sy n="63" d="100"/>
        </p:scale>
        <p:origin x="77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DF74AE-A6D2-4C1C-9C4E-293A6003DD06}" type="datetimeFigureOut">
              <a:rPr lang="en-US" smtClean="0"/>
              <a:t>9/8/2021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05CE2A-5386-4570-B31E-CBC0BF6C5538}" type="slidenum">
              <a:rPr lang="en-US" smtClean="0"/>
              <a:t>‹#›</a:t>
            </a:fld>
            <a:endParaRPr lang="en-US"/>
          </a:p>
        </p:txBody>
      </p:sp>
    </p:spTree>
    <p:extLst>
      <p:ext uri="{BB962C8B-B14F-4D97-AF65-F5344CB8AC3E}">
        <p14:creationId xmlns:p14="http://schemas.microsoft.com/office/powerpoint/2010/main" val="1696296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05CE2A-5386-4570-B31E-CBC0BF6C5538}" type="slidenum">
              <a:rPr lang="en-US" smtClean="0"/>
              <a:t>5</a:t>
            </a:fld>
            <a:endParaRPr lang="en-US"/>
          </a:p>
        </p:txBody>
      </p:sp>
    </p:spTree>
    <p:extLst>
      <p:ext uri="{BB962C8B-B14F-4D97-AF65-F5344CB8AC3E}">
        <p14:creationId xmlns:p14="http://schemas.microsoft.com/office/powerpoint/2010/main" val="1044327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B7665D2-DF48-4061-BC47-69A570ADE637}" type="datetimeFigureOut">
              <a:rPr lang="en-US" smtClean="0"/>
              <a:t>9/8/2021</a:t>
            </a:fld>
            <a:endParaRPr lang="en-US"/>
          </a:p>
        </p:txBody>
      </p:sp>
      <p:sp>
        <p:nvSpPr>
          <p:cNvPr id="5" name="Footer Placeholder 4"/>
          <p:cNvSpPr>
            <a:spLocks noGrp="1"/>
          </p:cNvSpPr>
          <p:nvPr>
            <p:ph type="ftr" sz="quarter" idx="11"/>
          </p:nvPr>
        </p:nvSpPr>
        <p:spPr/>
        <p:txBody>
          <a:bodyPr/>
          <a:lstStyle/>
          <a:p>
            <a:r>
              <a:rPr lang="en-US"/>
              <a:t>Compiler Design</a:t>
            </a:r>
          </a:p>
        </p:txBody>
      </p:sp>
      <p:sp>
        <p:nvSpPr>
          <p:cNvPr id="6" name="Slide Number Placeholder 5"/>
          <p:cNvSpPr>
            <a:spLocks noGrp="1"/>
          </p:cNvSpPr>
          <p:nvPr>
            <p:ph type="sldNum" sz="quarter" idx="12"/>
          </p:nvPr>
        </p:nvSpPr>
        <p:spPr/>
        <p:txBody>
          <a:bodyPr/>
          <a:lstStyle/>
          <a:p>
            <a:fld id="{4A7E3419-8A2A-43D5-B06C-20B637727837}" type="slidenum">
              <a:rPr lang="en-US" smtClean="0"/>
              <a:t>‹#›</a:t>
            </a:fld>
            <a:endParaRPr lang="en-US"/>
          </a:p>
        </p:txBody>
      </p:sp>
    </p:spTree>
    <p:extLst>
      <p:ext uri="{BB962C8B-B14F-4D97-AF65-F5344CB8AC3E}">
        <p14:creationId xmlns:p14="http://schemas.microsoft.com/office/powerpoint/2010/main" val="448960957"/>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7665D2-DF48-4061-BC47-69A570ADE637}" type="datetimeFigureOut">
              <a:rPr lang="en-US" smtClean="0"/>
              <a:t>9/8/2021</a:t>
            </a:fld>
            <a:endParaRPr lang="en-US"/>
          </a:p>
        </p:txBody>
      </p:sp>
      <p:sp>
        <p:nvSpPr>
          <p:cNvPr id="5" name="Footer Placeholder 4"/>
          <p:cNvSpPr>
            <a:spLocks noGrp="1"/>
          </p:cNvSpPr>
          <p:nvPr>
            <p:ph type="ftr" sz="quarter" idx="11"/>
          </p:nvPr>
        </p:nvSpPr>
        <p:spPr/>
        <p:txBody>
          <a:bodyPr/>
          <a:lstStyle/>
          <a:p>
            <a:r>
              <a:rPr lang="en-US"/>
              <a:t>Compiler Design</a:t>
            </a:r>
          </a:p>
        </p:txBody>
      </p:sp>
      <p:sp>
        <p:nvSpPr>
          <p:cNvPr id="6" name="Slide Number Placeholder 5"/>
          <p:cNvSpPr>
            <a:spLocks noGrp="1"/>
          </p:cNvSpPr>
          <p:nvPr>
            <p:ph type="sldNum" sz="quarter" idx="12"/>
          </p:nvPr>
        </p:nvSpPr>
        <p:spPr/>
        <p:txBody>
          <a:bodyPr/>
          <a:lstStyle/>
          <a:p>
            <a:fld id="{4A7E3419-8A2A-43D5-B06C-20B637727837}" type="slidenum">
              <a:rPr lang="en-US" smtClean="0"/>
              <a:t>‹#›</a:t>
            </a:fld>
            <a:endParaRPr lang="en-US"/>
          </a:p>
        </p:txBody>
      </p:sp>
    </p:spTree>
    <p:extLst>
      <p:ext uri="{BB962C8B-B14F-4D97-AF65-F5344CB8AC3E}">
        <p14:creationId xmlns:p14="http://schemas.microsoft.com/office/powerpoint/2010/main" val="3420155857"/>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7665D2-DF48-4061-BC47-69A570ADE637}" type="datetimeFigureOut">
              <a:rPr lang="en-US" smtClean="0"/>
              <a:t>9/8/2021</a:t>
            </a:fld>
            <a:endParaRPr lang="en-US"/>
          </a:p>
        </p:txBody>
      </p:sp>
      <p:sp>
        <p:nvSpPr>
          <p:cNvPr id="5" name="Footer Placeholder 4"/>
          <p:cNvSpPr>
            <a:spLocks noGrp="1"/>
          </p:cNvSpPr>
          <p:nvPr>
            <p:ph type="ftr" sz="quarter" idx="11"/>
          </p:nvPr>
        </p:nvSpPr>
        <p:spPr/>
        <p:txBody>
          <a:bodyPr/>
          <a:lstStyle/>
          <a:p>
            <a:r>
              <a:rPr lang="en-US"/>
              <a:t>Compiler Design</a:t>
            </a:r>
          </a:p>
        </p:txBody>
      </p:sp>
      <p:sp>
        <p:nvSpPr>
          <p:cNvPr id="6" name="Slide Number Placeholder 5"/>
          <p:cNvSpPr>
            <a:spLocks noGrp="1"/>
          </p:cNvSpPr>
          <p:nvPr>
            <p:ph type="sldNum" sz="quarter" idx="12"/>
          </p:nvPr>
        </p:nvSpPr>
        <p:spPr/>
        <p:txBody>
          <a:bodyPr/>
          <a:lstStyle/>
          <a:p>
            <a:fld id="{4A7E3419-8A2A-43D5-B06C-20B637727837}" type="slidenum">
              <a:rPr lang="en-US" smtClean="0"/>
              <a:t>‹#›</a:t>
            </a:fld>
            <a:endParaRPr lang="en-US"/>
          </a:p>
        </p:txBody>
      </p:sp>
    </p:spTree>
    <p:extLst>
      <p:ext uri="{BB962C8B-B14F-4D97-AF65-F5344CB8AC3E}">
        <p14:creationId xmlns:p14="http://schemas.microsoft.com/office/powerpoint/2010/main" val="1081797016"/>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7665D2-DF48-4061-BC47-69A570ADE637}" type="datetimeFigureOut">
              <a:rPr lang="en-US" smtClean="0"/>
              <a:t>9/8/2021</a:t>
            </a:fld>
            <a:endParaRPr lang="en-US"/>
          </a:p>
        </p:txBody>
      </p:sp>
      <p:sp>
        <p:nvSpPr>
          <p:cNvPr id="5" name="Footer Placeholder 4"/>
          <p:cNvSpPr>
            <a:spLocks noGrp="1"/>
          </p:cNvSpPr>
          <p:nvPr>
            <p:ph type="ftr" sz="quarter" idx="11"/>
          </p:nvPr>
        </p:nvSpPr>
        <p:spPr/>
        <p:txBody>
          <a:bodyPr/>
          <a:lstStyle/>
          <a:p>
            <a:r>
              <a:rPr lang="en-US"/>
              <a:t>Compiler Design</a:t>
            </a:r>
          </a:p>
        </p:txBody>
      </p:sp>
      <p:sp>
        <p:nvSpPr>
          <p:cNvPr id="6" name="Slide Number Placeholder 5"/>
          <p:cNvSpPr>
            <a:spLocks noGrp="1"/>
          </p:cNvSpPr>
          <p:nvPr>
            <p:ph type="sldNum" sz="quarter" idx="12"/>
          </p:nvPr>
        </p:nvSpPr>
        <p:spPr/>
        <p:txBody>
          <a:bodyPr/>
          <a:lstStyle/>
          <a:p>
            <a:fld id="{4A7E3419-8A2A-43D5-B06C-20B637727837}" type="slidenum">
              <a:rPr lang="en-US" smtClean="0"/>
              <a:t>‹#›</a:t>
            </a:fld>
            <a:endParaRPr lang="en-US"/>
          </a:p>
        </p:txBody>
      </p:sp>
    </p:spTree>
    <p:extLst>
      <p:ext uri="{BB962C8B-B14F-4D97-AF65-F5344CB8AC3E}">
        <p14:creationId xmlns:p14="http://schemas.microsoft.com/office/powerpoint/2010/main" val="680101796"/>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B7665D2-DF48-4061-BC47-69A570ADE637}" type="datetimeFigureOut">
              <a:rPr lang="en-US" smtClean="0"/>
              <a:t>9/8/2021</a:t>
            </a:fld>
            <a:endParaRPr lang="en-US"/>
          </a:p>
        </p:txBody>
      </p:sp>
      <p:sp>
        <p:nvSpPr>
          <p:cNvPr id="5" name="Footer Placeholder 4"/>
          <p:cNvSpPr>
            <a:spLocks noGrp="1"/>
          </p:cNvSpPr>
          <p:nvPr>
            <p:ph type="ftr" sz="quarter" idx="11"/>
          </p:nvPr>
        </p:nvSpPr>
        <p:spPr/>
        <p:txBody>
          <a:bodyPr/>
          <a:lstStyle/>
          <a:p>
            <a:r>
              <a:rPr lang="en-US"/>
              <a:t>Compiler Design</a:t>
            </a:r>
          </a:p>
        </p:txBody>
      </p:sp>
      <p:sp>
        <p:nvSpPr>
          <p:cNvPr id="6" name="Slide Number Placeholder 5"/>
          <p:cNvSpPr>
            <a:spLocks noGrp="1"/>
          </p:cNvSpPr>
          <p:nvPr>
            <p:ph type="sldNum" sz="quarter" idx="12"/>
          </p:nvPr>
        </p:nvSpPr>
        <p:spPr/>
        <p:txBody>
          <a:bodyPr/>
          <a:lstStyle/>
          <a:p>
            <a:fld id="{4A7E3419-8A2A-43D5-B06C-20B637727837}" type="slidenum">
              <a:rPr lang="en-US" smtClean="0"/>
              <a:t>‹#›</a:t>
            </a:fld>
            <a:endParaRPr lang="en-US"/>
          </a:p>
        </p:txBody>
      </p:sp>
    </p:spTree>
    <p:extLst>
      <p:ext uri="{BB962C8B-B14F-4D97-AF65-F5344CB8AC3E}">
        <p14:creationId xmlns:p14="http://schemas.microsoft.com/office/powerpoint/2010/main" val="2849360538"/>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7665D2-DF48-4061-BC47-69A570ADE637}" type="datetimeFigureOut">
              <a:rPr lang="en-US" smtClean="0"/>
              <a:t>9/8/2021</a:t>
            </a:fld>
            <a:endParaRPr lang="en-US"/>
          </a:p>
        </p:txBody>
      </p:sp>
      <p:sp>
        <p:nvSpPr>
          <p:cNvPr id="6" name="Footer Placeholder 5"/>
          <p:cNvSpPr>
            <a:spLocks noGrp="1"/>
          </p:cNvSpPr>
          <p:nvPr>
            <p:ph type="ftr" sz="quarter" idx="11"/>
          </p:nvPr>
        </p:nvSpPr>
        <p:spPr/>
        <p:txBody>
          <a:bodyPr/>
          <a:lstStyle/>
          <a:p>
            <a:r>
              <a:rPr lang="en-US"/>
              <a:t>Compiler Design</a:t>
            </a:r>
          </a:p>
        </p:txBody>
      </p:sp>
      <p:sp>
        <p:nvSpPr>
          <p:cNvPr id="7" name="Slide Number Placeholder 6"/>
          <p:cNvSpPr>
            <a:spLocks noGrp="1"/>
          </p:cNvSpPr>
          <p:nvPr>
            <p:ph type="sldNum" sz="quarter" idx="12"/>
          </p:nvPr>
        </p:nvSpPr>
        <p:spPr/>
        <p:txBody>
          <a:bodyPr/>
          <a:lstStyle/>
          <a:p>
            <a:fld id="{4A7E3419-8A2A-43D5-B06C-20B637727837}" type="slidenum">
              <a:rPr lang="en-US" smtClean="0"/>
              <a:t>‹#›</a:t>
            </a:fld>
            <a:endParaRPr lang="en-US"/>
          </a:p>
        </p:txBody>
      </p:sp>
    </p:spTree>
    <p:extLst>
      <p:ext uri="{BB962C8B-B14F-4D97-AF65-F5344CB8AC3E}">
        <p14:creationId xmlns:p14="http://schemas.microsoft.com/office/powerpoint/2010/main" val="1003099454"/>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B7665D2-DF48-4061-BC47-69A570ADE637}" type="datetimeFigureOut">
              <a:rPr lang="en-US" smtClean="0"/>
              <a:t>9/8/2021</a:t>
            </a:fld>
            <a:endParaRPr lang="en-US"/>
          </a:p>
        </p:txBody>
      </p:sp>
      <p:sp>
        <p:nvSpPr>
          <p:cNvPr id="8" name="Footer Placeholder 7"/>
          <p:cNvSpPr>
            <a:spLocks noGrp="1"/>
          </p:cNvSpPr>
          <p:nvPr>
            <p:ph type="ftr" sz="quarter" idx="11"/>
          </p:nvPr>
        </p:nvSpPr>
        <p:spPr/>
        <p:txBody>
          <a:bodyPr/>
          <a:lstStyle/>
          <a:p>
            <a:r>
              <a:rPr lang="en-US"/>
              <a:t>Compiler Design</a:t>
            </a:r>
          </a:p>
        </p:txBody>
      </p:sp>
      <p:sp>
        <p:nvSpPr>
          <p:cNvPr id="9" name="Slide Number Placeholder 8"/>
          <p:cNvSpPr>
            <a:spLocks noGrp="1"/>
          </p:cNvSpPr>
          <p:nvPr>
            <p:ph type="sldNum" sz="quarter" idx="12"/>
          </p:nvPr>
        </p:nvSpPr>
        <p:spPr/>
        <p:txBody>
          <a:bodyPr/>
          <a:lstStyle/>
          <a:p>
            <a:fld id="{4A7E3419-8A2A-43D5-B06C-20B637727837}" type="slidenum">
              <a:rPr lang="en-US" smtClean="0"/>
              <a:t>‹#›</a:t>
            </a:fld>
            <a:endParaRPr lang="en-US"/>
          </a:p>
        </p:txBody>
      </p:sp>
    </p:spTree>
    <p:extLst>
      <p:ext uri="{BB962C8B-B14F-4D97-AF65-F5344CB8AC3E}">
        <p14:creationId xmlns:p14="http://schemas.microsoft.com/office/powerpoint/2010/main" val="3146054279"/>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B7665D2-DF48-4061-BC47-69A570ADE637}" type="datetimeFigureOut">
              <a:rPr lang="en-US" smtClean="0"/>
              <a:t>9/8/2021</a:t>
            </a:fld>
            <a:endParaRPr lang="en-US"/>
          </a:p>
        </p:txBody>
      </p:sp>
      <p:sp>
        <p:nvSpPr>
          <p:cNvPr id="4" name="Footer Placeholder 3"/>
          <p:cNvSpPr>
            <a:spLocks noGrp="1"/>
          </p:cNvSpPr>
          <p:nvPr>
            <p:ph type="ftr" sz="quarter" idx="11"/>
          </p:nvPr>
        </p:nvSpPr>
        <p:spPr/>
        <p:txBody>
          <a:bodyPr/>
          <a:lstStyle/>
          <a:p>
            <a:r>
              <a:rPr lang="en-US"/>
              <a:t>Compiler Design</a:t>
            </a:r>
          </a:p>
        </p:txBody>
      </p:sp>
      <p:sp>
        <p:nvSpPr>
          <p:cNvPr id="5" name="Slide Number Placeholder 4"/>
          <p:cNvSpPr>
            <a:spLocks noGrp="1"/>
          </p:cNvSpPr>
          <p:nvPr>
            <p:ph type="sldNum" sz="quarter" idx="12"/>
          </p:nvPr>
        </p:nvSpPr>
        <p:spPr/>
        <p:txBody>
          <a:bodyPr/>
          <a:lstStyle/>
          <a:p>
            <a:fld id="{4A7E3419-8A2A-43D5-B06C-20B637727837}" type="slidenum">
              <a:rPr lang="en-US" smtClean="0"/>
              <a:t>‹#›</a:t>
            </a:fld>
            <a:endParaRPr lang="en-US"/>
          </a:p>
        </p:txBody>
      </p:sp>
    </p:spTree>
    <p:extLst>
      <p:ext uri="{BB962C8B-B14F-4D97-AF65-F5344CB8AC3E}">
        <p14:creationId xmlns:p14="http://schemas.microsoft.com/office/powerpoint/2010/main" val="1772538104"/>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7665D2-DF48-4061-BC47-69A570ADE637}" type="datetimeFigureOut">
              <a:rPr lang="en-US" smtClean="0"/>
              <a:t>9/8/2021</a:t>
            </a:fld>
            <a:endParaRPr lang="en-US"/>
          </a:p>
        </p:txBody>
      </p:sp>
      <p:sp>
        <p:nvSpPr>
          <p:cNvPr id="3" name="Footer Placeholder 2"/>
          <p:cNvSpPr>
            <a:spLocks noGrp="1"/>
          </p:cNvSpPr>
          <p:nvPr>
            <p:ph type="ftr" sz="quarter" idx="11"/>
          </p:nvPr>
        </p:nvSpPr>
        <p:spPr/>
        <p:txBody>
          <a:bodyPr/>
          <a:lstStyle/>
          <a:p>
            <a:r>
              <a:rPr lang="en-US"/>
              <a:t>Compiler Design</a:t>
            </a:r>
          </a:p>
        </p:txBody>
      </p:sp>
      <p:sp>
        <p:nvSpPr>
          <p:cNvPr id="4" name="Slide Number Placeholder 3"/>
          <p:cNvSpPr>
            <a:spLocks noGrp="1"/>
          </p:cNvSpPr>
          <p:nvPr>
            <p:ph type="sldNum" sz="quarter" idx="12"/>
          </p:nvPr>
        </p:nvSpPr>
        <p:spPr/>
        <p:txBody>
          <a:bodyPr/>
          <a:lstStyle/>
          <a:p>
            <a:fld id="{4A7E3419-8A2A-43D5-B06C-20B637727837}" type="slidenum">
              <a:rPr lang="en-US" smtClean="0"/>
              <a:t>‹#›</a:t>
            </a:fld>
            <a:endParaRPr lang="en-US"/>
          </a:p>
        </p:txBody>
      </p:sp>
    </p:spTree>
    <p:extLst>
      <p:ext uri="{BB962C8B-B14F-4D97-AF65-F5344CB8AC3E}">
        <p14:creationId xmlns:p14="http://schemas.microsoft.com/office/powerpoint/2010/main" val="1221722196"/>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B7665D2-DF48-4061-BC47-69A570ADE637}" type="datetimeFigureOut">
              <a:rPr lang="en-US" smtClean="0"/>
              <a:t>9/8/2021</a:t>
            </a:fld>
            <a:endParaRPr lang="en-US"/>
          </a:p>
        </p:txBody>
      </p:sp>
      <p:sp>
        <p:nvSpPr>
          <p:cNvPr id="6" name="Footer Placeholder 5"/>
          <p:cNvSpPr>
            <a:spLocks noGrp="1"/>
          </p:cNvSpPr>
          <p:nvPr>
            <p:ph type="ftr" sz="quarter" idx="11"/>
          </p:nvPr>
        </p:nvSpPr>
        <p:spPr/>
        <p:txBody>
          <a:bodyPr/>
          <a:lstStyle/>
          <a:p>
            <a:r>
              <a:rPr lang="en-US"/>
              <a:t>Compiler Design</a:t>
            </a:r>
          </a:p>
        </p:txBody>
      </p:sp>
      <p:sp>
        <p:nvSpPr>
          <p:cNvPr id="7" name="Slide Number Placeholder 6"/>
          <p:cNvSpPr>
            <a:spLocks noGrp="1"/>
          </p:cNvSpPr>
          <p:nvPr>
            <p:ph type="sldNum" sz="quarter" idx="12"/>
          </p:nvPr>
        </p:nvSpPr>
        <p:spPr/>
        <p:txBody>
          <a:bodyPr/>
          <a:lstStyle/>
          <a:p>
            <a:fld id="{4A7E3419-8A2A-43D5-B06C-20B637727837}" type="slidenum">
              <a:rPr lang="en-US" smtClean="0"/>
              <a:t>‹#›</a:t>
            </a:fld>
            <a:endParaRPr lang="en-US"/>
          </a:p>
        </p:txBody>
      </p:sp>
    </p:spTree>
    <p:extLst>
      <p:ext uri="{BB962C8B-B14F-4D97-AF65-F5344CB8AC3E}">
        <p14:creationId xmlns:p14="http://schemas.microsoft.com/office/powerpoint/2010/main" val="1568278554"/>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B7665D2-DF48-4061-BC47-69A570ADE637}" type="datetimeFigureOut">
              <a:rPr lang="en-US" smtClean="0"/>
              <a:t>9/8/2021</a:t>
            </a:fld>
            <a:endParaRPr lang="en-US"/>
          </a:p>
        </p:txBody>
      </p:sp>
      <p:sp>
        <p:nvSpPr>
          <p:cNvPr id="6" name="Footer Placeholder 5"/>
          <p:cNvSpPr>
            <a:spLocks noGrp="1"/>
          </p:cNvSpPr>
          <p:nvPr>
            <p:ph type="ftr" sz="quarter" idx="11"/>
          </p:nvPr>
        </p:nvSpPr>
        <p:spPr/>
        <p:txBody>
          <a:bodyPr/>
          <a:lstStyle/>
          <a:p>
            <a:r>
              <a:rPr lang="en-US"/>
              <a:t>Compiler Design</a:t>
            </a:r>
          </a:p>
        </p:txBody>
      </p:sp>
      <p:sp>
        <p:nvSpPr>
          <p:cNvPr id="7" name="Slide Number Placeholder 6"/>
          <p:cNvSpPr>
            <a:spLocks noGrp="1"/>
          </p:cNvSpPr>
          <p:nvPr>
            <p:ph type="sldNum" sz="quarter" idx="12"/>
          </p:nvPr>
        </p:nvSpPr>
        <p:spPr/>
        <p:txBody>
          <a:bodyPr/>
          <a:lstStyle/>
          <a:p>
            <a:fld id="{4A7E3419-8A2A-43D5-B06C-20B637727837}" type="slidenum">
              <a:rPr lang="en-US" smtClean="0"/>
              <a:t>‹#›</a:t>
            </a:fld>
            <a:endParaRPr lang="en-US"/>
          </a:p>
        </p:txBody>
      </p:sp>
    </p:spTree>
    <p:extLst>
      <p:ext uri="{BB962C8B-B14F-4D97-AF65-F5344CB8AC3E}">
        <p14:creationId xmlns:p14="http://schemas.microsoft.com/office/powerpoint/2010/main" val="3678497658"/>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7665D2-DF48-4061-BC47-69A570ADE637}" type="datetimeFigureOut">
              <a:rPr lang="en-US" smtClean="0"/>
              <a:t>9/8/2021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Compiler Design</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7E3419-8A2A-43D5-B06C-20B637727837}" type="slidenum">
              <a:rPr lang="en-US" smtClean="0"/>
              <a:t>‹#›</a:t>
            </a:fld>
            <a:endParaRPr lang="en-US"/>
          </a:p>
        </p:txBody>
      </p:sp>
    </p:spTree>
    <p:extLst>
      <p:ext uri="{BB962C8B-B14F-4D97-AF65-F5344CB8AC3E}">
        <p14:creationId xmlns:p14="http://schemas.microsoft.com/office/powerpoint/2010/main" val="21660444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3.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9719" y="1897128"/>
            <a:ext cx="9976457" cy="2499079"/>
          </a:xfrm>
        </p:spPr>
        <p:txBody>
          <a:bodyPr anchor="ctr">
            <a:noAutofit/>
          </a:bodyPr>
          <a:lstStyle/>
          <a:p>
            <a:pPr>
              <a:lnSpc>
                <a:spcPct val="150000"/>
              </a:lnSpc>
            </a:pPr>
            <a:r>
              <a:rPr lang="en-US" sz="4400" dirty="0">
                <a:solidFill>
                  <a:srgbClr val="000000"/>
                </a:solidFill>
                <a:latin typeface="Times New Roman"/>
                <a:cs typeface="Times New Roman"/>
              </a:rPr>
              <a:t>Compiler Design</a:t>
            </a:r>
            <a:br>
              <a:rPr lang="en-US" sz="4400" dirty="0">
                <a:latin typeface="Times New Roman" panose="02020603050405020304" pitchFamily="18" charset="0"/>
              </a:rPr>
            </a:br>
            <a:r>
              <a:rPr lang="en-US" sz="2400" dirty="0">
                <a:solidFill>
                  <a:srgbClr val="000000"/>
                </a:solidFill>
                <a:latin typeface="Times New Roman"/>
                <a:cs typeface="Times New Roman"/>
              </a:rPr>
              <a:t>Sohrab </a:t>
            </a:r>
            <a:r>
              <a:rPr lang="en-US" sz="2400" dirty="0" err="1">
                <a:solidFill>
                  <a:srgbClr val="000000"/>
                </a:solidFill>
                <a:latin typeface="Times New Roman"/>
                <a:cs typeface="Times New Roman"/>
              </a:rPr>
              <a:t>Namazinia</a:t>
            </a:r>
            <a:endParaRPr lang="en-US" sz="2800" dirty="0">
              <a:latin typeface="Times New Roman"/>
              <a:cs typeface="Times New Roman"/>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7967" y="530120"/>
            <a:ext cx="1599959" cy="1620406"/>
          </a:xfrm>
          <a:prstGeom prst="rect">
            <a:avLst/>
          </a:prstGeom>
        </p:spPr>
      </p:pic>
      <p:sp>
        <p:nvSpPr>
          <p:cNvPr id="3" name="Subtitle 2"/>
          <p:cNvSpPr>
            <a:spLocks noGrp="1"/>
          </p:cNvSpPr>
          <p:nvPr>
            <p:ph type="subTitle" idx="1"/>
          </p:nvPr>
        </p:nvSpPr>
        <p:spPr>
          <a:xfrm>
            <a:off x="2551126" y="4591261"/>
            <a:ext cx="7124700" cy="1961287"/>
          </a:xfrm>
        </p:spPr>
        <p:txBody>
          <a:bodyPr anchor="ctr">
            <a:normAutofit/>
          </a:bodyPr>
          <a:lstStyle/>
          <a:p>
            <a:pPr>
              <a:spcBef>
                <a:spcPts val="600"/>
              </a:spcBef>
            </a:pPr>
            <a:r>
              <a:rPr lang="en-US" sz="2000" dirty="0">
                <a:solidFill>
                  <a:srgbClr val="000000"/>
                </a:solidFill>
                <a:latin typeface="Times New Roman" panose="02020603050405020304" pitchFamily="18" charset="0"/>
                <a:ea typeface="+mj-ea"/>
                <a:cs typeface="+mj-cs"/>
              </a:rPr>
              <a:t>Iran University of Science &amp; Technology</a:t>
            </a:r>
          </a:p>
          <a:p>
            <a:pPr>
              <a:spcBef>
                <a:spcPts val="600"/>
              </a:spcBef>
            </a:pPr>
            <a:r>
              <a:rPr lang="en-US" sz="2000" dirty="0">
                <a:solidFill>
                  <a:srgbClr val="000000"/>
                </a:solidFill>
                <a:latin typeface="Times New Roman" panose="02020603050405020304" pitchFamily="18" charset="0"/>
                <a:ea typeface="+mj-ea"/>
                <a:cs typeface="+mj-cs"/>
              </a:rPr>
              <a:t>School of Computer Engineering</a:t>
            </a:r>
          </a:p>
          <a:p>
            <a:endParaRPr lang="en-US" sz="1600" dirty="0">
              <a:solidFill>
                <a:srgbClr val="000000"/>
              </a:solidFill>
              <a:latin typeface="Times New Roman" panose="02020603050405020304" pitchFamily="18" charset="0"/>
              <a:ea typeface="+mj-ea"/>
              <a:cs typeface="+mj-cs"/>
            </a:endParaRPr>
          </a:p>
          <a:p>
            <a:r>
              <a:rPr lang="en-US" sz="1600" dirty="0">
                <a:solidFill>
                  <a:srgbClr val="000000"/>
                </a:solidFill>
                <a:latin typeface="Times New Roman" panose="02020603050405020304" pitchFamily="18" charset="0"/>
                <a:ea typeface="+mj-ea"/>
                <a:cs typeface="+mj-cs"/>
              </a:rPr>
              <a:t>Spring 2021</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1126" y="4024329"/>
            <a:ext cx="7124700" cy="18288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7006" y="4232026"/>
            <a:ext cx="9092941" cy="145708"/>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1126" y="4379241"/>
            <a:ext cx="7124700" cy="182880"/>
          </a:xfrm>
          <a:prstGeom prst="rect">
            <a:avLst/>
          </a:prstGeom>
        </p:spPr>
      </p:pic>
      <p:sp>
        <p:nvSpPr>
          <p:cNvPr id="4" name="Slide Number Placeholder 3">
            <a:extLst>
              <a:ext uri="{FF2B5EF4-FFF2-40B4-BE49-F238E27FC236}">
                <a16:creationId xmlns:a16="http://schemas.microsoft.com/office/drawing/2014/main" id="{33B99815-7BBB-453A-86C0-CDC7C9935F25}"/>
              </a:ext>
            </a:extLst>
          </p:cNvPr>
          <p:cNvSpPr>
            <a:spLocks noGrp="1"/>
          </p:cNvSpPr>
          <p:nvPr>
            <p:ph type="sldNum" sz="quarter" idx="12"/>
          </p:nvPr>
        </p:nvSpPr>
        <p:spPr/>
        <p:txBody>
          <a:bodyPr/>
          <a:lstStyle/>
          <a:p>
            <a:fld id="{4A7E3419-8A2A-43D5-B06C-20B637727837}" type="slidenum">
              <a:rPr lang="en-US" smtClean="0"/>
              <a:t>1</a:t>
            </a:fld>
            <a:endParaRPr lang="en-GB"/>
          </a:p>
        </p:txBody>
      </p:sp>
      <p:sp>
        <p:nvSpPr>
          <p:cNvPr id="5" name="Footer Placeholder 4">
            <a:extLst>
              <a:ext uri="{FF2B5EF4-FFF2-40B4-BE49-F238E27FC236}">
                <a16:creationId xmlns:a16="http://schemas.microsoft.com/office/drawing/2014/main" id="{2AC79B91-920F-4B84-9837-69D35DEE7F74}"/>
              </a:ext>
            </a:extLst>
          </p:cNvPr>
          <p:cNvSpPr>
            <a:spLocks noGrp="1"/>
          </p:cNvSpPr>
          <p:nvPr>
            <p:ph type="ftr" sz="quarter" idx="11"/>
          </p:nvPr>
        </p:nvSpPr>
        <p:spPr/>
        <p:txBody>
          <a:bodyPr/>
          <a:lstStyle/>
          <a:p>
            <a:r>
              <a:rPr lang="en-GB"/>
              <a:t>Compiler Design</a:t>
            </a:r>
          </a:p>
        </p:txBody>
      </p:sp>
    </p:spTree>
    <p:extLst>
      <p:ext uri="{BB962C8B-B14F-4D97-AF65-F5344CB8AC3E}">
        <p14:creationId xmlns:p14="http://schemas.microsoft.com/office/powerpoint/2010/main" val="322650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6" y="527557"/>
            <a:ext cx="5718492" cy="580808"/>
          </a:xfrm>
        </p:spPr>
        <p:txBody>
          <a:bodyPr anchor="ctr">
            <a:noAutofit/>
          </a:bodyPr>
          <a:lstStyle/>
          <a:p>
            <a:pPr algn="l"/>
            <a:r>
              <a:rPr lang="en-US" sz="3600" dirty="0">
                <a:solidFill>
                  <a:srgbClr val="000000"/>
                </a:solidFill>
                <a:latin typeface="Times New Roman" panose="02020603050405020304" pitchFamily="18" charset="0"/>
              </a:rPr>
              <a:t>Solutions</a:t>
            </a:r>
            <a:endParaRPr lang="en-US" sz="2400" dirty="0"/>
          </a:p>
        </p:txBody>
      </p:sp>
      <p:sp>
        <p:nvSpPr>
          <p:cNvPr id="3" name="Subtitle 2"/>
          <p:cNvSpPr>
            <a:spLocks noGrp="1"/>
          </p:cNvSpPr>
          <p:nvPr>
            <p:ph type="subTitle" idx="1"/>
          </p:nvPr>
        </p:nvSpPr>
        <p:spPr>
          <a:xfrm>
            <a:off x="1079500" y="1455654"/>
            <a:ext cx="9964421" cy="4864791"/>
          </a:xfrm>
        </p:spPr>
        <p:txBody>
          <a:bodyPr>
            <a:normAutofit/>
          </a:bodyPr>
          <a:lstStyle/>
          <a:p>
            <a:pPr algn="l">
              <a:lnSpc>
                <a:spcPct val="100000"/>
              </a:lnSpc>
              <a:spcBef>
                <a:spcPts val="1200"/>
              </a:spcBef>
            </a:pPr>
            <a:r>
              <a:rPr lang="en-US" b="1" dirty="0">
                <a:solidFill>
                  <a:srgbClr val="FF0000"/>
                </a:solidFill>
                <a:latin typeface="Times New Roman" panose="02020603050405020304" pitchFamily="18" charset="0"/>
              </a:rPr>
              <a:t>A3. </a:t>
            </a:r>
            <a:r>
              <a:rPr lang="en-US" sz="1900" dirty="0">
                <a:latin typeface="Times New Roman" panose="02020603050405020304" pitchFamily="18" charset="0"/>
              </a:rPr>
              <a:t>then, according to what TAs said, if you code it (extra credit), there is no need to pseudocode. </a:t>
            </a:r>
            <a:r>
              <a:rPr lang="en-US" sz="1900" b="1" dirty="0">
                <a:solidFill>
                  <a:srgbClr val="00B050"/>
                </a:solidFill>
                <a:latin typeface="Times New Roman" panose="02020603050405020304" pitchFamily="18" charset="0"/>
              </a:rPr>
              <a:t>But I have done both! </a:t>
            </a:r>
            <a:r>
              <a:rPr lang="en-US" sz="1900" dirty="0">
                <a:latin typeface="Times New Roman" panose="02020603050405020304" pitchFamily="18" charset="0"/>
              </a:rPr>
              <a:t>Here is the pseudocode,</a:t>
            </a:r>
          </a:p>
          <a:p>
            <a:pPr marL="342900" indent="-342900" algn="l">
              <a:lnSpc>
                <a:spcPct val="100000"/>
              </a:lnSpc>
              <a:spcBef>
                <a:spcPts val="1200"/>
              </a:spcBef>
              <a:buFontTx/>
              <a:buChar char="-"/>
            </a:pPr>
            <a:r>
              <a:rPr lang="en-US" sz="1900" dirty="0">
                <a:latin typeface="Times New Roman" panose="02020603050405020304" pitchFamily="18" charset="0"/>
              </a:rPr>
              <a:t>Next slide is the pseudocode</a:t>
            </a:r>
          </a:p>
          <a:p>
            <a:pPr marL="342900" indent="-342900" algn="l">
              <a:lnSpc>
                <a:spcPct val="100000"/>
              </a:lnSpc>
              <a:spcBef>
                <a:spcPts val="1200"/>
              </a:spcBef>
              <a:buFontTx/>
              <a:buChar char="-"/>
            </a:pPr>
            <a:r>
              <a:rPr lang="en-US" sz="1900" dirty="0">
                <a:latin typeface="Times New Roman" panose="02020603050405020304" pitchFamily="18" charset="0"/>
              </a:rPr>
              <a:t>I have uploaded in </a:t>
            </a:r>
            <a:r>
              <a:rPr lang="en-US" sz="1900" dirty="0" err="1">
                <a:latin typeface="Times New Roman" panose="02020603050405020304" pitchFamily="18" charset="0"/>
              </a:rPr>
              <a:t>lms</a:t>
            </a:r>
            <a:r>
              <a:rPr lang="en-US" sz="1900" dirty="0">
                <a:latin typeface="Times New Roman" panose="02020603050405020304" pitchFamily="18" charset="0"/>
              </a:rPr>
              <a:t> too. My code consists if a very clear definition for </a:t>
            </a:r>
            <a:r>
              <a:rPr lang="en-US" sz="1900" dirty="0" err="1">
                <a:latin typeface="Times New Roman" panose="02020603050405020304" pitchFamily="18" charset="0"/>
              </a:rPr>
              <a:t>dfa</a:t>
            </a:r>
            <a:r>
              <a:rPr lang="en-US" sz="1900" dirty="0">
                <a:latin typeface="Times New Roman" panose="02020603050405020304" pitchFamily="18" charset="0"/>
              </a:rPr>
              <a:t>, then constructing the </a:t>
            </a:r>
            <a:r>
              <a:rPr lang="en-US" sz="1900" dirty="0" err="1">
                <a:latin typeface="Times New Roman" panose="02020603050405020304" pitchFamily="18" charset="0"/>
              </a:rPr>
              <a:t>dfa</a:t>
            </a:r>
            <a:r>
              <a:rPr lang="en-US" sz="1900" dirty="0">
                <a:latin typeface="Times New Roman" panose="02020603050405020304" pitchFamily="18" charset="0"/>
              </a:rPr>
              <a:t> for this question. You can easily run and test it. If it causes lex error, it prints rejected, otherwise, it prints the details of reading the input and switching between the states step by step. (</a:t>
            </a:r>
            <a:r>
              <a:rPr lang="en-US" sz="1900" dirty="0">
                <a:solidFill>
                  <a:srgbClr val="00B050"/>
                </a:solidFill>
                <a:latin typeface="Times New Roman" panose="02020603050405020304" pitchFamily="18" charset="0"/>
              </a:rPr>
              <a:t>FSA </a:t>
            </a:r>
            <a:r>
              <a:rPr lang="en-US" sz="1900" dirty="0">
                <a:latin typeface="Times New Roman" panose="02020603050405020304" pitchFamily="18" charset="0"/>
              </a:rPr>
              <a:t>folder) </a:t>
            </a:r>
          </a:p>
          <a:p>
            <a:pPr algn="l">
              <a:lnSpc>
                <a:spcPct val="100000"/>
              </a:lnSpc>
              <a:spcBef>
                <a:spcPts val="1200"/>
              </a:spcBef>
            </a:pPr>
            <a:endParaRPr lang="en-US" dirty="0">
              <a:solidFill>
                <a:srgbClr val="FF0000"/>
              </a:solidFill>
              <a:latin typeface="Times New Roman" panose="02020603050405020304" pitchFamily="18" charset="0"/>
            </a:endParaRPr>
          </a:p>
          <a:p>
            <a:pPr algn="l">
              <a:lnSpc>
                <a:spcPct val="100000"/>
              </a:lnSpc>
              <a:spcBef>
                <a:spcPts val="1200"/>
              </a:spcBef>
            </a:pPr>
            <a:endParaRPr lang="en-US" b="1" dirty="0">
              <a:solidFill>
                <a:srgbClr val="FF0000"/>
              </a:solidFill>
              <a:latin typeface="Times New Roman" panose="02020603050405020304" pitchFamily="18" charset="0"/>
            </a:endParaRPr>
          </a:p>
          <a:p>
            <a:pPr algn="l">
              <a:lnSpc>
                <a:spcPct val="100000"/>
              </a:lnSpc>
              <a:spcBef>
                <a:spcPts val="1200"/>
              </a:spcBef>
            </a:pPr>
            <a:br>
              <a:rPr lang="en-US" b="1" dirty="0">
                <a:solidFill>
                  <a:srgbClr val="FF0000"/>
                </a:solidFill>
                <a:latin typeface="Times New Roman" panose="02020603050405020304" pitchFamily="18" charset="0"/>
              </a:rPr>
            </a:br>
            <a:br>
              <a:rPr lang="en-US" b="1" dirty="0">
                <a:solidFill>
                  <a:srgbClr val="00B050"/>
                </a:solidFill>
                <a:latin typeface="Times New Roman" panose="02020603050405020304" pitchFamily="18" charset="0"/>
              </a:rPr>
            </a:br>
            <a:endParaRPr lang="en-US" b="1" dirty="0">
              <a:solidFill>
                <a:srgbClr val="00B050"/>
              </a:solidFill>
              <a:latin typeface="Times New Roman" panose="02020603050405020304" pitchFamily="18" charset="0"/>
              <a:ea typeface="+mj-ea"/>
              <a:cs typeface="+mj-cs"/>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5" name="Slide Number Placeholder 4">
            <a:extLst>
              <a:ext uri="{FF2B5EF4-FFF2-40B4-BE49-F238E27FC236}">
                <a16:creationId xmlns:a16="http://schemas.microsoft.com/office/drawing/2014/main" id="{D8EDAECD-FFEE-4D10-AF3F-761C09001B1D}"/>
              </a:ext>
            </a:extLst>
          </p:cNvPr>
          <p:cNvSpPr>
            <a:spLocks noGrp="1"/>
          </p:cNvSpPr>
          <p:nvPr>
            <p:ph type="sldNum" sz="quarter" idx="12"/>
          </p:nvPr>
        </p:nvSpPr>
        <p:spPr/>
        <p:txBody>
          <a:bodyPr/>
          <a:lstStyle/>
          <a:p>
            <a:fld id="{4A7E3419-8A2A-43D5-B06C-20B637727837}" type="slidenum">
              <a:rPr lang="en-US" smtClean="0"/>
              <a:t>10</a:t>
            </a:fld>
            <a:endParaRPr lang="en-GB"/>
          </a:p>
        </p:txBody>
      </p:sp>
      <p:sp>
        <p:nvSpPr>
          <p:cNvPr id="6" name="Footer Placeholder 5">
            <a:extLst>
              <a:ext uri="{FF2B5EF4-FFF2-40B4-BE49-F238E27FC236}">
                <a16:creationId xmlns:a16="http://schemas.microsoft.com/office/drawing/2014/main" id="{A1E421DB-6498-4D28-9708-8B0092E3051A}"/>
              </a:ext>
            </a:extLst>
          </p:cNvPr>
          <p:cNvSpPr>
            <a:spLocks noGrp="1"/>
          </p:cNvSpPr>
          <p:nvPr>
            <p:ph type="ftr" sz="quarter" idx="11"/>
          </p:nvPr>
        </p:nvSpPr>
        <p:spPr/>
        <p:txBody>
          <a:bodyPr/>
          <a:lstStyle/>
          <a:p>
            <a:r>
              <a:rPr lang="en-GB"/>
              <a:t>Compiler Design</a:t>
            </a:r>
          </a:p>
        </p:txBody>
      </p:sp>
    </p:spTree>
    <p:extLst>
      <p:ext uri="{BB962C8B-B14F-4D97-AF65-F5344CB8AC3E}">
        <p14:creationId xmlns:p14="http://schemas.microsoft.com/office/powerpoint/2010/main" val="2774056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6" y="527557"/>
            <a:ext cx="5718492" cy="580808"/>
          </a:xfrm>
        </p:spPr>
        <p:txBody>
          <a:bodyPr anchor="ctr">
            <a:noAutofit/>
          </a:bodyPr>
          <a:lstStyle/>
          <a:p>
            <a:pPr algn="l"/>
            <a:r>
              <a:rPr lang="en-US" sz="3600" dirty="0">
                <a:solidFill>
                  <a:srgbClr val="000000"/>
                </a:solidFill>
                <a:latin typeface="Times New Roman" panose="02020603050405020304" pitchFamily="18" charset="0"/>
              </a:rPr>
              <a:t>Solutions</a:t>
            </a:r>
            <a:endParaRPr lang="en-US" sz="2400" dirty="0"/>
          </a:p>
        </p:txBody>
      </p:sp>
      <p:sp>
        <p:nvSpPr>
          <p:cNvPr id="3" name="Subtitle 2"/>
          <p:cNvSpPr>
            <a:spLocks noGrp="1"/>
          </p:cNvSpPr>
          <p:nvPr>
            <p:ph type="subTitle" idx="1"/>
          </p:nvPr>
        </p:nvSpPr>
        <p:spPr>
          <a:xfrm>
            <a:off x="1079500" y="1455654"/>
            <a:ext cx="9964421" cy="4864791"/>
          </a:xfrm>
        </p:spPr>
        <p:txBody>
          <a:bodyPr>
            <a:normAutofit/>
          </a:bodyPr>
          <a:lstStyle/>
          <a:p>
            <a:pPr algn="l">
              <a:lnSpc>
                <a:spcPct val="100000"/>
              </a:lnSpc>
              <a:spcBef>
                <a:spcPts val="1200"/>
              </a:spcBef>
            </a:pPr>
            <a:endParaRPr lang="en-US" b="1" dirty="0">
              <a:solidFill>
                <a:srgbClr val="00B050"/>
              </a:solidFill>
              <a:latin typeface="Times New Roman" panose="02020603050405020304" pitchFamily="18" charset="0"/>
              <a:ea typeface="+mj-ea"/>
              <a:cs typeface="+mj-cs"/>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5" name="Slide Number Placeholder 4">
            <a:extLst>
              <a:ext uri="{FF2B5EF4-FFF2-40B4-BE49-F238E27FC236}">
                <a16:creationId xmlns:a16="http://schemas.microsoft.com/office/drawing/2014/main" id="{D8EDAECD-FFEE-4D10-AF3F-761C09001B1D}"/>
              </a:ext>
            </a:extLst>
          </p:cNvPr>
          <p:cNvSpPr>
            <a:spLocks noGrp="1"/>
          </p:cNvSpPr>
          <p:nvPr>
            <p:ph type="sldNum" sz="quarter" idx="12"/>
          </p:nvPr>
        </p:nvSpPr>
        <p:spPr/>
        <p:txBody>
          <a:bodyPr/>
          <a:lstStyle/>
          <a:p>
            <a:fld id="{4A7E3419-8A2A-43D5-B06C-20B637727837}" type="slidenum">
              <a:rPr lang="en-US" smtClean="0"/>
              <a:t>11</a:t>
            </a:fld>
            <a:endParaRPr lang="en-GB"/>
          </a:p>
        </p:txBody>
      </p:sp>
      <p:sp>
        <p:nvSpPr>
          <p:cNvPr id="6" name="Footer Placeholder 5">
            <a:extLst>
              <a:ext uri="{FF2B5EF4-FFF2-40B4-BE49-F238E27FC236}">
                <a16:creationId xmlns:a16="http://schemas.microsoft.com/office/drawing/2014/main" id="{A1E421DB-6498-4D28-9708-8B0092E3051A}"/>
              </a:ext>
            </a:extLst>
          </p:cNvPr>
          <p:cNvSpPr>
            <a:spLocks noGrp="1"/>
          </p:cNvSpPr>
          <p:nvPr>
            <p:ph type="ftr" sz="quarter" idx="11"/>
          </p:nvPr>
        </p:nvSpPr>
        <p:spPr/>
        <p:txBody>
          <a:bodyPr/>
          <a:lstStyle/>
          <a:p>
            <a:r>
              <a:rPr lang="en-GB"/>
              <a:t>Compiler Design</a:t>
            </a:r>
          </a:p>
        </p:txBody>
      </p:sp>
      <p:pic>
        <p:nvPicPr>
          <p:cNvPr id="7" name="Picture 6">
            <a:extLst>
              <a:ext uri="{FF2B5EF4-FFF2-40B4-BE49-F238E27FC236}">
                <a16:creationId xmlns:a16="http://schemas.microsoft.com/office/drawing/2014/main" id="{9322B8FC-5E84-407D-986A-46C4D76642AE}"/>
              </a:ext>
            </a:extLst>
          </p:cNvPr>
          <p:cNvPicPr>
            <a:picLocks noChangeAspect="1"/>
          </p:cNvPicPr>
          <p:nvPr/>
        </p:nvPicPr>
        <p:blipFill>
          <a:blip r:embed="rId3"/>
          <a:stretch>
            <a:fillRect/>
          </a:stretch>
        </p:blipFill>
        <p:spPr>
          <a:xfrm>
            <a:off x="1079500" y="1222249"/>
            <a:ext cx="4219575" cy="5098196"/>
          </a:xfrm>
          <a:prstGeom prst="rect">
            <a:avLst/>
          </a:prstGeom>
        </p:spPr>
      </p:pic>
      <p:pic>
        <p:nvPicPr>
          <p:cNvPr id="9" name="Picture 8">
            <a:extLst>
              <a:ext uri="{FF2B5EF4-FFF2-40B4-BE49-F238E27FC236}">
                <a16:creationId xmlns:a16="http://schemas.microsoft.com/office/drawing/2014/main" id="{EE10AE0A-AAEE-4E64-B450-354FD33A85EC}"/>
              </a:ext>
            </a:extLst>
          </p:cNvPr>
          <p:cNvPicPr>
            <a:picLocks noChangeAspect="1"/>
          </p:cNvPicPr>
          <p:nvPr/>
        </p:nvPicPr>
        <p:blipFill>
          <a:blip r:embed="rId4"/>
          <a:stretch>
            <a:fillRect/>
          </a:stretch>
        </p:blipFill>
        <p:spPr>
          <a:xfrm>
            <a:off x="5105400" y="1419749"/>
            <a:ext cx="3505200" cy="4684761"/>
          </a:xfrm>
          <a:prstGeom prst="rect">
            <a:avLst/>
          </a:prstGeom>
        </p:spPr>
      </p:pic>
    </p:spTree>
    <p:extLst>
      <p:ext uri="{BB962C8B-B14F-4D97-AF65-F5344CB8AC3E}">
        <p14:creationId xmlns:p14="http://schemas.microsoft.com/office/powerpoint/2010/main" val="3759794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6" y="527557"/>
            <a:ext cx="5718492" cy="580808"/>
          </a:xfrm>
        </p:spPr>
        <p:txBody>
          <a:bodyPr anchor="ctr">
            <a:noAutofit/>
          </a:bodyPr>
          <a:lstStyle/>
          <a:p>
            <a:pPr algn="l"/>
            <a:r>
              <a:rPr lang="en-US" sz="3600" dirty="0">
                <a:solidFill>
                  <a:srgbClr val="000000"/>
                </a:solidFill>
                <a:latin typeface="Times New Roman" panose="02020603050405020304" pitchFamily="18" charset="0"/>
              </a:rPr>
              <a:t>Solutions</a:t>
            </a:r>
            <a:endParaRPr lang="en-US" sz="2400" dirty="0"/>
          </a:p>
        </p:txBody>
      </p:sp>
      <p:sp>
        <p:nvSpPr>
          <p:cNvPr id="3" name="Subtitle 2"/>
          <p:cNvSpPr>
            <a:spLocks noGrp="1"/>
          </p:cNvSpPr>
          <p:nvPr>
            <p:ph type="subTitle" idx="1"/>
          </p:nvPr>
        </p:nvSpPr>
        <p:spPr>
          <a:xfrm>
            <a:off x="1079500" y="1455654"/>
            <a:ext cx="9964421" cy="4864791"/>
          </a:xfrm>
        </p:spPr>
        <p:txBody>
          <a:bodyPr>
            <a:normAutofit/>
          </a:bodyPr>
          <a:lstStyle/>
          <a:p>
            <a:pPr algn="l">
              <a:lnSpc>
                <a:spcPct val="100000"/>
              </a:lnSpc>
              <a:spcBef>
                <a:spcPts val="1200"/>
              </a:spcBef>
            </a:pPr>
            <a:r>
              <a:rPr lang="en-US" sz="2400" dirty="0">
                <a:latin typeface="Times New Roman" panose="02020603050405020304" pitchFamily="18" charset="0"/>
              </a:rPr>
              <a:t>Here is an example I ran with my code: </a:t>
            </a:r>
          </a:p>
          <a:p>
            <a:pPr algn="l">
              <a:lnSpc>
                <a:spcPct val="100000"/>
              </a:lnSpc>
              <a:spcBef>
                <a:spcPts val="1200"/>
              </a:spcBef>
            </a:pPr>
            <a:endParaRPr lang="en-US" b="1" dirty="0">
              <a:solidFill>
                <a:srgbClr val="00B050"/>
              </a:solidFill>
              <a:latin typeface="Times New Roman" panose="02020603050405020304" pitchFamily="18" charset="0"/>
              <a:ea typeface="+mj-ea"/>
              <a:cs typeface="+mj-cs"/>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5" name="Slide Number Placeholder 4">
            <a:extLst>
              <a:ext uri="{FF2B5EF4-FFF2-40B4-BE49-F238E27FC236}">
                <a16:creationId xmlns:a16="http://schemas.microsoft.com/office/drawing/2014/main" id="{D8EDAECD-FFEE-4D10-AF3F-761C09001B1D}"/>
              </a:ext>
            </a:extLst>
          </p:cNvPr>
          <p:cNvSpPr>
            <a:spLocks noGrp="1"/>
          </p:cNvSpPr>
          <p:nvPr>
            <p:ph type="sldNum" sz="quarter" idx="12"/>
          </p:nvPr>
        </p:nvSpPr>
        <p:spPr/>
        <p:txBody>
          <a:bodyPr/>
          <a:lstStyle/>
          <a:p>
            <a:fld id="{4A7E3419-8A2A-43D5-B06C-20B637727837}" type="slidenum">
              <a:rPr lang="en-US" smtClean="0"/>
              <a:t>12</a:t>
            </a:fld>
            <a:endParaRPr lang="en-GB"/>
          </a:p>
        </p:txBody>
      </p:sp>
      <p:sp>
        <p:nvSpPr>
          <p:cNvPr id="6" name="Footer Placeholder 5">
            <a:extLst>
              <a:ext uri="{FF2B5EF4-FFF2-40B4-BE49-F238E27FC236}">
                <a16:creationId xmlns:a16="http://schemas.microsoft.com/office/drawing/2014/main" id="{A1E421DB-6498-4D28-9708-8B0092E3051A}"/>
              </a:ext>
            </a:extLst>
          </p:cNvPr>
          <p:cNvSpPr>
            <a:spLocks noGrp="1"/>
          </p:cNvSpPr>
          <p:nvPr>
            <p:ph type="ftr" sz="quarter" idx="11"/>
          </p:nvPr>
        </p:nvSpPr>
        <p:spPr/>
        <p:txBody>
          <a:bodyPr/>
          <a:lstStyle/>
          <a:p>
            <a:r>
              <a:rPr lang="en-GB"/>
              <a:t>Compiler Design</a:t>
            </a:r>
          </a:p>
        </p:txBody>
      </p:sp>
      <p:pic>
        <p:nvPicPr>
          <p:cNvPr id="7" name="Picture 6">
            <a:extLst>
              <a:ext uri="{FF2B5EF4-FFF2-40B4-BE49-F238E27FC236}">
                <a16:creationId xmlns:a16="http://schemas.microsoft.com/office/drawing/2014/main" id="{D429A9C2-50A9-4CBC-B094-0BFE2CFC10FC}"/>
              </a:ext>
            </a:extLst>
          </p:cNvPr>
          <p:cNvPicPr>
            <a:picLocks noChangeAspect="1"/>
          </p:cNvPicPr>
          <p:nvPr/>
        </p:nvPicPr>
        <p:blipFill>
          <a:blip r:embed="rId3"/>
          <a:stretch>
            <a:fillRect/>
          </a:stretch>
        </p:blipFill>
        <p:spPr>
          <a:xfrm>
            <a:off x="2102258" y="2024453"/>
            <a:ext cx="7987484" cy="4295992"/>
          </a:xfrm>
          <a:prstGeom prst="rect">
            <a:avLst/>
          </a:prstGeom>
        </p:spPr>
      </p:pic>
    </p:spTree>
    <p:extLst>
      <p:ext uri="{BB962C8B-B14F-4D97-AF65-F5344CB8AC3E}">
        <p14:creationId xmlns:p14="http://schemas.microsoft.com/office/powerpoint/2010/main" val="3083567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6" y="527557"/>
            <a:ext cx="5718492" cy="580808"/>
          </a:xfrm>
        </p:spPr>
        <p:txBody>
          <a:bodyPr anchor="ctr">
            <a:noAutofit/>
          </a:bodyPr>
          <a:lstStyle/>
          <a:p>
            <a:pPr algn="l"/>
            <a:r>
              <a:rPr lang="en-US" sz="3600" dirty="0">
                <a:solidFill>
                  <a:srgbClr val="000000"/>
                </a:solidFill>
                <a:latin typeface="Times New Roman" panose="02020603050405020304" pitchFamily="18" charset="0"/>
              </a:rPr>
              <a:t>Solutions</a:t>
            </a:r>
            <a:endParaRPr lang="en-US" sz="2400" dirty="0"/>
          </a:p>
        </p:txBody>
      </p:sp>
      <p:sp>
        <p:nvSpPr>
          <p:cNvPr id="3" name="Subtitle 2"/>
          <p:cNvSpPr>
            <a:spLocks noGrp="1"/>
          </p:cNvSpPr>
          <p:nvPr>
            <p:ph type="subTitle" idx="1"/>
          </p:nvPr>
        </p:nvSpPr>
        <p:spPr>
          <a:xfrm>
            <a:off x="1079500" y="1455654"/>
            <a:ext cx="9964421" cy="4864791"/>
          </a:xfrm>
        </p:spPr>
        <p:txBody>
          <a:bodyPr>
            <a:noAutofit/>
          </a:bodyPr>
          <a:lstStyle/>
          <a:p>
            <a:pPr algn="l">
              <a:lnSpc>
                <a:spcPct val="100000"/>
              </a:lnSpc>
              <a:spcBef>
                <a:spcPts val="1200"/>
              </a:spcBef>
            </a:pPr>
            <a:r>
              <a:rPr lang="en-US" sz="1400" b="1" dirty="0">
                <a:solidFill>
                  <a:srgbClr val="FF0000"/>
                </a:solidFill>
                <a:latin typeface="Times New Roman" panose="02020603050405020304" pitchFamily="18" charset="0"/>
              </a:rPr>
              <a:t>A4. </a:t>
            </a:r>
            <a:r>
              <a:rPr lang="en-US" sz="1400" dirty="0">
                <a:latin typeface="Times New Roman" panose="02020603050405020304" pitchFamily="18" charset="0"/>
              </a:rPr>
              <a:t>first, I explain the directory structure of my code. In A3, in grammar folder, I have put my grammars for q1,  q2_a, q2_b and q2_c. also I have put </a:t>
            </a:r>
            <a:r>
              <a:rPr lang="en-US" sz="1400" dirty="0" err="1">
                <a:latin typeface="Times New Roman" panose="02020603050405020304" pitchFamily="18" charset="0"/>
              </a:rPr>
              <a:t>JavaLexer</a:t>
            </a:r>
            <a:r>
              <a:rPr lang="en-US" sz="1400" dirty="0">
                <a:latin typeface="Times New Roman" panose="02020603050405020304" pitchFamily="18" charset="0"/>
              </a:rPr>
              <a:t> and </a:t>
            </a:r>
            <a:r>
              <a:rPr lang="en-US" sz="1400" dirty="0" err="1">
                <a:latin typeface="Times New Roman" panose="02020603050405020304" pitchFamily="18" charset="0"/>
              </a:rPr>
              <a:t>JavaParserLabled</a:t>
            </a:r>
            <a:r>
              <a:rPr lang="en-US" sz="1400" dirty="0">
                <a:latin typeface="Times New Roman" panose="02020603050405020304" pitchFamily="18" charset="0"/>
              </a:rPr>
              <a:t> from the TA Class. I generated the </a:t>
            </a:r>
            <a:r>
              <a:rPr lang="en-US" sz="1400" dirty="0" err="1">
                <a:latin typeface="Times New Roman" panose="02020603050405020304" pitchFamily="18" charset="0"/>
              </a:rPr>
              <a:t>lexer</a:t>
            </a:r>
            <a:r>
              <a:rPr lang="en-US" sz="1400" dirty="0">
                <a:latin typeface="Times New Roman" panose="02020603050405020304" pitchFamily="18" charset="0"/>
              </a:rPr>
              <a:t> / parser (parser is not needed) python files in gen folder and imported them in </a:t>
            </a:r>
            <a:r>
              <a:rPr lang="en-US" sz="1400" dirty="0" err="1">
                <a:latin typeface="Times New Roman" panose="02020603050405020304" pitchFamily="18" charset="0"/>
              </a:rPr>
              <a:t>src</a:t>
            </a:r>
            <a:r>
              <a:rPr lang="en-US" sz="1400" dirty="0">
                <a:latin typeface="Times New Roman" panose="02020603050405020304" pitchFamily="18" charset="0"/>
              </a:rPr>
              <a:t> folder in a new python file called undo_comment.py where my code for q4 is in. in this file I have just run my main method which reads the input, converts it to </a:t>
            </a:r>
            <a:r>
              <a:rPr lang="en-US" sz="1400" dirty="0" err="1">
                <a:latin typeface="Times New Roman" panose="02020603050405020304" pitchFamily="18" charset="0"/>
              </a:rPr>
              <a:t>fileStream</a:t>
            </a:r>
            <a:r>
              <a:rPr lang="en-US" sz="1400" dirty="0">
                <a:latin typeface="Times New Roman" panose="02020603050405020304" pitchFamily="18" charset="0"/>
              </a:rPr>
              <a:t> and pass it to </a:t>
            </a:r>
            <a:r>
              <a:rPr lang="en-US" sz="1400" dirty="0" err="1">
                <a:latin typeface="Times New Roman" panose="02020603050405020304" pitchFamily="18" charset="0"/>
              </a:rPr>
              <a:t>lexer</a:t>
            </a:r>
            <a:r>
              <a:rPr lang="en-US" sz="1400" dirty="0">
                <a:latin typeface="Times New Roman" panose="02020603050405020304" pitchFamily="18" charset="0"/>
              </a:rPr>
              <a:t>. Then I iterate on tokens and wrote the result in the following way in a new file. both my input and output files are in IO directory.</a:t>
            </a:r>
          </a:p>
          <a:p>
            <a:pPr algn="l">
              <a:lnSpc>
                <a:spcPct val="100000"/>
              </a:lnSpc>
              <a:spcBef>
                <a:spcPts val="1200"/>
              </a:spcBef>
            </a:pPr>
            <a:r>
              <a:rPr lang="en-US" sz="1400" dirty="0">
                <a:latin typeface="Times New Roman" panose="02020603050405020304" pitchFamily="18" charset="0"/>
              </a:rPr>
              <a:t>There are two types of tokens in java grammar:</a:t>
            </a:r>
          </a:p>
          <a:p>
            <a:pPr marL="342900" indent="-342900" algn="l">
              <a:lnSpc>
                <a:spcPct val="100000"/>
              </a:lnSpc>
              <a:spcBef>
                <a:spcPts val="1200"/>
              </a:spcBef>
              <a:buFontTx/>
              <a:buChar char="-"/>
            </a:pPr>
            <a:r>
              <a:rPr lang="en-US" sz="1400" dirty="0">
                <a:latin typeface="Times New Roman" panose="02020603050405020304" pitchFamily="18" charset="0"/>
              </a:rPr>
              <a:t>Comment </a:t>
            </a:r>
          </a:p>
          <a:p>
            <a:pPr marL="342900" indent="-342900" algn="l">
              <a:lnSpc>
                <a:spcPct val="100000"/>
              </a:lnSpc>
              <a:spcBef>
                <a:spcPts val="1200"/>
              </a:spcBef>
              <a:buFontTx/>
              <a:buChar char="-"/>
            </a:pPr>
            <a:r>
              <a:rPr lang="en-US" sz="1400" dirty="0">
                <a:latin typeface="Times New Roman" panose="02020603050405020304" pitchFamily="18" charset="0"/>
              </a:rPr>
              <a:t>Line Comment</a:t>
            </a:r>
          </a:p>
          <a:p>
            <a:pPr algn="l">
              <a:lnSpc>
                <a:spcPct val="100000"/>
              </a:lnSpc>
              <a:spcBef>
                <a:spcPts val="1200"/>
              </a:spcBef>
            </a:pPr>
            <a:r>
              <a:rPr lang="en-US" sz="1400" dirty="0">
                <a:latin typeface="Times New Roman" panose="02020603050405020304" pitchFamily="18" charset="0"/>
              </a:rPr>
              <a:t>For each token:</a:t>
            </a:r>
          </a:p>
          <a:p>
            <a:pPr algn="l">
              <a:lnSpc>
                <a:spcPct val="100000"/>
              </a:lnSpc>
              <a:spcBef>
                <a:spcPts val="1200"/>
              </a:spcBef>
            </a:pPr>
            <a:r>
              <a:rPr lang="en-US" sz="1400" dirty="0">
                <a:latin typeface="Times New Roman" panose="02020603050405020304" pitchFamily="18" charset="0"/>
              </a:rPr>
              <a:t> if it is comment with length n, I have written the token from index 2 to index n – 3 which means ignoring the first 2 and last 2 chars of comment tokens.</a:t>
            </a:r>
          </a:p>
          <a:p>
            <a:pPr algn="l">
              <a:lnSpc>
                <a:spcPct val="100000"/>
              </a:lnSpc>
              <a:spcBef>
                <a:spcPts val="1200"/>
              </a:spcBef>
            </a:pPr>
            <a:r>
              <a:rPr lang="en-US" sz="1400" dirty="0">
                <a:latin typeface="Times New Roman" panose="02020603050405020304" pitchFamily="18" charset="0"/>
              </a:rPr>
              <a:t>If it is line comment, I have written it from index 2 which means just ignoring the first two chars.</a:t>
            </a:r>
          </a:p>
          <a:p>
            <a:pPr algn="l">
              <a:lnSpc>
                <a:spcPct val="100000"/>
              </a:lnSpc>
              <a:spcBef>
                <a:spcPts val="1200"/>
              </a:spcBef>
            </a:pPr>
            <a:r>
              <a:rPr lang="en-US" sz="1400" dirty="0">
                <a:latin typeface="Times New Roman" panose="02020603050405020304" pitchFamily="18" charset="0"/>
              </a:rPr>
              <a:t>Finally otherwise, I have just written the token.</a:t>
            </a:r>
          </a:p>
          <a:p>
            <a:pPr algn="l">
              <a:lnSpc>
                <a:spcPct val="100000"/>
              </a:lnSpc>
              <a:spcBef>
                <a:spcPts val="1200"/>
              </a:spcBef>
            </a:pPr>
            <a:r>
              <a:rPr lang="en-US" sz="1400" dirty="0">
                <a:latin typeface="Times New Roman" panose="02020603050405020304" pitchFamily="18" charset="0"/>
              </a:rPr>
              <a:t>Altogether, after running my code, the result is written in output.java in IO folder. In the next slide, you can see my main method. In the next two slides, there is an example I ran with my code. (input and out).</a:t>
            </a:r>
          </a:p>
          <a:p>
            <a:pPr algn="l">
              <a:lnSpc>
                <a:spcPct val="100000"/>
              </a:lnSpc>
              <a:spcBef>
                <a:spcPts val="1200"/>
              </a:spcBef>
            </a:pPr>
            <a:endParaRPr lang="en-US" sz="1400" dirty="0">
              <a:latin typeface="Times New Roman" panose="02020603050405020304" pitchFamily="18" charset="0"/>
            </a:endParaRPr>
          </a:p>
          <a:p>
            <a:pPr algn="l">
              <a:lnSpc>
                <a:spcPct val="100000"/>
              </a:lnSpc>
              <a:spcBef>
                <a:spcPts val="1200"/>
              </a:spcBef>
            </a:pPr>
            <a:endParaRPr lang="en-US" sz="1400" dirty="0">
              <a:solidFill>
                <a:srgbClr val="FF0000"/>
              </a:solidFill>
              <a:latin typeface="Times New Roman" panose="02020603050405020304" pitchFamily="18" charset="0"/>
            </a:endParaRPr>
          </a:p>
          <a:p>
            <a:pPr algn="l">
              <a:lnSpc>
                <a:spcPct val="100000"/>
              </a:lnSpc>
              <a:spcBef>
                <a:spcPts val="1200"/>
              </a:spcBef>
            </a:pPr>
            <a:endParaRPr lang="en-US" sz="1400" b="1" dirty="0">
              <a:solidFill>
                <a:srgbClr val="FF0000"/>
              </a:solidFill>
              <a:latin typeface="Times New Roman" panose="02020603050405020304" pitchFamily="18" charset="0"/>
            </a:endParaRPr>
          </a:p>
          <a:p>
            <a:pPr algn="l">
              <a:lnSpc>
                <a:spcPct val="100000"/>
              </a:lnSpc>
              <a:spcBef>
                <a:spcPts val="1200"/>
              </a:spcBef>
            </a:pPr>
            <a:br>
              <a:rPr lang="en-US" sz="1400" b="1" dirty="0">
                <a:solidFill>
                  <a:srgbClr val="FF0000"/>
                </a:solidFill>
                <a:latin typeface="Times New Roman" panose="02020603050405020304" pitchFamily="18" charset="0"/>
              </a:rPr>
            </a:br>
            <a:br>
              <a:rPr lang="en-US" sz="1400" b="1" dirty="0">
                <a:solidFill>
                  <a:srgbClr val="00B050"/>
                </a:solidFill>
                <a:latin typeface="Times New Roman" panose="02020603050405020304" pitchFamily="18" charset="0"/>
              </a:rPr>
            </a:br>
            <a:endParaRPr lang="en-US" sz="1400" b="1" dirty="0">
              <a:solidFill>
                <a:srgbClr val="00B050"/>
              </a:solidFill>
              <a:latin typeface="Times New Roman" panose="02020603050405020304" pitchFamily="18" charset="0"/>
              <a:ea typeface="+mj-ea"/>
              <a:cs typeface="+mj-cs"/>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5" name="Slide Number Placeholder 4">
            <a:extLst>
              <a:ext uri="{FF2B5EF4-FFF2-40B4-BE49-F238E27FC236}">
                <a16:creationId xmlns:a16="http://schemas.microsoft.com/office/drawing/2014/main" id="{D8EDAECD-FFEE-4D10-AF3F-761C09001B1D}"/>
              </a:ext>
            </a:extLst>
          </p:cNvPr>
          <p:cNvSpPr>
            <a:spLocks noGrp="1"/>
          </p:cNvSpPr>
          <p:nvPr>
            <p:ph type="sldNum" sz="quarter" idx="12"/>
          </p:nvPr>
        </p:nvSpPr>
        <p:spPr/>
        <p:txBody>
          <a:bodyPr/>
          <a:lstStyle/>
          <a:p>
            <a:fld id="{4A7E3419-8A2A-43D5-B06C-20B637727837}" type="slidenum">
              <a:rPr lang="en-US" smtClean="0"/>
              <a:t>13</a:t>
            </a:fld>
            <a:endParaRPr lang="en-GB"/>
          </a:p>
        </p:txBody>
      </p:sp>
      <p:sp>
        <p:nvSpPr>
          <p:cNvPr id="6" name="Footer Placeholder 5">
            <a:extLst>
              <a:ext uri="{FF2B5EF4-FFF2-40B4-BE49-F238E27FC236}">
                <a16:creationId xmlns:a16="http://schemas.microsoft.com/office/drawing/2014/main" id="{A1E421DB-6498-4D28-9708-8B0092E3051A}"/>
              </a:ext>
            </a:extLst>
          </p:cNvPr>
          <p:cNvSpPr>
            <a:spLocks noGrp="1"/>
          </p:cNvSpPr>
          <p:nvPr>
            <p:ph type="ftr" sz="quarter" idx="11"/>
          </p:nvPr>
        </p:nvSpPr>
        <p:spPr/>
        <p:txBody>
          <a:bodyPr/>
          <a:lstStyle/>
          <a:p>
            <a:r>
              <a:rPr lang="en-GB"/>
              <a:t>Compiler Design</a:t>
            </a:r>
          </a:p>
        </p:txBody>
      </p:sp>
    </p:spTree>
    <p:extLst>
      <p:ext uri="{BB962C8B-B14F-4D97-AF65-F5344CB8AC3E}">
        <p14:creationId xmlns:p14="http://schemas.microsoft.com/office/powerpoint/2010/main" val="4189489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6" y="527557"/>
            <a:ext cx="5718492" cy="580808"/>
          </a:xfrm>
        </p:spPr>
        <p:txBody>
          <a:bodyPr anchor="ctr">
            <a:noAutofit/>
          </a:bodyPr>
          <a:lstStyle/>
          <a:p>
            <a:pPr algn="l"/>
            <a:r>
              <a:rPr lang="en-US" sz="3600" dirty="0">
                <a:solidFill>
                  <a:srgbClr val="000000"/>
                </a:solidFill>
                <a:latin typeface="Times New Roman" panose="02020603050405020304" pitchFamily="18" charset="0"/>
              </a:rPr>
              <a:t>Solutions</a:t>
            </a:r>
            <a:endParaRPr lang="en-US" sz="2400" dirty="0"/>
          </a:p>
        </p:txBody>
      </p:sp>
      <p:sp>
        <p:nvSpPr>
          <p:cNvPr id="3" name="Subtitle 2"/>
          <p:cNvSpPr>
            <a:spLocks noGrp="1"/>
          </p:cNvSpPr>
          <p:nvPr>
            <p:ph type="subTitle" idx="1"/>
          </p:nvPr>
        </p:nvSpPr>
        <p:spPr>
          <a:xfrm>
            <a:off x="1079500" y="1455654"/>
            <a:ext cx="9964421" cy="4864791"/>
          </a:xfrm>
        </p:spPr>
        <p:txBody>
          <a:bodyPr>
            <a:noAutofit/>
          </a:bodyPr>
          <a:lstStyle/>
          <a:p>
            <a:pPr algn="l">
              <a:lnSpc>
                <a:spcPct val="100000"/>
              </a:lnSpc>
              <a:spcBef>
                <a:spcPts val="1200"/>
              </a:spcBef>
            </a:pPr>
            <a:endParaRPr lang="en-US" sz="1400" b="1" dirty="0">
              <a:solidFill>
                <a:srgbClr val="00B050"/>
              </a:solidFill>
              <a:latin typeface="Times New Roman" panose="02020603050405020304" pitchFamily="18" charset="0"/>
              <a:ea typeface="+mj-ea"/>
              <a:cs typeface="+mj-cs"/>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5" name="Slide Number Placeholder 4">
            <a:extLst>
              <a:ext uri="{FF2B5EF4-FFF2-40B4-BE49-F238E27FC236}">
                <a16:creationId xmlns:a16="http://schemas.microsoft.com/office/drawing/2014/main" id="{D8EDAECD-FFEE-4D10-AF3F-761C09001B1D}"/>
              </a:ext>
            </a:extLst>
          </p:cNvPr>
          <p:cNvSpPr>
            <a:spLocks noGrp="1"/>
          </p:cNvSpPr>
          <p:nvPr>
            <p:ph type="sldNum" sz="quarter" idx="12"/>
          </p:nvPr>
        </p:nvSpPr>
        <p:spPr/>
        <p:txBody>
          <a:bodyPr/>
          <a:lstStyle/>
          <a:p>
            <a:fld id="{4A7E3419-8A2A-43D5-B06C-20B637727837}" type="slidenum">
              <a:rPr lang="en-US" smtClean="0"/>
              <a:t>14</a:t>
            </a:fld>
            <a:endParaRPr lang="en-GB"/>
          </a:p>
        </p:txBody>
      </p:sp>
      <p:sp>
        <p:nvSpPr>
          <p:cNvPr id="6" name="Footer Placeholder 5">
            <a:extLst>
              <a:ext uri="{FF2B5EF4-FFF2-40B4-BE49-F238E27FC236}">
                <a16:creationId xmlns:a16="http://schemas.microsoft.com/office/drawing/2014/main" id="{A1E421DB-6498-4D28-9708-8B0092E3051A}"/>
              </a:ext>
            </a:extLst>
          </p:cNvPr>
          <p:cNvSpPr>
            <a:spLocks noGrp="1"/>
          </p:cNvSpPr>
          <p:nvPr>
            <p:ph type="ftr" sz="quarter" idx="11"/>
          </p:nvPr>
        </p:nvSpPr>
        <p:spPr/>
        <p:txBody>
          <a:bodyPr/>
          <a:lstStyle/>
          <a:p>
            <a:r>
              <a:rPr lang="en-GB"/>
              <a:t>Compiler Design</a:t>
            </a:r>
          </a:p>
        </p:txBody>
      </p:sp>
      <p:pic>
        <p:nvPicPr>
          <p:cNvPr id="8" name="Picture 7">
            <a:extLst>
              <a:ext uri="{FF2B5EF4-FFF2-40B4-BE49-F238E27FC236}">
                <a16:creationId xmlns:a16="http://schemas.microsoft.com/office/drawing/2014/main" id="{ED997401-228F-45BF-A175-D158359BCB27}"/>
              </a:ext>
            </a:extLst>
          </p:cNvPr>
          <p:cNvPicPr>
            <a:picLocks noChangeAspect="1"/>
          </p:cNvPicPr>
          <p:nvPr/>
        </p:nvPicPr>
        <p:blipFill>
          <a:blip r:embed="rId3"/>
          <a:stretch>
            <a:fillRect/>
          </a:stretch>
        </p:blipFill>
        <p:spPr>
          <a:xfrm>
            <a:off x="1766887" y="1479550"/>
            <a:ext cx="8658225" cy="4840895"/>
          </a:xfrm>
          <a:prstGeom prst="rect">
            <a:avLst/>
          </a:prstGeom>
        </p:spPr>
      </p:pic>
    </p:spTree>
    <p:extLst>
      <p:ext uri="{BB962C8B-B14F-4D97-AF65-F5344CB8AC3E}">
        <p14:creationId xmlns:p14="http://schemas.microsoft.com/office/powerpoint/2010/main" val="558819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6" y="527557"/>
            <a:ext cx="5718492" cy="580808"/>
          </a:xfrm>
        </p:spPr>
        <p:txBody>
          <a:bodyPr anchor="ctr">
            <a:noAutofit/>
          </a:bodyPr>
          <a:lstStyle/>
          <a:p>
            <a:pPr algn="l"/>
            <a:r>
              <a:rPr lang="en-US" sz="3600" dirty="0">
                <a:solidFill>
                  <a:srgbClr val="000000"/>
                </a:solidFill>
                <a:latin typeface="Times New Roman" panose="02020603050405020304" pitchFamily="18" charset="0"/>
              </a:rPr>
              <a:t>Solutions</a:t>
            </a:r>
            <a:endParaRPr lang="en-US" sz="2400" dirty="0"/>
          </a:p>
        </p:txBody>
      </p:sp>
      <p:sp>
        <p:nvSpPr>
          <p:cNvPr id="3" name="Subtitle 2"/>
          <p:cNvSpPr>
            <a:spLocks noGrp="1"/>
          </p:cNvSpPr>
          <p:nvPr>
            <p:ph type="subTitle" idx="1"/>
          </p:nvPr>
        </p:nvSpPr>
        <p:spPr>
          <a:xfrm>
            <a:off x="1079500" y="1455654"/>
            <a:ext cx="9964421" cy="4864791"/>
          </a:xfrm>
        </p:spPr>
        <p:txBody>
          <a:bodyPr>
            <a:noAutofit/>
          </a:bodyPr>
          <a:lstStyle/>
          <a:p>
            <a:pPr algn="l">
              <a:lnSpc>
                <a:spcPct val="100000"/>
              </a:lnSpc>
              <a:spcBef>
                <a:spcPts val="1200"/>
              </a:spcBef>
            </a:pPr>
            <a:endParaRPr lang="en-US" sz="1400" b="1" dirty="0">
              <a:solidFill>
                <a:srgbClr val="00B050"/>
              </a:solidFill>
              <a:latin typeface="Times New Roman" panose="02020603050405020304" pitchFamily="18" charset="0"/>
              <a:ea typeface="+mj-ea"/>
              <a:cs typeface="+mj-cs"/>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5" name="Slide Number Placeholder 4">
            <a:extLst>
              <a:ext uri="{FF2B5EF4-FFF2-40B4-BE49-F238E27FC236}">
                <a16:creationId xmlns:a16="http://schemas.microsoft.com/office/drawing/2014/main" id="{D8EDAECD-FFEE-4D10-AF3F-761C09001B1D}"/>
              </a:ext>
            </a:extLst>
          </p:cNvPr>
          <p:cNvSpPr>
            <a:spLocks noGrp="1"/>
          </p:cNvSpPr>
          <p:nvPr>
            <p:ph type="sldNum" sz="quarter" idx="12"/>
          </p:nvPr>
        </p:nvSpPr>
        <p:spPr/>
        <p:txBody>
          <a:bodyPr/>
          <a:lstStyle/>
          <a:p>
            <a:fld id="{4A7E3419-8A2A-43D5-B06C-20B637727837}" type="slidenum">
              <a:rPr lang="en-US" smtClean="0"/>
              <a:t>15</a:t>
            </a:fld>
            <a:endParaRPr lang="en-GB"/>
          </a:p>
        </p:txBody>
      </p:sp>
      <p:sp>
        <p:nvSpPr>
          <p:cNvPr id="6" name="Footer Placeholder 5">
            <a:extLst>
              <a:ext uri="{FF2B5EF4-FFF2-40B4-BE49-F238E27FC236}">
                <a16:creationId xmlns:a16="http://schemas.microsoft.com/office/drawing/2014/main" id="{A1E421DB-6498-4D28-9708-8B0092E3051A}"/>
              </a:ext>
            </a:extLst>
          </p:cNvPr>
          <p:cNvSpPr>
            <a:spLocks noGrp="1"/>
          </p:cNvSpPr>
          <p:nvPr>
            <p:ph type="ftr" sz="quarter" idx="11"/>
          </p:nvPr>
        </p:nvSpPr>
        <p:spPr/>
        <p:txBody>
          <a:bodyPr/>
          <a:lstStyle/>
          <a:p>
            <a:r>
              <a:rPr lang="en-GB"/>
              <a:t>Compiler Design</a:t>
            </a:r>
          </a:p>
        </p:txBody>
      </p:sp>
      <p:pic>
        <p:nvPicPr>
          <p:cNvPr id="9" name="Picture 8">
            <a:extLst>
              <a:ext uri="{FF2B5EF4-FFF2-40B4-BE49-F238E27FC236}">
                <a16:creationId xmlns:a16="http://schemas.microsoft.com/office/drawing/2014/main" id="{BC50A0BB-C813-4FEA-B4EB-7DDC98591314}"/>
              </a:ext>
            </a:extLst>
          </p:cNvPr>
          <p:cNvPicPr>
            <a:picLocks noChangeAspect="1"/>
          </p:cNvPicPr>
          <p:nvPr/>
        </p:nvPicPr>
        <p:blipFill>
          <a:blip r:embed="rId3"/>
          <a:stretch>
            <a:fillRect/>
          </a:stretch>
        </p:blipFill>
        <p:spPr>
          <a:xfrm>
            <a:off x="332842" y="1425694"/>
            <a:ext cx="5355771" cy="4912704"/>
          </a:xfrm>
          <a:prstGeom prst="rect">
            <a:avLst/>
          </a:prstGeom>
        </p:spPr>
      </p:pic>
      <p:pic>
        <p:nvPicPr>
          <p:cNvPr id="11" name="Picture 10">
            <a:extLst>
              <a:ext uri="{FF2B5EF4-FFF2-40B4-BE49-F238E27FC236}">
                <a16:creationId xmlns:a16="http://schemas.microsoft.com/office/drawing/2014/main" id="{4F87F56F-F3AC-4B74-81DE-49013F60EFDB}"/>
              </a:ext>
            </a:extLst>
          </p:cNvPr>
          <p:cNvPicPr>
            <a:picLocks noChangeAspect="1"/>
          </p:cNvPicPr>
          <p:nvPr/>
        </p:nvPicPr>
        <p:blipFill>
          <a:blip r:embed="rId4"/>
          <a:stretch>
            <a:fillRect/>
          </a:stretch>
        </p:blipFill>
        <p:spPr>
          <a:xfrm>
            <a:off x="5955211" y="1421420"/>
            <a:ext cx="5688150" cy="4899025"/>
          </a:xfrm>
          <a:prstGeom prst="rect">
            <a:avLst/>
          </a:prstGeom>
        </p:spPr>
      </p:pic>
    </p:spTree>
    <p:extLst>
      <p:ext uri="{BB962C8B-B14F-4D97-AF65-F5344CB8AC3E}">
        <p14:creationId xmlns:p14="http://schemas.microsoft.com/office/powerpoint/2010/main" val="2345707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60DAE3D-3E75-4639-A234-D70395EFEF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662" y="1108365"/>
            <a:ext cx="6461760" cy="335280"/>
          </a:xfrm>
          <a:prstGeom prst="rect">
            <a:avLst/>
          </a:prstGeom>
        </p:spPr>
      </p:pic>
      <p:sp>
        <p:nvSpPr>
          <p:cNvPr id="9" name="Title 1">
            <a:extLst>
              <a:ext uri="{FF2B5EF4-FFF2-40B4-BE49-F238E27FC236}">
                <a16:creationId xmlns:a16="http://schemas.microsoft.com/office/drawing/2014/main" id="{8DD25AE1-F253-4113-B235-914C34DF564F}"/>
              </a:ext>
            </a:extLst>
          </p:cNvPr>
          <p:cNvSpPr txBox="1">
            <a:spLocks/>
          </p:cNvSpPr>
          <p:nvPr/>
        </p:nvSpPr>
        <p:spPr>
          <a:xfrm>
            <a:off x="1245726" y="527557"/>
            <a:ext cx="5718492" cy="58080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rgbClr val="000000"/>
                </a:solidFill>
                <a:latin typeface="Times New Roman" panose="02020603050405020304" pitchFamily="18" charset="0"/>
              </a:rPr>
              <a:t>Assignment Details</a:t>
            </a:r>
            <a:endParaRPr lang="en-US" sz="2400" dirty="0"/>
          </a:p>
        </p:txBody>
      </p:sp>
      <p:sp>
        <p:nvSpPr>
          <p:cNvPr id="11" name="Subtitle 2">
            <a:extLst>
              <a:ext uri="{FF2B5EF4-FFF2-40B4-BE49-F238E27FC236}">
                <a16:creationId xmlns:a16="http://schemas.microsoft.com/office/drawing/2014/main" id="{971CB46B-9E57-49A0-BAC4-418ADF433950}"/>
              </a:ext>
            </a:extLst>
          </p:cNvPr>
          <p:cNvSpPr txBox="1">
            <a:spLocks/>
          </p:cNvSpPr>
          <p:nvPr/>
        </p:nvSpPr>
        <p:spPr>
          <a:xfrm>
            <a:off x="1245726" y="1455654"/>
            <a:ext cx="10062353" cy="486479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200"/>
              </a:spcBef>
              <a:buNone/>
            </a:pPr>
            <a:r>
              <a:rPr lang="en-US" sz="2400" dirty="0">
                <a:latin typeface="Calibri"/>
                <a:ea typeface="+mn-lt"/>
                <a:cs typeface="Calibri"/>
              </a:rPr>
              <a:t>1-</a:t>
            </a:r>
            <a:r>
              <a:rPr lang="en-US" sz="2400" dirty="0">
                <a:ea typeface="+mn-lt"/>
                <a:cs typeface="+mn-lt"/>
              </a:rPr>
              <a:t> Write a regular expression for a simple network Router: router's in computer </a:t>
            </a:r>
            <a:br>
              <a:rPr lang="en-US" sz="2400" dirty="0">
                <a:ea typeface="+mn-lt"/>
                <a:cs typeface="+mn-lt"/>
              </a:rPr>
            </a:br>
            <a:r>
              <a:rPr lang="en-US" sz="2400" dirty="0">
                <a:ea typeface="+mn-lt"/>
                <a:cs typeface="+mn-lt"/>
              </a:rPr>
              <a:t>     network must validate ipv4 and drop all packet with private ipv4 address.</a:t>
            </a:r>
            <a:br>
              <a:rPr lang="en-US" sz="2400" dirty="0">
                <a:ea typeface="+mn-lt"/>
                <a:cs typeface="+mn-lt"/>
              </a:rPr>
            </a:br>
            <a:r>
              <a:rPr lang="en-US" sz="2400" dirty="0">
                <a:ea typeface="+mn-lt"/>
                <a:cs typeface="+mn-lt"/>
              </a:rPr>
              <a:t>    Write a anrlr4 grammar to validate IP addresses for a router.</a:t>
            </a:r>
            <a:br>
              <a:rPr lang="en-US" sz="2400" dirty="0">
                <a:ea typeface="+mn-lt"/>
                <a:cs typeface="+mn-lt"/>
              </a:rPr>
            </a:br>
            <a:r>
              <a:rPr lang="en-US" sz="2400" dirty="0">
                <a:ea typeface="+mn-lt"/>
                <a:cs typeface="+mn-lt"/>
              </a:rPr>
              <a:t>     </a:t>
            </a:r>
            <a:endParaRPr lang="en-US" sz="2400" dirty="0">
              <a:cs typeface="Calibri" panose="020F0502020204030204"/>
            </a:endParaRPr>
          </a:p>
          <a:p>
            <a:pPr marL="0" indent="0">
              <a:lnSpc>
                <a:spcPct val="100000"/>
              </a:lnSpc>
              <a:spcBef>
                <a:spcPts val="1200"/>
              </a:spcBef>
              <a:buNone/>
            </a:pPr>
            <a:r>
              <a:rPr lang="en-US" sz="2000" dirty="0" err="1">
                <a:solidFill>
                  <a:schemeClr val="accent1">
                    <a:lumMod val="50000"/>
                  </a:schemeClr>
                </a:solidFill>
                <a:ea typeface="+mn-lt"/>
                <a:cs typeface="+mn-lt"/>
              </a:rPr>
              <a:t>Requirment</a:t>
            </a:r>
            <a:r>
              <a:rPr lang="en-US" sz="2000" dirty="0">
                <a:solidFill>
                  <a:schemeClr val="accent6">
                    <a:lumMod val="50000"/>
                  </a:schemeClr>
                </a:solidFill>
                <a:ea typeface="+mn-lt"/>
                <a:cs typeface="+mn-lt"/>
              </a:rPr>
              <a:t>:</a:t>
            </a:r>
          </a:p>
          <a:p>
            <a:pPr marL="0" indent="0">
              <a:lnSpc>
                <a:spcPct val="100000"/>
              </a:lnSpc>
              <a:spcBef>
                <a:spcPts val="1200"/>
              </a:spcBef>
              <a:buNone/>
            </a:pPr>
            <a:r>
              <a:rPr lang="en-US" sz="2000" dirty="0">
                <a:solidFill>
                  <a:schemeClr val="accent1">
                    <a:lumMod val="50000"/>
                  </a:schemeClr>
                </a:solidFill>
                <a:ea typeface="+mn-lt"/>
                <a:cs typeface="+mn-lt"/>
              </a:rPr>
              <a:t>A)  An </a:t>
            </a:r>
            <a:r>
              <a:rPr lang="en-US" sz="2000" dirty="0" err="1">
                <a:solidFill>
                  <a:schemeClr val="accent1">
                    <a:lumMod val="50000"/>
                  </a:schemeClr>
                </a:solidFill>
                <a:ea typeface="+mn-lt"/>
                <a:cs typeface="+mn-lt"/>
              </a:rPr>
              <a:t>ip</a:t>
            </a:r>
            <a:r>
              <a:rPr lang="en-US" sz="2000" dirty="0">
                <a:solidFill>
                  <a:schemeClr val="accent1">
                    <a:lumMod val="50000"/>
                  </a:schemeClr>
                </a:solidFill>
                <a:ea typeface="+mn-lt"/>
                <a:cs typeface="+mn-lt"/>
              </a:rPr>
              <a:t> address consists of 3 numbers, separated with two dots. The value of each number is </a:t>
            </a:r>
            <a:br>
              <a:rPr lang="en-US" sz="2000" dirty="0">
                <a:solidFill>
                  <a:schemeClr val="accent1">
                    <a:lumMod val="50000"/>
                  </a:schemeClr>
                </a:solidFill>
                <a:ea typeface="+mn-lt"/>
                <a:cs typeface="+mn-lt"/>
              </a:rPr>
            </a:br>
            <a:r>
              <a:rPr lang="en-US" sz="2000" dirty="0">
                <a:solidFill>
                  <a:schemeClr val="accent1">
                    <a:lumMod val="50000"/>
                  </a:schemeClr>
                </a:solidFill>
                <a:ea typeface="+mn-lt"/>
                <a:cs typeface="+mn-lt"/>
              </a:rPr>
              <a:t>      0-255 For example: 255.189.10.37 Correct and 256.189.89.9 is error.</a:t>
            </a:r>
            <a:r>
              <a:rPr lang="en-US" sz="1800" dirty="0">
                <a:solidFill>
                  <a:schemeClr val="accent1">
                    <a:lumMod val="50000"/>
                  </a:schemeClr>
                </a:solidFill>
                <a:ea typeface="+mn-lt"/>
                <a:cs typeface="+mn-lt"/>
              </a:rPr>
              <a:t> </a:t>
            </a:r>
            <a:endParaRPr lang="en-US" sz="1800" dirty="0">
              <a:solidFill>
                <a:schemeClr val="accent1">
                  <a:lumMod val="50000"/>
                </a:schemeClr>
              </a:solidFill>
              <a:cs typeface="Calibri"/>
            </a:endParaRPr>
          </a:p>
          <a:p>
            <a:pPr marL="0" indent="0">
              <a:lnSpc>
                <a:spcPct val="100000"/>
              </a:lnSpc>
              <a:spcBef>
                <a:spcPts val="1200"/>
              </a:spcBef>
              <a:buNone/>
            </a:pPr>
            <a:r>
              <a:rPr lang="en-US" sz="2000" dirty="0">
                <a:solidFill>
                  <a:schemeClr val="accent1">
                    <a:lumMod val="50000"/>
                  </a:schemeClr>
                </a:solidFill>
                <a:ea typeface="+mn-lt"/>
                <a:cs typeface="+mn-lt"/>
              </a:rPr>
              <a:t>B)  private </a:t>
            </a:r>
            <a:r>
              <a:rPr lang="en-US" sz="2000" dirty="0" err="1">
                <a:solidFill>
                  <a:schemeClr val="accent1">
                    <a:lumMod val="50000"/>
                  </a:schemeClr>
                </a:solidFill>
                <a:ea typeface="+mn-lt"/>
                <a:cs typeface="+mn-lt"/>
              </a:rPr>
              <a:t>ip</a:t>
            </a:r>
            <a:r>
              <a:rPr lang="en-US" sz="2000" dirty="0">
                <a:solidFill>
                  <a:schemeClr val="accent1">
                    <a:lumMod val="50000"/>
                  </a:schemeClr>
                </a:solidFill>
                <a:ea typeface="+mn-lt"/>
                <a:cs typeface="+mn-lt"/>
              </a:rPr>
              <a:t> address range:</a:t>
            </a:r>
            <a:endParaRPr lang="en-US" sz="2000" b="1" dirty="0">
              <a:solidFill>
                <a:schemeClr val="accent1">
                  <a:lumMod val="50000"/>
                </a:schemeClr>
              </a:solidFill>
              <a:ea typeface="+mn-lt"/>
              <a:cs typeface="+mn-lt"/>
            </a:endParaRPr>
          </a:p>
        </p:txBody>
      </p:sp>
      <p:sp>
        <p:nvSpPr>
          <p:cNvPr id="2" name="Slide Number Placeholder 1">
            <a:extLst>
              <a:ext uri="{FF2B5EF4-FFF2-40B4-BE49-F238E27FC236}">
                <a16:creationId xmlns:a16="http://schemas.microsoft.com/office/drawing/2014/main" id="{9E817199-8F6A-41DE-8C1E-15428BC05AEE}"/>
              </a:ext>
            </a:extLst>
          </p:cNvPr>
          <p:cNvSpPr>
            <a:spLocks noGrp="1"/>
          </p:cNvSpPr>
          <p:nvPr>
            <p:ph type="sldNum" sz="quarter" idx="12"/>
          </p:nvPr>
        </p:nvSpPr>
        <p:spPr/>
        <p:txBody>
          <a:bodyPr/>
          <a:lstStyle/>
          <a:p>
            <a:fld id="{4A7E3419-8A2A-43D5-B06C-20B637727837}" type="slidenum">
              <a:rPr lang="en-US" smtClean="0"/>
              <a:t>2</a:t>
            </a:fld>
            <a:endParaRPr lang="en-GB"/>
          </a:p>
        </p:txBody>
      </p:sp>
      <p:sp>
        <p:nvSpPr>
          <p:cNvPr id="3" name="Footer Placeholder 2">
            <a:extLst>
              <a:ext uri="{FF2B5EF4-FFF2-40B4-BE49-F238E27FC236}">
                <a16:creationId xmlns:a16="http://schemas.microsoft.com/office/drawing/2014/main" id="{615BC657-508F-4808-9218-204CDD1C4724}"/>
              </a:ext>
            </a:extLst>
          </p:cNvPr>
          <p:cNvSpPr>
            <a:spLocks noGrp="1"/>
          </p:cNvSpPr>
          <p:nvPr>
            <p:ph type="ftr" sz="quarter" idx="11"/>
          </p:nvPr>
        </p:nvSpPr>
        <p:spPr/>
        <p:txBody>
          <a:bodyPr/>
          <a:lstStyle/>
          <a:p>
            <a:r>
              <a:rPr lang="en-GB"/>
              <a:t>Compiler Design</a:t>
            </a:r>
          </a:p>
        </p:txBody>
      </p:sp>
      <p:pic>
        <p:nvPicPr>
          <p:cNvPr id="4" name="Picture 5" descr="Graphical user interface, text, application&#10;&#10;Description automatically generated">
            <a:extLst>
              <a:ext uri="{FF2B5EF4-FFF2-40B4-BE49-F238E27FC236}">
                <a16:creationId xmlns:a16="http://schemas.microsoft.com/office/drawing/2014/main" id="{E3105199-5BCC-476C-A7FA-4099C1F3CBF4}"/>
              </a:ext>
            </a:extLst>
          </p:cNvPr>
          <p:cNvPicPr>
            <a:picLocks noChangeAspect="1"/>
          </p:cNvPicPr>
          <p:nvPr/>
        </p:nvPicPr>
        <p:blipFill>
          <a:blip r:embed="rId3"/>
          <a:stretch>
            <a:fillRect/>
          </a:stretch>
        </p:blipFill>
        <p:spPr>
          <a:xfrm>
            <a:off x="4773880" y="4451898"/>
            <a:ext cx="5504212" cy="1843373"/>
          </a:xfrm>
          <a:prstGeom prst="rect">
            <a:avLst/>
          </a:prstGeom>
        </p:spPr>
      </p:pic>
    </p:spTree>
    <p:extLst>
      <p:ext uri="{BB962C8B-B14F-4D97-AF65-F5344CB8AC3E}">
        <p14:creationId xmlns:p14="http://schemas.microsoft.com/office/powerpoint/2010/main" val="2912697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B0AB050-2F92-4D1A-94FB-2A94DCF248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8" name="Title 1">
            <a:extLst>
              <a:ext uri="{FF2B5EF4-FFF2-40B4-BE49-F238E27FC236}">
                <a16:creationId xmlns:a16="http://schemas.microsoft.com/office/drawing/2014/main" id="{1097543D-A939-46D2-8439-53D3792B2278}"/>
              </a:ext>
            </a:extLst>
          </p:cNvPr>
          <p:cNvSpPr txBox="1">
            <a:spLocks/>
          </p:cNvSpPr>
          <p:nvPr/>
        </p:nvSpPr>
        <p:spPr>
          <a:xfrm>
            <a:off x="1245726" y="527557"/>
            <a:ext cx="5718492" cy="58080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rgbClr val="000000"/>
                </a:solidFill>
                <a:latin typeface="Times New Roman" panose="02020603050405020304" pitchFamily="18" charset="0"/>
              </a:rPr>
              <a:t>Assignment Details</a:t>
            </a:r>
            <a:endParaRPr lang="en-US" sz="2400" dirty="0"/>
          </a:p>
        </p:txBody>
      </p:sp>
      <p:sp>
        <p:nvSpPr>
          <p:cNvPr id="12" name="Subtitle 2">
            <a:extLst>
              <a:ext uri="{FF2B5EF4-FFF2-40B4-BE49-F238E27FC236}">
                <a16:creationId xmlns:a16="http://schemas.microsoft.com/office/drawing/2014/main" id="{6CD25BC4-EAA6-4487-837E-6BAA1BEAB60E}"/>
              </a:ext>
            </a:extLst>
          </p:cNvPr>
          <p:cNvSpPr txBox="1">
            <a:spLocks/>
          </p:cNvSpPr>
          <p:nvPr/>
        </p:nvSpPr>
        <p:spPr>
          <a:xfrm>
            <a:off x="1245726" y="1446129"/>
            <a:ext cx="10195703" cy="487431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200"/>
              </a:spcBef>
              <a:buNone/>
            </a:pPr>
            <a:r>
              <a:rPr lang="en-US" sz="2400" dirty="0">
                <a:latin typeface="Times New Roman"/>
                <a:ea typeface="+mj-ea"/>
                <a:cs typeface="Times New Roman"/>
              </a:rPr>
              <a:t>2-</a:t>
            </a:r>
            <a:r>
              <a:rPr lang="en-US" sz="2400" dirty="0">
                <a:ea typeface="+mn-lt"/>
                <a:cs typeface="+mn-lt"/>
              </a:rPr>
              <a:t> Write a Python program, using ANTLR regular expression, over the </a:t>
            </a:r>
            <a:br>
              <a:rPr lang="en-US" sz="2400" dirty="0">
                <a:ea typeface="+mn-lt"/>
                <a:cs typeface="+mn-lt"/>
              </a:rPr>
            </a:br>
            <a:r>
              <a:rPr lang="en-US" sz="2400" dirty="0">
                <a:ea typeface="+mn-lt"/>
                <a:cs typeface="+mn-lt"/>
              </a:rPr>
              <a:t>     alphabet {a, b, c}: </a:t>
            </a:r>
          </a:p>
          <a:p>
            <a:pPr marL="0" indent="0">
              <a:lnSpc>
                <a:spcPct val="100000"/>
              </a:lnSpc>
              <a:spcBef>
                <a:spcPts val="1200"/>
              </a:spcBef>
              <a:buNone/>
            </a:pPr>
            <a:r>
              <a:rPr lang="en-US" sz="2400" dirty="0">
                <a:latin typeface="Calibri"/>
                <a:ea typeface="+mj-ea"/>
                <a:cs typeface="Calibri"/>
              </a:rPr>
              <a:t>       a)</a:t>
            </a:r>
            <a:r>
              <a:rPr lang="en-US" sz="2400" dirty="0">
                <a:ea typeface="+mn-lt"/>
                <a:cs typeface="+mn-lt"/>
              </a:rPr>
              <a:t> length of input is at least 2 and at most 4</a:t>
            </a:r>
            <a:endParaRPr lang="en-US" sz="2400" dirty="0">
              <a:latin typeface="Calibri"/>
              <a:ea typeface="+mj-ea"/>
              <a:cs typeface="Calibri"/>
            </a:endParaRPr>
          </a:p>
          <a:p>
            <a:pPr marL="0" indent="0">
              <a:lnSpc>
                <a:spcPct val="100000"/>
              </a:lnSpc>
              <a:spcBef>
                <a:spcPts val="1200"/>
              </a:spcBef>
              <a:buNone/>
            </a:pPr>
            <a:r>
              <a:rPr lang="en-US" sz="2400" dirty="0">
                <a:latin typeface="Calibri"/>
                <a:ea typeface="+mj-ea"/>
                <a:cs typeface="Calibri"/>
              </a:rPr>
              <a:t>       b) </a:t>
            </a:r>
            <a:r>
              <a:rPr lang="en-US" sz="2400" dirty="0">
                <a:ea typeface="+mn-lt"/>
                <a:cs typeface="+mn-lt"/>
              </a:rPr>
              <a:t>number of  'a's  is a multiple of 3</a:t>
            </a:r>
            <a:endParaRPr lang="en-US" sz="2400" dirty="0">
              <a:latin typeface="Calibri"/>
              <a:ea typeface="+mj-ea"/>
              <a:cs typeface="Calibri"/>
            </a:endParaRPr>
          </a:p>
          <a:p>
            <a:pPr marL="0" indent="0">
              <a:lnSpc>
                <a:spcPct val="100000"/>
              </a:lnSpc>
              <a:spcBef>
                <a:spcPts val="1200"/>
              </a:spcBef>
              <a:buNone/>
            </a:pPr>
            <a:r>
              <a:rPr lang="en-US" sz="2400" dirty="0">
                <a:latin typeface="Times New Roman"/>
                <a:ea typeface="+mj-ea"/>
                <a:cs typeface="Times New Roman"/>
              </a:rPr>
              <a:t>       c) </a:t>
            </a:r>
            <a:r>
              <a:rPr lang="en-US" sz="2400" dirty="0">
                <a:ea typeface="+mn-lt"/>
                <a:cs typeface="+mn-lt"/>
              </a:rPr>
              <a:t>contains at least three consecutive 'b's</a:t>
            </a:r>
            <a:endParaRPr lang="en-US" sz="2400" dirty="0">
              <a:latin typeface="Times New Roman"/>
              <a:ea typeface="+mj-ea"/>
              <a:cs typeface="Times New Roman"/>
            </a:endParaRPr>
          </a:p>
          <a:p>
            <a:pPr marL="0" indent="0">
              <a:lnSpc>
                <a:spcPct val="100000"/>
              </a:lnSpc>
              <a:spcBef>
                <a:spcPts val="1200"/>
              </a:spcBef>
              <a:buNone/>
            </a:pPr>
            <a:endParaRPr lang="en-US" sz="2400" dirty="0">
              <a:latin typeface="Times New Roman"/>
              <a:ea typeface="+mj-ea"/>
              <a:cs typeface="Times New Roman"/>
            </a:endParaRPr>
          </a:p>
          <a:p>
            <a:pPr marL="0" indent="0">
              <a:lnSpc>
                <a:spcPct val="100000"/>
              </a:lnSpc>
              <a:spcBef>
                <a:spcPts val="1200"/>
              </a:spcBef>
              <a:buNone/>
            </a:pPr>
            <a:r>
              <a:rPr lang="en-US" sz="2400" dirty="0">
                <a:latin typeface="Times New Roman"/>
                <a:ea typeface="+mj-ea"/>
                <a:cs typeface="Times New Roman"/>
              </a:rPr>
              <a:t>3- </a:t>
            </a:r>
            <a:r>
              <a:rPr lang="en-US" sz="2400" dirty="0">
                <a:latin typeface="Calibri"/>
                <a:ea typeface="+mj-ea"/>
                <a:cs typeface="Calibri"/>
              </a:rPr>
              <a:t>Depict</a:t>
            </a:r>
            <a:r>
              <a:rPr lang="en-US" sz="2400" dirty="0">
                <a:ea typeface="+mn-lt"/>
                <a:cs typeface="+mn-lt"/>
              </a:rPr>
              <a:t> a DFA to accept all the binary strings, that do not include the substring</a:t>
            </a:r>
            <a:br>
              <a:rPr lang="en-US" sz="2400" dirty="0">
                <a:ea typeface="+mn-lt"/>
                <a:cs typeface="+mn-lt"/>
              </a:rPr>
            </a:br>
            <a:r>
              <a:rPr lang="en-US" sz="2400" dirty="0">
                <a:ea typeface="+mn-lt"/>
                <a:cs typeface="+mn-lt"/>
              </a:rPr>
              <a:t>     “1101”. write a </a:t>
            </a:r>
            <a:r>
              <a:rPr lang="en-US" sz="2400" dirty="0" err="1">
                <a:ea typeface="+mn-lt"/>
                <a:cs typeface="+mn-lt"/>
              </a:rPr>
              <a:t>lexer</a:t>
            </a:r>
            <a:r>
              <a:rPr lang="en-US" sz="2400" dirty="0">
                <a:ea typeface="+mn-lt"/>
                <a:cs typeface="+mn-lt"/>
              </a:rPr>
              <a:t> function pseudocode to determine these strings.</a:t>
            </a:r>
            <a:br>
              <a:rPr lang="en-US" sz="2400" dirty="0">
                <a:ea typeface="+mn-lt"/>
                <a:cs typeface="+mn-lt"/>
              </a:rPr>
            </a:br>
            <a:r>
              <a:rPr lang="en-US" sz="2400" dirty="0">
                <a:ea typeface="+mn-lt"/>
                <a:cs typeface="+mn-lt"/>
              </a:rPr>
              <a:t>     </a:t>
            </a:r>
            <a:r>
              <a:rPr lang="en-US" sz="2000" dirty="0">
                <a:ea typeface="+mn-lt"/>
                <a:cs typeface="+mn-lt"/>
              </a:rPr>
              <a:t>(</a:t>
            </a:r>
            <a:r>
              <a:rPr lang="en-US" sz="2000" dirty="0">
                <a:ea typeface="+mj-ea"/>
                <a:cs typeface="Calibri"/>
              </a:rPr>
              <a:t>code implementation in any language is optional and have extra credit)</a:t>
            </a:r>
            <a:endParaRPr lang="en-US" dirty="0">
              <a:ea typeface="+mj-ea"/>
            </a:endParaRPr>
          </a:p>
          <a:p>
            <a:pPr marL="0" indent="0">
              <a:lnSpc>
                <a:spcPct val="100000"/>
              </a:lnSpc>
              <a:spcBef>
                <a:spcPts val="1200"/>
              </a:spcBef>
              <a:buNone/>
            </a:pPr>
            <a:endParaRPr lang="en-US" sz="2400" dirty="0">
              <a:ea typeface="+mj-ea"/>
              <a:cs typeface="Calibri"/>
            </a:endParaRPr>
          </a:p>
        </p:txBody>
      </p:sp>
      <p:sp>
        <p:nvSpPr>
          <p:cNvPr id="2" name="Slide Number Placeholder 1">
            <a:extLst>
              <a:ext uri="{FF2B5EF4-FFF2-40B4-BE49-F238E27FC236}">
                <a16:creationId xmlns:a16="http://schemas.microsoft.com/office/drawing/2014/main" id="{551A6025-1F11-4593-B402-B5B510087ACF}"/>
              </a:ext>
            </a:extLst>
          </p:cNvPr>
          <p:cNvSpPr>
            <a:spLocks noGrp="1"/>
          </p:cNvSpPr>
          <p:nvPr>
            <p:ph type="sldNum" sz="quarter" idx="12"/>
          </p:nvPr>
        </p:nvSpPr>
        <p:spPr/>
        <p:txBody>
          <a:bodyPr/>
          <a:lstStyle/>
          <a:p>
            <a:fld id="{4A7E3419-8A2A-43D5-B06C-20B637727837}" type="slidenum">
              <a:rPr lang="en-US" smtClean="0"/>
              <a:t>3</a:t>
            </a:fld>
            <a:endParaRPr lang="en-GB"/>
          </a:p>
        </p:txBody>
      </p:sp>
      <p:sp>
        <p:nvSpPr>
          <p:cNvPr id="4" name="Footer Placeholder 3">
            <a:extLst>
              <a:ext uri="{FF2B5EF4-FFF2-40B4-BE49-F238E27FC236}">
                <a16:creationId xmlns:a16="http://schemas.microsoft.com/office/drawing/2014/main" id="{E662AA76-25E9-435E-851A-416A40BB1C62}"/>
              </a:ext>
            </a:extLst>
          </p:cNvPr>
          <p:cNvSpPr>
            <a:spLocks noGrp="1"/>
          </p:cNvSpPr>
          <p:nvPr>
            <p:ph type="ftr" sz="quarter" idx="11"/>
          </p:nvPr>
        </p:nvSpPr>
        <p:spPr/>
        <p:txBody>
          <a:bodyPr/>
          <a:lstStyle/>
          <a:p>
            <a:r>
              <a:rPr lang="en-GB"/>
              <a:t>Compiler Design</a:t>
            </a:r>
          </a:p>
        </p:txBody>
      </p:sp>
    </p:spTree>
    <p:extLst>
      <p:ext uri="{BB962C8B-B14F-4D97-AF65-F5344CB8AC3E}">
        <p14:creationId xmlns:p14="http://schemas.microsoft.com/office/powerpoint/2010/main" val="3385683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B0AB050-2F92-4D1A-94FB-2A94DCF248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8" name="Title 1">
            <a:extLst>
              <a:ext uri="{FF2B5EF4-FFF2-40B4-BE49-F238E27FC236}">
                <a16:creationId xmlns:a16="http://schemas.microsoft.com/office/drawing/2014/main" id="{1097543D-A939-46D2-8439-53D3792B2278}"/>
              </a:ext>
            </a:extLst>
          </p:cNvPr>
          <p:cNvSpPr txBox="1">
            <a:spLocks/>
          </p:cNvSpPr>
          <p:nvPr/>
        </p:nvSpPr>
        <p:spPr>
          <a:xfrm>
            <a:off x="1245726" y="527557"/>
            <a:ext cx="5718492" cy="58080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rgbClr val="000000"/>
                </a:solidFill>
                <a:latin typeface="Times New Roman" panose="02020603050405020304" pitchFamily="18" charset="0"/>
              </a:rPr>
              <a:t>Assignment Details</a:t>
            </a:r>
            <a:endParaRPr lang="en-US" sz="2400" dirty="0"/>
          </a:p>
        </p:txBody>
      </p:sp>
      <p:sp>
        <p:nvSpPr>
          <p:cNvPr id="2" name="Slide Number Placeholder 1">
            <a:extLst>
              <a:ext uri="{FF2B5EF4-FFF2-40B4-BE49-F238E27FC236}">
                <a16:creationId xmlns:a16="http://schemas.microsoft.com/office/drawing/2014/main" id="{551A6025-1F11-4593-B402-B5B510087ACF}"/>
              </a:ext>
            </a:extLst>
          </p:cNvPr>
          <p:cNvSpPr>
            <a:spLocks noGrp="1"/>
          </p:cNvSpPr>
          <p:nvPr>
            <p:ph type="sldNum" sz="quarter" idx="12"/>
          </p:nvPr>
        </p:nvSpPr>
        <p:spPr/>
        <p:txBody>
          <a:bodyPr/>
          <a:lstStyle/>
          <a:p>
            <a:fld id="{4A7E3419-8A2A-43D5-B06C-20B637727837}" type="slidenum">
              <a:rPr lang="en-US" smtClean="0"/>
              <a:t>4</a:t>
            </a:fld>
            <a:endParaRPr lang="en-GB"/>
          </a:p>
        </p:txBody>
      </p:sp>
      <p:sp>
        <p:nvSpPr>
          <p:cNvPr id="4" name="Footer Placeholder 3">
            <a:extLst>
              <a:ext uri="{FF2B5EF4-FFF2-40B4-BE49-F238E27FC236}">
                <a16:creationId xmlns:a16="http://schemas.microsoft.com/office/drawing/2014/main" id="{E662AA76-25E9-435E-851A-416A40BB1C62}"/>
              </a:ext>
            </a:extLst>
          </p:cNvPr>
          <p:cNvSpPr>
            <a:spLocks noGrp="1"/>
          </p:cNvSpPr>
          <p:nvPr>
            <p:ph type="ftr" sz="quarter" idx="11"/>
          </p:nvPr>
        </p:nvSpPr>
        <p:spPr/>
        <p:txBody>
          <a:bodyPr/>
          <a:lstStyle/>
          <a:p>
            <a:r>
              <a:rPr lang="en-GB"/>
              <a:t>Compiler Design</a:t>
            </a:r>
          </a:p>
        </p:txBody>
      </p:sp>
      <p:sp>
        <p:nvSpPr>
          <p:cNvPr id="5" name="Subtitle 2">
            <a:extLst>
              <a:ext uri="{FF2B5EF4-FFF2-40B4-BE49-F238E27FC236}">
                <a16:creationId xmlns:a16="http://schemas.microsoft.com/office/drawing/2014/main" id="{F395B555-34A4-40EF-AE63-0672D54EDEA0}"/>
              </a:ext>
            </a:extLst>
          </p:cNvPr>
          <p:cNvSpPr txBox="1">
            <a:spLocks/>
          </p:cNvSpPr>
          <p:nvPr/>
        </p:nvSpPr>
        <p:spPr>
          <a:xfrm>
            <a:off x="1245726" y="1446129"/>
            <a:ext cx="10195703" cy="487431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200"/>
              </a:spcBef>
              <a:buNone/>
            </a:pPr>
            <a:r>
              <a:rPr lang="fa-IR" sz="2400" dirty="0">
                <a:ea typeface="+mj-ea"/>
                <a:cs typeface="Calibri"/>
              </a:rPr>
              <a:t> </a:t>
            </a:r>
            <a:r>
              <a:rPr lang="en-US" sz="2400" dirty="0">
                <a:ea typeface="+mj-ea"/>
                <a:cs typeface="Calibri"/>
              </a:rPr>
              <a:t>4- </a:t>
            </a:r>
            <a:r>
              <a:rPr lang="en-US" sz="2400" dirty="0">
                <a:ea typeface="+mn-lt"/>
                <a:cs typeface="+mn-lt"/>
              </a:rPr>
              <a:t>Write a function with lexical analyzer of anrlr4 that undo comments from </a:t>
            </a:r>
            <a:br>
              <a:rPr lang="en-US" sz="2400" dirty="0">
                <a:ea typeface="+mn-lt"/>
                <a:cs typeface="+mn-lt"/>
              </a:rPr>
            </a:br>
            <a:r>
              <a:rPr lang="en-US" sz="2400" dirty="0">
                <a:ea typeface="+mn-lt"/>
                <a:cs typeface="+mn-lt"/>
              </a:rPr>
              <a:t>     a Java program.</a:t>
            </a:r>
            <a:br>
              <a:rPr lang="en-US" sz="2400" dirty="0">
                <a:ea typeface="+mn-lt"/>
                <a:cs typeface="+mn-lt"/>
              </a:rPr>
            </a:br>
            <a:r>
              <a:rPr lang="en-US" sz="2400" dirty="0">
                <a:ea typeface="+mn-lt"/>
                <a:cs typeface="+mn-lt"/>
              </a:rPr>
              <a:t>     assume that:</a:t>
            </a:r>
            <a:br>
              <a:rPr lang="en-US" sz="2400" dirty="0">
                <a:ea typeface="+mn-lt"/>
                <a:cs typeface="+mn-lt"/>
              </a:rPr>
            </a:br>
            <a:r>
              <a:rPr lang="en-US" sz="2400" dirty="0">
                <a:ea typeface="+mn-lt"/>
                <a:cs typeface="+mn-lt"/>
              </a:rPr>
              <a:t>    a- we previously comment some piece of program and we know that  </a:t>
            </a:r>
            <a:br>
              <a:rPr lang="en-US" sz="2400" dirty="0">
                <a:ea typeface="+mn-lt"/>
                <a:cs typeface="+mn-lt"/>
              </a:rPr>
            </a:br>
            <a:r>
              <a:rPr lang="en-US" sz="2400" dirty="0">
                <a:ea typeface="+mn-lt"/>
                <a:cs typeface="+mn-lt"/>
              </a:rPr>
              <a:t>         piece of commented code has no error.</a:t>
            </a:r>
            <a:br>
              <a:rPr lang="en-US" sz="2400" dirty="0">
                <a:ea typeface="+mn-lt"/>
                <a:cs typeface="+mn-lt"/>
              </a:rPr>
            </a:br>
            <a:r>
              <a:rPr lang="en-US" sz="2400" dirty="0">
                <a:ea typeface="+mn-lt"/>
                <a:cs typeface="+mn-lt"/>
              </a:rPr>
              <a:t>   b- we know in this program all comments are piece of correct Java code.</a:t>
            </a:r>
            <a:br>
              <a:rPr lang="en-US" sz="2400" dirty="0">
                <a:ea typeface="+mn-lt"/>
                <a:cs typeface="+mn-lt"/>
              </a:rPr>
            </a:br>
            <a:r>
              <a:rPr lang="en-US" sz="2400" dirty="0">
                <a:ea typeface="+mn-lt"/>
                <a:cs typeface="+mn-lt"/>
              </a:rPr>
              <a:t>        and have not any discretional comment.</a:t>
            </a:r>
            <a:br>
              <a:rPr lang="en-US" sz="2400" dirty="0">
                <a:ea typeface="+mn-lt"/>
                <a:cs typeface="+mn-lt"/>
              </a:rPr>
            </a:br>
            <a:br>
              <a:rPr lang="en-US" sz="2400" dirty="0">
                <a:ea typeface="+mn-lt"/>
                <a:cs typeface="+mn-lt"/>
              </a:rPr>
            </a:br>
            <a:r>
              <a:rPr lang="en-US" sz="2400" dirty="0">
                <a:ea typeface="+mn-lt"/>
                <a:cs typeface="+mn-lt"/>
              </a:rPr>
              <a:t>Use antlr4 lexical analyzer and Java grammar in previous assignment. There is an example in next slide.</a:t>
            </a:r>
            <a:endParaRPr lang="en-US" dirty="0"/>
          </a:p>
        </p:txBody>
      </p:sp>
    </p:spTree>
    <p:extLst>
      <p:ext uri="{BB962C8B-B14F-4D97-AF65-F5344CB8AC3E}">
        <p14:creationId xmlns:p14="http://schemas.microsoft.com/office/powerpoint/2010/main" val="4062748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B0AB050-2F92-4D1A-94FB-2A94DCF248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8" name="Title 1">
            <a:extLst>
              <a:ext uri="{FF2B5EF4-FFF2-40B4-BE49-F238E27FC236}">
                <a16:creationId xmlns:a16="http://schemas.microsoft.com/office/drawing/2014/main" id="{1097543D-A939-46D2-8439-53D3792B2278}"/>
              </a:ext>
            </a:extLst>
          </p:cNvPr>
          <p:cNvSpPr txBox="1">
            <a:spLocks/>
          </p:cNvSpPr>
          <p:nvPr/>
        </p:nvSpPr>
        <p:spPr>
          <a:xfrm>
            <a:off x="1245726" y="527557"/>
            <a:ext cx="5718492" cy="58080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rgbClr val="000000"/>
                </a:solidFill>
                <a:latin typeface="Times New Roman" panose="02020603050405020304" pitchFamily="18" charset="0"/>
              </a:rPr>
              <a:t>Assignment Details</a:t>
            </a:r>
            <a:endParaRPr lang="en-US" sz="2400" dirty="0"/>
          </a:p>
        </p:txBody>
      </p:sp>
      <p:sp>
        <p:nvSpPr>
          <p:cNvPr id="2" name="Slide Number Placeholder 1">
            <a:extLst>
              <a:ext uri="{FF2B5EF4-FFF2-40B4-BE49-F238E27FC236}">
                <a16:creationId xmlns:a16="http://schemas.microsoft.com/office/drawing/2014/main" id="{551A6025-1F11-4593-B402-B5B510087ACF}"/>
              </a:ext>
            </a:extLst>
          </p:cNvPr>
          <p:cNvSpPr>
            <a:spLocks noGrp="1"/>
          </p:cNvSpPr>
          <p:nvPr>
            <p:ph type="sldNum" sz="quarter" idx="12"/>
          </p:nvPr>
        </p:nvSpPr>
        <p:spPr/>
        <p:txBody>
          <a:bodyPr/>
          <a:lstStyle/>
          <a:p>
            <a:fld id="{4A7E3419-8A2A-43D5-B06C-20B637727837}" type="slidenum">
              <a:rPr lang="en-US" smtClean="0"/>
              <a:t>5</a:t>
            </a:fld>
            <a:endParaRPr lang="en-GB"/>
          </a:p>
        </p:txBody>
      </p:sp>
      <p:sp>
        <p:nvSpPr>
          <p:cNvPr id="4" name="Footer Placeholder 3">
            <a:extLst>
              <a:ext uri="{FF2B5EF4-FFF2-40B4-BE49-F238E27FC236}">
                <a16:creationId xmlns:a16="http://schemas.microsoft.com/office/drawing/2014/main" id="{E662AA76-25E9-435E-851A-416A40BB1C62}"/>
              </a:ext>
            </a:extLst>
          </p:cNvPr>
          <p:cNvSpPr>
            <a:spLocks noGrp="1"/>
          </p:cNvSpPr>
          <p:nvPr>
            <p:ph type="ftr" sz="quarter" idx="11"/>
          </p:nvPr>
        </p:nvSpPr>
        <p:spPr/>
        <p:txBody>
          <a:bodyPr/>
          <a:lstStyle/>
          <a:p>
            <a:r>
              <a:rPr lang="en-GB"/>
              <a:t>Compiler Design</a:t>
            </a:r>
          </a:p>
        </p:txBody>
      </p:sp>
      <p:sp>
        <p:nvSpPr>
          <p:cNvPr id="9" name="Arrow: Right 8">
            <a:extLst>
              <a:ext uri="{FF2B5EF4-FFF2-40B4-BE49-F238E27FC236}">
                <a16:creationId xmlns:a16="http://schemas.microsoft.com/office/drawing/2014/main" id="{482B9AA1-3098-452E-9D37-A8E4DAA13E3C}"/>
              </a:ext>
            </a:extLst>
          </p:cNvPr>
          <p:cNvSpPr/>
          <p:nvPr/>
        </p:nvSpPr>
        <p:spPr>
          <a:xfrm>
            <a:off x="5654420" y="3120008"/>
            <a:ext cx="981075" cy="4857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44CB497E-3F5D-4317-B6D1-26BAB1DC2386}"/>
              </a:ext>
            </a:extLst>
          </p:cNvPr>
          <p:cNvSpPr txBox="1"/>
          <p:nvPr/>
        </p:nvSpPr>
        <p:spPr>
          <a:xfrm>
            <a:off x="6686550" y="153352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Output:</a:t>
            </a:r>
            <a:endParaRPr lang="en-US" dirty="0"/>
          </a:p>
        </p:txBody>
      </p:sp>
      <p:sp>
        <p:nvSpPr>
          <p:cNvPr id="14" name="TextBox 13">
            <a:extLst>
              <a:ext uri="{FF2B5EF4-FFF2-40B4-BE49-F238E27FC236}">
                <a16:creationId xmlns:a16="http://schemas.microsoft.com/office/drawing/2014/main" id="{13FB5239-4DC1-4085-8703-724D1ED6BC9D}"/>
              </a:ext>
            </a:extLst>
          </p:cNvPr>
          <p:cNvSpPr txBox="1"/>
          <p:nvPr/>
        </p:nvSpPr>
        <p:spPr>
          <a:xfrm>
            <a:off x="504825" y="153352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Input:</a:t>
            </a:r>
            <a:endParaRPr lang="en-US" dirty="0"/>
          </a:p>
        </p:txBody>
      </p:sp>
      <p:sp>
        <p:nvSpPr>
          <p:cNvPr id="17" name="TextBox 16">
            <a:extLst>
              <a:ext uri="{FF2B5EF4-FFF2-40B4-BE49-F238E27FC236}">
                <a16:creationId xmlns:a16="http://schemas.microsoft.com/office/drawing/2014/main" id="{A82DB83D-C797-4C32-ADCF-3CDBCE0EA9DD}"/>
              </a:ext>
            </a:extLst>
          </p:cNvPr>
          <p:cNvSpPr txBox="1"/>
          <p:nvPr/>
        </p:nvSpPr>
        <p:spPr>
          <a:xfrm>
            <a:off x="857250" y="5057775"/>
            <a:ext cx="1042987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Note that real compiler remove all comment in lexical </a:t>
            </a:r>
            <a:r>
              <a:rPr lang="en-GB" dirty="0" err="1">
                <a:ea typeface="+mn-lt"/>
                <a:cs typeface="+mn-lt"/>
              </a:rPr>
              <a:t>analyzer</a:t>
            </a:r>
            <a:r>
              <a:rPr lang="en-GB" dirty="0">
                <a:ea typeface="+mn-lt"/>
                <a:cs typeface="+mn-lt"/>
              </a:rPr>
              <a:t> step.</a:t>
            </a:r>
            <a:r>
              <a:rPr lang="en-GB" dirty="0"/>
              <a:t> So that in syntax </a:t>
            </a:r>
            <a:r>
              <a:rPr lang="en-GB" dirty="0" err="1"/>
              <a:t>analyzer</a:t>
            </a:r>
            <a:r>
              <a:rPr lang="en-GB" dirty="0"/>
              <a:t> step you don't have access to comments. So you must work in lexical </a:t>
            </a:r>
            <a:r>
              <a:rPr lang="en-GB" dirty="0" err="1"/>
              <a:t>analyzer</a:t>
            </a:r>
            <a:r>
              <a:rPr lang="en-GB" dirty="0"/>
              <a:t> step.</a:t>
            </a:r>
            <a:endParaRPr lang="en-US" dirty="0" err="1"/>
          </a:p>
        </p:txBody>
      </p:sp>
      <p:pic>
        <p:nvPicPr>
          <p:cNvPr id="3" name="Picture 2">
            <a:extLst>
              <a:ext uri="{FF2B5EF4-FFF2-40B4-BE49-F238E27FC236}">
                <a16:creationId xmlns:a16="http://schemas.microsoft.com/office/drawing/2014/main" id="{DDA6F66D-EFB9-4549-9334-41F4FA45C536}"/>
              </a:ext>
            </a:extLst>
          </p:cNvPr>
          <p:cNvPicPr>
            <a:picLocks noChangeAspect="1"/>
          </p:cNvPicPr>
          <p:nvPr/>
        </p:nvPicPr>
        <p:blipFill>
          <a:blip r:embed="rId4"/>
          <a:stretch>
            <a:fillRect/>
          </a:stretch>
        </p:blipFill>
        <p:spPr>
          <a:xfrm>
            <a:off x="1143973" y="2350302"/>
            <a:ext cx="3677163" cy="1981477"/>
          </a:xfrm>
          <a:prstGeom prst="rect">
            <a:avLst/>
          </a:prstGeom>
        </p:spPr>
      </p:pic>
      <p:pic>
        <p:nvPicPr>
          <p:cNvPr id="10" name="Picture 9">
            <a:extLst>
              <a:ext uri="{FF2B5EF4-FFF2-40B4-BE49-F238E27FC236}">
                <a16:creationId xmlns:a16="http://schemas.microsoft.com/office/drawing/2014/main" id="{909E414F-F312-4DA1-A544-ACDD872AA292}"/>
              </a:ext>
            </a:extLst>
          </p:cNvPr>
          <p:cNvPicPr>
            <a:picLocks noChangeAspect="1"/>
          </p:cNvPicPr>
          <p:nvPr/>
        </p:nvPicPr>
        <p:blipFill>
          <a:blip r:embed="rId5"/>
          <a:stretch>
            <a:fillRect/>
          </a:stretch>
        </p:blipFill>
        <p:spPr>
          <a:xfrm>
            <a:off x="6865506" y="2350302"/>
            <a:ext cx="3734321" cy="1905266"/>
          </a:xfrm>
          <a:prstGeom prst="rect">
            <a:avLst/>
          </a:prstGeom>
        </p:spPr>
      </p:pic>
    </p:spTree>
    <p:extLst>
      <p:ext uri="{BB962C8B-B14F-4D97-AF65-F5344CB8AC3E}">
        <p14:creationId xmlns:p14="http://schemas.microsoft.com/office/powerpoint/2010/main" val="4276102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6" y="527557"/>
            <a:ext cx="5718492" cy="580808"/>
          </a:xfrm>
        </p:spPr>
        <p:txBody>
          <a:bodyPr anchor="ctr">
            <a:noAutofit/>
          </a:bodyPr>
          <a:lstStyle/>
          <a:p>
            <a:pPr algn="l"/>
            <a:r>
              <a:rPr lang="en-US" sz="3600" dirty="0">
                <a:solidFill>
                  <a:srgbClr val="000000"/>
                </a:solidFill>
                <a:latin typeface="Times New Roman" panose="02020603050405020304" pitchFamily="18" charset="0"/>
              </a:rPr>
              <a:t>Assignment Details</a:t>
            </a:r>
            <a:endParaRPr lang="en-US" sz="2400" dirty="0"/>
          </a:p>
        </p:txBody>
      </p:sp>
      <p:sp>
        <p:nvSpPr>
          <p:cNvPr id="3" name="Subtitle 2"/>
          <p:cNvSpPr>
            <a:spLocks noGrp="1"/>
          </p:cNvSpPr>
          <p:nvPr>
            <p:ph type="subTitle" idx="1"/>
          </p:nvPr>
        </p:nvSpPr>
        <p:spPr>
          <a:xfrm>
            <a:off x="1245726" y="1455654"/>
            <a:ext cx="10062353" cy="4864791"/>
          </a:xfrm>
        </p:spPr>
        <p:txBody>
          <a:bodyPr vert="horz" lIns="91440" tIns="45720" rIns="91440" bIns="45720" rtlCol="0" anchor="t">
            <a:normAutofit/>
          </a:bodyPr>
          <a:lstStyle/>
          <a:p>
            <a:pPr algn="l">
              <a:lnSpc>
                <a:spcPct val="100000"/>
              </a:lnSpc>
              <a:spcBef>
                <a:spcPts val="1200"/>
              </a:spcBef>
            </a:pPr>
            <a:r>
              <a:rPr lang="en-US" dirty="0">
                <a:solidFill>
                  <a:srgbClr val="000000"/>
                </a:solidFill>
                <a:latin typeface="Times New Roman"/>
                <a:ea typeface="+mj-ea"/>
                <a:cs typeface="Times New Roman"/>
              </a:rPr>
              <a:t>Write and explain all question completely in your report (use screenshot)</a:t>
            </a:r>
          </a:p>
          <a:p>
            <a:pPr algn="l">
              <a:lnSpc>
                <a:spcPct val="100000"/>
              </a:lnSpc>
              <a:spcBef>
                <a:spcPts val="1200"/>
              </a:spcBef>
            </a:pPr>
            <a:r>
              <a:rPr lang="en-US" dirty="0">
                <a:latin typeface="Times New Roman"/>
                <a:ea typeface="+mj-ea"/>
                <a:cs typeface="Times New Roman"/>
              </a:rPr>
              <a:t>And attach your code please.</a:t>
            </a:r>
          </a:p>
          <a:p>
            <a:pPr algn="l">
              <a:lnSpc>
                <a:spcPct val="100000"/>
              </a:lnSpc>
              <a:spcBef>
                <a:spcPts val="1200"/>
              </a:spcBef>
            </a:pPr>
            <a:r>
              <a:rPr lang="en-US" dirty="0">
                <a:latin typeface="Times New Roman"/>
                <a:ea typeface="+mj-ea"/>
                <a:cs typeface="Times New Roman"/>
              </a:rPr>
              <a:t>Your report must be in end of this slide.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5" name="Subtitle 2">
            <a:extLst>
              <a:ext uri="{FF2B5EF4-FFF2-40B4-BE49-F238E27FC236}">
                <a16:creationId xmlns:a16="http://schemas.microsoft.com/office/drawing/2014/main" id="{DF2D774B-40DB-44D3-818A-72BDDF0FFF32}"/>
              </a:ext>
            </a:extLst>
          </p:cNvPr>
          <p:cNvSpPr txBox="1">
            <a:spLocks/>
          </p:cNvSpPr>
          <p:nvPr/>
        </p:nvSpPr>
        <p:spPr>
          <a:xfrm>
            <a:off x="5048027" y="4570941"/>
            <a:ext cx="2193594" cy="509059"/>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600"/>
              </a:spcBef>
            </a:pPr>
            <a:r>
              <a:rPr lang="en-US" b="1" dirty="0">
                <a:solidFill>
                  <a:srgbClr val="000000"/>
                </a:solidFill>
                <a:latin typeface="Times New Roman" panose="02020603050405020304" pitchFamily="18" charset="0"/>
                <a:ea typeface="+mj-ea"/>
                <a:cs typeface="+mj-cs"/>
              </a:rPr>
              <a:t>Good Luck!</a:t>
            </a:r>
            <a:endParaRPr lang="en-US" sz="1800" b="1" dirty="0">
              <a:solidFill>
                <a:srgbClr val="000000"/>
              </a:solidFill>
              <a:latin typeface="Times New Roman" panose="02020603050405020304" pitchFamily="18" charset="0"/>
              <a:ea typeface="+mj-ea"/>
              <a:cs typeface="+mj-cs"/>
            </a:endParaRPr>
          </a:p>
        </p:txBody>
      </p:sp>
      <p:sp>
        <p:nvSpPr>
          <p:cNvPr id="6" name="Slide Number Placeholder 5">
            <a:extLst>
              <a:ext uri="{FF2B5EF4-FFF2-40B4-BE49-F238E27FC236}">
                <a16:creationId xmlns:a16="http://schemas.microsoft.com/office/drawing/2014/main" id="{031417C9-44FE-45FA-9FFA-9E0162F2ADDD}"/>
              </a:ext>
            </a:extLst>
          </p:cNvPr>
          <p:cNvSpPr>
            <a:spLocks noGrp="1"/>
          </p:cNvSpPr>
          <p:nvPr>
            <p:ph type="sldNum" sz="quarter" idx="12"/>
          </p:nvPr>
        </p:nvSpPr>
        <p:spPr/>
        <p:txBody>
          <a:bodyPr/>
          <a:lstStyle/>
          <a:p>
            <a:fld id="{4A7E3419-8A2A-43D5-B06C-20B637727837}" type="slidenum">
              <a:rPr lang="en-US" smtClean="0"/>
              <a:t>6</a:t>
            </a:fld>
            <a:endParaRPr lang="en-GB"/>
          </a:p>
        </p:txBody>
      </p:sp>
      <p:sp>
        <p:nvSpPr>
          <p:cNvPr id="7" name="Footer Placeholder 6">
            <a:extLst>
              <a:ext uri="{FF2B5EF4-FFF2-40B4-BE49-F238E27FC236}">
                <a16:creationId xmlns:a16="http://schemas.microsoft.com/office/drawing/2014/main" id="{F1C89F48-78DD-4BE0-B244-2C08D19F1D6F}"/>
              </a:ext>
            </a:extLst>
          </p:cNvPr>
          <p:cNvSpPr>
            <a:spLocks noGrp="1"/>
          </p:cNvSpPr>
          <p:nvPr>
            <p:ph type="ftr" sz="quarter" idx="11"/>
          </p:nvPr>
        </p:nvSpPr>
        <p:spPr/>
        <p:txBody>
          <a:bodyPr/>
          <a:lstStyle/>
          <a:p>
            <a:r>
              <a:rPr lang="en-GB"/>
              <a:t>Compiler Design</a:t>
            </a:r>
          </a:p>
        </p:txBody>
      </p:sp>
    </p:spTree>
    <p:extLst>
      <p:ext uri="{BB962C8B-B14F-4D97-AF65-F5344CB8AC3E}">
        <p14:creationId xmlns:p14="http://schemas.microsoft.com/office/powerpoint/2010/main" val="1816522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6" y="527557"/>
            <a:ext cx="5718492" cy="580808"/>
          </a:xfrm>
        </p:spPr>
        <p:txBody>
          <a:bodyPr anchor="ctr">
            <a:noAutofit/>
          </a:bodyPr>
          <a:lstStyle/>
          <a:p>
            <a:pPr algn="l"/>
            <a:r>
              <a:rPr lang="en-US" sz="3600" dirty="0">
                <a:solidFill>
                  <a:srgbClr val="000000"/>
                </a:solidFill>
                <a:latin typeface="Times New Roman" panose="02020603050405020304" pitchFamily="18" charset="0"/>
              </a:rPr>
              <a:t>Solutions</a:t>
            </a:r>
            <a:endParaRPr lang="en-US" sz="2400" dirty="0"/>
          </a:p>
        </p:txBody>
      </p:sp>
      <p:sp>
        <p:nvSpPr>
          <p:cNvPr id="3" name="Subtitle 2"/>
          <p:cNvSpPr>
            <a:spLocks noGrp="1"/>
          </p:cNvSpPr>
          <p:nvPr>
            <p:ph type="subTitle" idx="1"/>
          </p:nvPr>
        </p:nvSpPr>
        <p:spPr>
          <a:xfrm>
            <a:off x="1079500" y="1455654"/>
            <a:ext cx="9964421" cy="4864791"/>
          </a:xfrm>
        </p:spPr>
        <p:txBody>
          <a:bodyPr>
            <a:normAutofit fontScale="77500" lnSpcReduction="20000"/>
          </a:bodyPr>
          <a:lstStyle/>
          <a:p>
            <a:pPr algn="l">
              <a:lnSpc>
                <a:spcPct val="100000"/>
              </a:lnSpc>
              <a:spcBef>
                <a:spcPts val="1200"/>
              </a:spcBef>
            </a:pPr>
            <a:r>
              <a:rPr lang="en-US" b="1" dirty="0">
                <a:solidFill>
                  <a:srgbClr val="FF0000"/>
                </a:solidFill>
                <a:latin typeface="Times New Roman" panose="02020603050405020304" pitchFamily="18" charset="0"/>
              </a:rPr>
              <a:t>A1.</a:t>
            </a:r>
          </a:p>
          <a:p>
            <a:pPr algn="l">
              <a:lnSpc>
                <a:spcPct val="100000"/>
              </a:lnSpc>
              <a:spcBef>
                <a:spcPts val="1200"/>
              </a:spcBef>
            </a:pPr>
            <a:br>
              <a:rPr lang="en-US" b="1" dirty="0">
                <a:solidFill>
                  <a:srgbClr val="FF0000"/>
                </a:solidFill>
                <a:latin typeface="Times New Roman" panose="02020603050405020304" pitchFamily="18" charset="0"/>
              </a:rPr>
            </a:br>
            <a:r>
              <a:rPr lang="en-US" sz="1900" dirty="0">
                <a:latin typeface="Times New Roman" panose="02020603050405020304" pitchFamily="18" charset="0"/>
              </a:rPr>
              <a:t>the corresponding grammar file in my code is q1.g4. what I did was to divide the answer domain into separate regions that must be accepted. Also I used two simple lex rules Octet and Dot for simplicity. So it contains the </a:t>
            </a:r>
            <a:r>
              <a:rPr lang="en-US" sz="1900" dirty="0" err="1">
                <a:latin typeface="Times New Roman" panose="02020603050405020304" pitchFamily="18" charset="0"/>
              </a:rPr>
              <a:t>ip</a:t>
            </a:r>
            <a:r>
              <a:rPr lang="en-US" sz="1900" dirty="0">
                <a:latin typeface="Times New Roman" panose="02020603050405020304" pitchFamily="18" charset="0"/>
              </a:rPr>
              <a:t> addresses that are:</a:t>
            </a:r>
          </a:p>
          <a:p>
            <a:pPr algn="l">
              <a:lnSpc>
                <a:spcPct val="100000"/>
              </a:lnSpc>
              <a:spcBef>
                <a:spcPts val="1200"/>
              </a:spcBef>
            </a:pPr>
            <a:br>
              <a:rPr lang="en-US" sz="1900" dirty="0">
                <a:latin typeface="Times New Roman" panose="02020603050405020304" pitchFamily="18" charset="0"/>
              </a:rPr>
            </a:br>
            <a:r>
              <a:rPr lang="en-US" sz="1900" dirty="0">
                <a:latin typeface="Times New Roman" panose="02020603050405020304" pitchFamily="18" charset="0"/>
              </a:rPr>
              <a:t>1. before class A: from 0.0.0.0 to 9.255.255.255</a:t>
            </a:r>
            <a:br>
              <a:rPr lang="en-US" sz="1900" dirty="0">
                <a:latin typeface="Times New Roman" panose="02020603050405020304" pitchFamily="18" charset="0"/>
              </a:rPr>
            </a:br>
            <a:br>
              <a:rPr lang="en-US" sz="1900" dirty="0">
                <a:latin typeface="Times New Roman" panose="02020603050405020304" pitchFamily="18" charset="0"/>
              </a:rPr>
            </a:br>
            <a:r>
              <a:rPr lang="en-US" sz="1900" dirty="0">
                <a:latin typeface="Times New Roman" panose="02020603050405020304" pitchFamily="18" charset="0"/>
              </a:rPr>
              <a:t>2. between A and B: from 11.0.0.0 to 172.15.255.255</a:t>
            </a:r>
          </a:p>
          <a:p>
            <a:pPr algn="l">
              <a:lnSpc>
                <a:spcPct val="100000"/>
              </a:lnSpc>
              <a:spcBef>
                <a:spcPts val="1200"/>
              </a:spcBef>
            </a:pPr>
            <a:r>
              <a:rPr lang="en-US" sz="1900" dirty="0">
                <a:latin typeface="Times New Roman" panose="02020603050405020304" pitchFamily="18" charset="0"/>
              </a:rPr>
              <a:t>3. Between B and C: from 172.32.0.0 to 192.167.255.255</a:t>
            </a:r>
          </a:p>
          <a:p>
            <a:pPr algn="l">
              <a:lnSpc>
                <a:spcPct val="100000"/>
              </a:lnSpc>
              <a:spcBef>
                <a:spcPts val="1200"/>
              </a:spcBef>
            </a:pPr>
            <a:r>
              <a:rPr lang="en-US" sz="1900" dirty="0">
                <a:latin typeface="Times New Roman" panose="02020603050405020304" pitchFamily="18" charset="0"/>
              </a:rPr>
              <a:t>4. After C: from 192.169.0.0 to 255.255.255.255</a:t>
            </a:r>
          </a:p>
          <a:p>
            <a:pPr algn="l">
              <a:lnSpc>
                <a:spcPct val="100000"/>
              </a:lnSpc>
              <a:spcBef>
                <a:spcPts val="1200"/>
              </a:spcBef>
            </a:pPr>
            <a:endParaRPr lang="en-US" sz="1900" dirty="0">
              <a:latin typeface="Times New Roman" panose="02020603050405020304" pitchFamily="18" charset="0"/>
            </a:endParaRPr>
          </a:p>
          <a:p>
            <a:pPr algn="l">
              <a:lnSpc>
                <a:spcPct val="100000"/>
              </a:lnSpc>
              <a:spcBef>
                <a:spcPts val="1200"/>
              </a:spcBef>
            </a:pPr>
            <a:r>
              <a:rPr lang="en-US" sz="1900" dirty="0">
                <a:latin typeface="Times New Roman" panose="02020603050405020304" pitchFamily="18" charset="0"/>
              </a:rPr>
              <a:t>Each of these intervals then are divided to subintervals that their regex can be defined easily. Above of each regex, there is comment that specifies the corresponding interval which that regex covers. </a:t>
            </a:r>
          </a:p>
          <a:p>
            <a:pPr algn="l">
              <a:lnSpc>
                <a:spcPct val="100000"/>
              </a:lnSpc>
              <a:spcBef>
                <a:spcPts val="1200"/>
              </a:spcBef>
            </a:pPr>
            <a:r>
              <a:rPr lang="en-US" sz="1900" b="1" dirty="0">
                <a:solidFill>
                  <a:srgbClr val="00B050"/>
                </a:solidFill>
                <a:latin typeface="Times New Roman" panose="02020603050405020304" pitchFamily="18" charset="0"/>
              </a:rPr>
              <a:t>Totally I have defined 20 lex rules and 1 parse rule for defining the regex of this question.</a:t>
            </a:r>
          </a:p>
          <a:p>
            <a:pPr algn="l">
              <a:lnSpc>
                <a:spcPct val="100000"/>
              </a:lnSpc>
              <a:spcBef>
                <a:spcPts val="1200"/>
              </a:spcBef>
            </a:pPr>
            <a:r>
              <a:rPr lang="en-US" sz="1900" dirty="0">
                <a:latin typeface="Times New Roman" panose="02020603050405020304" pitchFamily="18" charset="0"/>
              </a:rPr>
              <a:t>				 </a:t>
            </a:r>
          </a:p>
          <a:p>
            <a:pPr algn="l">
              <a:lnSpc>
                <a:spcPct val="100000"/>
              </a:lnSpc>
              <a:spcBef>
                <a:spcPts val="1200"/>
              </a:spcBef>
            </a:pPr>
            <a:r>
              <a:rPr lang="en-US" sz="1900" dirty="0">
                <a:latin typeface="Times New Roman" panose="02020603050405020304" pitchFamily="18" charset="0"/>
              </a:rPr>
              <a:t> </a:t>
            </a:r>
            <a:br>
              <a:rPr lang="en-US" b="1" dirty="0">
                <a:solidFill>
                  <a:srgbClr val="00B050"/>
                </a:solidFill>
                <a:latin typeface="Times New Roman" panose="02020603050405020304" pitchFamily="18" charset="0"/>
              </a:rPr>
            </a:br>
            <a:endParaRPr lang="en-US" b="1" dirty="0">
              <a:solidFill>
                <a:srgbClr val="00B050"/>
              </a:solidFill>
              <a:latin typeface="Times New Roman" panose="02020603050405020304" pitchFamily="18" charset="0"/>
              <a:ea typeface="+mj-ea"/>
              <a:cs typeface="+mj-cs"/>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5" name="Slide Number Placeholder 4">
            <a:extLst>
              <a:ext uri="{FF2B5EF4-FFF2-40B4-BE49-F238E27FC236}">
                <a16:creationId xmlns:a16="http://schemas.microsoft.com/office/drawing/2014/main" id="{D8EDAECD-FFEE-4D10-AF3F-761C09001B1D}"/>
              </a:ext>
            </a:extLst>
          </p:cNvPr>
          <p:cNvSpPr>
            <a:spLocks noGrp="1"/>
          </p:cNvSpPr>
          <p:nvPr>
            <p:ph type="sldNum" sz="quarter" idx="12"/>
          </p:nvPr>
        </p:nvSpPr>
        <p:spPr/>
        <p:txBody>
          <a:bodyPr/>
          <a:lstStyle/>
          <a:p>
            <a:fld id="{4A7E3419-8A2A-43D5-B06C-20B637727837}" type="slidenum">
              <a:rPr lang="en-US" smtClean="0"/>
              <a:t>7</a:t>
            </a:fld>
            <a:endParaRPr lang="en-GB"/>
          </a:p>
        </p:txBody>
      </p:sp>
      <p:sp>
        <p:nvSpPr>
          <p:cNvPr id="6" name="Footer Placeholder 5">
            <a:extLst>
              <a:ext uri="{FF2B5EF4-FFF2-40B4-BE49-F238E27FC236}">
                <a16:creationId xmlns:a16="http://schemas.microsoft.com/office/drawing/2014/main" id="{A1E421DB-6498-4D28-9708-8B0092E3051A}"/>
              </a:ext>
            </a:extLst>
          </p:cNvPr>
          <p:cNvSpPr>
            <a:spLocks noGrp="1"/>
          </p:cNvSpPr>
          <p:nvPr>
            <p:ph type="ftr" sz="quarter" idx="11"/>
          </p:nvPr>
        </p:nvSpPr>
        <p:spPr/>
        <p:txBody>
          <a:bodyPr/>
          <a:lstStyle/>
          <a:p>
            <a:r>
              <a:rPr lang="en-GB"/>
              <a:t>Compiler Design</a:t>
            </a:r>
          </a:p>
        </p:txBody>
      </p:sp>
    </p:spTree>
    <p:extLst>
      <p:ext uri="{BB962C8B-B14F-4D97-AF65-F5344CB8AC3E}">
        <p14:creationId xmlns:p14="http://schemas.microsoft.com/office/powerpoint/2010/main" val="1641512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6" y="527557"/>
            <a:ext cx="5718492" cy="580808"/>
          </a:xfrm>
        </p:spPr>
        <p:txBody>
          <a:bodyPr anchor="ctr">
            <a:noAutofit/>
          </a:bodyPr>
          <a:lstStyle/>
          <a:p>
            <a:pPr algn="l"/>
            <a:r>
              <a:rPr lang="en-US" sz="3600" dirty="0">
                <a:solidFill>
                  <a:srgbClr val="000000"/>
                </a:solidFill>
                <a:latin typeface="Times New Roman" panose="02020603050405020304" pitchFamily="18" charset="0"/>
              </a:rPr>
              <a:t>Solutions</a:t>
            </a:r>
            <a:endParaRPr lang="en-US" sz="2400" dirty="0"/>
          </a:p>
        </p:txBody>
      </p:sp>
      <p:sp>
        <p:nvSpPr>
          <p:cNvPr id="3" name="Subtitle 2"/>
          <p:cNvSpPr>
            <a:spLocks noGrp="1"/>
          </p:cNvSpPr>
          <p:nvPr>
            <p:ph type="subTitle" idx="1"/>
          </p:nvPr>
        </p:nvSpPr>
        <p:spPr>
          <a:xfrm>
            <a:off x="1079500" y="1455654"/>
            <a:ext cx="10444843" cy="4864791"/>
          </a:xfrm>
        </p:spPr>
        <p:txBody>
          <a:bodyPr>
            <a:normAutofit fontScale="92500" lnSpcReduction="20000"/>
          </a:bodyPr>
          <a:lstStyle/>
          <a:p>
            <a:pPr algn="l">
              <a:lnSpc>
                <a:spcPct val="100000"/>
              </a:lnSpc>
              <a:spcBef>
                <a:spcPts val="1200"/>
              </a:spcBef>
            </a:pPr>
            <a:r>
              <a:rPr lang="en-US" b="1" dirty="0">
                <a:solidFill>
                  <a:srgbClr val="FF0000"/>
                </a:solidFill>
                <a:latin typeface="Times New Roman" panose="02020603050405020304" pitchFamily="18" charset="0"/>
              </a:rPr>
              <a:t>A2.</a:t>
            </a:r>
          </a:p>
          <a:p>
            <a:pPr marL="457200" indent="-457200" algn="l">
              <a:lnSpc>
                <a:spcPct val="100000"/>
              </a:lnSpc>
              <a:spcBef>
                <a:spcPts val="1200"/>
              </a:spcBef>
              <a:buAutoNum type="alphaLcParenR"/>
            </a:pPr>
            <a:r>
              <a:rPr lang="en-US" sz="2000" dirty="0">
                <a:latin typeface="Times New Roman" panose="02020603050405020304" pitchFamily="18" charset="0"/>
              </a:rPr>
              <a:t>I defined a ‘Char’ that must be repeated at least 2 times and at most 4 times. The Char is a, b or c. (q2_a.g4) here is the corresponding regex:</a:t>
            </a:r>
          </a:p>
          <a:p>
            <a:pPr algn="l">
              <a:lnSpc>
                <a:spcPct val="100000"/>
              </a:lnSpc>
              <a:spcBef>
                <a:spcPts val="1200"/>
              </a:spcBef>
            </a:pPr>
            <a:r>
              <a:rPr lang="en-US" sz="2000" b="1" dirty="0">
                <a:solidFill>
                  <a:srgbClr val="00B050"/>
                </a:solidFill>
                <a:latin typeface="Times New Roman" panose="02020603050405020304" pitchFamily="18" charset="0"/>
              </a:rPr>
              <a:t>(a + b + c) (a + b + c) + (a + b + c) (a + b + c) (a + b + c) + (a + b + c) (a + b + c) (a + b + c) (a + b + c)</a:t>
            </a:r>
          </a:p>
          <a:p>
            <a:pPr algn="l">
              <a:lnSpc>
                <a:spcPct val="100000"/>
              </a:lnSpc>
              <a:spcBef>
                <a:spcPts val="1200"/>
              </a:spcBef>
            </a:pPr>
            <a:endParaRPr lang="en-US" sz="2000" b="1" dirty="0">
              <a:solidFill>
                <a:srgbClr val="FF0000"/>
              </a:solidFill>
              <a:latin typeface="Times New Roman" panose="02020603050405020304" pitchFamily="18" charset="0"/>
            </a:endParaRPr>
          </a:p>
          <a:p>
            <a:pPr algn="l">
              <a:lnSpc>
                <a:spcPct val="100000"/>
              </a:lnSpc>
              <a:spcBef>
                <a:spcPts val="1200"/>
              </a:spcBef>
            </a:pPr>
            <a:r>
              <a:rPr lang="en-US" sz="2000" dirty="0">
                <a:latin typeface="Times New Roman" panose="02020603050405020304" pitchFamily="18" charset="0"/>
              </a:rPr>
              <a:t>b) I implemented the corresponding regex for that in q2_b.g4:</a:t>
            </a:r>
          </a:p>
          <a:p>
            <a:pPr algn="l">
              <a:lnSpc>
                <a:spcPct val="100000"/>
              </a:lnSpc>
              <a:spcBef>
                <a:spcPts val="1200"/>
              </a:spcBef>
            </a:pPr>
            <a:r>
              <a:rPr lang="en-US" sz="2000" b="1" dirty="0">
                <a:solidFill>
                  <a:srgbClr val="00B050"/>
                </a:solidFill>
                <a:latin typeface="Times New Roman" panose="02020603050405020304" pitchFamily="18" charset="0"/>
              </a:rPr>
              <a:t>((b + c)* a (b + c)* a (b + c)* a (b + c)* )*</a:t>
            </a:r>
          </a:p>
          <a:p>
            <a:pPr algn="l">
              <a:lnSpc>
                <a:spcPct val="100000"/>
              </a:lnSpc>
              <a:spcBef>
                <a:spcPts val="1200"/>
              </a:spcBef>
            </a:pPr>
            <a:endParaRPr lang="en-US" sz="2000" b="1" dirty="0">
              <a:solidFill>
                <a:srgbClr val="00B050"/>
              </a:solidFill>
              <a:latin typeface="Times New Roman" panose="02020603050405020304" pitchFamily="18" charset="0"/>
            </a:endParaRPr>
          </a:p>
          <a:p>
            <a:pPr algn="l">
              <a:lnSpc>
                <a:spcPct val="100000"/>
              </a:lnSpc>
              <a:spcBef>
                <a:spcPts val="1200"/>
              </a:spcBef>
            </a:pPr>
            <a:r>
              <a:rPr lang="en-US" sz="2000" b="1" dirty="0">
                <a:latin typeface="Times New Roman" panose="02020603050405020304" pitchFamily="18" charset="0"/>
              </a:rPr>
              <a:t>c) </a:t>
            </a:r>
            <a:r>
              <a:rPr lang="en-US" sz="2000" dirty="0">
                <a:latin typeface="Times New Roman" panose="02020603050405020304" pitchFamily="18" charset="0"/>
              </a:rPr>
              <a:t>) I implemented the corresponding regex for that in q2_c.g4:</a:t>
            </a:r>
          </a:p>
          <a:p>
            <a:pPr algn="l">
              <a:lnSpc>
                <a:spcPct val="100000"/>
              </a:lnSpc>
              <a:spcBef>
                <a:spcPts val="1200"/>
              </a:spcBef>
            </a:pPr>
            <a:r>
              <a:rPr lang="en-US" sz="2000" b="1" dirty="0">
                <a:solidFill>
                  <a:srgbClr val="00B050"/>
                </a:solidFill>
                <a:latin typeface="Times New Roman" panose="02020603050405020304" pitchFamily="18" charset="0"/>
              </a:rPr>
              <a:t>(a + c)* </a:t>
            </a:r>
            <a:r>
              <a:rPr lang="en-US" sz="2000" b="1" dirty="0" err="1">
                <a:solidFill>
                  <a:srgbClr val="00B050"/>
                </a:solidFill>
                <a:latin typeface="Times New Roman" panose="02020603050405020304" pitchFamily="18" charset="0"/>
              </a:rPr>
              <a:t>bbb</a:t>
            </a:r>
            <a:r>
              <a:rPr lang="en-US" sz="2000" b="1" dirty="0">
                <a:solidFill>
                  <a:srgbClr val="00B050"/>
                </a:solidFill>
                <a:latin typeface="Times New Roman" panose="02020603050405020304" pitchFamily="18" charset="0"/>
              </a:rPr>
              <a:t> (a + b + c)*</a:t>
            </a:r>
          </a:p>
          <a:p>
            <a:pPr algn="l">
              <a:lnSpc>
                <a:spcPct val="100000"/>
              </a:lnSpc>
              <a:spcBef>
                <a:spcPts val="1200"/>
              </a:spcBef>
            </a:pPr>
            <a:r>
              <a:rPr lang="en-US" sz="2000" b="1" dirty="0">
                <a:latin typeface="Times New Roman" panose="02020603050405020304" pitchFamily="18" charset="0"/>
              </a:rPr>
              <a:t> So finally there are 3 grammar files for this question in my project.</a:t>
            </a:r>
            <a:br>
              <a:rPr lang="en-US" b="1" dirty="0">
                <a:solidFill>
                  <a:srgbClr val="FF0000"/>
                </a:solidFill>
                <a:latin typeface="Times New Roman" panose="02020603050405020304" pitchFamily="18" charset="0"/>
              </a:rPr>
            </a:br>
            <a:br>
              <a:rPr lang="en-US" b="1" dirty="0">
                <a:solidFill>
                  <a:srgbClr val="00B050"/>
                </a:solidFill>
                <a:latin typeface="Times New Roman" panose="02020603050405020304" pitchFamily="18" charset="0"/>
              </a:rPr>
            </a:br>
            <a:endParaRPr lang="en-US" b="1" dirty="0">
              <a:solidFill>
                <a:srgbClr val="00B050"/>
              </a:solidFill>
              <a:latin typeface="Times New Roman" panose="02020603050405020304" pitchFamily="18" charset="0"/>
              <a:ea typeface="+mj-ea"/>
              <a:cs typeface="+mj-cs"/>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5" name="Slide Number Placeholder 4">
            <a:extLst>
              <a:ext uri="{FF2B5EF4-FFF2-40B4-BE49-F238E27FC236}">
                <a16:creationId xmlns:a16="http://schemas.microsoft.com/office/drawing/2014/main" id="{D8EDAECD-FFEE-4D10-AF3F-761C09001B1D}"/>
              </a:ext>
            </a:extLst>
          </p:cNvPr>
          <p:cNvSpPr>
            <a:spLocks noGrp="1"/>
          </p:cNvSpPr>
          <p:nvPr>
            <p:ph type="sldNum" sz="quarter" idx="12"/>
          </p:nvPr>
        </p:nvSpPr>
        <p:spPr/>
        <p:txBody>
          <a:bodyPr/>
          <a:lstStyle/>
          <a:p>
            <a:fld id="{4A7E3419-8A2A-43D5-B06C-20B637727837}" type="slidenum">
              <a:rPr lang="en-US" smtClean="0"/>
              <a:t>8</a:t>
            </a:fld>
            <a:endParaRPr lang="en-GB"/>
          </a:p>
        </p:txBody>
      </p:sp>
      <p:sp>
        <p:nvSpPr>
          <p:cNvPr id="6" name="Footer Placeholder 5">
            <a:extLst>
              <a:ext uri="{FF2B5EF4-FFF2-40B4-BE49-F238E27FC236}">
                <a16:creationId xmlns:a16="http://schemas.microsoft.com/office/drawing/2014/main" id="{A1E421DB-6498-4D28-9708-8B0092E3051A}"/>
              </a:ext>
            </a:extLst>
          </p:cNvPr>
          <p:cNvSpPr>
            <a:spLocks noGrp="1"/>
          </p:cNvSpPr>
          <p:nvPr>
            <p:ph type="ftr" sz="quarter" idx="11"/>
          </p:nvPr>
        </p:nvSpPr>
        <p:spPr/>
        <p:txBody>
          <a:bodyPr/>
          <a:lstStyle/>
          <a:p>
            <a:r>
              <a:rPr lang="en-GB"/>
              <a:t>Compiler Design</a:t>
            </a:r>
          </a:p>
        </p:txBody>
      </p:sp>
    </p:spTree>
    <p:extLst>
      <p:ext uri="{BB962C8B-B14F-4D97-AF65-F5344CB8AC3E}">
        <p14:creationId xmlns:p14="http://schemas.microsoft.com/office/powerpoint/2010/main" val="4012668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726" y="527557"/>
            <a:ext cx="5718492" cy="580808"/>
          </a:xfrm>
        </p:spPr>
        <p:txBody>
          <a:bodyPr anchor="ctr">
            <a:noAutofit/>
          </a:bodyPr>
          <a:lstStyle/>
          <a:p>
            <a:pPr algn="l"/>
            <a:r>
              <a:rPr lang="en-US" sz="3600" dirty="0">
                <a:solidFill>
                  <a:srgbClr val="000000"/>
                </a:solidFill>
                <a:latin typeface="Times New Roman" panose="02020603050405020304" pitchFamily="18" charset="0"/>
              </a:rPr>
              <a:t>Solutions</a:t>
            </a:r>
            <a:endParaRPr lang="en-US" sz="2400" dirty="0"/>
          </a:p>
        </p:txBody>
      </p:sp>
      <p:sp>
        <p:nvSpPr>
          <p:cNvPr id="3" name="Subtitle 2"/>
          <p:cNvSpPr>
            <a:spLocks noGrp="1"/>
          </p:cNvSpPr>
          <p:nvPr>
            <p:ph type="subTitle" idx="1"/>
          </p:nvPr>
        </p:nvSpPr>
        <p:spPr>
          <a:xfrm>
            <a:off x="1079500" y="1455654"/>
            <a:ext cx="9964421" cy="4864791"/>
          </a:xfrm>
        </p:spPr>
        <p:txBody>
          <a:bodyPr>
            <a:normAutofit/>
          </a:bodyPr>
          <a:lstStyle/>
          <a:p>
            <a:pPr algn="l">
              <a:lnSpc>
                <a:spcPct val="100000"/>
              </a:lnSpc>
              <a:spcBef>
                <a:spcPts val="1200"/>
              </a:spcBef>
            </a:pPr>
            <a:r>
              <a:rPr lang="en-US" b="1" dirty="0">
                <a:solidFill>
                  <a:srgbClr val="FF0000"/>
                </a:solidFill>
                <a:latin typeface="Times New Roman" panose="02020603050405020304" pitchFamily="18" charset="0"/>
              </a:rPr>
              <a:t>A3. </a:t>
            </a:r>
            <a:r>
              <a:rPr lang="en-US" sz="1900" dirty="0">
                <a:latin typeface="Times New Roman" panose="02020603050405020304" pitchFamily="18" charset="0"/>
              </a:rPr>
              <a:t>first I have implemented the </a:t>
            </a:r>
            <a:r>
              <a:rPr lang="en-US" sz="1900" dirty="0" err="1">
                <a:latin typeface="Times New Roman" panose="02020603050405020304" pitchFamily="18" charset="0"/>
              </a:rPr>
              <a:t>dfa</a:t>
            </a:r>
            <a:r>
              <a:rPr lang="en-US" sz="1900" dirty="0">
                <a:latin typeface="Times New Roman" panose="02020603050405020304" pitchFamily="18" charset="0"/>
              </a:rPr>
              <a:t> here</a:t>
            </a:r>
            <a:r>
              <a:rPr lang="en-US" dirty="0">
                <a:latin typeface="Times New Roman" panose="02020603050405020304" pitchFamily="18" charset="0"/>
              </a:rPr>
              <a:t>.</a:t>
            </a:r>
            <a:endParaRPr lang="en-US" b="1" dirty="0">
              <a:solidFill>
                <a:srgbClr val="FF0000"/>
              </a:solidFill>
              <a:latin typeface="Times New Roman" panose="02020603050405020304" pitchFamily="18" charset="0"/>
            </a:endParaRPr>
          </a:p>
          <a:p>
            <a:pPr algn="l">
              <a:lnSpc>
                <a:spcPct val="100000"/>
              </a:lnSpc>
              <a:spcBef>
                <a:spcPts val="1200"/>
              </a:spcBef>
            </a:pPr>
            <a:endParaRPr lang="en-US" b="1" dirty="0">
              <a:solidFill>
                <a:srgbClr val="FF0000"/>
              </a:solidFill>
              <a:latin typeface="Times New Roman" panose="02020603050405020304" pitchFamily="18" charset="0"/>
            </a:endParaRPr>
          </a:p>
          <a:p>
            <a:pPr algn="l">
              <a:lnSpc>
                <a:spcPct val="100000"/>
              </a:lnSpc>
              <a:spcBef>
                <a:spcPts val="1200"/>
              </a:spcBef>
            </a:pPr>
            <a:br>
              <a:rPr lang="en-US" b="1" dirty="0">
                <a:solidFill>
                  <a:srgbClr val="FF0000"/>
                </a:solidFill>
                <a:latin typeface="Times New Roman" panose="02020603050405020304" pitchFamily="18" charset="0"/>
              </a:rPr>
            </a:br>
            <a:br>
              <a:rPr lang="en-US" b="1" dirty="0">
                <a:solidFill>
                  <a:srgbClr val="00B050"/>
                </a:solidFill>
                <a:latin typeface="Times New Roman" panose="02020603050405020304" pitchFamily="18" charset="0"/>
              </a:rPr>
            </a:br>
            <a:endParaRPr lang="en-US" b="1" dirty="0">
              <a:solidFill>
                <a:srgbClr val="00B050"/>
              </a:solidFill>
              <a:latin typeface="Times New Roman" panose="02020603050405020304" pitchFamily="18" charset="0"/>
              <a:ea typeface="+mj-ea"/>
              <a:cs typeface="+mj-cs"/>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282" y="1108365"/>
            <a:ext cx="6461760" cy="335280"/>
          </a:xfrm>
          <a:prstGeom prst="rect">
            <a:avLst/>
          </a:prstGeom>
        </p:spPr>
      </p:pic>
      <p:sp>
        <p:nvSpPr>
          <p:cNvPr id="5" name="Slide Number Placeholder 4">
            <a:extLst>
              <a:ext uri="{FF2B5EF4-FFF2-40B4-BE49-F238E27FC236}">
                <a16:creationId xmlns:a16="http://schemas.microsoft.com/office/drawing/2014/main" id="{D8EDAECD-FFEE-4D10-AF3F-761C09001B1D}"/>
              </a:ext>
            </a:extLst>
          </p:cNvPr>
          <p:cNvSpPr>
            <a:spLocks noGrp="1"/>
          </p:cNvSpPr>
          <p:nvPr>
            <p:ph type="sldNum" sz="quarter" idx="12"/>
          </p:nvPr>
        </p:nvSpPr>
        <p:spPr/>
        <p:txBody>
          <a:bodyPr/>
          <a:lstStyle/>
          <a:p>
            <a:fld id="{4A7E3419-8A2A-43D5-B06C-20B637727837}" type="slidenum">
              <a:rPr lang="en-US" smtClean="0"/>
              <a:t>9</a:t>
            </a:fld>
            <a:endParaRPr lang="en-GB"/>
          </a:p>
        </p:txBody>
      </p:sp>
      <p:sp>
        <p:nvSpPr>
          <p:cNvPr id="6" name="Footer Placeholder 5">
            <a:extLst>
              <a:ext uri="{FF2B5EF4-FFF2-40B4-BE49-F238E27FC236}">
                <a16:creationId xmlns:a16="http://schemas.microsoft.com/office/drawing/2014/main" id="{A1E421DB-6498-4D28-9708-8B0092E3051A}"/>
              </a:ext>
            </a:extLst>
          </p:cNvPr>
          <p:cNvSpPr>
            <a:spLocks noGrp="1"/>
          </p:cNvSpPr>
          <p:nvPr>
            <p:ph type="ftr" sz="quarter" idx="11"/>
          </p:nvPr>
        </p:nvSpPr>
        <p:spPr/>
        <p:txBody>
          <a:bodyPr/>
          <a:lstStyle/>
          <a:p>
            <a:r>
              <a:rPr lang="en-GB"/>
              <a:t>Compiler Design</a:t>
            </a:r>
          </a:p>
        </p:txBody>
      </p:sp>
      <p:pic>
        <p:nvPicPr>
          <p:cNvPr id="8" name="Picture 7" descr="Diagram, engineering drawing&#10;&#10;Description automatically generated">
            <a:extLst>
              <a:ext uri="{FF2B5EF4-FFF2-40B4-BE49-F238E27FC236}">
                <a16:creationId xmlns:a16="http://schemas.microsoft.com/office/drawing/2014/main" id="{B6B0B035-DF82-4D93-8198-A145019BAA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2800" y="2024453"/>
            <a:ext cx="8026400" cy="4169966"/>
          </a:xfrm>
          <a:prstGeom prst="rect">
            <a:avLst/>
          </a:prstGeom>
        </p:spPr>
      </p:pic>
    </p:spTree>
    <p:extLst>
      <p:ext uri="{BB962C8B-B14F-4D97-AF65-F5344CB8AC3E}">
        <p14:creationId xmlns:p14="http://schemas.microsoft.com/office/powerpoint/2010/main" val="35574827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TM16401375[[fn=Madison]]</Template>
  <TotalTime>1931</TotalTime>
  <Words>1288</Words>
  <Application>Microsoft Office PowerPoint</Application>
  <PresentationFormat>Widescreen</PresentationFormat>
  <Paragraphs>111</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Compiler Design Sohrab Namazinia</vt:lpstr>
      <vt:lpstr>PowerPoint Presentation</vt:lpstr>
      <vt:lpstr>PowerPoint Presentation</vt:lpstr>
      <vt:lpstr>PowerPoint Presentation</vt:lpstr>
      <vt:lpstr>PowerPoint Presentation</vt:lpstr>
      <vt:lpstr>Assignment Details</vt:lpstr>
      <vt:lpstr>Solutions</vt:lpstr>
      <vt:lpstr>Solutions</vt:lpstr>
      <vt:lpstr>Solutions</vt:lpstr>
      <vt:lpstr>Solutions</vt:lpstr>
      <vt:lpstr>Solutions</vt:lpstr>
      <vt:lpstr>Solutions</vt:lpstr>
      <vt:lpstr>Solutions</vt:lpstr>
      <vt:lpstr>Solutions</vt:lpstr>
      <vt:lpstr>Solutions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Danial</dc:creator>
  <cp:lastModifiedBy>Sohrab Namazi</cp:lastModifiedBy>
  <cp:revision>974</cp:revision>
  <dcterms:created xsi:type="dcterms:W3CDTF">2020-09-28T06:38:32Z</dcterms:created>
  <dcterms:modified xsi:type="dcterms:W3CDTF">2021-09-08T08:14:11Z</dcterms:modified>
</cp:coreProperties>
</file>