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44896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42015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817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68010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284936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0309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665D2-DF48-4061-BC47-69A570ADE637}"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14605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665D2-DF48-4061-BC47-69A570ADE637}"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77253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665D2-DF48-4061-BC47-69A570ADE637}"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22172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56827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67849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665D2-DF48-4061-BC47-69A570ADE637}" type="datetimeFigureOut">
              <a:rPr lang="en-US" smtClean="0"/>
              <a:t>9/8/2021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E3419-8A2A-43D5-B06C-20B637727837}" type="slidenum">
              <a:rPr lang="en-US" smtClean="0"/>
              <a:t>‹#›</a:t>
            </a:fld>
            <a:endParaRPr lang="en-US"/>
          </a:p>
        </p:txBody>
      </p:sp>
    </p:spTree>
    <p:extLst>
      <p:ext uri="{BB962C8B-B14F-4D97-AF65-F5344CB8AC3E}">
        <p14:creationId xmlns:p14="http://schemas.microsoft.com/office/powerpoint/2010/main" val="216604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719" y="1897128"/>
            <a:ext cx="9976457" cy="2499079"/>
          </a:xfrm>
        </p:spPr>
        <p:txBody>
          <a:bodyPr anchor="ctr">
            <a:noAutofit/>
          </a:bodyPr>
          <a:lstStyle/>
          <a:p>
            <a:pPr>
              <a:lnSpc>
                <a:spcPct val="150000"/>
              </a:lnSpc>
            </a:pPr>
            <a:r>
              <a:rPr lang="en-US" sz="4400" dirty="0">
                <a:solidFill>
                  <a:srgbClr val="000000"/>
                </a:solidFill>
                <a:latin typeface="Times New Roman" panose="02020603050405020304" pitchFamily="18" charset="0"/>
              </a:rPr>
              <a:t>Compiler Design</a:t>
            </a:r>
            <a:br>
              <a:rPr lang="en-US" sz="4400" dirty="0">
                <a:solidFill>
                  <a:srgbClr val="000000"/>
                </a:solidFill>
                <a:latin typeface="Times New Roman" panose="02020603050405020304" pitchFamily="18" charset="0"/>
              </a:rPr>
            </a:br>
            <a:r>
              <a:rPr lang="en-US" sz="2800" dirty="0">
                <a:solidFill>
                  <a:srgbClr val="000000"/>
                </a:solidFill>
                <a:latin typeface="Times New Roman" panose="02020603050405020304" pitchFamily="18" charset="0"/>
                <a:ea typeface="+mj-ea"/>
                <a:cs typeface="+mj-cs"/>
              </a:rPr>
              <a:t>Sohrab </a:t>
            </a:r>
            <a:r>
              <a:rPr lang="en-US" sz="2800" dirty="0" err="1">
                <a:solidFill>
                  <a:srgbClr val="000000"/>
                </a:solidFill>
                <a:latin typeface="Times New Roman" panose="02020603050405020304" pitchFamily="18" charset="0"/>
                <a:ea typeface="+mj-ea"/>
                <a:cs typeface="+mj-cs"/>
              </a:rPr>
              <a:t>Namazinia</a:t>
            </a:r>
            <a:br>
              <a:rPr lang="en-US" sz="2800" dirty="0">
                <a:solidFill>
                  <a:srgbClr val="000000"/>
                </a:solidFill>
                <a:latin typeface="Times New Roman" panose="02020603050405020304" pitchFamily="18" charset="0"/>
                <a:ea typeface="+mj-ea"/>
                <a:cs typeface="+mj-cs"/>
              </a:rPr>
            </a:b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967" y="530120"/>
            <a:ext cx="1599959" cy="1620406"/>
          </a:xfrm>
          <a:prstGeom prst="rect">
            <a:avLst/>
          </a:prstGeom>
        </p:spPr>
      </p:pic>
      <p:sp>
        <p:nvSpPr>
          <p:cNvPr id="3" name="Subtitle 2"/>
          <p:cNvSpPr>
            <a:spLocks noGrp="1"/>
          </p:cNvSpPr>
          <p:nvPr>
            <p:ph type="subTitle" idx="1"/>
          </p:nvPr>
        </p:nvSpPr>
        <p:spPr>
          <a:xfrm>
            <a:off x="2551126" y="4591261"/>
            <a:ext cx="7124700" cy="1961287"/>
          </a:xfrm>
        </p:spPr>
        <p:txBody>
          <a:bodyPr anchor="ctr">
            <a:normAutofit/>
          </a:bodyPr>
          <a:lstStyle/>
          <a:p>
            <a:r>
              <a:rPr lang="en-US" sz="1600" dirty="0">
                <a:solidFill>
                  <a:srgbClr val="000000"/>
                </a:solidFill>
                <a:latin typeface="Times New Roman" panose="02020603050405020304" pitchFamily="18" charset="0"/>
                <a:ea typeface="+mj-ea"/>
                <a:cs typeface="+mj-cs"/>
              </a:rPr>
              <a:t>97522085</a:t>
            </a:r>
          </a:p>
          <a:p>
            <a:r>
              <a:rPr lang="en-US" sz="1600" dirty="0">
                <a:solidFill>
                  <a:srgbClr val="000000"/>
                </a:solidFill>
                <a:latin typeface="Times New Roman" panose="02020603050405020304" pitchFamily="18" charset="0"/>
                <a:ea typeface="+mj-ea"/>
                <a:cs typeface="+mj-cs"/>
              </a:rPr>
              <a:t>Spring 2021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024329"/>
            <a:ext cx="7124700" cy="1828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06" y="4232026"/>
            <a:ext cx="9092941" cy="1457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379241"/>
            <a:ext cx="7124700" cy="182880"/>
          </a:xfrm>
          <a:prstGeom prst="rect">
            <a:avLst/>
          </a:prstGeom>
        </p:spPr>
      </p:pic>
    </p:spTree>
    <p:extLst>
      <p:ext uri="{BB962C8B-B14F-4D97-AF65-F5344CB8AC3E}">
        <p14:creationId xmlns:p14="http://schemas.microsoft.com/office/powerpoint/2010/main" val="32265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Now time to write the core code. I created 3 separate files for each of our 3 purposes in this project:</a:t>
            </a:r>
          </a:p>
          <a:p>
            <a:pPr algn="l">
              <a:lnSpc>
                <a:spcPct val="100000"/>
              </a:lnSpc>
              <a:spcBef>
                <a:spcPts val="1200"/>
              </a:spcBef>
            </a:pPr>
            <a:r>
              <a:rPr lang="en-US" dirty="0">
                <a:solidFill>
                  <a:srgbClr val="000000"/>
                </a:solidFill>
                <a:latin typeface="Times New Roman" panose="02020603050405020304" pitchFamily="18" charset="0"/>
                <a:ea typeface="+mj-ea"/>
                <a:cs typeface="+mj-cs"/>
              </a:rPr>
              <a:t>Extract_class_names.py</a:t>
            </a:r>
          </a:p>
          <a:p>
            <a:pPr algn="l">
              <a:lnSpc>
                <a:spcPct val="100000"/>
              </a:lnSpc>
              <a:spcBef>
                <a:spcPts val="1200"/>
              </a:spcBef>
            </a:pPr>
            <a:r>
              <a:rPr lang="en-US" dirty="0">
                <a:solidFill>
                  <a:srgbClr val="000000"/>
                </a:solidFill>
                <a:latin typeface="Times New Roman" panose="02020603050405020304" pitchFamily="18" charset="0"/>
                <a:ea typeface="+mj-ea"/>
                <a:cs typeface="+mj-cs"/>
              </a:rPr>
              <a:t>Extract_variable_names.py</a:t>
            </a:r>
          </a:p>
          <a:p>
            <a:pPr algn="l">
              <a:lnSpc>
                <a:spcPct val="100000"/>
              </a:lnSpc>
              <a:spcBef>
                <a:spcPts val="1200"/>
              </a:spcBef>
            </a:pPr>
            <a:r>
              <a:rPr lang="en-US" dirty="0">
                <a:solidFill>
                  <a:srgbClr val="000000"/>
                </a:solidFill>
                <a:latin typeface="Times New Roman" panose="02020603050405020304" pitchFamily="18" charset="0"/>
                <a:ea typeface="+mj-ea"/>
                <a:cs typeface="+mj-cs"/>
              </a:rPr>
              <a:t>Extract_method_names.py</a:t>
            </a:r>
          </a:p>
          <a:p>
            <a:pPr algn="l">
              <a:lnSpc>
                <a:spcPct val="100000"/>
              </a:lnSpc>
              <a:spcBef>
                <a:spcPts val="1200"/>
              </a:spcBef>
            </a:pPr>
            <a:r>
              <a:rPr lang="en-US" dirty="0">
                <a:solidFill>
                  <a:srgbClr val="000000"/>
                </a:solidFill>
                <a:latin typeface="Times New Roman" panose="02020603050405020304" pitchFamily="18" charset="0"/>
                <a:ea typeface="+mj-ea"/>
                <a:cs typeface="+mj-cs"/>
              </a:rPr>
              <a:t>All these files have exactly the same structure. Each file has used __name__ attribute that is used when I want to run each file separately one by one for testing. Also there are some “imports” in each files. But they have one important class called “</a:t>
            </a:r>
            <a:r>
              <a:rPr lang="en-US" dirty="0" err="1">
                <a:solidFill>
                  <a:srgbClr val="000000"/>
                </a:solidFill>
                <a:latin typeface="Times New Roman" panose="02020603050405020304" pitchFamily="18" charset="0"/>
                <a:ea typeface="+mj-ea"/>
                <a:cs typeface="+mj-cs"/>
              </a:rPr>
              <a:t>ClassNameListener</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MethodNameListener</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VariableNameListener</a:t>
            </a:r>
            <a:r>
              <a:rPr lang="en-US" dirty="0">
                <a:solidFill>
                  <a:srgbClr val="000000"/>
                </a:solidFill>
                <a:latin typeface="Times New Roman" panose="02020603050405020304" pitchFamily="18" charset="0"/>
                <a:ea typeface="+mj-ea"/>
                <a:cs typeface="+mj-cs"/>
              </a:rPr>
              <a:t>”). This class derives from our </a:t>
            </a:r>
            <a:r>
              <a:rPr lang="en-US" dirty="0" err="1">
                <a:solidFill>
                  <a:srgbClr val="000000"/>
                </a:solidFill>
                <a:latin typeface="Times New Roman" panose="02020603050405020304" pitchFamily="18" charset="0"/>
                <a:ea typeface="+mj-ea"/>
                <a:cs typeface="+mj-cs"/>
              </a:rPr>
              <a:t>JavaParserLabledListener</a:t>
            </a:r>
            <a:r>
              <a:rPr lang="en-US" dirty="0">
                <a:solidFill>
                  <a:srgbClr val="000000"/>
                </a:solidFill>
                <a:latin typeface="Times New Roman" panose="02020603050405020304" pitchFamily="18" charset="0"/>
                <a:ea typeface="+mj-ea"/>
                <a:cs typeface="+mj-cs"/>
              </a:rPr>
              <a:t>. </a:t>
            </a:r>
          </a:p>
          <a:p>
            <a:pPr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229190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In that I have implemented 2 of its method that are entering and exiting the required node. For example in method file, it is “</a:t>
            </a:r>
            <a:r>
              <a:rPr lang="en-US" dirty="0" err="1">
                <a:solidFill>
                  <a:srgbClr val="000000"/>
                </a:solidFill>
                <a:latin typeface="Times New Roman" panose="02020603050405020304" pitchFamily="18" charset="0"/>
                <a:ea typeface="+mj-ea"/>
                <a:cs typeface="+mj-cs"/>
              </a:rPr>
              <a:t>enterMethodDeclaration</a:t>
            </a:r>
            <a:r>
              <a:rPr lang="en-US" dirty="0">
                <a:solidFill>
                  <a:srgbClr val="000000"/>
                </a:solidFill>
                <a:latin typeface="Times New Roman" panose="02020603050405020304" pitchFamily="18" charset="0"/>
                <a:ea typeface="+mj-ea"/>
                <a:cs typeface="+mj-cs"/>
              </a:rPr>
              <a:t>” and “</a:t>
            </a:r>
            <a:r>
              <a:rPr lang="en-US" dirty="0" err="1">
                <a:solidFill>
                  <a:srgbClr val="000000"/>
                </a:solidFill>
                <a:latin typeface="Times New Roman" panose="02020603050405020304" pitchFamily="18" charset="0"/>
                <a:ea typeface="+mj-ea"/>
                <a:cs typeface="+mj-cs"/>
              </a:rPr>
              <a:t>exitMethodDeclaration</a:t>
            </a:r>
            <a:r>
              <a:rPr lang="en-US" dirty="0">
                <a:solidFill>
                  <a:srgbClr val="000000"/>
                </a:solidFill>
                <a:latin typeface="Times New Roman" panose="02020603050405020304" pitchFamily="18" charset="0"/>
                <a:ea typeface="+mj-ea"/>
                <a:cs typeface="+mj-cs"/>
              </a:rPr>
              <a:t>”. In each I have commented some “print” statements that are mostly used for testing or running the files separately. For our main purpose, the results will we stored in the class variable “</a:t>
            </a:r>
            <a:r>
              <a:rPr lang="en-US" dirty="0" err="1">
                <a:solidFill>
                  <a:srgbClr val="000000"/>
                </a:solidFill>
                <a:latin typeface="Times New Roman" panose="02020603050405020304" pitchFamily="18" charset="0"/>
                <a:ea typeface="+mj-ea"/>
                <a:cs typeface="+mj-cs"/>
              </a:rPr>
              <a:t>method_names</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class_names</a:t>
            </a:r>
            <a:r>
              <a:rPr lang="en-US" dirty="0">
                <a:solidFill>
                  <a:srgbClr val="000000"/>
                </a:solidFill>
                <a:latin typeface="Times New Roman" panose="02020603050405020304" pitchFamily="18" charset="0"/>
                <a:ea typeface="+mj-ea"/>
                <a:cs typeface="+mj-cs"/>
              </a:rPr>
              <a:t>” and “</a:t>
            </a:r>
            <a:r>
              <a:rPr lang="en-US" dirty="0" err="1">
                <a:solidFill>
                  <a:srgbClr val="000000"/>
                </a:solidFill>
                <a:latin typeface="Times New Roman" panose="02020603050405020304" pitchFamily="18" charset="0"/>
                <a:ea typeface="+mj-ea"/>
                <a:cs typeface="+mj-cs"/>
              </a:rPr>
              <a:t>variable_names</a:t>
            </a:r>
            <a:r>
              <a:rPr lang="en-US" dirty="0">
                <a:solidFill>
                  <a:srgbClr val="000000"/>
                </a:solidFill>
                <a:latin typeface="Times New Roman" panose="02020603050405020304" pitchFamily="18" charset="0"/>
                <a:ea typeface="+mj-ea"/>
                <a:cs typeface="+mj-cs"/>
              </a:rPr>
              <a:t>”). Then you can get the result by that variable. So what I do is to append the node name in the implemented method (enter node) to the class field. Foe example in </a:t>
            </a:r>
            <a:r>
              <a:rPr lang="en-US" dirty="0" err="1">
                <a:solidFill>
                  <a:srgbClr val="000000"/>
                </a:solidFill>
                <a:latin typeface="Times New Roman" panose="02020603050405020304" pitchFamily="18" charset="0"/>
                <a:ea typeface="+mj-ea"/>
                <a:cs typeface="+mj-cs"/>
              </a:rPr>
              <a:t>extract_method_names</a:t>
            </a:r>
            <a:r>
              <a:rPr lang="en-US" dirty="0">
                <a:solidFill>
                  <a:srgbClr val="000000"/>
                </a:solidFill>
                <a:latin typeface="Times New Roman" panose="02020603050405020304" pitchFamily="18" charset="0"/>
                <a:ea typeface="+mj-ea"/>
                <a:cs typeface="+mj-cs"/>
              </a:rPr>
              <a:t>, we will create an object that will traverse the parse tree and every time it enters a </a:t>
            </a:r>
            <a:r>
              <a:rPr lang="en-US" dirty="0" err="1">
                <a:solidFill>
                  <a:srgbClr val="000000"/>
                </a:solidFill>
                <a:latin typeface="Times New Roman" panose="02020603050405020304" pitchFamily="18" charset="0"/>
                <a:ea typeface="+mj-ea"/>
                <a:cs typeface="+mj-cs"/>
              </a:rPr>
              <a:t>methodeclaration</a:t>
            </a:r>
            <a:r>
              <a:rPr lang="en-US" dirty="0">
                <a:solidFill>
                  <a:srgbClr val="000000"/>
                </a:solidFill>
                <a:latin typeface="Times New Roman" panose="02020603050405020304" pitchFamily="18" charset="0"/>
                <a:ea typeface="+mj-ea"/>
                <a:cs typeface="+mj-cs"/>
              </a:rPr>
              <a:t>, it appends the name of it’s identifier to the field called </a:t>
            </a:r>
            <a:r>
              <a:rPr lang="en-US" dirty="0" err="1">
                <a:solidFill>
                  <a:srgbClr val="000000"/>
                </a:solidFill>
                <a:latin typeface="Times New Roman" panose="02020603050405020304" pitchFamily="18" charset="0"/>
                <a:ea typeface="+mj-ea"/>
                <a:cs typeface="+mj-cs"/>
              </a:rPr>
              <a:t>method_names</a:t>
            </a:r>
            <a:r>
              <a:rPr lang="en-US" dirty="0">
                <a:solidFill>
                  <a:srgbClr val="000000"/>
                </a:solidFill>
                <a:latin typeface="Times New Roman" panose="02020603050405020304" pitchFamily="18" charset="0"/>
                <a:ea typeface="+mj-ea"/>
                <a:cs typeface="+mj-cs"/>
              </a:rPr>
              <a:t>. Finally we can get the result by that.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419640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Also I wrote a run method which does its tasks over ALL the java files in the project. It is not used in my assignment because for every file, we must get all the details one by one. but that’s a good practice. What it does is similar to the other (static) method that I wrote in each class called </a:t>
            </a:r>
            <a:r>
              <a:rPr lang="en-US" dirty="0" err="1">
                <a:solidFill>
                  <a:srgbClr val="000000"/>
                </a:solidFill>
                <a:latin typeface="Times New Roman" panose="02020603050405020304" pitchFamily="18" charset="0"/>
                <a:ea typeface="+mj-ea"/>
                <a:cs typeface="+mj-cs"/>
              </a:rPr>
              <a:t>run_file</a:t>
            </a:r>
            <a:r>
              <a:rPr lang="en-US" dirty="0">
                <a:solidFill>
                  <a:srgbClr val="000000"/>
                </a:solidFill>
                <a:latin typeface="Times New Roman" panose="02020603050405020304" pitchFamily="18" charset="0"/>
                <a:ea typeface="+mj-ea"/>
                <a:cs typeface="+mj-cs"/>
              </a:rPr>
              <a:t>(</a:t>
            </a:r>
            <a:r>
              <a:rPr lang="en-US" dirty="0" err="1">
                <a:solidFill>
                  <a:srgbClr val="000000"/>
                </a:solidFill>
                <a:latin typeface="Times New Roman" panose="02020603050405020304" pitchFamily="18" charset="0"/>
                <a:ea typeface="+mj-ea"/>
                <a:cs typeface="+mj-cs"/>
              </a:rPr>
              <a:t>file_path</a:t>
            </a:r>
            <a:r>
              <a:rPr lang="en-US" dirty="0">
                <a:solidFill>
                  <a:srgbClr val="000000"/>
                </a:solidFill>
                <a:latin typeface="Times New Roman" panose="02020603050405020304" pitchFamily="18" charset="0"/>
                <a:ea typeface="+mj-ea"/>
                <a:cs typeface="+mj-cs"/>
              </a:rPr>
              <a:t>). This method just does it’s job on a particular java file. we will use that in our main method to get the result. So there are 3 </a:t>
            </a:r>
            <a:r>
              <a:rPr lang="en-US" dirty="0" err="1">
                <a:solidFill>
                  <a:srgbClr val="000000"/>
                </a:solidFill>
                <a:latin typeface="Times New Roman" panose="02020603050405020304" pitchFamily="18" charset="0"/>
                <a:ea typeface="+mj-ea"/>
                <a:cs typeface="+mj-cs"/>
              </a:rPr>
              <a:t>run_file</a:t>
            </a:r>
            <a:r>
              <a:rPr lang="en-US" dirty="0">
                <a:solidFill>
                  <a:srgbClr val="000000"/>
                </a:solidFill>
                <a:latin typeface="Times New Roman" panose="02020603050405020304" pitchFamily="18" charset="0"/>
                <a:ea typeface="+mj-ea"/>
                <a:cs typeface="+mj-cs"/>
              </a:rPr>
              <a:t>(</a:t>
            </a:r>
            <a:r>
              <a:rPr lang="en-US" dirty="0" err="1">
                <a:solidFill>
                  <a:srgbClr val="000000"/>
                </a:solidFill>
                <a:latin typeface="Times New Roman" panose="02020603050405020304" pitchFamily="18" charset="0"/>
                <a:ea typeface="+mj-ea"/>
                <a:cs typeface="+mj-cs"/>
              </a:rPr>
              <a:t>file_path</a:t>
            </a:r>
            <a:r>
              <a:rPr lang="en-US" dirty="0">
                <a:solidFill>
                  <a:srgbClr val="000000"/>
                </a:solidFill>
                <a:latin typeface="Times New Roman" panose="02020603050405020304" pitchFamily="18" charset="0"/>
                <a:ea typeface="+mj-ea"/>
                <a:cs typeface="+mj-cs"/>
              </a:rPr>
              <a:t>), one for each class, method, and variable listeners. What it does is it created the </a:t>
            </a:r>
            <a:r>
              <a:rPr lang="en-US" dirty="0" err="1">
                <a:solidFill>
                  <a:srgbClr val="000000"/>
                </a:solidFill>
                <a:latin typeface="Times New Roman" panose="02020603050405020304" pitchFamily="18" charset="0"/>
                <a:ea typeface="+mj-ea"/>
                <a:cs typeface="+mj-cs"/>
              </a:rPr>
              <a:t>fileStream</a:t>
            </a:r>
            <a:r>
              <a:rPr lang="en-US" dirty="0">
                <a:solidFill>
                  <a:srgbClr val="000000"/>
                </a:solidFill>
                <a:latin typeface="Times New Roman" panose="02020603050405020304" pitchFamily="18" charset="0"/>
                <a:ea typeface="+mj-ea"/>
                <a:cs typeface="+mj-cs"/>
              </a:rPr>
              <a:t>, pass it to </a:t>
            </a:r>
            <a:r>
              <a:rPr lang="en-US" dirty="0" err="1">
                <a:solidFill>
                  <a:srgbClr val="000000"/>
                </a:solidFill>
                <a:latin typeface="Times New Roman" panose="02020603050405020304" pitchFamily="18" charset="0"/>
                <a:ea typeface="+mj-ea"/>
                <a:cs typeface="+mj-cs"/>
              </a:rPr>
              <a:t>lexer</a:t>
            </a:r>
            <a:r>
              <a:rPr lang="en-US" dirty="0">
                <a:solidFill>
                  <a:srgbClr val="000000"/>
                </a:solidFill>
                <a:latin typeface="Times New Roman" panose="02020603050405020304" pitchFamily="18" charset="0"/>
                <a:ea typeface="+mj-ea"/>
                <a:cs typeface="+mj-cs"/>
              </a:rPr>
              <a:t>, create the tokens, pass it to parser, construct the tree, create listener object from our written class, create walker object, finally walk the parse tree with our listener and tree. After this, our class fields (for example </a:t>
            </a:r>
            <a:r>
              <a:rPr lang="en-US" dirty="0" err="1">
                <a:solidFill>
                  <a:srgbClr val="000000"/>
                </a:solidFill>
                <a:latin typeface="Times New Roman" panose="02020603050405020304" pitchFamily="18" charset="0"/>
                <a:ea typeface="+mj-ea"/>
                <a:cs typeface="+mj-cs"/>
              </a:rPr>
              <a:t>variable_names</a:t>
            </a:r>
            <a:r>
              <a:rPr lang="en-US" dirty="0">
                <a:solidFill>
                  <a:srgbClr val="000000"/>
                </a:solidFill>
                <a:latin typeface="Times New Roman" panose="02020603050405020304" pitchFamily="18" charset="0"/>
                <a:ea typeface="+mj-ea"/>
                <a:cs typeface="+mj-cs"/>
              </a:rPr>
              <a:t>) are set correctly for that java file that we pass to it as argument. So we just finally return that as result. Same thing happens for each of our three listeners.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136035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AF36CEE8-1D98-413B-A7E6-9109D2F3572B}"/>
              </a:ext>
            </a:extLst>
          </p:cNvPr>
          <p:cNvPicPr>
            <a:picLocks noChangeAspect="1"/>
          </p:cNvPicPr>
          <p:nvPr/>
        </p:nvPicPr>
        <p:blipFill>
          <a:blip r:embed="rId3"/>
          <a:stretch>
            <a:fillRect/>
          </a:stretch>
        </p:blipFill>
        <p:spPr>
          <a:xfrm>
            <a:off x="2719387" y="1443645"/>
            <a:ext cx="6753225" cy="5000625"/>
          </a:xfrm>
          <a:prstGeom prst="rect">
            <a:avLst/>
          </a:prstGeom>
        </p:spPr>
      </p:pic>
    </p:spTree>
    <p:extLst>
      <p:ext uri="{BB962C8B-B14F-4D97-AF65-F5344CB8AC3E}">
        <p14:creationId xmlns:p14="http://schemas.microsoft.com/office/powerpoint/2010/main" val="349547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7" name="Picture 6">
            <a:extLst>
              <a:ext uri="{FF2B5EF4-FFF2-40B4-BE49-F238E27FC236}">
                <a16:creationId xmlns:a16="http://schemas.microsoft.com/office/drawing/2014/main" id="{511F88F7-729A-4628-933A-A574ECAECDF1}"/>
              </a:ext>
            </a:extLst>
          </p:cNvPr>
          <p:cNvPicPr>
            <a:picLocks noChangeAspect="1"/>
          </p:cNvPicPr>
          <p:nvPr/>
        </p:nvPicPr>
        <p:blipFill>
          <a:blip r:embed="rId3"/>
          <a:stretch>
            <a:fillRect/>
          </a:stretch>
        </p:blipFill>
        <p:spPr>
          <a:xfrm>
            <a:off x="2857500" y="1592524"/>
            <a:ext cx="6477000" cy="4591050"/>
          </a:xfrm>
          <a:prstGeom prst="rect">
            <a:avLst/>
          </a:prstGeom>
        </p:spPr>
      </p:pic>
    </p:spTree>
    <p:extLst>
      <p:ext uri="{BB962C8B-B14F-4D97-AF65-F5344CB8AC3E}">
        <p14:creationId xmlns:p14="http://schemas.microsoft.com/office/powerpoint/2010/main" val="176626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Extract (class, variable, method) names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6A6CFC69-DF9B-4427-9417-4862C46A7B04}"/>
              </a:ext>
            </a:extLst>
          </p:cNvPr>
          <p:cNvPicPr>
            <a:picLocks noChangeAspect="1"/>
          </p:cNvPicPr>
          <p:nvPr/>
        </p:nvPicPr>
        <p:blipFill>
          <a:blip r:embed="rId3"/>
          <a:stretch>
            <a:fillRect/>
          </a:stretch>
        </p:blipFill>
        <p:spPr>
          <a:xfrm>
            <a:off x="3157537" y="1587761"/>
            <a:ext cx="5876925" cy="4600575"/>
          </a:xfrm>
          <a:prstGeom prst="rect">
            <a:avLst/>
          </a:prstGeom>
        </p:spPr>
      </p:pic>
    </p:spTree>
    <p:extLst>
      <p:ext uri="{BB962C8B-B14F-4D97-AF65-F5344CB8AC3E}">
        <p14:creationId xmlns:p14="http://schemas.microsoft.com/office/powerpoint/2010/main" val="379443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Main.py</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Now just we need to use our code to get the result.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First I have get all the java files of the project by my method. Then I have iterated on the java files and do what I should have done.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For each file, first I have printed its name. then I have used </a:t>
            </a:r>
            <a:r>
              <a:rPr lang="en-US" dirty="0" err="1">
                <a:solidFill>
                  <a:srgbClr val="000000"/>
                </a:solidFill>
                <a:latin typeface="Times New Roman" panose="02020603050405020304" pitchFamily="18" charset="0"/>
                <a:ea typeface="+mj-ea"/>
                <a:cs typeface="+mj-cs"/>
              </a:rPr>
              <a:t>ClassNameListener</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run_file</a:t>
            </a:r>
            <a:r>
              <a:rPr lang="en-US" dirty="0">
                <a:solidFill>
                  <a:srgbClr val="000000"/>
                </a:solidFill>
                <a:latin typeface="Times New Roman" panose="02020603050405020304" pitchFamily="18" charset="0"/>
                <a:ea typeface="+mj-ea"/>
                <a:cs typeface="+mj-cs"/>
              </a:rPr>
              <a:t> method to get the class names of that files, then print them. after that, same thing happens for </a:t>
            </a:r>
            <a:r>
              <a:rPr lang="en-US" dirty="0" err="1">
                <a:solidFill>
                  <a:srgbClr val="000000"/>
                </a:solidFill>
                <a:latin typeface="Times New Roman" panose="02020603050405020304" pitchFamily="18" charset="0"/>
                <a:ea typeface="+mj-ea"/>
                <a:cs typeface="+mj-cs"/>
              </a:rPr>
              <a:t>MethodNamelistener</a:t>
            </a:r>
            <a:r>
              <a:rPr lang="en-US" dirty="0">
                <a:solidFill>
                  <a:srgbClr val="000000"/>
                </a:solidFill>
                <a:latin typeface="Times New Roman" panose="02020603050405020304" pitchFamily="18" charset="0"/>
                <a:ea typeface="+mj-ea"/>
                <a:cs typeface="+mj-cs"/>
              </a:rPr>
              <a:t>  and </a:t>
            </a:r>
            <a:r>
              <a:rPr lang="en-US" dirty="0" err="1">
                <a:solidFill>
                  <a:srgbClr val="000000"/>
                </a:solidFill>
                <a:latin typeface="Times New Roman" panose="02020603050405020304" pitchFamily="18" charset="0"/>
                <a:ea typeface="+mj-ea"/>
                <a:cs typeface="+mj-cs"/>
              </a:rPr>
              <a:t>VariableNameListener</a:t>
            </a:r>
            <a:r>
              <a:rPr lang="en-US" dirty="0">
                <a:solidFill>
                  <a:srgbClr val="000000"/>
                </a:solidFill>
                <a:latin typeface="Times New Roman" panose="02020603050405020304" pitchFamily="18" charset="0"/>
                <a:ea typeface="+mj-ea"/>
                <a:cs typeface="+mj-cs"/>
              </a:rPr>
              <a:t>. After these steps, I have printed some asterisks so that it becomes clear in the output console that the job of this file has been finished.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Then, same thing is done for the next file and so one.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117167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Main.py</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553D0817-48FC-46C4-A774-80D7253051B4}"/>
              </a:ext>
            </a:extLst>
          </p:cNvPr>
          <p:cNvPicPr>
            <a:picLocks noChangeAspect="1"/>
          </p:cNvPicPr>
          <p:nvPr/>
        </p:nvPicPr>
        <p:blipFill>
          <a:blip r:embed="rId3"/>
          <a:stretch>
            <a:fillRect/>
          </a:stretch>
        </p:blipFill>
        <p:spPr>
          <a:xfrm>
            <a:off x="2425700" y="1356807"/>
            <a:ext cx="7340600" cy="5062483"/>
          </a:xfrm>
          <a:prstGeom prst="rect">
            <a:avLst/>
          </a:prstGeom>
        </p:spPr>
      </p:pic>
    </p:spTree>
    <p:extLst>
      <p:ext uri="{BB962C8B-B14F-4D97-AF65-F5344CB8AC3E}">
        <p14:creationId xmlns:p14="http://schemas.microsoft.com/office/powerpoint/2010/main" val="162557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796674" cy="580808"/>
          </a:xfrm>
        </p:spPr>
        <p:txBody>
          <a:bodyPr anchor="ctr">
            <a:noAutofit/>
          </a:bodyPr>
          <a:lstStyle/>
          <a:p>
            <a:pPr algn="l"/>
            <a:r>
              <a:rPr lang="en-US" sz="3600" dirty="0">
                <a:solidFill>
                  <a:srgbClr val="000000"/>
                </a:solidFill>
                <a:latin typeface="Times New Roman" panose="02020603050405020304" pitchFamily="18" charset="0"/>
              </a:rPr>
              <a:t>Output</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Since the output in the console was very large, I couldn’t paste all here, but I just took a shot from a part of that and put it in the next slide. But you can see the complete output simply by running the main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261245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3" y="28575"/>
            <a:ext cx="10580688" cy="473075"/>
          </a:xfrm>
          <a:prstGeom prst="rect">
            <a:avLst/>
          </a:prstGeom>
        </p:spPr>
      </p:pic>
      <p:pic>
        <p:nvPicPr>
          <p:cNvPr id="5" name="Picture 4">
            <a:extLst>
              <a:ext uri="{FF2B5EF4-FFF2-40B4-BE49-F238E27FC236}">
                <a16:creationId xmlns:a16="http://schemas.microsoft.com/office/drawing/2014/main" id="{F255655E-57DF-42F2-9BA1-72AC70EAA906}"/>
              </a:ext>
            </a:extLst>
          </p:cNvPr>
          <p:cNvPicPr>
            <a:picLocks noChangeAspect="1"/>
          </p:cNvPicPr>
          <p:nvPr/>
        </p:nvPicPr>
        <p:blipFill>
          <a:blip r:embed="rId3"/>
          <a:stretch>
            <a:fillRect/>
          </a:stretch>
        </p:blipFill>
        <p:spPr>
          <a:xfrm>
            <a:off x="0" y="28575"/>
            <a:ext cx="12188951" cy="6800850"/>
          </a:xfrm>
          <a:prstGeom prst="rect">
            <a:avLst/>
          </a:prstGeom>
        </p:spPr>
      </p:pic>
    </p:spTree>
    <p:extLst>
      <p:ext uri="{BB962C8B-B14F-4D97-AF65-F5344CB8AC3E}">
        <p14:creationId xmlns:p14="http://schemas.microsoft.com/office/powerpoint/2010/main" val="521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Assignment Specifications</a:t>
            </a:r>
            <a:endParaRPr lang="en-US" sz="2400" dirty="0"/>
          </a:p>
        </p:txBody>
      </p:sp>
      <p:sp>
        <p:nvSpPr>
          <p:cNvPr id="3" name="Subtitle 2"/>
          <p:cNvSpPr>
            <a:spLocks noGrp="1"/>
          </p:cNvSpPr>
          <p:nvPr>
            <p:ph type="subTitle" idx="1"/>
          </p:nvPr>
        </p:nvSpPr>
        <p:spPr>
          <a:xfrm>
            <a:off x="1245727" y="1455654"/>
            <a:ext cx="9920446" cy="4864791"/>
          </a:xfrm>
        </p:spPr>
        <p:txBody>
          <a:bodyPr>
            <a:normAutofit/>
          </a:bodyPr>
          <a:lstStyle/>
          <a:p>
            <a:pPr marL="342900" indent="-342900" algn="l">
              <a:buFont typeface="Arial" panose="020B0604020202020204" pitchFamily="34" charset="0"/>
              <a:buChar char="•"/>
            </a:pPr>
            <a:r>
              <a:rPr lang="en-US" dirty="0">
                <a:solidFill>
                  <a:srgbClr val="000000"/>
                </a:solidFill>
                <a:latin typeface="Times New Roman" panose="02020603050405020304" pitchFamily="18" charset="0"/>
                <a:ea typeface="+mj-ea"/>
                <a:cs typeface="+mj-cs"/>
              </a:rPr>
              <a:t>Subject: Introduction to Listener</a:t>
            </a: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ea typeface="+mj-ea"/>
                <a:cs typeface="+mj-cs"/>
              </a:rPr>
              <a:t>Deadline: </a:t>
            </a:r>
            <a:r>
              <a:rPr lang="en-US" dirty="0">
                <a:solidFill>
                  <a:srgbClr val="FF0000"/>
                </a:solidFill>
                <a:latin typeface="Times New Roman" panose="02020603050405020304" pitchFamily="18" charset="0"/>
                <a:ea typeface="+mj-ea"/>
                <a:cs typeface="+mj-cs"/>
              </a:rPr>
              <a:t>Monday, 25 Esfand, 23:59 </a:t>
            </a:r>
            <a:r>
              <a:rPr lang="en-US" sz="1800" dirty="0">
                <a:solidFill>
                  <a:srgbClr val="FF0000"/>
                </a:solidFill>
                <a:latin typeface="Times New Roman" panose="02020603050405020304" pitchFamily="18" charset="0"/>
                <a:ea typeface="+mj-ea"/>
                <a:cs typeface="+mj-cs"/>
              </a:rPr>
              <a:t>(Would not be extended!!)</a:t>
            </a:r>
            <a:endParaRPr lang="en-US" dirty="0">
              <a:solidFill>
                <a:srgbClr val="FF0000"/>
              </a:solidFill>
              <a:latin typeface="Times New Roman" panose="02020603050405020304" pitchFamily="18" charset="0"/>
              <a:ea typeface="+mj-ea"/>
              <a:cs typeface="+mj-cs"/>
            </a:endParaRP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ea typeface="+mj-ea"/>
                <a:cs typeface="+mj-cs"/>
              </a:rPr>
              <a:t>Where to upload: LMS</a:t>
            </a: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rPr>
              <a:t>Your report should be provided continuing these slides</a:t>
            </a:r>
          </a:p>
          <a:p>
            <a:pPr marL="342900" indent="-342900" algn="l">
              <a:buFont typeface="Arial" panose="020B0604020202020204" pitchFamily="34" charset="0"/>
              <a:buChar char="•"/>
            </a:pPr>
            <a:endParaRPr lang="en-US" dirty="0">
              <a:solidFill>
                <a:srgbClr val="000000"/>
              </a:solidFill>
              <a:latin typeface="Times New Roman" panose="02020603050405020304" pitchFamily="18" charset="0"/>
              <a:ea typeface="+mj-ea"/>
              <a:cs typeface="+mj-cs"/>
            </a:endParaRPr>
          </a:p>
          <a:p>
            <a:pPr algn="l"/>
            <a:endParaRPr lang="en-US" dirty="0">
              <a:solidFill>
                <a:srgbClr val="000000"/>
              </a:solidFill>
              <a:latin typeface="Times New Roman" panose="02020603050405020304" pitchFamily="18" charset="0"/>
              <a:ea typeface="+mj-ea"/>
              <a:cs typeface="+mj-cs"/>
            </a:endParaRPr>
          </a:p>
          <a:p>
            <a:pPr marL="342900" indent="-342900" algn="l">
              <a:buFont typeface="Arial" panose="020B0604020202020204" pitchFamily="34" charset="0"/>
              <a:buChar char="•"/>
            </a:pPr>
            <a:r>
              <a:rPr lang="en-US" dirty="0">
                <a:solidFill>
                  <a:srgbClr val="0070C0"/>
                </a:solidFill>
                <a:latin typeface="Times New Roman" panose="02020603050405020304" pitchFamily="18" charset="0"/>
                <a:ea typeface="+mj-ea"/>
                <a:cs typeface="+mj-cs"/>
              </a:rPr>
              <a:t>Full Name: Sohrab </a:t>
            </a:r>
            <a:r>
              <a:rPr lang="en-US" dirty="0" err="1">
                <a:solidFill>
                  <a:srgbClr val="0070C0"/>
                </a:solidFill>
                <a:latin typeface="Times New Roman" panose="02020603050405020304" pitchFamily="18" charset="0"/>
                <a:ea typeface="+mj-ea"/>
                <a:cs typeface="+mj-cs"/>
              </a:rPr>
              <a:t>Namazinia</a:t>
            </a:r>
            <a:endParaRPr lang="en-US" dirty="0">
              <a:solidFill>
                <a:srgbClr val="0070C0"/>
              </a:solidFill>
              <a:latin typeface="Times New Roman" panose="02020603050405020304" pitchFamily="18" charset="0"/>
              <a:ea typeface="+mj-ea"/>
              <a:cs typeface="+mj-cs"/>
            </a:endParaRPr>
          </a:p>
          <a:p>
            <a:pPr marL="342900" indent="-342900" algn="l">
              <a:buFont typeface="Arial" panose="020B0604020202020204" pitchFamily="34" charset="0"/>
              <a:buChar char="•"/>
            </a:pPr>
            <a:r>
              <a:rPr lang="en-US" dirty="0">
                <a:solidFill>
                  <a:srgbClr val="0070C0"/>
                </a:solidFill>
                <a:latin typeface="Times New Roman" panose="02020603050405020304" pitchFamily="18" charset="0"/>
                <a:ea typeface="+mj-ea"/>
                <a:cs typeface="+mj-cs"/>
              </a:rPr>
              <a:t>Student ID: 97522085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683763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7663" y="3138596"/>
            <a:ext cx="7796674" cy="580808"/>
          </a:xfrm>
        </p:spPr>
        <p:txBody>
          <a:bodyPr anchor="ctr">
            <a:noAutofit/>
          </a:bodyPr>
          <a:lstStyle/>
          <a:p>
            <a:r>
              <a:rPr lang="en-US" sz="4400" b="1" dirty="0"/>
              <a:t>Thanks</a:t>
            </a:r>
          </a:p>
        </p:txBody>
      </p:sp>
    </p:spTree>
    <p:extLst>
      <p:ext uri="{BB962C8B-B14F-4D97-AF65-F5344CB8AC3E}">
        <p14:creationId xmlns:p14="http://schemas.microsoft.com/office/powerpoint/2010/main" val="288964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Assignment Details</a:t>
            </a:r>
            <a:endParaRPr lang="en-US" sz="2400" dirty="0"/>
          </a:p>
        </p:txBody>
      </p:sp>
      <p:sp>
        <p:nvSpPr>
          <p:cNvPr id="3" name="Subtitle 2"/>
          <p:cNvSpPr>
            <a:spLocks noGrp="1"/>
          </p:cNvSpPr>
          <p:nvPr>
            <p:ph type="subTitle" idx="1"/>
          </p:nvPr>
        </p:nvSpPr>
        <p:spPr>
          <a:xfrm>
            <a:off x="1245726" y="1455654"/>
            <a:ext cx="10096529" cy="4864791"/>
          </a:xfrm>
        </p:spPr>
        <p:txBody>
          <a:bodyPr>
            <a:normAutofit/>
          </a:bodyPr>
          <a:lstStyle/>
          <a:p>
            <a:pPr marL="457200" indent="-457200" algn="l">
              <a:lnSpc>
                <a:spcPct val="100000"/>
              </a:lnSpc>
              <a:spcBef>
                <a:spcPts val="1200"/>
              </a:spcBef>
              <a:buFont typeface="+mj-lt"/>
              <a:buAutoNum type="arabicPeriod"/>
            </a:pPr>
            <a:r>
              <a:rPr lang="en-US" dirty="0">
                <a:solidFill>
                  <a:srgbClr val="000000"/>
                </a:solidFill>
                <a:latin typeface="Times New Roman" panose="02020603050405020304" pitchFamily="18" charset="0"/>
                <a:ea typeface="+mj-ea"/>
                <a:cs typeface="+mj-cs"/>
              </a:rPr>
              <a:t>Write a Python program using Listener to extract these from a Java project</a:t>
            </a:r>
            <a:r>
              <a:rPr lang="fa-IR" dirty="0">
                <a:solidFill>
                  <a:srgbClr val="000000"/>
                </a:solidFill>
                <a:latin typeface="Times New Roman" panose="02020603050405020304" pitchFamily="18" charset="0"/>
                <a:ea typeface="+mj-ea"/>
                <a:cs typeface="+mj-cs"/>
              </a:rPr>
              <a:t>:</a:t>
            </a:r>
            <a:endParaRPr lang="en-US" dirty="0">
              <a:solidFill>
                <a:srgbClr val="000000"/>
              </a:solidFill>
              <a:latin typeface="Times New Roman" panose="02020603050405020304" pitchFamily="18" charset="0"/>
              <a:ea typeface="+mj-ea"/>
              <a:cs typeface="+mj-cs"/>
            </a:endParaRPr>
          </a:p>
          <a:p>
            <a:pPr marL="971550" lvl="1" indent="-514350" algn="l">
              <a:lnSpc>
                <a:spcPct val="100000"/>
              </a:lnSpc>
              <a:spcBef>
                <a:spcPts val="1200"/>
              </a:spcBef>
              <a:buFont typeface="+mj-lt"/>
              <a:buAutoNum type="romanUcPeriod"/>
            </a:pPr>
            <a:r>
              <a:rPr lang="en-US" dirty="0">
                <a:solidFill>
                  <a:srgbClr val="000000"/>
                </a:solidFill>
                <a:latin typeface="Times New Roman" panose="02020603050405020304" pitchFamily="18" charset="0"/>
                <a:ea typeface="+mj-ea"/>
                <a:cs typeface="+mj-cs"/>
              </a:rPr>
              <a:t>The names of all classes exist in each Java file.</a:t>
            </a:r>
          </a:p>
          <a:p>
            <a:pPr marL="971550" lvl="1" indent="-514350" algn="l">
              <a:lnSpc>
                <a:spcPct val="100000"/>
              </a:lnSpc>
              <a:spcBef>
                <a:spcPts val="1200"/>
              </a:spcBef>
              <a:buFont typeface="+mj-lt"/>
              <a:buAutoNum type="romanUcPeriod"/>
            </a:pPr>
            <a:r>
              <a:rPr lang="en-US" dirty="0">
                <a:solidFill>
                  <a:srgbClr val="000000"/>
                </a:solidFill>
                <a:latin typeface="Times New Roman" panose="02020603050405020304" pitchFamily="18" charset="0"/>
                <a:ea typeface="+mj-ea"/>
                <a:cs typeface="+mj-cs"/>
              </a:rPr>
              <a:t>The names of all methods exist in each Java file.</a:t>
            </a:r>
          </a:p>
          <a:p>
            <a:pPr marL="971550" lvl="1" indent="-514350" algn="l">
              <a:lnSpc>
                <a:spcPct val="100000"/>
              </a:lnSpc>
              <a:spcBef>
                <a:spcPts val="1200"/>
              </a:spcBef>
              <a:buFont typeface="+mj-lt"/>
              <a:buAutoNum type="romanUcPeriod"/>
            </a:pPr>
            <a:r>
              <a:rPr lang="en-US" dirty="0">
                <a:solidFill>
                  <a:srgbClr val="000000"/>
                </a:solidFill>
                <a:latin typeface="Times New Roman" panose="02020603050405020304" pitchFamily="18" charset="0"/>
                <a:ea typeface="+mj-ea"/>
                <a:cs typeface="+mj-cs"/>
              </a:rPr>
              <a:t>The names of all variables exist in each Java file</a:t>
            </a:r>
            <a:endParaRPr lang="en-US" dirty="0">
              <a:solidFill>
                <a:srgbClr val="000000"/>
              </a:solidFill>
              <a:latin typeface="Times New Roman" panose="02020603050405020304" pitchFamily="18" charset="0"/>
            </a:endParaRPr>
          </a:p>
          <a:p>
            <a:pPr lvl="1" algn="l">
              <a:lnSpc>
                <a:spcPct val="100000"/>
              </a:lnSpc>
              <a:spcBef>
                <a:spcPts val="1200"/>
              </a:spcBef>
            </a:pPr>
            <a:r>
              <a:rPr lang="en-US" dirty="0">
                <a:solidFill>
                  <a:srgbClr val="000000"/>
                </a:solidFill>
                <a:latin typeface="Times New Roman" panose="02020603050405020304" pitchFamily="18" charset="0"/>
              </a:rPr>
              <a:t>As sth like below:</a:t>
            </a:r>
          </a:p>
          <a:p>
            <a:pPr lvl="1" algn="l">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extBox 7">
            <a:extLst>
              <a:ext uri="{FF2B5EF4-FFF2-40B4-BE49-F238E27FC236}">
                <a16:creationId xmlns:a16="http://schemas.microsoft.com/office/drawing/2014/main" id="{4A1AA7DC-3F2B-4DA6-9947-3CF592850863}"/>
              </a:ext>
            </a:extLst>
          </p:cNvPr>
          <p:cNvSpPr txBox="1"/>
          <p:nvPr/>
        </p:nvSpPr>
        <p:spPr>
          <a:xfrm>
            <a:off x="1245726" y="5427212"/>
            <a:ext cx="9871842"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The output format can be different depends on your Java project. You might have different number of java files, classes, methods &amp; variables.</a:t>
            </a:r>
          </a:p>
        </p:txBody>
      </p:sp>
      <p:pic>
        <p:nvPicPr>
          <p:cNvPr id="12" name="Picture 11">
            <a:extLst>
              <a:ext uri="{FF2B5EF4-FFF2-40B4-BE49-F238E27FC236}">
                <a16:creationId xmlns:a16="http://schemas.microsoft.com/office/drawing/2014/main" id="{387E4A86-6E21-4627-A767-2F99812B39B9}"/>
              </a:ext>
            </a:extLst>
          </p:cNvPr>
          <p:cNvPicPr>
            <a:picLocks noChangeAspect="1"/>
          </p:cNvPicPr>
          <p:nvPr/>
        </p:nvPicPr>
        <p:blipFill>
          <a:blip r:embed="rId3">
            <a:duotone>
              <a:prstClr val="black"/>
              <a:schemeClr val="accent5">
                <a:tint val="45000"/>
                <a:satMod val="400000"/>
              </a:schemeClr>
            </a:duotone>
          </a:blip>
          <a:stretch>
            <a:fillRect/>
          </a:stretch>
        </p:blipFill>
        <p:spPr>
          <a:xfrm>
            <a:off x="1438553" y="3902594"/>
            <a:ext cx="9710874" cy="1339271"/>
          </a:xfrm>
          <a:prstGeom prst="rect">
            <a:avLst/>
          </a:prstGeom>
        </p:spPr>
      </p:pic>
    </p:spTree>
    <p:extLst>
      <p:ext uri="{BB962C8B-B14F-4D97-AF65-F5344CB8AC3E}">
        <p14:creationId xmlns:p14="http://schemas.microsoft.com/office/powerpoint/2010/main" val="181652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995895" cy="580808"/>
          </a:xfrm>
        </p:spPr>
        <p:txBody>
          <a:bodyPr anchor="ctr">
            <a:noAutofit/>
          </a:bodyPr>
          <a:lstStyle/>
          <a:p>
            <a:pPr algn="l"/>
            <a:r>
              <a:rPr lang="en-US" sz="3600" dirty="0">
                <a:solidFill>
                  <a:srgbClr val="000000"/>
                </a:solidFill>
                <a:latin typeface="Times New Roman" panose="02020603050405020304" pitchFamily="18" charset="0"/>
              </a:rPr>
              <a:t>Assignment Details </a:t>
            </a:r>
            <a:r>
              <a:rPr lang="en-US" sz="2400" dirty="0">
                <a:solidFill>
                  <a:srgbClr val="000000"/>
                </a:solidFill>
                <a:latin typeface="Times New Roman" panose="02020603050405020304" pitchFamily="18" charset="0"/>
              </a:rPr>
              <a:t>(Continued)</a:t>
            </a:r>
            <a:endParaRPr lang="en-US" sz="16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2.  Write a report of what you did .Test some examples on &amp; use images to make your report more clear.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ubtitle 2"/>
          <p:cNvSpPr txBox="1">
            <a:spLocks/>
          </p:cNvSpPr>
          <p:nvPr/>
        </p:nvSpPr>
        <p:spPr>
          <a:xfrm>
            <a:off x="5048027" y="4626360"/>
            <a:ext cx="2193594" cy="50905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b="1" dirty="0">
                <a:solidFill>
                  <a:srgbClr val="000000"/>
                </a:solidFill>
                <a:latin typeface="Times New Roman" panose="02020603050405020304" pitchFamily="18" charset="0"/>
                <a:ea typeface="+mj-ea"/>
                <a:cs typeface="+mj-cs"/>
              </a:rPr>
              <a:t>Good Luck!</a:t>
            </a:r>
            <a:endParaRPr lang="en-US" sz="1800" b="1" dirty="0">
              <a:solidFill>
                <a:srgbClr val="000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50684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Introduction</a:t>
            </a:r>
            <a:endParaRPr lang="en-US" sz="2400" dirty="0"/>
          </a:p>
        </p:txBody>
      </p:sp>
      <p:sp>
        <p:nvSpPr>
          <p:cNvPr id="3" name="Subtitle 2"/>
          <p:cNvSpPr>
            <a:spLocks noGrp="1"/>
          </p:cNvSpPr>
          <p:nvPr>
            <p:ph type="subTitle" idx="1"/>
          </p:nvPr>
        </p:nvSpPr>
        <p:spPr>
          <a:xfrm>
            <a:off x="1245727" y="1455654"/>
            <a:ext cx="9798194" cy="4864791"/>
          </a:xfrm>
        </p:spPr>
        <p:txBody>
          <a:bodyPr>
            <a:normAutofit fontScale="92500"/>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I have uploaded this documentation with my python project that consists all the code to do the second assignment.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In the next slide, I will explain the steps that I took to do the assignment. </a:t>
            </a:r>
            <a:r>
              <a:rPr lang="en-US" dirty="0">
                <a:latin typeface="Times New Roman" panose="02020603050405020304" pitchFamily="18" charset="0"/>
                <a:ea typeface="+mj-ea"/>
                <a:cs typeface="+mj-cs"/>
              </a:rPr>
              <a:t>For testing a project you just need to set the project path in Path.py, then run main file.</a:t>
            </a:r>
          </a:p>
          <a:p>
            <a:pPr algn="l">
              <a:lnSpc>
                <a:spcPct val="100000"/>
              </a:lnSpc>
              <a:spcBef>
                <a:spcPts val="1200"/>
              </a:spcBef>
            </a:pPr>
            <a:r>
              <a:rPr lang="en-US" dirty="0">
                <a:solidFill>
                  <a:srgbClr val="000000"/>
                </a:solidFill>
                <a:latin typeface="Times New Roman" panose="02020603050405020304" pitchFamily="18" charset="0"/>
                <a:ea typeface="+mj-ea"/>
                <a:cs typeface="+mj-cs"/>
              </a:rPr>
              <a:t>First of all, I just created a project in </a:t>
            </a:r>
            <a:r>
              <a:rPr lang="en-US" dirty="0" err="1">
                <a:solidFill>
                  <a:srgbClr val="000000"/>
                </a:solidFill>
                <a:latin typeface="Times New Roman" panose="02020603050405020304" pitchFamily="18" charset="0"/>
                <a:ea typeface="+mj-ea"/>
                <a:cs typeface="+mj-cs"/>
              </a:rPr>
              <a:t>pycharm</a:t>
            </a:r>
            <a:r>
              <a:rPr lang="en-US" dirty="0">
                <a:solidFill>
                  <a:srgbClr val="000000"/>
                </a:solidFill>
                <a:latin typeface="Times New Roman" panose="02020603050405020304" pitchFamily="18" charset="0"/>
                <a:ea typeface="+mj-ea"/>
                <a:cs typeface="+mj-cs"/>
              </a:rPr>
              <a:t>, my project has the following packages\files that I will explain their details in next slides:</a:t>
            </a:r>
          </a:p>
          <a:p>
            <a:pPr marL="457200" indent="-457200" algn="l">
              <a:lnSpc>
                <a:spcPct val="100000"/>
              </a:lnSpc>
              <a:spcBef>
                <a:spcPts val="1200"/>
              </a:spcBef>
              <a:buAutoNum type="arabicParenR"/>
            </a:pPr>
            <a:r>
              <a:rPr lang="en-US" dirty="0">
                <a:solidFill>
                  <a:srgbClr val="000000"/>
                </a:solidFill>
                <a:latin typeface="Times New Roman" panose="02020603050405020304" pitchFamily="18" charset="0"/>
                <a:ea typeface="+mj-ea"/>
                <a:cs typeface="+mj-cs"/>
              </a:rPr>
              <a:t>Gen</a:t>
            </a:r>
          </a:p>
          <a:p>
            <a:pPr marL="457200" indent="-457200" algn="l">
              <a:lnSpc>
                <a:spcPct val="100000"/>
              </a:lnSpc>
              <a:spcBef>
                <a:spcPts val="1200"/>
              </a:spcBef>
              <a:buAutoNum type="arabicParenR"/>
            </a:pPr>
            <a:r>
              <a:rPr lang="en-US" dirty="0">
                <a:solidFill>
                  <a:srgbClr val="000000"/>
                </a:solidFill>
                <a:latin typeface="Times New Roman" panose="02020603050405020304" pitchFamily="18" charset="0"/>
                <a:ea typeface="+mj-ea"/>
                <a:cs typeface="+mj-cs"/>
              </a:rPr>
              <a:t>Grammar</a:t>
            </a:r>
          </a:p>
          <a:p>
            <a:pPr marL="457200" indent="-457200" algn="l">
              <a:lnSpc>
                <a:spcPct val="100000"/>
              </a:lnSpc>
              <a:spcBef>
                <a:spcPts val="1200"/>
              </a:spcBef>
              <a:buAutoNum type="arabicParenR"/>
            </a:pPr>
            <a:r>
              <a:rPr lang="en-US" dirty="0" err="1">
                <a:solidFill>
                  <a:srgbClr val="000000"/>
                </a:solidFill>
                <a:latin typeface="Times New Roman" panose="02020603050405020304" pitchFamily="18" charset="0"/>
                <a:ea typeface="+mj-ea"/>
                <a:cs typeface="+mj-cs"/>
              </a:rPr>
              <a:t>Test_project</a:t>
            </a:r>
            <a:endParaRPr lang="en-US" dirty="0">
              <a:solidFill>
                <a:srgbClr val="000000"/>
              </a:solidFill>
              <a:latin typeface="Times New Roman" panose="02020603050405020304" pitchFamily="18" charset="0"/>
              <a:ea typeface="+mj-ea"/>
              <a:cs typeface="+mj-cs"/>
            </a:endParaRPr>
          </a:p>
          <a:p>
            <a:pPr marL="457200" indent="-457200" algn="l">
              <a:lnSpc>
                <a:spcPct val="100000"/>
              </a:lnSpc>
              <a:spcBef>
                <a:spcPts val="1200"/>
              </a:spcBef>
              <a:buAutoNum type="arabicParenR"/>
            </a:pPr>
            <a:r>
              <a:rPr lang="en-US" dirty="0">
                <a:solidFill>
                  <a:srgbClr val="000000"/>
                </a:solidFill>
                <a:latin typeface="Times New Roman" panose="02020603050405020304" pitchFamily="18" charset="0"/>
                <a:ea typeface="+mj-ea"/>
                <a:cs typeface="+mj-cs"/>
              </a:rPr>
              <a:t>Utils</a:t>
            </a:r>
          </a:p>
          <a:p>
            <a:pPr marL="457200" indent="-457200" algn="l">
              <a:lnSpc>
                <a:spcPct val="100000"/>
              </a:lnSpc>
              <a:spcBef>
                <a:spcPts val="1200"/>
              </a:spcBef>
              <a:buAutoNum type="arabicParenR"/>
            </a:pPr>
            <a:r>
              <a:rPr lang="en-US" dirty="0">
                <a:solidFill>
                  <a:srgbClr val="000000"/>
                </a:solidFill>
                <a:latin typeface="Times New Roman" panose="02020603050405020304" pitchFamily="18" charset="0"/>
                <a:ea typeface="+mj-ea"/>
                <a:cs typeface="+mj-cs"/>
              </a:rPr>
              <a:t>Main.py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164151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Configure </a:t>
            </a:r>
            <a:r>
              <a:rPr lang="en-US" sz="3600" dirty="0" err="1">
                <a:solidFill>
                  <a:srgbClr val="000000"/>
                </a:solidFill>
                <a:latin typeface="Times New Roman" panose="02020603050405020304" pitchFamily="18" charset="0"/>
              </a:rPr>
              <a:t>Antlr</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I installed antlr4 for python3 runtime.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I created grammar folder and put the 3 grammar files in that folder. It was said in TA class that “JavaParserLabled.g4” is what we should use instead of “JavaParser.g4”.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Then I configured </a:t>
            </a:r>
            <a:r>
              <a:rPr lang="en-US" dirty="0" err="1">
                <a:solidFill>
                  <a:srgbClr val="000000"/>
                </a:solidFill>
                <a:latin typeface="Times New Roman" panose="02020603050405020304" pitchFamily="18" charset="0"/>
                <a:ea typeface="+mj-ea"/>
                <a:cs typeface="+mj-cs"/>
              </a:rPr>
              <a:t>antlr</a:t>
            </a:r>
            <a:r>
              <a:rPr lang="en-US" dirty="0">
                <a:solidFill>
                  <a:srgbClr val="000000"/>
                </a:solidFill>
                <a:latin typeface="Times New Roman" panose="02020603050405020304" pitchFamily="18" charset="0"/>
                <a:ea typeface="+mj-ea"/>
                <a:cs typeface="+mj-cs"/>
              </a:rPr>
              <a:t> for </a:t>
            </a:r>
            <a:r>
              <a:rPr lang="en-US" dirty="0" err="1">
                <a:solidFill>
                  <a:srgbClr val="000000"/>
                </a:solidFill>
                <a:latin typeface="Times New Roman" panose="02020603050405020304" pitchFamily="18" charset="0"/>
                <a:ea typeface="+mj-ea"/>
                <a:cs typeface="+mj-cs"/>
              </a:rPr>
              <a:t>lexer</a:t>
            </a:r>
            <a:r>
              <a:rPr lang="en-US" dirty="0">
                <a:solidFill>
                  <a:srgbClr val="000000"/>
                </a:solidFill>
                <a:latin typeface="Times New Roman" panose="02020603050405020304" pitchFamily="18" charset="0"/>
                <a:ea typeface="+mj-ea"/>
                <a:cs typeface="+mj-cs"/>
              </a:rPr>
              <a:t>\</a:t>
            </a:r>
            <a:r>
              <a:rPr lang="en-US" dirty="0" err="1">
                <a:solidFill>
                  <a:srgbClr val="000000"/>
                </a:solidFill>
                <a:latin typeface="Times New Roman" panose="02020603050405020304" pitchFamily="18" charset="0"/>
                <a:ea typeface="+mj-ea"/>
                <a:cs typeface="+mj-cs"/>
              </a:rPr>
              <a:t>ParserLabled</a:t>
            </a:r>
            <a:r>
              <a:rPr lang="en-US" dirty="0">
                <a:solidFill>
                  <a:srgbClr val="000000"/>
                </a:solidFill>
                <a:latin typeface="Times New Roman" panose="02020603050405020304" pitchFamily="18" charset="0"/>
                <a:ea typeface="+mj-ea"/>
                <a:cs typeface="+mj-cs"/>
              </a:rPr>
              <a:t> grammar files and generated the corresponding </a:t>
            </a:r>
            <a:r>
              <a:rPr lang="en-US" dirty="0" err="1">
                <a:solidFill>
                  <a:srgbClr val="000000"/>
                </a:solidFill>
                <a:latin typeface="Times New Roman" panose="02020603050405020304" pitchFamily="18" charset="0"/>
                <a:ea typeface="+mj-ea"/>
                <a:cs typeface="+mj-cs"/>
              </a:rPr>
              <a:t>antlr</a:t>
            </a:r>
            <a:r>
              <a:rPr lang="en-US" dirty="0">
                <a:solidFill>
                  <a:srgbClr val="000000"/>
                </a:solidFill>
                <a:latin typeface="Times New Roman" panose="02020603050405020304" pitchFamily="18" charset="0"/>
                <a:ea typeface="+mj-ea"/>
                <a:cs typeface="+mj-cs"/>
              </a:rPr>
              <a:t> files in gen folder. </a:t>
            </a:r>
          </a:p>
          <a:p>
            <a:pPr algn="l">
              <a:lnSpc>
                <a:spcPct val="100000"/>
              </a:lnSpc>
              <a:spcBef>
                <a:spcPts val="1200"/>
              </a:spcBef>
            </a:pPr>
            <a:r>
              <a:rPr lang="en-US" dirty="0">
                <a:solidFill>
                  <a:srgbClr val="000000"/>
                </a:solidFill>
                <a:latin typeface="Times New Roman" panose="02020603050405020304" pitchFamily="18" charset="0"/>
                <a:ea typeface="+mj-ea"/>
                <a:cs typeface="+mj-cs"/>
              </a:rPr>
              <a:t>Also I copied the TA class test project in my project for testing purposes.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Tree>
    <p:extLst>
      <p:ext uri="{BB962C8B-B14F-4D97-AF65-F5344CB8AC3E}">
        <p14:creationId xmlns:p14="http://schemas.microsoft.com/office/powerpoint/2010/main" val="208723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Configure </a:t>
            </a:r>
            <a:r>
              <a:rPr lang="en-US" sz="3600" dirty="0" err="1">
                <a:solidFill>
                  <a:srgbClr val="000000"/>
                </a:solidFill>
                <a:latin typeface="Times New Roman" panose="02020603050405020304" pitchFamily="18" charset="0"/>
              </a:rPr>
              <a:t>Antlr</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12B95028-BEBB-423D-9AA2-24DE66FF6293}"/>
              </a:ext>
            </a:extLst>
          </p:cNvPr>
          <p:cNvPicPr>
            <a:picLocks noChangeAspect="1"/>
          </p:cNvPicPr>
          <p:nvPr/>
        </p:nvPicPr>
        <p:blipFill>
          <a:blip r:embed="rId3"/>
          <a:stretch>
            <a:fillRect/>
          </a:stretch>
        </p:blipFill>
        <p:spPr>
          <a:xfrm>
            <a:off x="1450181" y="1443645"/>
            <a:ext cx="9291637" cy="4928954"/>
          </a:xfrm>
          <a:prstGeom prst="rect">
            <a:avLst/>
          </a:prstGeom>
        </p:spPr>
      </p:pic>
    </p:spTree>
    <p:extLst>
      <p:ext uri="{BB962C8B-B14F-4D97-AF65-F5344CB8AC3E}">
        <p14:creationId xmlns:p14="http://schemas.microsoft.com/office/powerpoint/2010/main" val="406475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Path.py</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Then I created a Path.py python file. which only has one variable “</a:t>
            </a:r>
            <a:r>
              <a:rPr lang="en-US" dirty="0" err="1">
                <a:solidFill>
                  <a:srgbClr val="000000"/>
                </a:solidFill>
                <a:latin typeface="Times New Roman" panose="02020603050405020304" pitchFamily="18" charset="0"/>
                <a:ea typeface="+mj-ea"/>
                <a:cs typeface="+mj-cs"/>
              </a:rPr>
              <a:t>project_Path</a:t>
            </a:r>
            <a:r>
              <a:rPr lang="en-US" dirty="0">
                <a:solidFill>
                  <a:srgbClr val="000000"/>
                </a:solidFill>
                <a:latin typeface="Times New Roman" panose="02020603050405020304" pitchFamily="18" charset="0"/>
                <a:ea typeface="+mj-ea"/>
                <a:cs typeface="+mj-cs"/>
              </a:rPr>
              <a:t>”. This variable is used in all the project as the project path that we want to test. Now with this approach you can edit this variable to test other projects.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3EF9ED40-5139-4129-99BB-672D27DC00BC}"/>
              </a:ext>
            </a:extLst>
          </p:cNvPr>
          <p:cNvPicPr>
            <a:picLocks noChangeAspect="1"/>
          </p:cNvPicPr>
          <p:nvPr/>
        </p:nvPicPr>
        <p:blipFill>
          <a:blip r:embed="rId3"/>
          <a:stretch>
            <a:fillRect/>
          </a:stretch>
        </p:blipFill>
        <p:spPr>
          <a:xfrm>
            <a:off x="1245725" y="3086628"/>
            <a:ext cx="9798195" cy="3495675"/>
          </a:xfrm>
          <a:prstGeom prst="rect">
            <a:avLst/>
          </a:prstGeom>
        </p:spPr>
      </p:pic>
    </p:spTree>
    <p:extLst>
      <p:ext uri="{BB962C8B-B14F-4D97-AF65-F5344CB8AC3E}">
        <p14:creationId xmlns:p14="http://schemas.microsoft.com/office/powerpoint/2010/main" val="284284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Get java files</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l">
              <a:lnSpc>
                <a:spcPct val="100000"/>
              </a:lnSpc>
              <a:spcBef>
                <a:spcPts val="1200"/>
              </a:spcBef>
            </a:pPr>
            <a:r>
              <a:rPr lang="en-US" dirty="0">
                <a:solidFill>
                  <a:srgbClr val="000000"/>
                </a:solidFill>
                <a:latin typeface="Times New Roman" panose="02020603050405020304" pitchFamily="18" charset="0"/>
                <a:ea typeface="+mj-ea"/>
                <a:cs typeface="+mj-cs"/>
              </a:rPr>
              <a:t>Then I created a file (got help from TA Class)for doing tasks that are related to finding files, etc. in this class I just wrote a method “</a:t>
            </a:r>
            <a:r>
              <a:rPr lang="en-US" dirty="0" err="1">
                <a:solidFill>
                  <a:srgbClr val="000000"/>
                </a:solidFill>
                <a:latin typeface="Times New Roman" panose="02020603050405020304" pitchFamily="18" charset="0"/>
                <a:ea typeface="+mj-ea"/>
                <a:cs typeface="+mj-cs"/>
              </a:rPr>
              <a:t>get_files</a:t>
            </a:r>
            <a:r>
              <a:rPr lang="en-US" dirty="0">
                <a:solidFill>
                  <a:srgbClr val="000000"/>
                </a:solidFill>
                <a:latin typeface="Times New Roman" panose="02020603050405020304" pitchFamily="18" charset="0"/>
                <a:ea typeface="+mj-ea"/>
                <a:cs typeface="+mj-cs"/>
              </a:rPr>
              <a:t>” that takes a directory and returns all the java files in that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pic>
        <p:nvPicPr>
          <p:cNvPr id="6" name="Picture 5">
            <a:extLst>
              <a:ext uri="{FF2B5EF4-FFF2-40B4-BE49-F238E27FC236}">
                <a16:creationId xmlns:a16="http://schemas.microsoft.com/office/drawing/2014/main" id="{D68CA26C-9DC0-472C-8E95-8A5087F67440}"/>
              </a:ext>
            </a:extLst>
          </p:cNvPr>
          <p:cNvPicPr>
            <a:picLocks noChangeAspect="1"/>
          </p:cNvPicPr>
          <p:nvPr/>
        </p:nvPicPr>
        <p:blipFill>
          <a:blip r:embed="rId3"/>
          <a:stretch>
            <a:fillRect/>
          </a:stretch>
        </p:blipFill>
        <p:spPr>
          <a:xfrm>
            <a:off x="1245726" y="2997728"/>
            <a:ext cx="9798195" cy="3571875"/>
          </a:xfrm>
          <a:prstGeom prst="rect">
            <a:avLst/>
          </a:prstGeom>
        </p:spPr>
      </p:pic>
    </p:spTree>
    <p:extLst>
      <p:ext uri="{BB962C8B-B14F-4D97-AF65-F5344CB8AC3E}">
        <p14:creationId xmlns:p14="http://schemas.microsoft.com/office/powerpoint/2010/main" val="3583504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1283</TotalTime>
  <Words>1201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Compiler Design Sohrab Namazinia </vt:lpstr>
      <vt:lpstr>Assignment Specifications</vt:lpstr>
      <vt:lpstr>Assignment Details</vt:lpstr>
      <vt:lpstr>Assignment Details (Continued)</vt:lpstr>
      <vt:lpstr>Introduction</vt:lpstr>
      <vt:lpstr>Configure Antlr</vt:lpstr>
      <vt:lpstr>Configure Antlr</vt:lpstr>
      <vt:lpstr>Path.py</vt:lpstr>
      <vt:lpstr>Get java files</vt:lpstr>
      <vt:lpstr>Extract (class, variable, method) names</vt:lpstr>
      <vt:lpstr>Extract (class, variable, method) names</vt:lpstr>
      <vt:lpstr>Extract (class, variable, method) names</vt:lpstr>
      <vt:lpstr>Extract (class, variable, method) names</vt:lpstr>
      <vt:lpstr>Extract (class, variable, method) names</vt:lpstr>
      <vt:lpstr>Extract (class, variable, method) names</vt:lpstr>
      <vt:lpstr>Main.py</vt:lpstr>
      <vt:lpstr>Main.py</vt:lpstr>
      <vt:lpstr>Output</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Danial</dc:creator>
  <cp:lastModifiedBy>Sohrab Namazi</cp:lastModifiedBy>
  <cp:revision>423</cp:revision>
  <dcterms:created xsi:type="dcterms:W3CDTF">2020-09-28T06:38:32Z</dcterms:created>
  <dcterms:modified xsi:type="dcterms:W3CDTF">2021-09-08T06:58:39Z</dcterms:modified>
</cp:coreProperties>
</file>