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76" d="100"/>
          <a:sy n="76" d="100"/>
        </p:scale>
        <p:origin x="13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2938B-E17C-4F8F-BA1A-0AFA02EB54F0}" type="datetimeFigureOut">
              <a:rPr lang="en-US" smtClean="0"/>
              <a:t>11/21/2024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AF9B4F-DEAC-4B72-B62F-CD53CD742947}" type="slidenum">
              <a:rPr lang="en-US" smtClean="0"/>
              <a:t>‹#›</a:t>
            </a:fld>
            <a:endParaRPr lang="en-US"/>
          </a:p>
        </p:txBody>
      </p:sp>
    </p:spTree>
    <p:extLst>
      <p:ext uri="{BB962C8B-B14F-4D97-AF65-F5344CB8AC3E}">
        <p14:creationId xmlns:p14="http://schemas.microsoft.com/office/powerpoint/2010/main" val="94053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123-9D07-420C-9FEC-1789BEDAF8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385536-ABD2-93EC-E2A0-C3964AE368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88C4CE-11DD-377A-F483-D765F79AF808}"/>
              </a:ext>
            </a:extLst>
          </p:cNvPr>
          <p:cNvSpPr>
            <a:spLocks noGrp="1"/>
          </p:cNvSpPr>
          <p:nvPr>
            <p:ph type="dt" sz="half" idx="10"/>
          </p:nvPr>
        </p:nvSpPr>
        <p:spPr/>
        <p:txBody>
          <a:bodyPr/>
          <a:lstStyle/>
          <a:p>
            <a:fld id="{D725353D-8461-42A9-8F18-A520829E5060}" type="datetimeFigureOut">
              <a:rPr lang="en-US" smtClean="0"/>
              <a:t>11/21/2024</a:t>
            </a:fld>
            <a:endParaRPr lang="en-US"/>
          </a:p>
        </p:txBody>
      </p:sp>
      <p:sp>
        <p:nvSpPr>
          <p:cNvPr id="5" name="Footer Placeholder 4">
            <a:extLst>
              <a:ext uri="{FF2B5EF4-FFF2-40B4-BE49-F238E27FC236}">
                <a16:creationId xmlns:a16="http://schemas.microsoft.com/office/drawing/2014/main" id="{BD7A2650-C09C-1378-2A92-338DFB403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90ADE-2E87-DD21-574E-BBF1CCCAB92E}"/>
              </a:ext>
            </a:extLst>
          </p:cNvPr>
          <p:cNvSpPr>
            <a:spLocks noGrp="1"/>
          </p:cNvSpPr>
          <p:nvPr>
            <p:ph type="sldNum" sz="quarter" idx="12"/>
          </p:nvPr>
        </p:nvSpPr>
        <p:spPr/>
        <p:txBody>
          <a:bodyPr/>
          <a:lstStyle/>
          <a:p>
            <a:fld id="{79CC26BD-84C5-4589-80A7-B332D1795D76}" type="slidenum">
              <a:rPr lang="en-US" smtClean="0"/>
              <a:t>‹#›</a:t>
            </a:fld>
            <a:endParaRPr lang="en-US"/>
          </a:p>
        </p:txBody>
      </p:sp>
    </p:spTree>
    <p:extLst>
      <p:ext uri="{BB962C8B-B14F-4D97-AF65-F5344CB8AC3E}">
        <p14:creationId xmlns:p14="http://schemas.microsoft.com/office/powerpoint/2010/main" val="2114931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D091C-0E7C-2E6F-B5EF-F12348891F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E9D762-F45B-DFFD-B6C7-82A385448D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A6CD2-FB95-B102-CF1C-99A2F356FA56}"/>
              </a:ext>
            </a:extLst>
          </p:cNvPr>
          <p:cNvSpPr>
            <a:spLocks noGrp="1"/>
          </p:cNvSpPr>
          <p:nvPr>
            <p:ph type="dt" sz="half" idx="10"/>
          </p:nvPr>
        </p:nvSpPr>
        <p:spPr/>
        <p:txBody>
          <a:bodyPr/>
          <a:lstStyle/>
          <a:p>
            <a:fld id="{D725353D-8461-42A9-8F18-A520829E5060}" type="datetimeFigureOut">
              <a:rPr lang="en-US" smtClean="0"/>
              <a:t>11/21/2024</a:t>
            </a:fld>
            <a:endParaRPr lang="en-US"/>
          </a:p>
        </p:txBody>
      </p:sp>
      <p:sp>
        <p:nvSpPr>
          <p:cNvPr id="5" name="Footer Placeholder 4">
            <a:extLst>
              <a:ext uri="{FF2B5EF4-FFF2-40B4-BE49-F238E27FC236}">
                <a16:creationId xmlns:a16="http://schemas.microsoft.com/office/drawing/2014/main" id="{F9334A8A-7DF0-4BD9-1B38-ABA9C5C96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076A5-481D-FADC-F5C2-02FBC89558B3}"/>
              </a:ext>
            </a:extLst>
          </p:cNvPr>
          <p:cNvSpPr>
            <a:spLocks noGrp="1"/>
          </p:cNvSpPr>
          <p:nvPr>
            <p:ph type="sldNum" sz="quarter" idx="12"/>
          </p:nvPr>
        </p:nvSpPr>
        <p:spPr/>
        <p:txBody>
          <a:bodyPr/>
          <a:lstStyle/>
          <a:p>
            <a:fld id="{79CC26BD-84C5-4589-80A7-B332D1795D76}" type="slidenum">
              <a:rPr lang="en-US" smtClean="0"/>
              <a:t>‹#›</a:t>
            </a:fld>
            <a:endParaRPr lang="en-US"/>
          </a:p>
        </p:txBody>
      </p:sp>
    </p:spTree>
    <p:extLst>
      <p:ext uri="{BB962C8B-B14F-4D97-AF65-F5344CB8AC3E}">
        <p14:creationId xmlns:p14="http://schemas.microsoft.com/office/powerpoint/2010/main" val="3589253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232E4-D6E2-5D75-8ABB-D261232D03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A343DA-801D-C216-BF7F-034543A6FE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5C7CC2-3C4D-FB34-2094-33FB2624C2E8}"/>
              </a:ext>
            </a:extLst>
          </p:cNvPr>
          <p:cNvSpPr>
            <a:spLocks noGrp="1"/>
          </p:cNvSpPr>
          <p:nvPr>
            <p:ph type="dt" sz="half" idx="10"/>
          </p:nvPr>
        </p:nvSpPr>
        <p:spPr/>
        <p:txBody>
          <a:bodyPr/>
          <a:lstStyle/>
          <a:p>
            <a:fld id="{D725353D-8461-42A9-8F18-A520829E5060}" type="datetimeFigureOut">
              <a:rPr lang="en-US" smtClean="0"/>
              <a:t>11/21/2024</a:t>
            </a:fld>
            <a:endParaRPr lang="en-US"/>
          </a:p>
        </p:txBody>
      </p:sp>
      <p:sp>
        <p:nvSpPr>
          <p:cNvPr id="5" name="Footer Placeholder 4">
            <a:extLst>
              <a:ext uri="{FF2B5EF4-FFF2-40B4-BE49-F238E27FC236}">
                <a16:creationId xmlns:a16="http://schemas.microsoft.com/office/drawing/2014/main" id="{E184FEC8-849F-DC94-7289-1C812A637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FD841-D6BD-11EB-0841-CD43BDA009A1}"/>
              </a:ext>
            </a:extLst>
          </p:cNvPr>
          <p:cNvSpPr>
            <a:spLocks noGrp="1"/>
          </p:cNvSpPr>
          <p:nvPr>
            <p:ph type="sldNum" sz="quarter" idx="12"/>
          </p:nvPr>
        </p:nvSpPr>
        <p:spPr/>
        <p:txBody>
          <a:bodyPr/>
          <a:lstStyle/>
          <a:p>
            <a:fld id="{79CC26BD-84C5-4589-80A7-B332D1795D76}" type="slidenum">
              <a:rPr lang="en-US" smtClean="0"/>
              <a:t>‹#›</a:t>
            </a:fld>
            <a:endParaRPr lang="en-US"/>
          </a:p>
        </p:txBody>
      </p:sp>
    </p:spTree>
    <p:extLst>
      <p:ext uri="{BB962C8B-B14F-4D97-AF65-F5344CB8AC3E}">
        <p14:creationId xmlns:p14="http://schemas.microsoft.com/office/powerpoint/2010/main" val="2271012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24BF-1DB3-0597-52BB-BB07E2B435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B4C32D-2B34-9013-6F99-25433356C8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580C7-90F0-C2D3-2FF1-785583675FE5}"/>
              </a:ext>
            </a:extLst>
          </p:cNvPr>
          <p:cNvSpPr>
            <a:spLocks noGrp="1"/>
          </p:cNvSpPr>
          <p:nvPr>
            <p:ph type="dt" sz="half" idx="10"/>
          </p:nvPr>
        </p:nvSpPr>
        <p:spPr/>
        <p:txBody>
          <a:bodyPr/>
          <a:lstStyle/>
          <a:p>
            <a:fld id="{D725353D-8461-42A9-8F18-A520829E5060}" type="datetimeFigureOut">
              <a:rPr lang="en-US" smtClean="0"/>
              <a:t>11/21/2024</a:t>
            </a:fld>
            <a:endParaRPr lang="en-US"/>
          </a:p>
        </p:txBody>
      </p:sp>
      <p:sp>
        <p:nvSpPr>
          <p:cNvPr id="5" name="Footer Placeholder 4">
            <a:extLst>
              <a:ext uri="{FF2B5EF4-FFF2-40B4-BE49-F238E27FC236}">
                <a16:creationId xmlns:a16="http://schemas.microsoft.com/office/drawing/2014/main" id="{DFA130AA-1C15-2D2F-D6E8-614EDC4FE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8C331F-D8EF-F44F-F933-7AF661F6A862}"/>
              </a:ext>
            </a:extLst>
          </p:cNvPr>
          <p:cNvSpPr>
            <a:spLocks noGrp="1"/>
          </p:cNvSpPr>
          <p:nvPr>
            <p:ph type="sldNum" sz="quarter" idx="12"/>
          </p:nvPr>
        </p:nvSpPr>
        <p:spPr/>
        <p:txBody>
          <a:bodyPr/>
          <a:lstStyle/>
          <a:p>
            <a:fld id="{79CC26BD-84C5-4589-80A7-B332D1795D76}" type="slidenum">
              <a:rPr lang="en-US" smtClean="0"/>
              <a:t>‹#›</a:t>
            </a:fld>
            <a:endParaRPr lang="en-US"/>
          </a:p>
        </p:txBody>
      </p:sp>
    </p:spTree>
    <p:extLst>
      <p:ext uri="{BB962C8B-B14F-4D97-AF65-F5344CB8AC3E}">
        <p14:creationId xmlns:p14="http://schemas.microsoft.com/office/powerpoint/2010/main" val="144673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81B6-739B-E014-1D97-E12D4BBD0E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955ABA-2C13-7971-5AB1-57A20AD48F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B7C315-4DCF-BE2A-7625-63352FFAE523}"/>
              </a:ext>
            </a:extLst>
          </p:cNvPr>
          <p:cNvSpPr>
            <a:spLocks noGrp="1"/>
          </p:cNvSpPr>
          <p:nvPr>
            <p:ph type="dt" sz="half" idx="10"/>
          </p:nvPr>
        </p:nvSpPr>
        <p:spPr/>
        <p:txBody>
          <a:bodyPr/>
          <a:lstStyle/>
          <a:p>
            <a:fld id="{D725353D-8461-42A9-8F18-A520829E5060}" type="datetimeFigureOut">
              <a:rPr lang="en-US" smtClean="0"/>
              <a:t>11/21/2024</a:t>
            </a:fld>
            <a:endParaRPr lang="en-US"/>
          </a:p>
        </p:txBody>
      </p:sp>
      <p:sp>
        <p:nvSpPr>
          <p:cNvPr id="5" name="Footer Placeholder 4">
            <a:extLst>
              <a:ext uri="{FF2B5EF4-FFF2-40B4-BE49-F238E27FC236}">
                <a16:creationId xmlns:a16="http://schemas.microsoft.com/office/drawing/2014/main" id="{5667435F-20FA-47A7-9553-4B96FEA76D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85E68-FFDF-2658-3639-9381557A0308}"/>
              </a:ext>
            </a:extLst>
          </p:cNvPr>
          <p:cNvSpPr>
            <a:spLocks noGrp="1"/>
          </p:cNvSpPr>
          <p:nvPr>
            <p:ph type="sldNum" sz="quarter" idx="12"/>
          </p:nvPr>
        </p:nvSpPr>
        <p:spPr/>
        <p:txBody>
          <a:bodyPr/>
          <a:lstStyle/>
          <a:p>
            <a:fld id="{79CC26BD-84C5-4589-80A7-B332D1795D76}" type="slidenum">
              <a:rPr lang="en-US" smtClean="0"/>
              <a:t>‹#›</a:t>
            </a:fld>
            <a:endParaRPr lang="en-US"/>
          </a:p>
        </p:txBody>
      </p:sp>
    </p:spTree>
    <p:extLst>
      <p:ext uri="{BB962C8B-B14F-4D97-AF65-F5344CB8AC3E}">
        <p14:creationId xmlns:p14="http://schemas.microsoft.com/office/powerpoint/2010/main" val="403109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40AB-8A94-9CCA-6140-148053C494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6AFF84-1C7A-E53B-22EE-3F8DFCB7B9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22884C-0D80-775E-8576-DF61E57580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5977F1-AC5A-0C35-5411-3F290ADB1737}"/>
              </a:ext>
            </a:extLst>
          </p:cNvPr>
          <p:cNvSpPr>
            <a:spLocks noGrp="1"/>
          </p:cNvSpPr>
          <p:nvPr>
            <p:ph type="dt" sz="half" idx="10"/>
          </p:nvPr>
        </p:nvSpPr>
        <p:spPr/>
        <p:txBody>
          <a:bodyPr/>
          <a:lstStyle/>
          <a:p>
            <a:fld id="{D725353D-8461-42A9-8F18-A520829E5060}" type="datetimeFigureOut">
              <a:rPr lang="en-US" smtClean="0"/>
              <a:t>11/21/2024</a:t>
            </a:fld>
            <a:endParaRPr lang="en-US"/>
          </a:p>
        </p:txBody>
      </p:sp>
      <p:sp>
        <p:nvSpPr>
          <p:cNvPr id="6" name="Footer Placeholder 5">
            <a:extLst>
              <a:ext uri="{FF2B5EF4-FFF2-40B4-BE49-F238E27FC236}">
                <a16:creationId xmlns:a16="http://schemas.microsoft.com/office/drawing/2014/main" id="{FB778387-30C3-C892-41FE-AE8FBEB572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BB39D-0D6A-B999-94ED-4D16818E5388}"/>
              </a:ext>
            </a:extLst>
          </p:cNvPr>
          <p:cNvSpPr>
            <a:spLocks noGrp="1"/>
          </p:cNvSpPr>
          <p:nvPr>
            <p:ph type="sldNum" sz="quarter" idx="12"/>
          </p:nvPr>
        </p:nvSpPr>
        <p:spPr/>
        <p:txBody>
          <a:bodyPr/>
          <a:lstStyle/>
          <a:p>
            <a:fld id="{79CC26BD-84C5-4589-80A7-B332D1795D76}" type="slidenum">
              <a:rPr lang="en-US" smtClean="0"/>
              <a:t>‹#›</a:t>
            </a:fld>
            <a:endParaRPr lang="en-US"/>
          </a:p>
        </p:txBody>
      </p:sp>
    </p:spTree>
    <p:extLst>
      <p:ext uri="{BB962C8B-B14F-4D97-AF65-F5344CB8AC3E}">
        <p14:creationId xmlns:p14="http://schemas.microsoft.com/office/powerpoint/2010/main" val="3755897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081E-6C07-3B67-DF8F-ECD48BE3DB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ACAD67-7342-12ED-C3FB-AE9F8C1063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43D8FF-9E61-FB9E-055B-9D2FBEB4F1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9E17CE-3DF9-8990-516D-05C9A52BBE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84B73B-0C40-3EF3-FF30-239C85A70B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E68B44-8D16-0C61-0522-D8E1DF593421}"/>
              </a:ext>
            </a:extLst>
          </p:cNvPr>
          <p:cNvSpPr>
            <a:spLocks noGrp="1"/>
          </p:cNvSpPr>
          <p:nvPr>
            <p:ph type="dt" sz="half" idx="10"/>
          </p:nvPr>
        </p:nvSpPr>
        <p:spPr/>
        <p:txBody>
          <a:bodyPr/>
          <a:lstStyle/>
          <a:p>
            <a:fld id="{D725353D-8461-42A9-8F18-A520829E5060}" type="datetimeFigureOut">
              <a:rPr lang="en-US" smtClean="0"/>
              <a:t>11/21/2024</a:t>
            </a:fld>
            <a:endParaRPr lang="en-US"/>
          </a:p>
        </p:txBody>
      </p:sp>
      <p:sp>
        <p:nvSpPr>
          <p:cNvPr id="8" name="Footer Placeholder 7">
            <a:extLst>
              <a:ext uri="{FF2B5EF4-FFF2-40B4-BE49-F238E27FC236}">
                <a16:creationId xmlns:a16="http://schemas.microsoft.com/office/drawing/2014/main" id="{7A2E3CA5-33B1-F73D-741A-F498B9C65B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7DB2EA-F817-252B-0329-75463D97DA4E}"/>
              </a:ext>
            </a:extLst>
          </p:cNvPr>
          <p:cNvSpPr>
            <a:spLocks noGrp="1"/>
          </p:cNvSpPr>
          <p:nvPr>
            <p:ph type="sldNum" sz="quarter" idx="12"/>
          </p:nvPr>
        </p:nvSpPr>
        <p:spPr/>
        <p:txBody>
          <a:bodyPr/>
          <a:lstStyle/>
          <a:p>
            <a:fld id="{79CC26BD-84C5-4589-80A7-B332D1795D76}" type="slidenum">
              <a:rPr lang="en-US" smtClean="0"/>
              <a:t>‹#›</a:t>
            </a:fld>
            <a:endParaRPr lang="en-US"/>
          </a:p>
        </p:txBody>
      </p:sp>
    </p:spTree>
    <p:extLst>
      <p:ext uri="{BB962C8B-B14F-4D97-AF65-F5344CB8AC3E}">
        <p14:creationId xmlns:p14="http://schemas.microsoft.com/office/powerpoint/2010/main" val="294953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6087-B1D6-EC39-AB76-CB2B696196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9655FA-1DAA-312F-EA87-2F4581A1C6BF}"/>
              </a:ext>
            </a:extLst>
          </p:cNvPr>
          <p:cNvSpPr>
            <a:spLocks noGrp="1"/>
          </p:cNvSpPr>
          <p:nvPr>
            <p:ph type="dt" sz="half" idx="10"/>
          </p:nvPr>
        </p:nvSpPr>
        <p:spPr/>
        <p:txBody>
          <a:bodyPr/>
          <a:lstStyle/>
          <a:p>
            <a:fld id="{D725353D-8461-42A9-8F18-A520829E5060}" type="datetimeFigureOut">
              <a:rPr lang="en-US" smtClean="0"/>
              <a:t>11/21/2024</a:t>
            </a:fld>
            <a:endParaRPr lang="en-US"/>
          </a:p>
        </p:txBody>
      </p:sp>
      <p:sp>
        <p:nvSpPr>
          <p:cNvPr id="4" name="Footer Placeholder 3">
            <a:extLst>
              <a:ext uri="{FF2B5EF4-FFF2-40B4-BE49-F238E27FC236}">
                <a16:creationId xmlns:a16="http://schemas.microsoft.com/office/drawing/2014/main" id="{31F43267-1764-2404-E120-86A21387EE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1DC0A8-630F-266F-99D9-1AF0611654B7}"/>
              </a:ext>
            </a:extLst>
          </p:cNvPr>
          <p:cNvSpPr>
            <a:spLocks noGrp="1"/>
          </p:cNvSpPr>
          <p:nvPr>
            <p:ph type="sldNum" sz="quarter" idx="12"/>
          </p:nvPr>
        </p:nvSpPr>
        <p:spPr/>
        <p:txBody>
          <a:bodyPr/>
          <a:lstStyle/>
          <a:p>
            <a:fld id="{79CC26BD-84C5-4589-80A7-B332D1795D76}" type="slidenum">
              <a:rPr lang="en-US" smtClean="0"/>
              <a:t>‹#›</a:t>
            </a:fld>
            <a:endParaRPr lang="en-US"/>
          </a:p>
        </p:txBody>
      </p:sp>
    </p:spTree>
    <p:extLst>
      <p:ext uri="{BB962C8B-B14F-4D97-AF65-F5344CB8AC3E}">
        <p14:creationId xmlns:p14="http://schemas.microsoft.com/office/powerpoint/2010/main" val="29415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EB6490-4FF1-56D2-FD34-1157AE54C754}"/>
              </a:ext>
            </a:extLst>
          </p:cNvPr>
          <p:cNvSpPr>
            <a:spLocks noGrp="1"/>
          </p:cNvSpPr>
          <p:nvPr>
            <p:ph type="dt" sz="half" idx="10"/>
          </p:nvPr>
        </p:nvSpPr>
        <p:spPr/>
        <p:txBody>
          <a:bodyPr/>
          <a:lstStyle/>
          <a:p>
            <a:fld id="{D725353D-8461-42A9-8F18-A520829E5060}" type="datetimeFigureOut">
              <a:rPr lang="en-US" smtClean="0"/>
              <a:t>11/21/2024</a:t>
            </a:fld>
            <a:endParaRPr lang="en-US"/>
          </a:p>
        </p:txBody>
      </p:sp>
      <p:sp>
        <p:nvSpPr>
          <p:cNvPr id="3" name="Footer Placeholder 2">
            <a:extLst>
              <a:ext uri="{FF2B5EF4-FFF2-40B4-BE49-F238E27FC236}">
                <a16:creationId xmlns:a16="http://schemas.microsoft.com/office/drawing/2014/main" id="{C3ED52E4-90AF-288C-C063-759258ECA8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32085B-EE40-4A40-0139-5019B0A28CAB}"/>
              </a:ext>
            </a:extLst>
          </p:cNvPr>
          <p:cNvSpPr>
            <a:spLocks noGrp="1"/>
          </p:cNvSpPr>
          <p:nvPr>
            <p:ph type="sldNum" sz="quarter" idx="12"/>
          </p:nvPr>
        </p:nvSpPr>
        <p:spPr/>
        <p:txBody>
          <a:bodyPr/>
          <a:lstStyle/>
          <a:p>
            <a:fld id="{79CC26BD-84C5-4589-80A7-B332D1795D76}" type="slidenum">
              <a:rPr lang="en-US" smtClean="0"/>
              <a:t>‹#›</a:t>
            </a:fld>
            <a:endParaRPr lang="en-US"/>
          </a:p>
        </p:txBody>
      </p:sp>
    </p:spTree>
    <p:extLst>
      <p:ext uri="{BB962C8B-B14F-4D97-AF65-F5344CB8AC3E}">
        <p14:creationId xmlns:p14="http://schemas.microsoft.com/office/powerpoint/2010/main" val="217035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AEBA-8536-CE91-113B-E20EE15C1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8652AC-FF65-6663-1758-C2604C5040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2E79C0-FB8B-D8AE-8FB0-44BB24F44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1CD040-FE18-21AB-4D4D-8A6643E54882}"/>
              </a:ext>
            </a:extLst>
          </p:cNvPr>
          <p:cNvSpPr>
            <a:spLocks noGrp="1"/>
          </p:cNvSpPr>
          <p:nvPr>
            <p:ph type="dt" sz="half" idx="10"/>
          </p:nvPr>
        </p:nvSpPr>
        <p:spPr/>
        <p:txBody>
          <a:bodyPr/>
          <a:lstStyle/>
          <a:p>
            <a:fld id="{D725353D-8461-42A9-8F18-A520829E5060}" type="datetimeFigureOut">
              <a:rPr lang="en-US" smtClean="0"/>
              <a:t>11/21/2024</a:t>
            </a:fld>
            <a:endParaRPr lang="en-US"/>
          </a:p>
        </p:txBody>
      </p:sp>
      <p:sp>
        <p:nvSpPr>
          <p:cNvPr id="6" name="Footer Placeholder 5">
            <a:extLst>
              <a:ext uri="{FF2B5EF4-FFF2-40B4-BE49-F238E27FC236}">
                <a16:creationId xmlns:a16="http://schemas.microsoft.com/office/drawing/2014/main" id="{0891BB71-F62D-C733-7161-F7853A9629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DA6C2-3500-4545-9616-19E5BD670454}"/>
              </a:ext>
            </a:extLst>
          </p:cNvPr>
          <p:cNvSpPr>
            <a:spLocks noGrp="1"/>
          </p:cNvSpPr>
          <p:nvPr>
            <p:ph type="sldNum" sz="quarter" idx="12"/>
          </p:nvPr>
        </p:nvSpPr>
        <p:spPr/>
        <p:txBody>
          <a:bodyPr/>
          <a:lstStyle/>
          <a:p>
            <a:fld id="{79CC26BD-84C5-4589-80A7-B332D1795D76}" type="slidenum">
              <a:rPr lang="en-US" smtClean="0"/>
              <a:t>‹#›</a:t>
            </a:fld>
            <a:endParaRPr lang="en-US"/>
          </a:p>
        </p:txBody>
      </p:sp>
    </p:spTree>
    <p:extLst>
      <p:ext uri="{BB962C8B-B14F-4D97-AF65-F5344CB8AC3E}">
        <p14:creationId xmlns:p14="http://schemas.microsoft.com/office/powerpoint/2010/main" val="102918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7C54-6414-0B26-A484-464256132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264F6F-762F-A303-677B-F9187FF660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5D3F9B-B571-4F51-5EDE-C9E75321C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F055D9-0507-D494-6A36-5E960242B896}"/>
              </a:ext>
            </a:extLst>
          </p:cNvPr>
          <p:cNvSpPr>
            <a:spLocks noGrp="1"/>
          </p:cNvSpPr>
          <p:nvPr>
            <p:ph type="dt" sz="half" idx="10"/>
          </p:nvPr>
        </p:nvSpPr>
        <p:spPr/>
        <p:txBody>
          <a:bodyPr/>
          <a:lstStyle/>
          <a:p>
            <a:fld id="{D725353D-8461-42A9-8F18-A520829E5060}" type="datetimeFigureOut">
              <a:rPr lang="en-US" smtClean="0"/>
              <a:t>11/21/2024</a:t>
            </a:fld>
            <a:endParaRPr lang="en-US"/>
          </a:p>
        </p:txBody>
      </p:sp>
      <p:sp>
        <p:nvSpPr>
          <p:cNvPr id="6" name="Footer Placeholder 5">
            <a:extLst>
              <a:ext uri="{FF2B5EF4-FFF2-40B4-BE49-F238E27FC236}">
                <a16:creationId xmlns:a16="http://schemas.microsoft.com/office/drawing/2014/main" id="{C3E5A125-01C9-6B0C-4334-4091A9A315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B309DC-FEF5-B436-C17E-62D48CB8D5E6}"/>
              </a:ext>
            </a:extLst>
          </p:cNvPr>
          <p:cNvSpPr>
            <a:spLocks noGrp="1"/>
          </p:cNvSpPr>
          <p:nvPr>
            <p:ph type="sldNum" sz="quarter" idx="12"/>
          </p:nvPr>
        </p:nvSpPr>
        <p:spPr/>
        <p:txBody>
          <a:bodyPr/>
          <a:lstStyle/>
          <a:p>
            <a:fld id="{79CC26BD-84C5-4589-80A7-B332D1795D76}" type="slidenum">
              <a:rPr lang="en-US" smtClean="0"/>
              <a:t>‹#›</a:t>
            </a:fld>
            <a:endParaRPr lang="en-US"/>
          </a:p>
        </p:txBody>
      </p:sp>
    </p:spTree>
    <p:extLst>
      <p:ext uri="{BB962C8B-B14F-4D97-AF65-F5344CB8AC3E}">
        <p14:creationId xmlns:p14="http://schemas.microsoft.com/office/powerpoint/2010/main" val="3039539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84A486-0473-8AD3-27D5-A386414F6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EA4E40-AFFE-FAEF-34AE-CCE2ABADBA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37A5E-AEC3-45A5-5359-450529590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25353D-8461-42A9-8F18-A520829E5060}" type="datetimeFigureOut">
              <a:rPr lang="en-US" smtClean="0"/>
              <a:t>11/21/2024</a:t>
            </a:fld>
            <a:endParaRPr lang="en-US"/>
          </a:p>
        </p:txBody>
      </p:sp>
      <p:sp>
        <p:nvSpPr>
          <p:cNvPr id="5" name="Footer Placeholder 4">
            <a:extLst>
              <a:ext uri="{FF2B5EF4-FFF2-40B4-BE49-F238E27FC236}">
                <a16:creationId xmlns:a16="http://schemas.microsoft.com/office/drawing/2014/main" id="{D55DF153-E777-A574-971E-2BC32B77AE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86D734-AE00-3FAC-5E30-CE3D022B87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CC26BD-84C5-4589-80A7-B332D1795D76}" type="slidenum">
              <a:rPr lang="en-US" smtClean="0"/>
              <a:t>‹#›</a:t>
            </a:fld>
            <a:endParaRPr lang="en-US"/>
          </a:p>
        </p:txBody>
      </p:sp>
    </p:spTree>
    <p:extLst>
      <p:ext uri="{BB962C8B-B14F-4D97-AF65-F5344CB8AC3E}">
        <p14:creationId xmlns:p14="http://schemas.microsoft.com/office/powerpoint/2010/main" val="2490994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314E-51AB-B1E0-6320-BC2D2BA34C28}"/>
              </a:ext>
            </a:extLst>
          </p:cNvPr>
          <p:cNvSpPr>
            <a:spLocks noGrp="1"/>
          </p:cNvSpPr>
          <p:nvPr>
            <p:ph type="ctrTitle"/>
          </p:nvPr>
        </p:nvSpPr>
        <p:spPr/>
        <p:txBody>
          <a:bodyPr/>
          <a:lstStyle/>
          <a:p>
            <a:r>
              <a:rPr lang="fa-IR" dirty="0"/>
              <a:t>تدریس درخت</a:t>
            </a:r>
            <a:endParaRPr lang="en-US" dirty="0"/>
          </a:p>
        </p:txBody>
      </p:sp>
      <p:sp>
        <p:nvSpPr>
          <p:cNvPr id="3" name="Subtitle 2">
            <a:extLst>
              <a:ext uri="{FF2B5EF4-FFF2-40B4-BE49-F238E27FC236}">
                <a16:creationId xmlns:a16="http://schemas.microsoft.com/office/drawing/2014/main" id="{225712E3-13D2-42ED-A762-B129F27892A4}"/>
              </a:ext>
            </a:extLst>
          </p:cNvPr>
          <p:cNvSpPr>
            <a:spLocks noGrp="1"/>
          </p:cNvSpPr>
          <p:nvPr>
            <p:ph type="subTitle" idx="1"/>
          </p:nvPr>
        </p:nvSpPr>
        <p:spPr/>
        <p:txBody>
          <a:bodyPr/>
          <a:lstStyle/>
          <a:p>
            <a:r>
              <a:rPr lang="fa-IR" dirty="0"/>
              <a:t>سهراب خان بدر</a:t>
            </a:r>
            <a:endParaRPr lang="en-US" dirty="0"/>
          </a:p>
        </p:txBody>
      </p:sp>
    </p:spTree>
    <p:extLst>
      <p:ext uri="{BB962C8B-B14F-4D97-AF65-F5344CB8AC3E}">
        <p14:creationId xmlns:p14="http://schemas.microsoft.com/office/powerpoint/2010/main" val="1290748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C89-472F-B6ED-2D10-C68BE91F8C84}"/>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1BFD6-4082-4B3B-67E6-553974C969F6}"/>
                  </a:ext>
                </a:extLst>
              </p:cNvPr>
              <p:cNvSpPr>
                <a:spLocks noGrp="1"/>
              </p:cNvSpPr>
              <p:nvPr>
                <p:ph idx="1"/>
              </p:nvPr>
            </p:nvSpPr>
            <p:spPr/>
            <p:txBody>
              <a:bodyPr>
                <a:normAutofit lnSpcReduction="10000"/>
              </a:bodyPr>
              <a:lstStyle/>
              <a:p>
                <a:pPr algn="r" rtl="1"/>
                <a:r>
                  <a:rPr lang="fa-IR" sz="4000" dirty="0"/>
                  <a:t>در یک درخت دودویی تعداد گره های با درجه صفر را با </a:t>
                </a:r>
                <a14:m>
                  <m:oMath xmlns:m="http://schemas.openxmlformats.org/officeDocument/2006/math">
                    <m:sSub>
                      <m:sSubPr>
                        <m:ctrlPr>
                          <a:rPr lang="fa-IR" sz="4000" i="1" smtClean="0">
                            <a:latin typeface="Cambria Math" panose="02040503050406030204" pitchFamily="18" charset="0"/>
                          </a:rPr>
                        </m:ctrlPr>
                      </m:sSubPr>
                      <m:e>
                        <m:r>
                          <a:rPr lang="en-US" sz="4000" b="0" i="1" smtClean="0">
                            <a:latin typeface="Cambria Math" panose="02040503050406030204" pitchFamily="18" charset="0"/>
                          </a:rPr>
                          <m:t>𝑛</m:t>
                        </m:r>
                      </m:e>
                      <m:sub>
                        <m:r>
                          <a:rPr lang="en-US" sz="4000" b="0" i="1" smtClean="0">
                            <a:latin typeface="Cambria Math" panose="02040503050406030204" pitchFamily="18" charset="0"/>
                          </a:rPr>
                          <m:t>0</m:t>
                        </m:r>
                      </m:sub>
                    </m:sSub>
                  </m:oMath>
                </a14:m>
                <a:r>
                  <a:rPr lang="fa-IR" sz="4000" dirty="0"/>
                  <a:t>  ، تعداد گره های با درجه یک را با </a:t>
                </a:r>
                <a14:m>
                  <m:oMath xmlns:m="http://schemas.openxmlformats.org/officeDocument/2006/math">
                    <m:sSub>
                      <m:sSubPr>
                        <m:ctrlPr>
                          <a:rPr lang="fa-IR" sz="4000" i="1" smtClean="0">
                            <a:latin typeface="Cambria Math" panose="02040503050406030204" pitchFamily="18" charset="0"/>
                          </a:rPr>
                        </m:ctrlPr>
                      </m:sSubPr>
                      <m:e>
                        <m:r>
                          <a:rPr lang="en-US" sz="4000" b="0" i="1" smtClean="0">
                            <a:latin typeface="Cambria Math" panose="02040503050406030204" pitchFamily="18" charset="0"/>
                          </a:rPr>
                          <m:t>𝑛</m:t>
                        </m:r>
                      </m:e>
                      <m:sub>
                        <m:r>
                          <a:rPr lang="en-US" sz="4000" b="0" i="1" smtClean="0">
                            <a:latin typeface="Cambria Math" panose="02040503050406030204" pitchFamily="18" charset="0"/>
                          </a:rPr>
                          <m:t>1</m:t>
                        </m:r>
                      </m:sub>
                    </m:sSub>
                  </m:oMath>
                </a14:m>
                <a:r>
                  <a:rPr lang="fa-IR" sz="4000" dirty="0"/>
                  <a:t>  و تعداد گره ها با درجه دو را با </a:t>
                </a:r>
                <a14:m>
                  <m:oMath xmlns:m="http://schemas.openxmlformats.org/officeDocument/2006/math">
                    <m:sSub>
                      <m:sSubPr>
                        <m:ctrlPr>
                          <a:rPr lang="fa-IR" sz="4000" i="1" smtClean="0">
                            <a:latin typeface="Cambria Math" panose="02040503050406030204" pitchFamily="18" charset="0"/>
                          </a:rPr>
                        </m:ctrlPr>
                      </m:sSubPr>
                      <m:e>
                        <m:r>
                          <a:rPr lang="en-US" sz="4000" b="0" i="1" smtClean="0">
                            <a:latin typeface="Cambria Math" panose="02040503050406030204" pitchFamily="18" charset="0"/>
                          </a:rPr>
                          <m:t>𝑛</m:t>
                        </m:r>
                      </m:e>
                      <m:sub>
                        <m:r>
                          <a:rPr lang="en-US" sz="4000" b="0" i="1" smtClean="0">
                            <a:latin typeface="Cambria Math" panose="02040503050406030204" pitchFamily="18" charset="0"/>
                          </a:rPr>
                          <m:t>2</m:t>
                        </m:r>
                      </m:sub>
                    </m:sSub>
                  </m:oMath>
                </a14:m>
                <a:r>
                  <a:rPr lang="fa-IR" sz="4000" dirty="0"/>
                  <a:t>  نشان می دهند. واضح است که رابطه</a:t>
                </a:r>
              </a:p>
              <a:p>
                <a:pPr algn="l"/>
                <a:br>
                  <a:rPr lang="fa-IR" sz="4000" dirty="0"/>
                </a:br>
                <a:r>
                  <a:rPr lang="fa-IR" sz="4000" dirty="0"/>
                  <a:t> </a:t>
                </a:r>
                <a14:m>
                  <m:oMath xmlns:m="http://schemas.openxmlformats.org/officeDocument/2006/math">
                    <m:sSub>
                      <m:sSubPr>
                        <m:ctrlPr>
                          <a:rPr lang="fa-IR" sz="4000" i="1" smtClean="0">
                            <a:latin typeface="Cambria Math" panose="02040503050406030204" pitchFamily="18" charset="0"/>
                          </a:rPr>
                        </m:ctrlPr>
                      </m:sSubPr>
                      <m:e>
                        <m:r>
                          <a:rPr lang="en-US" sz="4000" b="0" i="1" smtClean="0">
                            <a:latin typeface="Cambria Math" panose="02040503050406030204" pitchFamily="18" charset="0"/>
                          </a:rPr>
                          <m:t>𝑛</m:t>
                        </m:r>
                      </m:e>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𝑛</m:t>
                        </m:r>
                      </m:e>
                      <m:sub>
                        <m:r>
                          <a:rPr lang="en-US" sz="4000" b="0" i="1" smtClean="0">
                            <a:latin typeface="Cambria Math" panose="02040503050406030204" pitchFamily="18" charset="0"/>
                          </a:rPr>
                          <m:t>0</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𝑛</m:t>
                        </m:r>
                      </m:e>
                      <m:sub>
                        <m:r>
                          <a:rPr lang="en-US" sz="4000" b="0" i="1" smtClean="0">
                            <a:latin typeface="Cambria Math" panose="02040503050406030204" pitchFamily="18" charset="0"/>
                          </a:rPr>
                          <m:t>1</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𝑛</m:t>
                        </m:r>
                      </m:e>
                      <m:sub>
                        <m:r>
                          <a:rPr lang="en-US" sz="4000" b="0" i="1" smtClean="0">
                            <a:latin typeface="Cambria Math" panose="02040503050406030204" pitchFamily="18" charset="0"/>
                          </a:rPr>
                          <m:t>2</m:t>
                        </m:r>
                      </m:sub>
                    </m:sSub>
                  </m:oMath>
                </a14:m>
                <a:r>
                  <a:rPr lang="fa-IR" sz="4000" dirty="0"/>
                  <a:t> </a:t>
                </a:r>
                <a:br>
                  <a:rPr lang="fa-IR" sz="4000" dirty="0"/>
                </a:br>
                <a:endParaRPr lang="fa-IR" sz="4000" dirty="0"/>
              </a:p>
              <a:p>
                <a:pPr algn="r" rtl="1"/>
                <a:r>
                  <a:rPr lang="fa-IR" sz="4000" dirty="0"/>
                  <a:t>که در آن </a:t>
                </a:r>
                <a:r>
                  <a:rPr lang="en-US" sz="4000" dirty="0"/>
                  <a:t>n</a:t>
                </a:r>
                <a:r>
                  <a:rPr lang="fa-IR" sz="4000" dirty="0"/>
                  <a:t> که تعداد کل گره های درخت استهمیشه برقرار است.</a:t>
                </a:r>
                <a:endParaRPr lang="en-US" sz="4000" dirty="0"/>
              </a:p>
            </p:txBody>
          </p:sp>
        </mc:Choice>
        <mc:Fallback xmlns="">
          <p:sp>
            <p:nvSpPr>
              <p:cNvPr id="3" name="Content Placeholder 2">
                <a:extLst>
                  <a:ext uri="{FF2B5EF4-FFF2-40B4-BE49-F238E27FC236}">
                    <a16:creationId xmlns:a16="http://schemas.microsoft.com/office/drawing/2014/main" id="{AF01BFD6-4082-4B3B-67E6-553974C969F6}"/>
                  </a:ext>
                </a:extLst>
              </p:cNvPr>
              <p:cNvSpPr>
                <a:spLocks noGrp="1" noRot="1" noChangeAspect="1" noMove="1" noResize="1" noEditPoints="1" noAdjustHandles="1" noChangeArrowheads="1" noChangeShapeType="1" noTextEdit="1"/>
              </p:cNvSpPr>
              <p:nvPr>
                <p:ph idx="1"/>
              </p:nvPr>
            </p:nvSpPr>
            <p:spPr>
              <a:blipFill>
                <a:blip r:embed="rId2"/>
                <a:stretch>
                  <a:fillRect l="-4290" t="-5322" r="-1855" b="-3501"/>
                </a:stretch>
              </a:blipFill>
            </p:spPr>
            <p:txBody>
              <a:bodyPr/>
              <a:lstStyle/>
              <a:p>
                <a:r>
                  <a:rPr lang="en-US">
                    <a:noFill/>
                  </a:rPr>
                  <a:t> </a:t>
                </a:r>
              </a:p>
            </p:txBody>
          </p:sp>
        </mc:Fallback>
      </mc:AlternateContent>
    </p:spTree>
    <p:extLst>
      <p:ext uri="{BB962C8B-B14F-4D97-AF65-F5344CB8AC3E}">
        <p14:creationId xmlns:p14="http://schemas.microsoft.com/office/powerpoint/2010/main" val="277109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5301-119F-FDB0-8AF7-C47D7270CCD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9B52B0-8DF3-1E4A-C37A-1B8443C02596}"/>
                  </a:ext>
                </a:extLst>
              </p:cNvPr>
              <p:cNvSpPr>
                <a:spLocks noGrp="1"/>
              </p:cNvSpPr>
              <p:nvPr>
                <p:ph idx="1"/>
              </p:nvPr>
            </p:nvSpPr>
            <p:spPr/>
            <p:txBody>
              <a:bodyPr>
                <a:normAutofit fontScale="92500" lnSpcReduction="10000"/>
              </a:bodyPr>
              <a:lstStyle/>
              <a:p>
                <a:pPr algn="r" rtl="1"/>
                <a:r>
                  <a:rPr lang="fa-IR" dirty="0"/>
                  <a:t>مثال 1.8. نشان دهید که در یک درخت دودویی رابطه </a:t>
                </a:r>
                <a:r>
                  <a:rPr lang="fa-IR" b="1" dirty="0"/>
                  <a:t>ی </a:t>
                </a:r>
                <a14:m>
                  <m:oMath xmlns:m="http://schemas.openxmlformats.org/officeDocument/2006/math">
                    <m:sSub>
                      <m:sSubPr>
                        <m:ctrlPr>
                          <a:rPr lang="fa-IR"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𝟎</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𝟏</m:t>
                    </m:r>
                  </m:oMath>
                </a14:m>
                <a:r>
                  <a:rPr lang="fa-IR" b="1" dirty="0"/>
                  <a:t> برقرار </a:t>
                </a:r>
                <a:r>
                  <a:rPr lang="fa-IR" dirty="0"/>
                  <a:t>است. </a:t>
                </a:r>
              </a:p>
              <a:p>
                <a:pPr algn="r" rtl="1"/>
                <a:r>
                  <a:rPr lang="fa-IR" b="1" dirty="0"/>
                  <a:t>اثبات. </a:t>
                </a:r>
                <a:r>
                  <a:rPr lang="fa-IR" dirty="0"/>
                  <a:t>اگر </a:t>
                </a:r>
                <a:r>
                  <a:rPr lang="en-US" dirty="0"/>
                  <a:t>n</a:t>
                </a:r>
                <a:r>
                  <a:rPr lang="fa-IR" dirty="0"/>
                  <a:t> تعداد رئوس و </a:t>
                </a:r>
                <a:r>
                  <a:rPr lang="en-US" dirty="0"/>
                  <a:t>e</a:t>
                </a:r>
                <a:r>
                  <a:rPr lang="fa-IR" dirty="0"/>
                  <a:t> تعداد یال ها (شاخه ها) باشد با توجه به این که در هر درخت تعدادیال ها یکی کمتر از  تعداد رئوس است، داریم:</a:t>
                </a:r>
              </a:p>
              <a:p>
                <a:pPr algn="l"/>
                <a14:m>
                  <m:oMath xmlns:m="http://schemas.openxmlformats.org/officeDocument/2006/math">
                    <m: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𝒆</m:t>
                    </m:r>
                    <m:r>
                      <a:rPr lang="en-US" b="1" i="1" smtClean="0">
                        <a:latin typeface="Cambria Math" panose="02040503050406030204" pitchFamily="18" charset="0"/>
                      </a:rPr>
                      <m:t>+</m:t>
                    </m:r>
                    <m:r>
                      <a:rPr lang="en-US" b="1" i="1" smtClean="0">
                        <a:latin typeface="Cambria Math" panose="02040503050406030204" pitchFamily="18" charset="0"/>
                      </a:rPr>
                      <m:t>𝟏</m:t>
                    </m:r>
                  </m:oMath>
                </a14:m>
                <a:endParaRPr lang="en-US" b="1" dirty="0"/>
              </a:p>
              <a:p>
                <a:pPr algn="r" rtl="1"/>
                <a:r>
                  <a:rPr lang="fa-IR" b="1" dirty="0"/>
                  <a:t>در یک درخت دودویی هر گره با درجه یک، یک یال و </a:t>
                </a:r>
                <a:r>
                  <a:rPr lang="fa-IR" b="1" dirty="0">
                    <a:highlight>
                      <a:srgbClr val="00FF00"/>
                    </a:highlight>
                  </a:rPr>
                  <a:t>هر گره با درجه دو، دو یال</a:t>
                </a:r>
                <a:r>
                  <a:rPr lang="fa-IR" b="1" dirty="0"/>
                  <a:t> به مجموعه یال های درخت اضافه می کند. توجه شود که گره با درجه صفر هیچ یالی به مجموعه یال ها اضافه نمی کند. پس میتوان گفت که تعداد یال ها برابر است با:</a:t>
                </a:r>
              </a:p>
              <a:p>
                <a:pPr algn="l"/>
                <a14:m>
                  <m:oMath xmlns:m="http://schemas.openxmlformats.org/officeDocument/2006/math">
                    <m:r>
                      <a:rPr lang="en-US" b="1" i="1" smtClean="0">
                        <a:latin typeface="Cambria Math" panose="02040503050406030204" pitchFamily="18" charset="0"/>
                      </a:rPr>
                      <m:t>𝒆</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𝟏</m:t>
                        </m:r>
                      </m:sub>
                    </m:sSub>
                    <m:r>
                      <a:rPr lang="en-US" b="1" i="1" smtClean="0">
                        <a:latin typeface="Cambria Math" panose="02040503050406030204" pitchFamily="18" charset="0"/>
                      </a:rPr>
                      <m:t>+</m:t>
                    </m:r>
                    <m:r>
                      <a:rPr lang="en-US" b="1" i="1" smtClean="0">
                        <a:latin typeface="Cambria Math" panose="02040503050406030204" pitchFamily="18" charset="0"/>
                      </a:rPr>
                      <m:t>𝟐</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oMath>
                </a14:m>
                <a:endParaRPr lang="en-US" b="1" dirty="0"/>
              </a:p>
              <a:p>
                <a:pPr algn="r" rtl="1"/>
                <a:r>
                  <a:rPr lang="fa-IR" b="1" dirty="0"/>
                  <a:t>با جایگذاری در رابطه (1) خواهیم داشت:</a:t>
                </a:r>
              </a:p>
              <a:p>
                <a:pPr algn="l"/>
                <a14:m>
                  <m:oMath xmlns:m="http://schemas.openxmlformats.org/officeDocument/2006/math">
                    <m:r>
                      <a:rPr lang="en-US" b="1" i="1" smtClean="0">
                        <a:latin typeface="Cambria Math" panose="02040503050406030204" pitchFamily="18" charset="0"/>
                      </a:rPr>
                      <m:t>𝒏</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𝟏</m:t>
                        </m:r>
                      </m:sub>
                    </m:sSub>
                    <m:r>
                      <a:rPr lang="en-US" b="1" i="1" smtClean="0">
                        <a:latin typeface="Cambria Math" panose="02040503050406030204" pitchFamily="18" charset="0"/>
                      </a:rPr>
                      <m:t>+</m:t>
                    </m:r>
                    <m:r>
                      <a:rPr lang="en-US" b="1" i="1" smtClean="0">
                        <a:latin typeface="Cambria Math" panose="02040503050406030204" pitchFamily="18" charset="0"/>
                      </a:rPr>
                      <m:t>𝟐</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𝟎</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𝟏</m:t>
                        </m:r>
                      </m:sub>
                    </m:sSub>
                    <m:r>
                      <a:rPr lang="en-US" b="1" i="1" smtClean="0">
                        <a:latin typeface="Cambria Math" panose="02040503050406030204" pitchFamily="18" charset="0"/>
                      </a:rPr>
                      <m:t>+</m:t>
                    </m:r>
                    <m:r>
                      <a:rPr lang="en-US" b="1" i="1" smtClean="0">
                        <a:latin typeface="Cambria Math" panose="02040503050406030204" pitchFamily="18" charset="0"/>
                      </a:rPr>
                      <m:t>𝟐</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𝟎</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𝟏</m:t>
                    </m:r>
                  </m:oMath>
                </a14:m>
                <a:r>
                  <a:rPr lang="en-US" b="1" dirty="0"/>
                  <a:t> </a:t>
                </a:r>
              </a:p>
            </p:txBody>
          </p:sp>
        </mc:Choice>
        <mc:Fallback xmlns="">
          <p:sp>
            <p:nvSpPr>
              <p:cNvPr id="3" name="Content Placeholder 2">
                <a:extLst>
                  <a:ext uri="{FF2B5EF4-FFF2-40B4-BE49-F238E27FC236}">
                    <a16:creationId xmlns:a16="http://schemas.microsoft.com/office/drawing/2014/main" id="{169B52B0-8DF3-1E4A-C37A-1B8443C02596}"/>
                  </a:ext>
                </a:extLst>
              </p:cNvPr>
              <p:cNvSpPr>
                <a:spLocks noGrp="1" noRot="1" noChangeAspect="1" noMove="1" noResize="1" noEditPoints="1" noAdjustHandles="1" noChangeArrowheads="1" noChangeShapeType="1" noTextEdit="1"/>
              </p:cNvSpPr>
              <p:nvPr>
                <p:ph idx="1"/>
              </p:nvPr>
            </p:nvSpPr>
            <p:spPr>
              <a:blipFill>
                <a:blip r:embed="rId2"/>
                <a:stretch>
                  <a:fillRect t="-3081" r="-928"/>
                </a:stretch>
              </a:blipFill>
            </p:spPr>
            <p:txBody>
              <a:bodyPr/>
              <a:lstStyle/>
              <a:p>
                <a:r>
                  <a:rPr lang="en-US">
                    <a:noFill/>
                  </a:rPr>
                  <a:t> </a:t>
                </a:r>
              </a:p>
            </p:txBody>
          </p:sp>
        </mc:Fallback>
      </mc:AlternateContent>
    </p:spTree>
    <p:extLst>
      <p:ext uri="{BB962C8B-B14F-4D97-AF65-F5344CB8AC3E}">
        <p14:creationId xmlns:p14="http://schemas.microsoft.com/office/powerpoint/2010/main" val="3246279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270A-1BEB-29CF-8486-D7C9101F5F1D}"/>
              </a:ext>
            </a:extLst>
          </p:cNvPr>
          <p:cNvSpPr>
            <a:spLocks noGrp="1"/>
          </p:cNvSpPr>
          <p:nvPr>
            <p:ph type="title"/>
          </p:nvPr>
        </p:nvSpPr>
        <p:spPr/>
        <p:txBody>
          <a:bodyPr/>
          <a:lstStyle/>
          <a:p>
            <a:pPr algn="r" rtl="1"/>
            <a:r>
              <a:rPr lang="fa-IR" dirty="0"/>
              <a:t>سطح درخت دودویی</a:t>
            </a:r>
            <a:endParaRPr lang="en-US" dirty="0"/>
          </a:p>
        </p:txBody>
      </p:sp>
      <p:sp>
        <p:nvSpPr>
          <p:cNvPr id="3" name="Content Placeholder 2">
            <a:extLst>
              <a:ext uri="{FF2B5EF4-FFF2-40B4-BE49-F238E27FC236}">
                <a16:creationId xmlns:a16="http://schemas.microsoft.com/office/drawing/2014/main" id="{D35EAE7F-3EF3-A240-0BDA-41E16855DE11}"/>
              </a:ext>
            </a:extLst>
          </p:cNvPr>
          <p:cNvSpPr>
            <a:spLocks noGrp="1"/>
          </p:cNvSpPr>
          <p:nvPr>
            <p:ph idx="1"/>
          </p:nvPr>
        </p:nvSpPr>
        <p:spPr/>
        <p:txBody>
          <a:bodyPr/>
          <a:lstStyle/>
          <a:p>
            <a:pPr algn="just" rtl="1"/>
            <a:r>
              <a:rPr lang="fa-IR" dirty="0"/>
              <a:t>سطح هر گره از یک درخت دودویی را بدین صورت تعریف می کنیم:</a:t>
            </a:r>
          </a:p>
          <a:p>
            <a:pPr marL="514350" indent="-514350" algn="just" rtl="1">
              <a:buFont typeface="+mj-lt"/>
              <a:buAutoNum type="arabicPeriod"/>
            </a:pPr>
            <a:r>
              <a:rPr lang="fa-IR" dirty="0"/>
              <a:t>ریشه در سطح صفر قرار دارد</a:t>
            </a:r>
          </a:p>
          <a:p>
            <a:pPr marL="514350" indent="-514350" algn="just" rtl="1">
              <a:buFont typeface="+mj-lt"/>
              <a:buAutoNum type="arabicPeriod"/>
            </a:pPr>
            <a:r>
              <a:rPr lang="fa-IR" dirty="0"/>
              <a:t>اگر یک گره در سطح 1 باشد آنگاه فرزندان آن در سطح</a:t>
            </a:r>
            <a:r>
              <a:rPr lang="en-US" dirty="0"/>
              <a:t>l+1</a:t>
            </a:r>
            <a:r>
              <a:rPr lang="fa-IR" dirty="0"/>
              <a:t> قرار دارند.</a:t>
            </a:r>
          </a:p>
          <a:p>
            <a:pPr marL="514350" indent="-514350" algn="just" rtl="1">
              <a:buFont typeface="+mj-lt"/>
              <a:buAutoNum type="arabicPeriod"/>
            </a:pPr>
            <a:endParaRPr lang="fa-IR" dirty="0"/>
          </a:p>
          <a:p>
            <a:pPr marL="0" indent="0" algn="just" rtl="1">
              <a:buNone/>
            </a:pPr>
            <a:r>
              <a:rPr lang="fa-IR" dirty="0"/>
              <a:t>در شکل 2.8 در سطح صفر گره </a:t>
            </a:r>
            <a:r>
              <a:rPr lang="en-US" dirty="0"/>
              <a:t>A</a:t>
            </a:r>
            <a:r>
              <a:rPr lang="fa-IR" dirty="0"/>
              <a:t>، در سطح یک گره های </a:t>
            </a:r>
            <a:r>
              <a:rPr lang="en-US" dirty="0"/>
              <a:t>B</a:t>
            </a:r>
            <a:r>
              <a:rPr lang="fa-IR" dirty="0"/>
              <a:t> و </a:t>
            </a:r>
            <a:r>
              <a:rPr lang="en-US" dirty="0"/>
              <a:t>C</a:t>
            </a:r>
            <a:r>
              <a:rPr lang="fa-IR" dirty="0"/>
              <a:t>، در سطح 2گره های </a:t>
            </a:r>
            <a:r>
              <a:rPr lang="en-US" dirty="0"/>
              <a:t>M</a:t>
            </a:r>
            <a:r>
              <a:rPr lang="fa-IR" dirty="0"/>
              <a:t>،</a:t>
            </a:r>
            <a:r>
              <a:rPr lang="en-US" dirty="0"/>
              <a:t> F</a:t>
            </a:r>
            <a:r>
              <a:rPr lang="fa-IR" dirty="0"/>
              <a:t>، </a:t>
            </a:r>
            <a:r>
              <a:rPr lang="en-US" dirty="0"/>
              <a:t>E</a:t>
            </a:r>
            <a:r>
              <a:rPr lang="fa-IR" dirty="0"/>
              <a:t> و </a:t>
            </a:r>
            <a:r>
              <a:rPr lang="en-US" dirty="0"/>
              <a:t>D</a:t>
            </a:r>
            <a:r>
              <a:rPr lang="fa-IR" dirty="0"/>
              <a:t> و در سطح سه گره </a:t>
            </a:r>
            <a:r>
              <a:rPr lang="en-US" dirty="0"/>
              <a:t>n</a:t>
            </a:r>
            <a:r>
              <a:rPr lang="fa-IR" dirty="0"/>
              <a:t> قرار دارد.</a:t>
            </a:r>
            <a:endParaRPr lang="en-US" dirty="0"/>
          </a:p>
        </p:txBody>
      </p:sp>
    </p:spTree>
    <p:extLst>
      <p:ext uri="{BB962C8B-B14F-4D97-AF65-F5344CB8AC3E}">
        <p14:creationId xmlns:p14="http://schemas.microsoft.com/office/powerpoint/2010/main" val="2575529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BCC2-5F69-C80E-0BED-1582B91CEFA5}"/>
              </a:ext>
            </a:extLst>
          </p:cNvPr>
          <p:cNvSpPr>
            <a:spLocks noGrp="1"/>
          </p:cNvSpPr>
          <p:nvPr>
            <p:ph type="title"/>
          </p:nvPr>
        </p:nvSpPr>
        <p:spPr/>
        <p:txBody>
          <a:bodyPr/>
          <a:lstStyle/>
          <a:p>
            <a:pPr algn="r" rtl="1"/>
            <a:r>
              <a:rPr lang="fa-IR" dirty="0"/>
              <a:t>عمق یک گره از درخت</a:t>
            </a:r>
            <a:endParaRPr lang="en-US" dirty="0"/>
          </a:p>
        </p:txBody>
      </p:sp>
      <p:sp>
        <p:nvSpPr>
          <p:cNvPr id="3" name="Content Placeholder 2">
            <a:extLst>
              <a:ext uri="{FF2B5EF4-FFF2-40B4-BE49-F238E27FC236}">
                <a16:creationId xmlns:a16="http://schemas.microsoft.com/office/drawing/2014/main" id="{BBB3C8E5-B3E2-99BD-5927-7CA5845B90F3}"/>
              </a:ext>
            </a:extLst>
          </p:cNvPr>
          <p:cNvSpPr>
            <a:spLocks noGrp="1"/>
          </p:cNvSpPr>
          <p:nvPr>
            <p:ph idx="1"/>
          </p:nvPr>
        </p:nvSpPr>
        <p:spPr/>
        <p:txBody>
          <a:bodyPr/>
          <a:lstStyle/>
          <a:p>
            <a:pPr algn="r" rtl="1"/>
            <a:r>
              <a:rPr lang="fa-IR" dirty="0"/>
              <a:t>تعداد شاخه های روی مسیر ریشه به آن گره را عمق آن گره از درخت می نامند. در شکل 2، </a:t>
            </a:r>
            <a:r>
              <a:rPr lang="en-US" dirty="0"/>
              <a:t>E</a:t>
            </a:r>
            <a:r>
              <a:rPr lang="fa-IR" dirty="0"/>
              <a:t> در عمق 2 و </a:t>
            </a:r>
            <a:r>
              <a:rPr lang="en-US" dirty="0"/>
              <a:t>N</a:t>
            </a:r>
            <a:r>
              <a:rPr lang="fa-IR" dirty="0"/>
              <a:t> در عمق 3 قرار دارد.</a:t>
            </a:r>
            <a:endParaRPr lang="en-US" dirty="0"/>
          </a:p>
        </p:txBody>
      </p:sp>
    </p:spTree>
    <p:extLst>
      <p:ext uri="{BB962C8B-B14F-4D97-AF65-F5344CB8AC3E}">
        <p14:creationId xmlns:p14="http://schemas.microsoft.com/office/powerpoint/2010/main" val="2879989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9861-0EB1-C1EE-BCA5-F1F30C1D8851}"/>
              </a:ext>
            </a:extLst>
          </p:cNvPr>
          <p:cNvSpPr>
            <a:spLocks noGrp="1"/>
          </p:cNvSpPr>
          <p:nvPr>
            <p:ph type="title"/>
          </p:nvPr>
        </p:nvSpPr>
        <p:spPr/>
        <p:txBody>
          <a:bodyPr/>
          <a:lstStyle/>
          <a:p>
            <a:pPr algn="r" rtl="1"/>
            <a:r>
              <a:rPr lang="fa-IR" dirty="0"/>
              <a:t>عمق یا ارتفاع درخت</a:t>
            </a:r>
            <a:endParaRPr lang="en-US" dirty="0"/>
          </a:p>
        </p:txBody>
      </p:sp>
      <p:sp>
        <p:nvSpPr>
          <p:cNvPr id="3" name="Content Placeholder 2">
            <a:extLst>
              <a:ext uri="{FF2B5EF4-FFF2-40B4-BE49-F238E27FC236}">
                <a16:creationId xmlns:a16="http://schemas.microsoft.com/office/drawing/2014/main" id="{B9815433-DE28-925E-6C91-FCEEC72304F3}"/>
              </a:ext>
            </a:extLst>
          </p:cNvPr>
          <p:cNvSpPr>
            <a:spLocks noGrp="1"/>
          </p:cNvSpPr>
          <p:nvPr>
            <p:ph idx="1"/>
          </p:nvPr>
        </p:nvSpPr>
        <p:spPr/>
        <p:txBody>
          <a:bodyPr/>
          <a:lstStyle/>
          <a:p>
            <a:pPr algn="r" rtl="1"/>
            <a:r>
              <a:rPr lang="fa-IR" dirty="0"/>
              <a:t>عمق درخت برابر عمق گره با بیش ترین عمق است. عمق درخت در واقع برابر تعداد شاخه های روی مسیر ریشه به دورترین برگ است. درخت شکل 2.8 دارای عمق یا ارتفاع 3 است.</a:t>
            </a:r>
            <a:endParaRPr lang="en-US" dirty="0"/>
          </a:p>
        </p:txBody>
      </p:sp>
    </p:spTree>
    <p:extLst>
      <p:ext uri="{BB962C8B-B14F-4D97-AF65-F5344CB8AC3E}">
        <p14:creationId xmlns:p14="http://schemas.microsoft.com/office/powerpoint/2010/main" val="790335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2FD5-06A2-F916-BD90-E80ACE29D509}"/>
              </a:ext>
            </a:extLst>
          </p:cNvPr>
          <p:cNvSpPr>
            <a:spLocks noGrp="1"/>
          </p:cNvSpPr>
          <p:nvPr>
            <p:ph type="title"/>
          </p:nvPr>
        </p:nvSpPr>
        <p:spPr/>
        <p:txBody>
          <a:bodyPr/>
          <a:lstStyle/>
          <a:p>
            <a:pPr algn="r" rtl="1"/>
            <a:r>
              <a:rPr lang="fa-IR" dirty="0"/>
              <a:t>حداکثر گره های یک درخت دودویی با ارتفاع </a:t>
            </a:r>
            <a:r>
              <a:rPr lang="en-US" dirty="0"/>
              <a:t>h</a:t>
            </a:r>
          </a:p>
        </p:txBody>
      </p:sp>
      <p:sp>
        <p:nvSpPr>
          <p:cNvPr id="3" name="Content Placeholder 2">
            <a:extLst>
              <a:ext uri="{FF2B5EF4-FFF2-40B4-BE49-F238E27FC236}">
                <a16:creationId xmlns:a16="http://schemas.microsoft.com/office/drawing/2014/main" id="{1C2733F9-BCD9-FD0B-701A-DA6AAD89256C}"/>
              </a:ext>
            </a:extLst>
          </p:cNvPr>
          <p:cNvSpPr>
            <a:spLocks noGrp="1"/>
          </p:cNvSpPr>
          <p:nvPr>
            <p:ph idx="1"/>
          </p:nvPr>
        </p:nvSpPr>
        <p:spPr/>
        <p:txBody>
          <a:bodyPr/>
          <a:lstStyle/>
          <a:p>
            <a:pPr algn="r" rtl="1"/>
            <a:r>
              <a:rPr lang="fa-IR" dirty="0"/>
              <a:t>تعداد گره های در سطوح مختلف درخت دودویی در زیر به تصویر کشیده شدهاست:</a:t>
            </a:r>
          </a:p>
          <a:p>
            <a:pPr algn="r" rtl="1"/>
            <a:endParaRPr lang="en-US" dirty="0"/>
          </a:p>
        </p:txBody>
      </p:sp>
      <p:sp>
        <p:nvSpPr>
          <p:cNvPr id="4" name="Oval 3">
            <a:extLst>
              <a:ext uri="{FF2B5EF4-FFF2-40B4-BE49-F238E27FC236}">
                <a16:creationId xmlns:a16="http://schemas.microsoft.com/office/drawing/2014/main" id="{1A048EED-24DC-44E4-994E-9DABC3659EA5}"/>
              </a:ext>
            </a:extLst>
          </p:cNvPr>
          <p:cNvSpPr/>
          <p:nvPr/>
        </p:nvSpPr>
        <p:spPr>
          <a:xfrm>
            <a:off x="4381500" y="2667000"/>
            <a:ext cx="571500" cy="558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a</a:t>
            </a:r>
          </a:p>
        </p:txBody>
      </p:sp>
      <p:sp>
        <p:nvSpPr>
          <p:cNvPr id="5" name="Oval 4">
            <a:extLst>
              <a:ext uri="{FF2B5EF4-FFF2-40B4-BE49-F238E27FC236}">
                <a16:creationId xmlns:a16="http://schemas.microsoft.com/office/drawing/2014/main" id="{F9815EEB-9CFD-B2A0-B340-65DAC2AB8718}"/>
              </a:ext>
            </a:extLst>
          </p:cNvPr>
          <p:cNvSpPr/>
          <p:nvPr/>
        </p:nvSpPr>
        <p:spPr>
          <a:xfrm>
            <a:off x="3644900" y="3607594"/>
            <a:ext cx="571500" cy="558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b</a:t>
            </a:r>
          </a:p>
        </p:txBody>
      </p:sp>
      <p:sp>
        <p:nvSpPr>
          <p:cNvPr id="6" name="Oval 5">
            <a:extLst>
              <a:ext uri="{FF2B5EF4-FFF2-40B4-BE49-F238E27FC236}">
                <a16:creationId xmlns:a16="http://schemas.microsoft.com/office/drawing/2014/main" id="{5A9BCFC1-8B34-A4C4-FDDC-F20ED13CDD81}"/>
              </a:ext>
            </a:extLst>
          </p:cNvPr>
          <p:cNvSpPr/>
          <p:nvPr/>
        </p:nvSpPr>
        <p:spPr>
          <a:xfrm>
            <a:off x="5067300" y="3607594"/>
            <a:ext cx="571500" cy="558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c</a:t>
            </a:r>
          </a:p>
        </p:txBody>
      </p:sp>
      <p:sp>
        <p:nvSpPr>
          <p:cNvPr id="7" name="Oval 6">
            <a:extLst>
              <a:ext uri="{FF2B5EF4-FFF2-40B4-BE49-F238E27FC236}">
                <a16:creationId xmlns:a16="http://schemas.microsoft.com/office/drawing/2014/main" id="{5DCA34A2-8FE8-DD02-35A5-1833F6CE6F02}"/>
              </a:ext>
            </a:extLst>
          </p:cNvPr>
          <p:cNvSpPr/>
          <p:nvPr/>
        </p:nvSpPr>
        <p:spPr>
          <a:xfrm>
            <a:off x="2616200" y="5097463"/>
            <a:ext cx="571500" cy="558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d</a:t>
            </a:r>
          </a:p>
        </p:txBody>
      </p:sp>
      <p:sp>
        <p:nvSpPr>
          <p:cNvPr id="8" name="Oval 7">
            <a:extLst>
              <a:ext uri="{FF2B5EF4-FFF2-40B4-BE49-F238E27FC236}">
                <a16:creationId xmlns:a16="http://schemas.microsoft.com/office/drawing/2014/main" id="{4714FF80-F513-B002-FB30-8EA02782522B}"/>
              </a:ext>
            </a:extLst>
          </p:cNvPr>
          <p:cNvSpPr/>
          <p:nvPr/>
        </p:nvSpPr>
        <p:spPr>
          <a:xfrm>
            <a:off x="4038600" y="5097463"/>
            <a:ext cx="571500" cy="558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e</a:t>
            </a:r>
          </a:p>
        </p:txBody>
      </p:sp>
      <p:sp>
        <p:nvSpPr>
          <p:cNvPr id="9" name="Oval 8">
            <a:extLst>
              <a:ext uri="{FF2B5EF4-FFF2-40B4-BE49-F238E27FC236}">
                <a16:creationId xmlns:a16="http://schemas.microsoft.com/office/drawing/2014/main" id="{78DBE891-46B2-8474-51AF-955744CFF242}"/>
              </a:ext>
            </a:extLst>
          </p:cNvPr>
          <p:cNvSpPr/>
          <p:nvPr/>
        </p:nvSpPr>
        <p:spPr>
          <a:xfrm>
            <a:off x="5175250" y="5097463"/>
            <a:ext cx="571500" cy="558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f</a:t>
            </a:r>
          </a:p>
        </p:txBody>
      </p:sp>
      <p:sp>
        <p:nvSpPr>
          <p:cNvPr id="10" name="Oval 9">
            <a:extLst>
              <a:ext uri="{FF2B5EF4-FFF2-40B4-BE49-F238E27FC236}">
                <a16:creationId xmlns:a16="http://schemas.microsoft.com/office/drawing/2014/main" id="{FB315B6E-D314-E000-482B-5D2D84403F8A}"/>
              </a:ext>
            </a:extLst>
          </p:cNvPr>
          <p:cNvSpPr/>
          <p:nvPr/>
        </p:nvSpPr>
        <p:spPr>
          <a:xfrm>
            <a:off x="6597650" y="5097463"/>
            <a:ext cx="571500" cy="558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m</a:t>
            </a:r>
          </a:p>
        </p:txBody>
      </p:sp>
      <p:cxnSp>
        <p:nvCxnSpPr>
          <p:cNvPr id="12" name="Straight Connector 11">
            <a:extLst>
              <a:ext uri="{FF2B5EF4-FFF2-40B4-BE49-F238E27FC236}">
                <a16:creationId xmlns:a16="http://schemas.microsoft.com/office/drawing/2014/main" id="{060198A0-6385-83EB-5CBE-8CC90027CCFD}"/>
              </a:ext>
            </a:extLst>
          </p:cNvPr>
          <p:cNvCxnSpPr>
            <a:stCxn id="4" idx="5"/>
            <a:endCxn id="6" idx="0"/>
          </p:cNvCxnSpPr>
          <p:nvPr/>
        </p:nvCxnSpPr>
        <p:spPr>
          <a:xfrm>
            <a:off x="4869306" y="3143966"/>
            <a:ext cx="483744" cy="463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29C4A31-CD17-9667-2F9F-B0CFEB35C6B9}"/>
              </a:ext>
            </a:extLst>
          </p:cNvPr>
          <p:cNvCxnSpPr>
            <a:cxnSpLocks/>
            <a:stCxn id="4" idx="3"/>
            <a:endCxn id="5" idx="7"/>
          </p:cNvCxnSpPr>
          <p:nvPr/>
        </p:nvCxnSpPr>
        <p:spPr>
          <a:xfrm flipH="1">
            <a:off x="4132706" y="3143966"/>
            <a:ext cx="332488" cy="545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27FF225-CE78-EC17-85D6-C27D2BDAE03E}"/>
              </a:ext>
            </a:extLst>
          </p:cNvPr>
          <p:cNvCxnSpPr>
            <a:cxnSpLocks/>
            <a:stCxn id="5" idx="4"/>
            <a:endCxn id="8" idx="0"/>
          </p:cNvCxnSpPr>
          <p:nvPr/>
        </p:nvCxnSpPr>
        <p:spPr>
          <a:xfrm>
            <a:off x="3930650" y="4166394"/>
            <a:ext cx="393700" cy="931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71F334F-A046-5D02-7FAD-88E801226409}"/>
              </a:ext>
            </a:extLst>
          </p:cNvPr>
          <p:cNvCxnSpPr>
            <a:cxnSpLocks/>
            <a:stCxn id="5" idx="3"/>
            <a:endCxn id="7" idx="7"/>
          </p:cNvCxnSpPr>
          <p:nvPr/>
        </p:nvCxnSpPr>
        <p:spPr>
          <a:xfrm flipH="1">
            <a:off x="3104006" y="4084560"/>
            <a:ext cx="624588" cy="1094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23B00D6-612E-AB85-4461-B858B8C07270}"/>
              </a:ext>
            </a:extLst>
          </p:cNvPr>
          <p:cNvCxnSpPr>
            <a:cxnSpLocks/>
            <a:stCxn id="6" idx="5"/>
          </p:cNvCxnSpPr>
          <p:nvPr/>
        </p:nvCxnSpPr>
        <p:spPr>
          <a:xfrm>
            <a:off x="5555106" y="4084560"/>
            <a:ext cx="1239394" cy="1185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38CF6C-1899-A980-1706-A4F67BD6D87F}"/>
              </a:ext>
            </a:extLst>
          </p:cNvPr>
          <p:cNvCxnSpPr>
            <a:cxnSpLocks/>
            <a:stCxn id="6" idx="4"/>
          </p:cNvCxnSpPr>
          <p:nvPr/>
        </p:nvCxnSpPr>
        <p:spPr>
          <a:xfrm>
            <a:off x="5353050" y="4166394"/>
            <a:ext cx="107950" cy="1100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5E2C65-B44B-1FB4-EDCC-D9B37FBBB686}"/>
              </a:ext>
            </a:extLst>
          </p:cNvPr>
          <p:cNvCxnSpPr>
            <a:cxnSpLocks/>
          </p:cNvCxnSpPr>
          <p:nvPr/>
        </p:nvCxnSpPr>
        <p:spPr>
          <a:xfrm>
            <a:off x="5175250" y="2921000"/>
            <a:ext cx="2965450" cy="10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E206DE1-C0B6-425F-2945-87D5A2E28C70}"/>
              </a:ext>
            </a:extLst>
          </p:cNvPr>
          <p:cNvCxnSpPr/>
          <p:nvPr/>
        </p:nvCxnSpPr>
        <p:spPr>
          <a:xfrm>
            <a:off x="6048375" y="3810000"/>
            <a:ext cx="2241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206D472-FB0B-BEA8-B95A-5DFE23D4AF8B}"/>
              </a:ext>
            </a:extLst>
          </p:cNvPr>
          <p:cNvCxnSpPr>
            <a:cxnSpLocks/>
          </p:cNvCxnSpPr>
          <p:nvPr/>
        </p:nvCxnSpPr>
        <p:spPr>
          <a:xfrm>
            <a:off x="7416800" y="5372100"/>
            <a:ext cx="8731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B039CD6-E747-4EC6-8010-67A34C61BEAF}"/>
                  </a:ext>
                </a:extLst>
              </p:cNvPr>
              <p:cNvSpPr txBox="1"/>
              <p:nvPr/>
            </p:nvSpPr>
            <p:spPr>
              <a:xfrm>
                <a:off x="8915402" y="2676525"/>
                <a:ext cx="129836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a-IR" sz="2800" b="0" i="1" smtClean="0">
                          <a:solidFill>
                            <a:sysClr val="windowText" lastClr="000000"/>
                          </a:solidFill>
                          <a:latin typeface="Cambria Math" panose="02040503050406030204" pitchFamily="18" charset="0"/>
                        </a:rPr>
                        <m:t>1</m:t>
                      </m:r>
                      <m:r>
                        <a:rPr lang="fa-IR" sz="2800" b="0" i="1" smtClean="0">
                          <a:solidFill>
                            <a:sysClr val="windowText" lastClr="000000"/>
                          </a:solidFill>
                          <a:latin typeface="Cambria Math" panose="02040503050406030204" pitchFamily="18" charset="0"/>
                        </a:rPr>
                        <m:t>=</m:t>
                      </m:r>
                      <m:sSup>
                        <m:sSupPr>
                          <m:ctrlPr>
                            <a:rPr lang="fa-IR" sz="2800" b="0" i="1" smtClean="0">
                              <a:solidFill>
                                <a:sysClr val="windowText" lastClr="000000"/>
                              </a:solidFill>
                              <a:latin typeface="Cambria Math" panose="02040503050406030204" pitchFamily="18" charset="0"/>
                            </a:rPr>
                          </m:ctrlPr>
                        </m:sSupPr>
                        <m:e>
                          <m:r>
                            <a:rPr lang="fa-IR" sz="2800" b="0" i="1" smtClean="0">
                              <a:solidFill>
                                <a:sysClr val="windowText" lastClr="000000"/>
                              </a:solidFill>
                              <a:latin typeface="Cambria Math" panose="02040503050406030204" pitchFamily="18" charset="0"/>
                            </a:rPr>
                            <m:t>2</m:t>
                          </m:r>
                        </m:e>
                        <m:sup>
                          <m:r>
                            <a:rPr lang="fa-IR" sz="2800" b="0" i="1" smtClean="0">
                              <a:solidFill>
                                <a:sysClr val="windowText" lastClr="000000"/>
                              </a:solidFill>
                              <a:latin typeface="Cambria Math" panose="02040503050406030204" pitchFamily="18" charset="0"/>
                            </a:rPr>
                            <m:t>0</m:t>
                          </m:r>
                        </m:sup>
                      </m:sSup>
                    </m:oMath>
                  </m:oMathPara>
                </a14:m>
                <a:endParaRPr lang="en-US" sz="2800" dirty="0">
                  <a:solidFill>
                    <a:sysClr val="windowText" lastClr="000000"/>
                  </a:solidFill>
                </a:endParaRPr>
              </a:p>
            </p:txBody>
          </p:sp>
        </mc:Choice>
        <mc:Fallback xmlns="">
          <p:sp>
            <p:nvSpPr>
              <p:cNvPr id="35" name="TextBox 34">
                <a:extLst>
                  <a:ext uri="{FF2B5EF4-FFF2-40B4-BE49-F238E27FC236}">
                    <a16:creationId xmlns:a16="http://schemas.microsoft.com/office/drawing/2014/main" id="{8B039CD6-E747-4EC6-8010-67A34C61BEAF}"/>
                  </a:ext>
                </a:extLst>
              </p:cNvPr>
              <p:cNvSpPr txBox="1">
                <a:spLocks noRot="1" noChangeAspect="1" noMove="1" noResize="1" noEditPoints="1" noAdjustHandles="1" noChangeArrowheads="1" noChangeShapeType="1" noTextEdit="1"/>
              </p:cNvSpPr>
              <p:nvPr/>
            </p:nvSpPr>
            <p:spPr>
              <a:xfrm>
                <a:off x="8915402" y="2676525"/>
                <a:ext cx="1298369"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105CCD1-9484-E3E0-BC5D-18D41DE496A6}"/>
                  </a:ext>
                </a:extLst>
              </p:cNvPr>
              <p:cNvSpPr txBox="1"/>
              <p:nvPr/>
            </p:nvSpPr>
            <p:spPr>
              <a:xfrm>
                <a:off x="8886842" y="3568701"/>
                <a:ext cx="129067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a-IR" sz="2800" b="0" i="1" smtClean="0">
                          <a:solidFill>
                            <a:sysClr val="windowText" lastClr="000000"/>
                          </a:solidFill>
                          <a:latin typeface="Cambria Math" panose="02040503050406030204" pitchFamily="18" charset="0"/>
                        </a:rPr>
                        <m:t>2</m:t>
                      </m:r>
                      <m:r>
                        <a:rPr lang="fa-IR" sz="2800" b="0" i="1" smtClean="0">
                          <a:solidFill>
                            <a:sysClr val="windowText" lastClr="000000"/>
                          </a:solidFill>
                          <a:latin typeface="Cambria Math" panose="02040503050406030204" pitchFamily="18" charset="0"/>
                        </a:rPr>
                        <m:t>=</m:t>
                      </m:r>
                      <m:sSup>
                        <m:sSupPr>
                          <m:ctrlPr>
                            <a:rPr lang="fa-IR" sz="2800" b="0" i="1" smtClean="0">
                              <a:solidFill>
                                <a:sysClr val="windowText" lastClr="000000"/>
                              </a:solidFill>
                              <a:latin typeface="Cambria Math" panose="02040503050406030204" pitchFamily="18" charset="0"/>
                            </a:rPr>
                          </m:ctrlPr>
                        </m:sSupPr>
                        <m:e>
                          <m:r>
                            <a:rPr lang="fa-IR" sz="2800" b="0" i="1" smtClean="0">
                              <a:solidFill>
                                <a:sysClr val="windowText" lastClr="000000"/>
                              </a:solidFill>
                              <a:latin typeface="Cambria Math" panose="02040503050406030204" pitchFamily="18" charset="0"/>
                            </a:rPr>
                            <m:t>2</m:t>
                          </m:r>
                        </m:e>
                        <m:sup>
                          <m:r>
                            <a:rPr lang="fa-IR" sz="2800" b="0" i="1" smtClean="0">
                              <a:solidFill>
                                <a:sysClr val="windowText" lastClr="000000"/>
                              </a:solidFill>
                              <a:latin typeface="Cambria Math" panose="02040503050406030204" pitchFamily="18" charset="0"/>
                            </a:rPr>
                            <m:t>1</m:t>
                          </m:r>
                        </m:sup>
                      </m:sSup>
                    </m:oMath>
                  </m:oMathPara>
                </a14:m>
                <a:endParaRPr lang="en-US" sz="2800" dirty="0">
                  <a:solidFill>
                    <a:sysClr val="windowText" lastClr="000000"/>
                  </a:solidFill>
                </a:endParaRPr>
              </a:p>
            </p:txBody>
          </p:sp>
        </mc:Choice>
        <mc:Fallback xmlns="">
          <p:sp>
            <p:nvSpPr>
              <p:cNvPr id="36" name="TextBox 35">
                <a:extLst>
                  <a:ext uri="{FF2B5EF4-FFF2-40B4-BE49-F238E27FC236}">
                    <a16:creationId xmlns:a16="http://schemas.microsoft.com/office/drawing/2014/main" id="{F105CCD1-9484-E3E0-BC5D-18D41DE496A6}"/>
                  </a:ext>
                </a:extLst>
              </p:cNvPr>
              <p:cNvSpPr txBox="1">
                <a:spLocks noRot="1" noChangeAspect="1" noMove="1" noResize="1" noEditPoints="1" noAdjustHandles="1" noChangeArrowheads="1" noChangeShapeType="1" noTextEdit="1"/>
              </p:cNvSpPr>
              <p:nvPr/>
            </p:nvSpPr>
            <p:spPr>
              <a:xfrm>
                <a:off x="8886842" y="3568701"/>
                <a:ext cx="129067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84A8499-600B-69F0-007F-1D89A2F1F74E}"/>
                  </a:ext>
                </a:extLst>
              </p:cNvPr>
              <p:cNvSpPr txBox="1"/>
              <p:nvPr/>
            </p:nvSpPr>
            <p:spPr>
              <a:xfrm>
                <a:off x="8854551" y="5167391"/>
                <a:ext cx="129836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a-IR" sz="2800" b="0" i="1" smtClean="0">
                          <a:solidFill>
                            <a:sysClr val="windowText" lastClr="000000"/>
                          </a:solidFill>
                          <a:latin typeface="Cambria Math" panose="02040503050406030204" pitchFamily="18" charset="0"/>
                        </a:rPr>
                        <m:t>4</m:t>
                      </m:r>
                      <m:r>
                        <a:rPr lang="fa-IR" sz="2800" b="0" i="1" smtClean="0">
                          <a:solidFill>
                            <a:sysClr val="windowText" lastClr="000000"/>
                          </a:solidFill>
                          <a:latin typeface="Cambria Math" panose="02040503050406030204" pitchFamily="18" charset="0"/>
                        </a:rPr>
                        <m:t>=</m:t>
                      </m:r>
                      <m:sSup>
                        <m:sSupPr>
                          <m:ctrlPr>
                            <a:rPr lang="fa-IR" sz="2800" b="0" i="1" smtClean="0">
                              <a:solidFill>
                                <a:sysClr val="windowText" lastClr="000000"/>
                              </a:solidFill>
                              <a:latin typeface="Cambria Math" panose="02040503050406030204" pitchFamily="18" charset="0"/>
                            </a:rPr>
                          </m:ctrlPr>
                        </m:sSupPr>
                        <m:e>
                          <m:r>
                            <a:rPr lang="fa-IR" sz="2800" b="0" i="1" smtClean="0">
                              <a:solidFill>
                                <a:sysClr val="windowText" lastClr="000000"/>
                              </a:solidFill>
                              <a:latin typeface="Cambria Math" panose="02040503050406030204" pitchFamily="18" charset="0"/>
                            </a:rPr>
                            <m:t>2</m:t>
                          </m:r>
                        </m:e>
                        <m:sup>
                          <m:r>
                            <a:rPr lang="fa-IR" sz="2800" b="0" i="1" smtClean="0">
                              <a:solidFill>
                                <a:sysClr val="windowText" lastClr="000000"/>
                              </a:solidFill>
                              <a:latin typeface="Cambria Math" panose="02040503050406030204" pitchFamily="18" charset="0"/>
                            </a:rPr>
                            <m:t>2</m:t>
                          </m:r>
                        </m:sup>
                      </m:sSup>
                    </m:oMath>
                  </m:oMathPara>
                </a14:m>
                <a:endParaRPr lang="en-US" sz="2800" dirty="0">
                  <a:solidFill>
                    <a:sysClr val="windowText" lastClr="000000"/>
                  </a:solidFill>
                </a:endParaRPr>
              </a:p>
            </p:txBody>
          </p:sp>
        </mc:Choice>
        <mc:Fallback xmlns="">
          <p:sp>
            <p:nvSpPr>
              <p:cNvPr id="37" name="TextBox 36">
                <a:extLst>
                  <a:ext uri="{FF2B5EF4-FFF2-40B4-BE49-F238E27FC236}">
                    <a16:creationId xmlns:a16="http://schemas.microsoft.com/office/drawing/2014/main" id="{384A8499-600B-69F0-007F-1D89A2F1F74E}"/>
                  </a:ext>
                </a:extLst>
              </p:cNvPr>
              <p:cNvSpPr txBox="1">
                <a:spLocks noRot="1" noChangeAspect="1" noMove="1" noResize="1" noEditPoints="1" noAdjustHandles="1" noChangeArrowheads="1" noChangeShapeType="1" noTextEdit="1"/>
              </p:cNvSpPr>
              <p:nvPr/>
            </p:nvSpPr>
            <p:spPr>
              <a:xfrm>
                <a:off x="8854551" y="5167391"/>
                <a:ext cx="1298369" cy="523220"/>
              </a:xfrm>
              <a:prstGeom prst="rect">
                <a:avLst/>
              </a:prstGeom>
              <a:blipFill>
                <a:blip r:embed="rId4"/>
                <a:stretch>
                  <a:fillRect/>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D16D2BA4-C2A3-857F-C2C1-AB12DBBDFCA4}"/>
              </a:ext>
            </a:extLst>
          </p:cNvPr>
          <p:cNvCxnSpPr/>
          <p:nvPr/>
        </p:nvCxnSpPr>
        <p:spPr>
          <a:xfrm>
            <a:off x="7277100" y="6565900"/>
            <a:ext cx="111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AC54FE1-4A49-B03F-B093-98BA12AAAE4B}"/>
                  </a:ext>
                </a:extLst>
              </p:cNvPr>
              <p:cNvSpPr txBox="1"/>
              <p:nvPr/>
            </p:nvSpPr>
            <p:spPr>
              <a:xfrm>
                <a:off x="8854550" y="6317257"/>
                <a:ext cx="1425005" cy="5309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ysClr val="windowText" lastClr="000000"/>
                          </a:solidFill>
                          <a:latin typeface="Cambria Math" panose="02040503050406030204" pitchFamily="18" charset="0"/>
                        </a:rPr>
                        <m:t>𝑚</m:t>
                      </m:r>
                      <m:r>
                        <a:rPr lang="fa-IR" sz="2800" b="0" i="1" smtClean="0">
                          <a:solidFill>
                            <a:sysClr val="windowText" lastClr="000000"/>
                          </a:solidFill>
                          <a:latin typeface="Cambria Math" panose="02040503050406030204" pitchFamily="18" charset="0"/>
                        </a:rPr>
                        <m:t>=</m:t>
                      </m:r>
                      <m:sSup>
                        <m:sSupPr>
                          <m:ctrlPr>
                            <a:rPr lang="fa-IR" sz="2800" b="0" i="1" smtClean="0">
                              <a:solidFill>
                                <a:sysClr val="windowText" lastClr="000000"/>
                              </a:solidFill>
                              <a:latin typeface="Cambria Math" panose="02040503050406030204" pitchFamily="18" charset="0"/>
                            </a:rPr>
                          </m:ctrlPr>
                        </m:sSupPr>
                        <m:e>
                          <m:r>
                            <a:rPr lang="fa-IR" sz="2800" b="0" i="1" smtClean="0">
                              <a:solidFill>
                                <a:sysClr val="windowText" lastClr="000000"/>
                              </a:solidFill>
                              <a:latin typeface="Cambria Math" panose="02040503050406030204" pitchFamily="18" charset="0"/>
                            </a:rPr>
                            <m:t>2</m:t>
                          </m:r>
                        </m:e>
                        <m:sup>
                          <m:r>
                            <a:rPr lang="en-US" sz="2800" b="0" i="1" smtClean="0">
                              <a:solidFill>
                                <a:sysClr val="windowText" lastClr="000000"/>
                              </a:solidFill>
                              <a:latin typeface="Cambria Math" panose="02040503050406030204" pitchFamily="18" charset="0"/>
                            </a:rPr>
                            <m:t>h</m:t>
                          </m:r>
                        </m:sup>
                      </m:sSup>
                    </m:oMath>
                  </m:oMathPara>
                </a14:m>
                <a:endParaRPr lang="en-US" sz="2800" dirty="0">
                  <a:solidFill>
                    <a:sysClr val="windowText" lastClr="000000"/>
                  </a:solidFill>
                </a:endParaRPr>
              </a:p>
            </p:txBody>
          </p:sp>
        </mc:Choice>
        <mc:Fallback xmlns="">
          <p:sp>
            <p:nvSpPr>
              <p:cNvPr id="40" name="TextBox 39">
                <a:extLst>
                  <a:ext uri="{FF2B5EF4-FFF2-40B4-BE49-F238E27FC236}">
                    <a16:creationId xmlns:a16="http://schemas.microsoft.com/office/drawing/2014/main" id="{CAC54FE1-4A49-B03F-B093-98BA12AAAE4B}"/>
                  </a:ext>
                </a:extLst>
              </p:cNvPr>
              <p:cNvSpPr txBox="1">
                <a:spLocks noRot="1" noChangeAspect="1" noMove="1" noResize="1" noEditPoints="1" noAdjustHandles="1" noChangeArrowheads="1" noChangeShapeType="1" noTextEdit="1"/>
              </p:cNvSpPr>
              <p:nvPr/>
            </p:nvSpPr>
            <p:spPr>
              <a:xfrm>
                <a:off x="8854550" y="6317257"/>
                <a:ext cx="1425005" cy="53091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77E5B5EE-62DA-BD7E-BE3E-34C59E9B07A4}"/>
                  </a:ext>
                </a:extLst>
              </p:cNvPr>
              <p:cNvSpPr txBox="1"/>
              <p:nvPr/>
            </p:nvSpPr>
            <p:spPr>
              <a:xfrm>
                <a:off x="10731500" y="2921000"/>
                <a:ext cx="7415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solidFill>
                            <a:sysClr val="windowText" lastClr="000000"/>
                          </a:solidFill>
                          <a:latin typeface="Cambria Math" panose="02040503050406030204" pitchFamily="18" charset="0"/>
                        </a:rPr>
                        <m:t>⋮</m:t>
                      </m:r>
                    </m:oMath>
                  </m:oMathPara>
                </a14:m>
                <a:endParaRPr lang="en-US" sz="2800" dirty="0">
                  <a:solidFill>
                    <a:sysClr val="windowText" lastClr="000000"/>
                  </a:solidFill>
                </a:endParaRPr>
              </a:p>
            </p:txBody>
          </p:sp>
        </mc:Choice>
        <mc:Fallback xmlns="">
          <p:sp>
            <p:nvSpPr>
              <p:cNvPr id="44" name="TextBox 43">
                <a:extLst>
                  <a:ext uri="{FF2B5EF4-FFF2-40B4-BE49-F238E27FC236}">
                    <a16:creationId xmlns:a16="http://schemas.microsoft.com/office/drawing/2014/main" id="{77E5B5EE-62DA-BD7E-BE3E-34C59E9B07A4}"/>
                  </a:ext>
                </a:extLst>
              </p:cNvPr>
              <p:cNvSpPr txBox="1">
                <a:spLocks noRot="1" noChangeAspect="1" noMove="1" noResize="1" noEditPoints="1" noAdjustHandles="1" noChangeArrowheads="1" noChangeShapeType="1" noTextEdit="1"/>
              </p:cNvSpPr>
              <p:nvPr/>
            </p:nvSpPr>
            <p:spPr>
              <a:xfrm>
                <a:off x="10731500" y="2921000"/>
                <a:ext cx="741500"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8384E423-BC34-E008-FE13-A9DBAB9B9806}"/>
                  </a:ext>
                </a:extLst>
              </p:cNvPr>
              <p:cNvSpPr txBox="1"/>
              <p:nvPr/>
            </p:nvSpPr>
            <p:spPr>
              <a:xfrm>
                <a:off x="2531200" y="5760283"/>
                <a:ext cx="7415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solidFill>
                            <a:sysClr val="windowText" lastClr="000000"/>
                          </a:solidFill>
                          <a:latin typeface="Cambria Math" panose="02040503050406030204" pitchFamily="18" charset="0"/>
                        </a:rPr>
                        <m:t>⋮</m:t>
                      </m:r>
                    </m:oMath>
                  </m:oMathPara>
                </a14:m>
                <a:endParaRPr lang="en-US" sz="2800" dirty="0">
                  <a:solidFill>
                    <a:sysClr val="windowText" lastClr="000000"/>
                  </a:solidFill>
                </a:endParaRPr>
              </a:p>
            </p:txBody>
          </p:sp>
        </mc:Choice>
        <mc:Fallback xmlns="">
          <p:sp>
            <p:nvSpPr>
              <p:cNvPr id="45" name="TextBox 44">
                <a:extLst>
                  <a:ext uri="{FF2B5EF4-FFF2-40B4-BE49-F238E27FC236}">
                    <a16:creationId xmlns:a16="http://schemas.microsoft.com/office/drawing/2014/main" id="{8384E423-BC34-E008-FE13-A9DBAB9B9806}"/>
                  </a:ext>
                </a:extLst>
              </p:cNvPr>
              <p:cNvSpPr txBox="1">
                <a:spLocks noRot="1" noChangeAspect="1" noMove="1" noResize="1" noEditPoints="1" noAdjustHandles="1" noChangeArrowheads="1" noChangeShapeType="1" noTextEdit="1"/>
              </p:cNvSpPr>
              <p:nvPr/>
            </p:nvSpPr>
            <p:spPr>
              <a:xfrm>
                <a:off x="2531200" y="5760283"/>
                <a:ext cx="741500"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129BC8C2-3B12-865E-E1BF-73CF55633320}"/>
                  </a:ext>
                </a:extLst>
              </p:cNvPr>
              <p:cNvSpPr txBox="1"/>
              <p:nvPr/>
            </p:nvSpPr>
            <p:spPr>
              <a:xfrm>
                <a:off x="3924606" y="5820628"/>
                <a:ext cx="7415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solidFill>
                            <a:sysClr val="windowText" lastClr="000000"/>
                          </a:solidFill>
                          <a:latin typeface="Cambria Math" panose="02040503050406030204" pitchFamily="18" charset="0"/>
                        </a:rPr>
                        <m:t>⋮</m:t>
                      </m:r>
                    </m:oMath>
                  </m:oMathPara>
                </a14:m>
                <a:endParaRPr lang="en-US" sz="2800" dirty="0">
                  <a:solidFill>
                    <a:sysClr val="windowText" lastClr="000000"/>
                  </a:solidFill>
                </a:endParaRPr>
              </a:p>
            </p:txBody>
          </p:sp>
        </mc:Choice>
        <mc:Fallback xmlns="">
          <p:sp>
            <p:nvSpPr>
              <p:cNvPr id="46" name="TextBox 45">
                <a:extLst>
                  <a:ext uri="{FF2B5EF4-FFF2-40B4-BE49-F238E27FC236}">
                    <a16:creationId xmlns:a16="http://schemas.microsoft.com/office/drawing/2014/main" id="{129BC8C2-3B12-865E-E1BF-73CF55633320}"/>
                  </a:ext>
                </a:extLst>
              </p:cNvPr>
              <p:cNvSpPr txBox="1">
                <a:spLocks noRot="1" noChangeAspect="1" noMove="1" noResize="1" noEditPoints="1" noAdjustHandles="1" noChangeArrowheads="1" noChangeShapeType="1" noTextEdit="1"/>
              </p:cNvSpPr>
              <p:nvPr/>
            </p:nvSpPr>
            <p:spPr>
              <a:xfrm>
                <a:off x="3924606" y="5820628"/>
                <a:ext cx="741500"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5602F5C-5340-C92C-1757-54311B468D16}"/>
                  </a:ext>
                </a:extLst>
              </p:cNvPr>
              <p:cNvSpPr txBox="1"/>
              <p:nvPr/>
            </p:nvSpPr>
            <p:spPr>
              <a:xfrm>
                <a:off x="5090250" y="5877997"/>
                <a:ext cx="7415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solidFill>
                            <a:sysClr val="windowText" lastClr="000000"/>
                          </a:solidFill>
                          <a:latin typeface="Cambria Math" panose="02040503050406030204" pitchFamily="18" charset="0"/>
                        </a:rPr>
                        <m:t>⋮</m:t>
                      </m:r>
                    </m:oMath>
                  </m:oMathPara>
                </a14:m>
                <a:endParaRPr lang="en-US" sz="2800" dirty="0">
                  <a:solidFill>
                    <a:sysClr val="windowText" lastClr="000000"/>
                  </a:solidFill>
                </a:endParaRPr>
              </a:p>
            </p:txBody>
          </p:sp>
        </mc:Choice>
        <mc:Fallback xmlns="">
          <p:sp>
            <p:nvSpPr>
              <p:cNvPr id="47" name="TextBox 46">
                <a:extLst>
                  <a:ext uri="{FF2B5EF4-FFF2-40B4-BE49-F238E27FC236}">
                    <a16:creationId xmlns:a16="http://schemas.microsoft.com/office/drawing/2014/main" id="{85602F5C-5340-C92C-1757-54311B468D16}"/>
                  </a:ext>
                </a:extLst>
              </p:cNvPr>
              <p:cNvSpPr txBox="1">
                <a:spLocks noRot="1" noChangeAspect="1" noMove="1" noResize="1" noEditPoints="1" noAdjustHandles="1" noChangeArrowheads="1" noChangeShapeType="1" noTextEdit="1"/>
              </p:cNvSpPr>
              <p:nvPr/>
            </p:nvSpPr>
            <p:spPr>
              <a:xfrm>
                <a:off x="5090250" y="5877997"/>
                <a:ext cx="741500"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7367D411-A708-4ADF-B85B-83EB85FC2542}"/>
                  </a:ext>
                </a:extLst>
              </p:cNvPr>
              <p:cNvSpPr txBox="1"/>
              <p:nvPr/>
            </p:nvSpPr>
            <p:spPr>
              <a:xfrm>
                <a:off x="6535600" y="5746395"/>
                <a:ext cx="7415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solidFill>
                            <a:sysClr val="windowText" lastClr="000000"/>
                          </a:solidFill>
                          <a:latin typeface="Cambria Math" panose="02040503050406030204" pitchFamily="18" charset="0"/>
                        </a:rPr>
                        <m:t>⋮</m:t>
                      </m:r>
                    </m:oMath>
                  </m:oMathPara>
                </a14:m>
                <a:endParaRPr lang="en-US" sz="2800" dirty="0">
                  <a:solidFill>
                    <a:sysClr val="windowText" lastClr="000000"/>
                  </a:solidFill>
                </a:endParaRPr>
              </a:p>
            </p:txBody>
          </p:sp>
        </mc:Choice>
        <mc:Fallback xmlns="">
          <p:sp>
            <p:nvSpPr>
              <p:cNvPr id="48" name="TextBox 47">
                <a:extLst>
                  <a:ext uri="{FF2B5EF4-FFF2-40B4-BE49-F238E27FC236}">
                    <a16:creationId xmlns:a16="http://schemas.microsoft.com/office/drawing/2014/main" id="{7367D411-A708-4ADF-B85B-83EB85FC2542}"/>
                  </a:ext>
                </a:extLst>
              </p:cNvPr>
              <p:cNvSpPr txBox="1">
                <a:spLocks noRot="1" noChangeAspect="1" noMove="1" noResize="1" noEditPoints="1" noAdjustHandles="1" noChangeArrowheads="1" noChangeShapeType="1" noTextEdit="1"/>
              </p:cNvSpPr>
              <p:nvPr/>
            </p:nvSpPr>
            <p:spPr>
              <a:xfrm>
                <a:off x="6535600" y="5746395"/>
                <a:ext cx="741500" cy="523220"/>
              </a:xfrm>
              <a:prstGeom prst="rect">
                <a:avLst/>
              </a:prstGeom>
              <a:blipFill>
                <a:blip r:embed="rId10"/>
                <a:stretch>
                  <a:fillRect/>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7F45D3B7-3A60-E120-33A1-AAA4BD70C661}"/>
              </a:ext>
            </a:extLst>
          </p:cNvPr>
          <p:cNvSpPr txBox="1"/>
          <p:nvPr/>
        </p:nvSpPr>
        <p:spPr>
          <a:xfrm>
            <a:off x="331916" y="2960540"/>
            <a:ext cx="2565417" cy="1815882"/>
          </a:xfrm>
          <a:prstGeom prst="rect">
            <a:avLst/>
          </a:prstGeom>
          <a:noFill/>
        </p:spPr>
        <p:txBody>
          <a:bodyPr wrap="square" rtlCol="0">
            <a:spAutoFit/>
          </a:bodyPr>
          <a:lstStyle/>
          <a:p>
            <a:r>
              <a:rPr lang="fa-IR" sz="2800" dirty="0"/>
              <a:t>درخت دودویی و تعداد گره های آن در سطح بر حسب ارتفاع</a:t>
            </a:r>
            <a:endParaRPr lang="en-US" sz="2800" dirty="0"/>
          </a:p>
        </p:txBody>
      </p:sp>
    </p:spTree>
    <p:extLst>
      <p:ext uri="{BB962C8B-B14F-4D97-AF65-F5344CB8AC3E}">
        <p14:creationId xmlns:p14="http://schemas.microsoft.com/office/powerpoint/2010/main" val="1246604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0D96-61B6-079B-F0F4-F1CE1E6361C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91C382-D813-316C-7A0D-A3CDD9A76387}"/>
                  </a:ext>
                </a:extLst>
              </p:cNvPr>
              <p:cNvSpPr>
                <a:spLocks noGrp="1"/>
              </p:cNvSpPr>
              <p:nvPr>
                <p:ph idx="1"/>
              </p:nvPr>
            </p:nvSpPr>
            <p:spPr/>
            <p:txBody>
              <a:bodyPr/>
              <a:lstStyle/>
              <a:p>
                <a:pPr algn="r" rtl="1"/>
                <a:r>
                  <a:rPr lang="fa-IR" dirty="0"/>
                  <a:t>پس تعداد گره های یک درخت دودویی با ارتفاع </a:t>
                </a:r>
                <a:r>
                  <a:rPr lang="en-US" dirty="0"/>
                  <a:t>h</a:t>
                </a:r>
                <a:r>
                  <a:rPr lang="fa-IR" dirty="0"/>
                  <a:t> برابر مجموع جملات سری هندسی  </a:t>
                </a:r>
                <a14:m>
                  <m:oMath xmlns:m="http://schemas.openxmlformats.org/officeDocument/2006/math">
                    <m:sSup>
                      <m:sSupPr>
                        <m:ctrlPr>
                          <a:rPr lang="fa-IR"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h</m:t>
                        </m:r>
                      </m:sup>
                    </m:sSup>
                  </m:oMath>
                </a14:m>
                <a:r>
                  <a:rPr lang="fa-IR" dirty="0"/>
                  <a:t> است که این مجموع بربر است با : </a:t>
                </a:r>
              </a:p>
              <a:p>
                <a:pPr algn="l"/>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𝑞</m:t>
                            </m:r>
                          </m:e>
                          <m:sup>
                            <m:r>
                              <a:rPr lang="en-US" b="0" i="1" smtClean="0">
                                <a:latin typeface="Cambria Math" panose="02040503050406030204" pitchFamily="18" charset="0"/>
                                <a:ea typeface="Cambria Math" panose="02040503050406030204" pitchFamily="18" charset="0"/>
                              </a:rPr>
                              <m:t>𝑛</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den>
                    </m:f>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a:t>
                </a:r>
              </a:p>
              <a:p>
                <a:pPr algn="l"/>
                <a:endParaRPr lang="en-US" dirty="0"/>
              </a:p>
              <a:p>
                <a:pPr algn="r" rtl="1"/>
                <a:r>
                  <a:rPr lang="fa-IR" dirty="0"/>
                  <a:t>پس </a:t>
                </a:r>
                <a14:m>
                  <m:oMath xmlns:m="http://schemas.openxmlformats.org/officeDocument/2006/math">
                    <m:sSup>
                      <m:sSupPr>
                        <m:ctrlPr>
                          <a:rPr lang="fa-IR" i="1" smtClean="0">
                            <a:latin typeface="Cambria Math" panose="02040503050406030204" pitchFamily="18" charset="0"/>
                          </a:rPr>
                        </m:ctrlPr>
                      </m:sSupPr>
                      <m:e>
                        <m:r>
                          <a:rPr lang="fa-IR" b="0" i="1" smtClean="0">
                            <a:latin typeface="Cambria Math" panose="02040503050406030204" pitchFamily="18" charset="0"/>
                          </a:rPr>
                          <m:t>2</m:t>
                        </m:r>
                      </m:e>
                      <m:sup>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1</m:t>
                        </m:r>
                      </m:sup>
                    </m:sSup>
                    <m:r>
                      <a:rPr lang="fa-IR" b="0" i="1" smtClean="0">
                        <a:latin typeface="Cambria Math" panose="02040503050406030204" pitchFamily="18" charset="0"/>
                      </a:rPr>
                      <m:t>−</m:t>
                    </m:r>
                    <m:r>
                      <a:rPr lang="fa-IR" b="0" i="1" smtClean="0">
                        <a:latin typeface="Cambria Math" panose="02040503050406030204" pitchFamily="18" charset="0"/>
                      </a:rPr>
                      <m:t>1</m:t>
                    </m:r>
                  </m:oMath>
                </a14:m>
                <a:r>
                  <a:rPr lang="en-US" dirty="0"/>
                  <a:t> </a:t>
                </a:r>
                <a:r>
                  <a:rPr lang="fa-IR" dirty="0"/>
                  <a:t> حداکثر گره های یک درخت دودویی با ارتفاع </a:t>
                </a:r>
                <a:r>
                  <a:rPr lang="en-US" dirty="0"/>
                  <a:t>h</a:t>
                </a:r>
                <a:r>
                  <a:rPr lang="fa-IR" dirty="0"/>
                  <a:t> است.</a:t>
                </a:r>
                <a:endParaRPr lang="en-US" dirty="0"/>
              </a:p>
            </p:txBody>
          </p:sp>
        </mc:Choice>
        <mc:Fallback xmlns="">
          <p:sp>
            <p:nvSpPr>
              <p:cNvPr id="3" name="Content Placeholder 2">
                <a:extLst>
                  <a:ext uri="{FF2B5EF4-FFF2-40B4-BE49-F238E27FC236}">
                    <a16:creationId xmlns:a16="http://schemas.microsoft.com/office/drawing/2014/main" id="{7E91C382-D813-316C-7A0D-A3CDD9A76387}"/>
                  </a:ext>
                </a:extLst>
              </p:cNvPr>
              <p:cNvSpPr>
                <a:spLocks noGrp="1" noRot="1" noChangeAspect="1" noMove="1" noResize="1" noEditPoints="1" noAdjustHandles="1" noChangeArrowheads="1" noChangeShapeType="1" noTextEdit="1"/>
              </p:cNvSpPr>
              <p:nvPr>
                <p:ph idx="1"/>
              </p:nvPr>
            </p:nvSpPr>
            <p:spPr>
              <a:blipFill>
                <a:blip r:embed="rId2"/>
                <a:stretch>
                  <a:fillRect l="-232" t="-2661" r="-1043"/>
                </a:stretch>
              </a:blipFill>
            </p:spPr>
            <p:txBody>
              <a:bodyPr/>
              <a:lstStyle/>
              <a:p>
                <a:r>
                  <a:rPr lang="en-US">
                    <a:noFill/>
                  </a:rPr>
                  <a:t> </a:t>
                </a:r>
              </a:p>
            </p:txBody>
          </p:sp>
        </mc:Fallback>
      </mc:AlternateContent>
    </p:spTree>
    <p:extLst>
      <p:ext uri="{BB962C8B-B14F-4D97-AF65-F5344CB8AC3E}">
        <p14:creationId xmlns:p14="http://schemas.microsoft.com/office/powerpoint/2010/main" val="655352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FD0C-38E8-F293-A260-149C67263EED}"/>
              </a:ext>
            </a:extLst>
          </p:cNvPr>
          <p:cNvSpPr>
            <a:spLocks noGrp="1"/>
          </p:cNvSpPr>
          <p:nvPr>
            <p:ph type="title"/>
          </p:nvPr>
        </p:nvSpPr>
        <p:spPr/>
        <p:txBody>
          <a:bodyPr/>
          <a:lstStyle/>
          <a:p>
            <a:pPr algn="r" rtl="1"/>
            <a:r>
              <a:rPr lang="fa-IR" dirty="0"/>
              <a:t>مینیمم ارتفاع یک درخت دودویی با </a:t>
            </a:r>
            <a:r>
              <a:rPr lang="en-US" dirty="0"/>
              <a:t>n</a:t>
            </a:r>
            <a:r>
              <a:rPr lang="fa-IR" dirty="0"/>
              <a:t> گره</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8C22C8-D00D-2B73-6E39-D902BA06A37D}"/>
                  </a:ext>
                </a:extLst>
              </p:cNvPr>
              <p:cNvSpPr>
                <a:spLocks noGrp="1"/>
              </p:cNvSpPr>
              <p:nvPr>
                <p:ph idx="1"/>
              </p:nvPr>
            </p:nvSpPr>
            <p:spPr/>
            <p:txBody>
              <a:bodyPr/>
              <a:lstStyle/>
              <a:p>
                <a:pPr algn="r" rtl="1"/>
                <a:r>
                  <a:rPr lang="fa-IR" dirty="0"/>
                  <a:t>برای اینکه درخت با تعداد گره مشخص، دارای کمترین ارتفاع باشد باید در هر سطح بیشترین تعداد گره را داشته باشد. در این صورت اگر </a:t>
                </a:r>
                <a:r>
                  <a:rPr lang="en-US" dirty="0"/>
                  <a:t>h</a:t>
                </a:r>
                <a:r>
                  <a:rPr lang="fa-IR" dirty="0"/>
                  <a:t> ارتفاع درخت باشد داریم:</a:t>
                </a:r>
              </a:p>
              <a:p>
                <a:pPr algn="l"/>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e>
                        </m:d>
                      </m:e>
                    </m:func>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e>
                        </m:d>
                      </m:e>
                    </m:func>
                    <m:r>
                      <a:rPr lang="en-US" b="0" i="1" smtClean="0">
                        <a:latin typeface="Cambria Math" panose="02040503050406030204" pitchFamily="18" charset="0"/>
                      </a:rPr>
                      <m:t>−</m:t>
                    </m:r>
                    <m:r>
                      <a:rPr lang="en-US" b="0" i="1" smtClean="0">
                        <a:latin typeface="Cambria Math" panose="02040503050406030204" pitchFamily="18" charset="0"/>
                      </a:rPr>
                      <m:t>1</m:t>
                    </m:r>
                  </m:oMath>
                </a14:m>
                <a:endParaRPr lang="en-US" b="0" dirty="0"/>
              </a:p>
              <a:p>
                <a:pPr algn="l"/>
                <a:endParaRPr lang="en-US" dirty="0"/>
              </a:p>
              <a:p>
                <a:pPr algn="r" rtl="1"/>
                <a:r>
                  <a:rPr lang="fa-IR" dirty="0"/>
                  <a:t>پرسش: حداکثر ارتفاع یک درخت دودویی که با </a:t>
                </a:r>
                <a:r>
                  <a:rPr lang="en-US" dirty="0"/>
                  <a:t>n</a:t>
                </a:r>
                <a:r>
                  <a:rPr lang="fa-IR" dirty="0"/>
                  <a:t> گره ساخته می شود را به دست آورید.</a:t>
                </a:r>
                <a:endParaRPr lang="en-US" dirty="0"/>
              </a:p>
            </p:txBody>
          </p:sp>
        </mc:Choice>
        <mc:Fallback xmlns="">
          <p:sp>
            <p:nvSpPr>
              <p:cNvPr id="3" name="Content Placeholder 2">
                <a:extLst>
                  <a:ext uri="{FF2B5EF4-FFF2-40B4-BE49-F238E27FC236}">
                    <a16:creationId xmlns:a16="http://schemas.microsoft.com/office/drawing/2014/main" id="{5A8C22C8-D00D-2B73-6E39-D902BA06A37D}"/>
                  </a:ext>
                </a:extLst>
              </p:cNvPr>
              <p:cNvSpPr>
                <a:spLocks noGrp="1" noRot="1" noChangeAspect="1" noMove="1" noResize="1" noEditPoints="1" noAdjustHandles="1" noChangeArrowheads="1" noChangeShapeType="1" noTextEdit="1"/>
              </p:cNvSpPr>
              <p:nvPr>
                <p:ph idx="1"/>
              </p:nvPr>
            </p:nvSpPr>
            <p:spPr>
              <a:blipFill>
                <a:blip r:embed="rId2"/>
                <a:stretch>
                  <a:fillRect t="-2381" r="-1043"/>
                </a:stretch>
              </a:blipFill>
            </p:spPr>
            <p:txBody>
              <a:bodyPr/>
              <a:lstStyle/>
              <a:p>
                <a:r>
                  <a:rPr lang="en-US">
                    <a:noFill/>
                  </a:rPr>
                  <a:t> </a:t>
                </a:r>
              </a:p>
            </p:txBody>
          </p:sp>
        </mc:Fallback>
      </mc:AlternateContent>
    </p:spTree>
    <p:extLst>
      <p:ext uri="{BB962C8B-B14F-4D97-AF65-F5344CB8AC3E}">
        <p14:creationId xmlns:p14="http://schemas.microsoft.com/office/powerpoint/2010/main" val="457999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A8A3-BBA9-E93F-BE0B-BE9291AC6621}"/>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15B17C-9D83-2C00-D3AF-7E0B6870FAE5}"/>
                  </a:ext>
                </a:extLst>
              </p:cNvPr>
              <p:cNvSpPr>
                <a:spLocks noGrp="1"/>
              </p:cNvSpPr>
              <p:nvPr>
                <p:ph idx="1"/>
              </p:nvPr>
            </p:nvSpPr>
            <p:spPr/>
            <p:txBody>
              <a:bodyPr/>
              <a:lstStyle/>
              <a:p>
                <a:pPr algn="r" rtl="1"/>
                <a:r>
                  <a:rPr lang="fa-IR" dirty="0"/>
                  <a:t>7.1.8. ارتفاع یک درخت دودویی بر حسب ارتفاع زیر درخت های چپ و راست آن</a:t>
                </a:r>
              </a:p>
              <a:p>
                <a:pPr algn="r" rtl="1"/>
                <a:r>
                  <a:rPr lang="fa-IR" dirty="0"/>
                  <a:t>رابطه بازگشتی زیر بین ارتفاع یک درخت و ارتفاع زیر درخت های چپ و راست آن برقرار است. در این رابطه منظور از </a:t>
                </a:r>
                <a:r>
                  <a:rPr lang="en-US" dirty="0" err="1"/>
                  <a:t>leftTree</a:t>
                </a:r>
                <a:r>
                  <a:rPr lang="en-US" dirty="0"/>
                  <a:t>(T)</a:t>
                </a:r>
                <a:r>
                  <a:rPr lang="fa-IR" dirty="0"/>
                  <a:t> و </a:t>
                </a:r>
                <a:r>
                  <a:rPr lang="en-US" dirty="0" err="1"/>
                  <a:t>rightTree</a:t>
                </a:r>
                <a:r>
                  <a:rPr lang="en-US" dirty="0"/>
                  <a:t>(T)</a:t>
                </a:r>
                <a:r>
                  <a:rPr lang="fa-IR" dirty="0"/>
                  <a:t> به ترتیب زیر درخت های چپ و راست درخت </a:t>
                </a:r>
                <a:r>
                  <a:rPr lang="en-US" dirty="0"/>
                  <a:t>T</a:t>
                </a:r>
                <a:r>
                  <a:rPr lang="fa-IR" dirty="0"/>
                  <a:t> است:</a:t>
                </a:r>
                <a:endParaRPr lang="en-US" dirty="0"/>
              </a:p>
              <a:p>
                <a:pPr algn="r" rtl="1"/>
                <a:endParaRPr lang="en-US" dirty="0"/>
              </a:p>
              <a:p>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m:rPr>
                                  <m:brk m:alnAt="7"/>
                                </m:rPr>
                                <a:rPr lang="en-US" b="0" i="1" smtClean="0">
                                  <a:latin typeface="Cambria Math" panose="02040503050406030204" pitchFamily="18" charset="0"/>
                                </a:rPr>
                                <m:t>1</m:t>
                              </m:r>
                            </m:e>
                            <m:e>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𝑛𝑢𝑙𝑙</m:t>
                              </m:r>
                            </m:e>
                          </m:mr>
                          <m:mr>
                            <m:e>
                              <m:func>
                                <m:funcPr>
                                  <m:ctrlPr>
                                    <a:rPr lang="en-US" i="1">
                                      <a:latin typeface="Cambria Math" panose="02040503050406030204" pitchFamily="18" charset="0"/>
                                    </a:rPr>
                                  </m:ctrlPr>
                                </m:funcPr>
                                <m:fName>
                                  <m:r>
                                    <m:rPr>
                                      <m:sty m:val="p"/>
                                      <m:brk m:alnAt="7"/>
                                    </m:rPr>
                                    <a:rPr lang="en-US">
                                      <a:latin typeface="Cambria Math" panose="02040503050406030204" pitchFamily="18" charset="0"/>
                                    </a:rPr>
                                    <m:t>m</m:t>
                                  </m:r>
                                  <m:r>
                                    <m:rPr>
                                      <m:sty m:val="p"/>
                                    </m:rPr>
                                    <a:rPr lang="en-US">
                                      <a:latin typeface="Cambria Math" panose="02040503050406030204" pitchFamily="18" charset="0"/>
                                    </a:rPr>
                                    <m:t>ax</m:t>
                                  </m:r>
                                </m:fName>
                                <m:e>
                                  <m:d>
                                    <m:dPr>
                                      <m:ctrlPr>
                                        <a:rPr lang="en-US" i="1">
                                          <a:latin typeface="Cambria Math" panose="02040503050406030204" pitchFamily="18" charset="0"/>
                                        </a:rPr>
                                      </m:ctrlPr>
                                    </m:dPr>
                                    <m:e>
                                      <m:r>
                                        <m:rPr>
                                          <m:brk m:alnAt="7"/>
                                        </m:rPr>
                                        <a:rPr lang="en-US" i="1">
                                          <a:latin typeface="Cambria Math" panose="02040503050406030204" pitchFamily="18" charset="0"/>
                                        </a:rPr>
                                        <m:t>h</m:t>
                                      </m:r>
                                      <m:d>
                                        <m:dPr>
                                          <m:ctrlPr>
                                            <a:rPr lang="en-US" i="1">
                                              <a:latin typeface="Cambria Math" panose="02040503050406030204" pitchFamily="18" charset="0"/>
                                            </a:rPr>
                                          </m:ctrlPr>
                                        </m:dPr>
                                        <m:e>
                                          <m:r>
                                            <m:rPr>
                                              <m:brk m:alnAt="7"/>
                                            </m:rPr>
                                            <a:rPr lang="en-US" i="1">
                                              <a:latin typeface="Cambria Math" panose="02040503050406030204" pitchFamily="18" charset="0"/>
                                            </a:rPr>
                                            <m:t>𝑙</m:t>
                                          </m:r>
                                          <m:r>
                                            <a:rPr lang="en-US" i="1">
                                              <a:latin typeface="Cambria Math" panose="02040503050406030204" pitchFamily="18" charset="0"/>
                                            </a:rPr>
                                            <m:t>𝑒𝑓𝑡𝑇𝑟𝑒𝑒</m:t>
                                          </m:r>
                                          <m:d>
                                            <m:dPr>
                                              <m:ctrlPr>
                                                <a:rPr lang="en-US" i="1">
                                                  <a:latin typeface="Cambria Math" panose="02040503050406030204" pitchFamily="18" charset="0"/>
                                                </a:rPr>
                                              </m:ctrlPr>
                                            </m:dPr>
                                            <m:e>
                                              <m:r>
                                                <m:rPr>
                                                  <m:brk m:alnAt="7"/>
                                                </m:rPr>
                                                <a:rPr lang="en-US" i="1">
                                                  <a:latin typeface="Cambria Math" panose="02040503050406030204" pitchFamily="18" charset="0"/>
                                                </a:rPr>
                                                <m:t>𝑇</m:t>
                                              </m:r>
                                            </m:e>
                                          </m:d>
                                        </m:e>
                                      </m:d>
                                      <m:r>
                                        <m:rPr>
                                          <m:brk m:alnAt="7"/>
                                        </m:rPr>
                                        <a:rPr lang="en-US" i="1">
                                          <a:latin typeface="Cambria Math" panose="02040503050406030204" pitchFamily="18" charset="0"/>
                                        </a:rPr>
                                        <m:t>,</m:t>
                                      </m:r>
                                      <m:r>
                                        <m:rPr>
                                          <m:brk m:alnAt="7"/>
                                        </m:rPr>
                                        <a:rPr lang="en-US" i="1">
                                          <a:latin typeface="Cambria Math" panose="02040503050406030204" pitchFamily="18" charset="0"/>
                                        </a:rPr>
                                        <m:t>h</m:t>
                                      </m:r>
                                      <m:d>
                                        <m:dPr>
                                          <m:ctrlPr>
                                            <a:rPr lang="en-US" i="1">
                                              <a:latin typeface="Cambria Math" panose="02040503050406030204" pitchFamily="18" charset="0"/>
                                            </a:rPr>
                                          </m:ctrlPr>
                                        </m:dPr>
                                        <m:e>
                                          <m:r>
                                            <m:rPr>
                                              <m:brk m:alnAt="7"/>
                                            </m:rPr>
                                            <a:rPr lang="en-US" i="1">
                                              <a:latin typeface="Cambria Math" panose="02040503050406030204" pitchFamily="18" charset="0"/>
                                            </a:rPr>
                                            <m:t>𝑟</m:t>
                                          </m:r>
                                          <m:r>
                                            <a:rPr lang="en-US" i="1">
                                              <a:latin typeface="Cambria Math" panose="02040503050406030204" pitchFamily="18" charset="0"/>
                                            </a:rPr>
                                            <m:t>𝑖𝑔</m:t>
                                          </m:r>
                                          <m:r>
                                            <m:rPr>
                                              <m:brk m:alnAt="7"/>
                                            </m:rPr>
                                            <a:rPr lang="en-US" i="1">
                                              <a:latin typeface="Cambria Math" panose="02040503050406030204" pitchFamily="18" charset="0"/>
                                            </a:rPr>
                                            <m:t>h</m:t>
                                          </m:r>
                                          <m:r>
                                            <m:rPr>
                                              <m:brk m:alnAt="7"/>
                                            </m:rPr>
                                            <a:rPr lang="en-US" i="1">
                                              <a:latin typeface="Cambria Math" panose="02040503050406030204" pitchFamily="18" charset="0"/>
                                            </a:rPr>
                                            <m:t>𝑡</m:t>
                                          </m:r>
                                          <m:r>
                                            <a:rPr lang="en-US" i="1">
                                              <a:latin typeface="Cambria Math" panose="02040503050406030204" pitchFamily="18" charset="0"/>
                                            </a:rPr>
                                            <m:t>𝑇𝑟𝑒𝑒</m:t>
                                          </m:r>
                                          <m:r>
                                            <a:rPr lang="en-US" b="0" i="1" smtClean="0">
                                              <a:latin typeface="Cambria Math" panose="02040503050406030204" pitchFamily="18" charset="0"/>
                                            </a:rPr>
                                            <m:t>(</m:t>
                                          </m:r>
                                          <m:r>
                                            <a:rPr lang="en-US" b="0" i="1" smtClean="0">
                                              <a:latin typeface="Cambria Math" panose="02040503050406030204" pitchFamily="18" charset="0"/>
                                            </a:rPr>
                                            <m:t>𝑇</m:t>
                                          </m:r>
                                        </m:e>
                                      </m:d>
                                    </m:e>
                                  </m:d>
                                </m:e>
                              </m:func>
                              <m:r>
                                <m:rPr>
                                  <m:brk m:alnAt="7"/>
                                </m:rPr>
                                <a:rPr lang="en-US" i="1">
                                  <a:latin typeface="Cambria Math" panose="02040503050406030204" pitchFamily="18" charset="0"/>
                                </a:rPr>
                                <m:t>+</m:t>
                              </m:r>
                              <m:r>
                                <m:rPr>
                                  <m:brk m:alnAt="7"/>
                                </m:rPr>
                                <a:rPr lang="en-US" i="1">
                                  <a:latin typeface="Cambria Math" panose="02040503050406030204" pitchFamily="18" charset="0"/>
                                </a:rPr>
                                <m:t>1</m:t>
                              </m:r>
                            </m:e>
                            <m:e>
                              <m:r>
                                <a:rPr lang="en-US" i="1">
                                  <a:latin typeface="Cambria Math" panose="02040503050406030204" pitchFamily="18" charset="0"/>
                                </a:rPr>
                                <m:t>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𝑛𝑢𝑙𝑙</m:t>
                              </m:r>
                            </m:e>
                          </m:mr>
                        </m:m>
                      </m:e>
                    </m:d>
                  </m:oMath>
                </a14:m>
                <a:endParaRPr lang="en-US" dirty="0"/>
              </a:p>
            </p:txBody>
          </p:sp>
        </mc:Choice>
        <mc:Fallback xmlns="">
          <p:sp>
            <p:nvSpPr>
              <p:cNvPr id="3" name="Content Placeholder 2">
                <a:extLst>
                  <a:ext uri="{FF2B5EF4-FFF2-40B4-BE49-F238E27FC236}">
                    <a16:creationId xmlns:a16="http://schemas.microsoft.com/office/drawing/2014/main" id="{2F15B17C-9D83-2C00-D3AF-7E0B6870FAE5}"/>
                  </a:ext>
                </a:extLst>
              </p:cNvPr>
              <p:cNvSpPr>
                <a:spLocks noGrp="1" noRot="1" noChangeAspect="1" noMove="1" noResize="1" noEditPoints="1" noAdjustHandles="1" noChangeArrowheads="1" noChangeShapeType="1" noTextEdit="1"/>
              </p:cNvSpPr>
              <p:nvPr>
                <p:ph idx="1"/>
              </p:nvPr>
            </p:nvSpPr>
            <p:spPr>
              <a:blipFill>
                <a:blip r:embed="rId2"/>
                <a:stretch>
                  <a:fillRect t="-2381" r="-1043"/>
                </a:stretch>
              </a:blipFill>
            </p:spPr>
            <p:txBody>
              <a:bodyPr/>
              <a:lstStyle/>
              <a:p>
                <a:r>
                  <a:rPr lang="en-US">
                    <a:noFill/>
                  </a:rPr>
                  <a:t> </a:t>
                </a:r>
              </a:p>
            </p:txBody>
          </p:sp>
        </mc:Fallback>
      </mc:AlternateContent>
    </p:spTree>
    <p:extLst>
      <p:ext uri="{BB962C8B-B14F-4D97-AF65-F5344CB8AC3E}">
        <p14:creationId xmlns:p14="http://schemas.microsoft.com/office/powerpoint/2010/main" val="620312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E9637-F8B5-3D29-9AB1-5422CD0D61B0}"/>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D46691-A25A-C4AF-BB5B-A6B838274558}"/>
                  </a:ext>
                </a:extLst>
              </p:cNvPr>
              <p:cNvSpPr>
                <a:spLocks noGrp="1"/>
              </p:cNvSpPr>
              <p:nvPr>
                <p:ph idx="1"/>
              </p:nvPr>
            </p:nvSpPr>
            <p:spPr/>
            <p:txBody>
              <a:bodyPr/>
              <a:lstStyle/>
              <a:p>
                <a:pPr algn="r" rtl="1"/>
                <a:r>
                  <a:rPr lang="fa-IR" dirty="0"/>
                  <a:t>رابطه ی بین تعداد برگ های درخت دودویی و تعداد برگ های زیر درخت های چپ و راست آن</a:t>
                </a:r>
              </a:p>
              <a:p>
                <a:pPr algn="r" rtl="1"/>
                <a:r>
                  <a:rPr lang="fa-IR" dirty="0"/>
                  <a:t>این رابطه بین برگ های یک درخت دودویی و تعداد برگ های زیر درخت های چپ و راست آن برقرار است:</a:t>
                </a:r>
              </a:p>
              <a:p>
                <a:pPr algn="l"/>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a:rPr lang="fa-IR" b="0" i="1" smtClean="0">
                                  <a:latin typeface="Cambria Math" panose="02040503050406030204" pitchFamily="18" charset="0"/>
                                </a:rPr>
                                <m:t>1</m:t>
                              </m:r>
                            </m:e>
                            <m:e>
                              <m:r>
                                <a:rPr lang="en-US" i="1">
                                  <a:latin typeface="Cambria Math" panose="02040503050406030204" pitchFamily="18" charset="0"/>
                                </a:rPr>
                                <m:t>𝑇</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𝑙𝑒𝑎𝑓</m:t>
                              </m:r>
                            </m:e>
                          </m:mr>
                          <m:m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𝑙𝑒𝑓𝑡𝑇𝑟𝑒𝑒</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𝑟𝑖𝑔</m:t>
                              </m:r>
                              <m:r>
                                <a:rPr lang="en-US" b="0" i="1" smtClean="0">
                                  <a:latin typeface="Cambria Math" panose="02040503050406030204" pitchFamily="18" charset="0"/>
                                </a:rPr>
                                <m:t>h</m:t>
                              </m:r>
                              <m:r>
                                <a:rPr lang="en-US" b="0" i="1" smtClean="0">
                                  <a:latin typeface="Cambria Math" panose="02040503050406030204" pitchFamily="18" charset="0"/>
                                </a:rPr>
                                <m:t>𝑡𝑇𝑟𝑒𝑒</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e>
                            <m:e>
                              <m:r>
                                <a:rPr lang="en-US" b="0" i="1" smtClean="0">
                                  <a:latin typeface="Cambria Math" panose="02040503050406030204" pitchFamily="18" charset="0"/>
                                </a:rPr>
                                <m:t>𝑇</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𝑙𝑒𝑎𝑓</m:t>
                              </m:r>
                            </m:e>
                          </m:mr>
                        </m:m>
                      </m:e>
                    </m:d>
                  </m:oMath>
                </a14:m>
                <a:endParaRPr lang="en-US" dirty="0"/>
              </a:p>
              <a:p>
                <a:pPr algn="r" rtl="1"/>
                <a:r>
                  <a:rPr lang="en-US" dirty="0"/>
                  <a:t>N(T)</a:t>
                </a:r>
                <a:r>
                  <a:rPr lang="fa-IR" dirty="0"/>
                  <a:t>، </a:t>
                </a:r>
                <a:r>
                  <a:rPr lang="en-US" dirty="0"/>
                  <a:t>n(</a:t>
                </a:r>
                <a:r>
                  <a:rPr lang="en-US" dirty="0" err="1"/>
                  <a:t>leftTree</a:t>
                </a:r>
                <a:r>
                  <a:rPr lang="en-US" dirty="0"/>
                  <a:t>(T))</a:t>
                </a:r>
                <a:r>
                  <a:rPr lang="fa-IR" dirty="0"/>
                  <a:t> و </a:t>
                </a:r>
                <a:r>
                  <a:rPr lang="en-US" dirty="0"/>
                  <a:t>n(</a:t>
                </a:r>
                <a:r>
                  <a:rPr lang="en-US" dirty="0" err="1"/>
                  <a:t>rightTree</a:t>
                </a:r>
                <a:r>
                  <a:rPr lang="en-US" dirty="0"/>
                  <a:t>(T))</a:t>
                </a:r>
                <a:r>
                  <a:rPr lang="fa-IR" dirty="0"/>
                  <a:t> به ترتیب نشان دهنده تعداد برگ های درخت با ریشه </a:t>
                </a:r>
                <a:r>
                  <a:rPr lang="en-US" dirty="0"/>
                  <a:t>T</a:t>
                </a:r>
                <a:r>
                  <a:rPr lang="fa-IR" dirty="0"/>
                  <a:t> تعداد برگ های زیر درخت چپ و تعداد برگ ها ی زیر درخت راست است.</a:t>
                </a:r>
                <a:endParaRPr lang="en-US" dirty="0"/>
              </a:p>
            </p:txBody>
          </p:sp>
        </mc:Choice>
        <mc:Fallback xmlns="">
          <p:sp>
            <p:nvSpPr>
              <p:cNvPr id="3" name="Content Placeholder 2">
                <a:extLst>
                  <a:ext uri="{FF2B5EF4-FFF2-40B4-BE49-F238E27FC236}">
                    <a16:creationId xmlns:a16="http://schemas.microsoft.com/office/drawing/2014/main" id="{C1D46691-A25A-C4AF-BB5B-A6B838274558}"/>
                  </a:ext>
                </a:extLst>
              </p:cNvPr>
              <p:cNvSpPr>
                <a:spLocks noGrp="1" noRot="1" noChangeAspect="1" noMove="1" noResize="1" noEditPoints="1" noAdjustHandles="1" noChangeArrowheads="1" noChangeShapeType="1" noTextEdit="1"/>
              </p:cNvSpPr>
              <p:nvPr>
                <p:ph idx="1"/>
              </p:nvPr>
            </p:nvSpPr>
            <p:spPr>
              <a:blipFill>
                <a:blip r:embed="rId2"/>
                <a:stretch>
                  <a:fillRect l="-1913" t="-2381" r="-1043"/>
                </a:stretch>
              </a:blipFill>
            </p:spPr>
            <p:txBody>
              <a:bodyPr/>
              <a:lstStyle/>
              <a:p>
                <a:r>
                  <a:rPr lang="en-US">
                    <a:noFill/>
                  </a:rPr>
                  <a:t> </a:t>
                </a:r>
              </a:p>
            </p:txBody>
          </p:sp>
        </mc:Fallback>
      </mc:AlternateContent>
    </p:spTree>
    <p:extLst>
      <p:ext uri="{BB962C8B-B14F-4D97-AF65-F5344CB8AC3E}">
        <p14:creationId xmlns:p14="http://schemas.microsoft.com/office/powerpoint/2010/main" val="494535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DC55-C77B-38D0-FBCE-B6B8ED194B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BB2BA6-B12C-AEAF-EC81-5F8F49956899}"/>
              </a:ext>
            </a:extLst>
          </p:cNvPr>
          <p:cNvSpPr>
            <a:spLocks noGrp="1"/>
          </p:cNvSpPr>
          <p:nvPr>
            <p:ph idx="1"/>
          </p:nvPr>
        </p:nvSpPr>
        <p:spPr/>
        <p:txBody>
          <a:bodyPr/>
          <a:lstStyle/>
          <a:p>
            <a:pPr algn="just" rtl="1"/>
            <a:r>
              <a:rPr lang="fa-IR" dirty="0"/>
              <a:t>یکی از ساختارهای بسیار مهم درخت است که دارای کاربردهای بسیار زیادی در جستجوی داده ها، مرتب سازی و فشرده سازی داده ها، امور تصمیم گیری و تبدیل فرم های مختلف عبارت ریاضی به یکدیگر است. آشنایی با مفهوم درخت و یادگیری نحو استفاده از آن میتواند به ما در حل مسائل کمک شایانی کند.</a:t>
            </a:r>
          </a:p>
          <a:p>
            <a:pPr algn="just" rtl="1"/>
            <a:r>
              <a:rPr lang="fa-IR" dirty="0">
                <a:highlight>
                  <a:srgbClr val="00FF00"/>
                </a:highlight>
              </a:rPr>
              <a:t>عملیات مختلف </a:t>
            </a:r>
            <a:r>
              <a:rPr lang="fa-IR" dirty="0"/>
              <a:t>داده ای روی درخت </a:t>
            </a:r>
            <a:r>
              <a:rPr lang="fa-IR" dirty="0">
                <a:highlight>
                  <a:srgbClr val="00FF00"/>
                </a:highlight>
              </a:rPr>
              <a:t>نسبت به دیگر ساختار های داده ای بررسی شده، با کارایی زمانی، مکانی بهتری صورت میگیرد.</a:t>
            </a:r>
          </a:p>
          <a:p>
            <a:pPr algn="just" rtl="1"/>
            <a:r>
              <a:rPr lang="fa-IR" dirty="0"/>
              <a:t>در این فصل، درخت را در حالت خاص، یعنی درخت دودویی بررسی و عملیات روی آن را تشریح میکنیم.</a:t>
            </a:r>
            <a:endParaRPr lang="en-US" dirty="0"/>
          </a:p>
          <a:p>
            <a:pPr algn="just" rtl="1"/>
            <a:endParaRPr lang="en-US" dirty="0"/>
          </a:p>
        </p:txBody>
      </p:sp>
    </p:spTree>
    <p:extLst>
      <p:ext uri="{BB962C8B-B14F-4D97-AF65-F5344CB8AC3E}">
        <p14:creationId xmlns:p14="http://schemas.microsoft.com/office/powerpoint/2010/main" val="2486095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DDF7-B761-2380-F06C-BBB1619B8852}"/>
              </a:ext>
            </a:extLst>
          </p:cNvPr>
          <p:cNvSpPr>
            <a:spLocks noGrp="1"/>
          </p:cNvSpPr>
          <p:nvPr>
            <p:ph type="title"/>
          </p:nvPr>
        </p:nvSpPr>
        <p:spPr/>
        <p:txBody>
          <a:bodyPr/>
          <a:lstStyle/>
          <a:p>
            <a:pPr algn="r" rtl="1"/>
            <a:r>
              <a:rPr lang="fa-IR" dirty="0"/>
              <a:t>شماره گذاری گره های یک درخت دودویی</a:t>
            </a:r>
            <a:endParaRPr lang="en-US" dirty="0"/>
          </a:p>
        </p:txBody>
      </p:sp>
      <p:sp>
        <p:nvSpPr>
          <p:cNvPr id="3" name="Content Placeholder 2">
            <a:extLst>
              <a:ext uri="{FF2B5EF4-FFF2-40B4-BE49-F238E27FC236}">
                <a16:creationId xmlns:a16="http://schemas.microsoft.com/office/drawing/2014/main" id="{5D72A0D3-4746-0C27-6AEB-EBE75831EB63}"/>
              </a:ext>
            </a:extLst>
          </p:cNvPr>
          <p:cNvSpPr>
            <a:spLocks noGrp="1"/>
          </p:cNvSpPr>
          <p:nvPr>
            <p:ph idx="1"/>
          </p:nvPr>
        </p:nvSpPr>
        <p:spPr/>
        <p:txBody>
          <a:bodyPr/>
          <a:lstStyle/>
          <a:p>
            <a:pPr algn="r" rtl="1"/>
            <a:r>
              <a:rPr lang="fa-IR" dirty="0"/>
              <a:t>برای شماره گذاری گره های یک درخت دودویی</a:t>
            </a:r>
            <a:r>
              <a:rPr lang="en-US" dirty="0"/>
              <a:t> </a:t>
            </a:r>
            <a:r>
              <a:rPr lang="fa-IR" dirty="0"/>
              <a:t>از این الگوریتم بازگشتی استفاده می</a:t>
            </a:r>
            <a:r>
              <a:rPr lang="en-US" dirty="0"/>
              <a:t> </a:t>
            </a:r>
            <a:r>
              <a:rPr lang="fa-IR" dirty="0"/>
              <a:t>کنیم:</a:t>
            </a:r>
            <a:endParaRPr lang="en-US" dirty="0"/>
          </a:p>
          <a:p>
            <a:pPr marL="0" indent="0" algn="r" rtl="1">
              <a:buNone/>
            </a:pPr>
            <a:endParaRPr lang="fa-IR" dirty="0"/>
          </a:p>
          <a:p>
            <a:pPr algn="r" rtl="1"/>
            <a:r>
              <a:rPr lang="fa-IR" dirty="0"/>
              <a:t>الف. به ریشه شماره صفر را اختصاص می دهیم.</a:t>
            </a:r>
          </a:p>
          <a:p>
            <a:pPr algn="r" rtl="1"/>
            <a:r>
              <a:rPr lang="fa-IR" dirty="0"/>
              <a:t>ب. اگر یک گره دارای شماره </a:t>
            </a:r>
            <a:r>
              <a:rPr lang="en-US" dirty="0" err="1"/>
              <a:t>i</a:t>
            </a:r>
            <a:r>
              <a:rPr lang="fa-IR" dirty="0"/>
              <a:t> باشد آنگاه به فرزند چپ آن شماره </a:t>
            </a:r>
            <a:r>
              <a:rPr lang="en-US" dirty="0"/>
              <a:t>2i+1</a:t>
            </a:r>
            <a:r>
              <a:rPr lang="fa-IR" dirty="0"/>
              <a:t> و به فرزند راست آن شماره </a:t>
            </a:r>
            <a:r>
              <a:rPr lang="en-US" dirty="0"/>
              <a:t>2i+2</a:t>
            </a:r>
            <a:r>
              <a:rPr lang="fa-IR" dirty="0"/>
              <a:t> را اختصاص می دهیم.</a:t>
            </a:r>
          </a:p>
          <a:p>
            <a:pPr algn="r" rtl="1"/>
            <a:endParaRPr lang="en-US" dirty="0"/>
          </a:p>
        </p:txBody>
      </p:sp>
    </p:spTree>
    <p:extLst>
      <p:ext uri="{BB962C8B-B14F-4D97-AF65-F5344CB8AC3E}">
        <p14:creationId xmlns:p14="http://schemas.microsoft.com/office/powerpoint/2010/main" val="4036435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A932C-E1C9-3687-C3BC-11E61300A9C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CB0E2E8-FCA0-726C-7B3A-49E36E4170E9}"/>
              </a:ext>
            </a:extLst>
          </p:cNvPr>
          <p:cNvSpPr>
            <a:spLocks noGrp="1"/>
          </p:cNvSpPr>
          <p:nvPr>
            <p:ph idx="1"/>
          </p:nvPr>
        </p:nvSpPr>
        <p:spPr>
          <a:xfrm>
            <a:off x="838200" y="1825625"/>
            <a:ext cx="10515600" cy="701675"/>
          </a:xfrm>
        </p:spPr>
        <p:txBody>
          <a:bodyPr/>
          <a:lstStyle/>
          <a:p>
            <a:pPr algn="r" rtl="1"/>
            <a:r>
              <a:rPr lang="fa-IR" dirty="0"/>
              <a:t>مثال 2.8 . گره های درخت زیر را شماره گذاری کنید.</a:t>
            </a:r>
            <a:endParaRPr lang="en-US" dirty="0"/>
          </a:p>
        </p:txBody>
      </p:sp>
      <p:sp>
        <p:nvSpPr>
          <p:cNvPr id="4" name="Oval 3">
            <a:extLst>
              <a:ext uri="{FF2B5EF4-FFF2-40B4-BE49-F238E27FC236}">
                <a16:creationId xmlns:a16="http://schemas.microsoft.com/office/drawing/2014/main" id="{B1F02D1F-64F0-2EE6-EB44-B3918D1F8FAF}"/>
              </a:ext>
            </a:extLst>
          </p:cNvPr>
          <p:cNvSpPr/>
          <p:nvPr/>
        </p:nvSpPr>
        <p:spPr>
          <a:xfrm>
            <a:off x="2892562" y="1962150"/>
            <a:ext cx="536437" cy="55245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a</a:t>
            </a:r>
          </a:p>
        </p:txBody>
      </p:sp>
      <p:sp>
        <p:nvSpPr>
          <p:cNvPr id="5" name="Oval 4">
            <a:extLst>
              <a:ext uri="{FF2B5EF4-FFF2-40B4-BE49-F238E27FC236}">
                <a16:creationId xmlns:a16="http://schemas.microsoft.com/office/drawing/2014/main" id="{B0438EE0-89B3-4EE4-AE74-D48E23EED89D}"/>
              </a:ext>
            </a:extLst>
          </p:cNvPr>
          <p:cNvSpPr/>
          <p:nvPr/>
        </p:nvSpPr>
        <p:spPr>
          <a:xfrm>
            <a:off x="1773304" y="2939684"/>
            <a:ext cx="536437" cy="55245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b</a:t>
            </a:r>
          </a:p>
        </p:txBody>
      </p:sp>
      <p:sp>
        <p:nvSpPr>
          <p:cNvPr id="6" name="Oval 5">
            <a:extLst>
              <a:ext uri="{FF2B5EF4-FFF2-40B4-BE49-F238E27FC236}">
                <a16:creationId xmlns:a16="http://schemas.microsoft.com/office/drawing/2014/main" id="{AC590287-5BC3-C4A0-4895-F3FF269CF5FA}"/>
              </a:ext>
            </a:extLst>
          </p:cNvPr>
          <p:cNvSpPr/>
          <p:nvPr/>
        </p:nvSpPr>
        <p:spPr>
          <a:xfrm>
            <a:off x="6223791" y="2772598"/>
            <a:ext cx="536437" cy="55245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c</a:t>
            </a:r>
          </a:p>
        </p:txBody>
      </p:sp>
      <p:sp>
        <p:nvSpPr>
          <p:cNvPr id="7" name="Oval 6">
            <a:extLst>
              <a:ext uri="{FF2B5EF4-FFF2-40B4-BE49-F238E27FC236}">
                <a16:creationId xmlns:a16="http://schemas.microsoft.com/office/drawing/2014/main" id="{42E9ABDB-1824-4B26-679B-CFB99B601F94}"/>
              </a:ext>
            </a:extLst>
          </p:cNvPr>
          <p:cNvSpPr/>
          <p:nvPr/>
        </p:nvSpPr>
        <p:spPr>
          <a:xfrm>
            <a:off x="478789" y="4709646"/>
            <a:ext cx="536437" cy="55245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d</a:t>
            </a:r>
          </a:p>
        </p:txBody>
      </p:sp>
      <p:sp>
        <p:nvSpPr>
          <p:cNvPr id="8" name="Oval 7">
            <a:extLst>
              <a:ext uri="{FF2B5EF4-FFF2-40B4-BE49-F238E27FC236}">
                <a16:creationId xmlns:a16="http://schemas.microsoft.com/office/drawing/2014/main" id="{985D3604-244F-1DD6-316E-D701B3C13AEF}"/>
              </a:ext>
            </a:extLst>
          </p:cNvPr>
          <p:cNvSpPr/>
          <p:nvPr/>
        </p:nvSpPr>
        <p:spPr>
          <a:xfrm>
            <a:off x="3400562" y="4641850"/>
            <a:ext cx="536437" cy="55245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e</a:t>
            </a:r>
          </a:p>
        </p:txBody>
      </p:sp>
      <p:sp>
        <p:nvSpPr>
          <p:cNvPr id="9" name="Oval 8">
            <a:extLst>
              <a:ext uri="{FF2B5EF4-FFF2-40B4-BE49-F238E27FC236}">
                <a16:creationId xmlns:a16="http://schemas.microsoft.com/office/drawing/2014/main" id="{53951570-B054-1872-B132-CD021571C508}"/>
              </a:ext>
            </a:extLst>
          </p:cNvPr>
          <p:cNvSpPr/>
          <p:nvPr/>
        </p:nvSpPr>
        <p:spPr>
          <a:xfrm>
            <a:off x="6184902" y="4541420"/>
            <a:ext cx="536437" cy="55245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f</a:t>
            </a:r>
          </a:p>
        </p:txBody>
      </p:sp>
      <p:sp>
        <p:nvSpPr>
          <p:cNvPr id="10" name="Oval 9">
            <a:extLst>
              <a:ext uri="{FF2B5EF4-FFF2-40B4-BE49-F238E27FC236}">
                <a16:creationId xmlns:a16="http://schemas.microsoft.com/office/drawing/2014/main" id="{BBC20F89-A685-409C-D8EC-317B10E71AB3}"/>
              </a:ext>
            </a:extLst>
          </p:cNvPr>
          <p:cNvSpPr/>
          <p:nvPr/>
        </p:nvSpPr>
        <p:spPr>
          <a:xfrm>
            <a:off x="9217162" y="4446529"/>
            <a:ext cx="536437" cy="55245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m</a:t>
            </a:r>
          </a:p>
        </p:txBody>
      </p:sp>
      <p:cxnSp>
        <p:nvCxnSpPr>
          <p:cNvPr id="12" name="Straight Arrow Connector 11">
            <a:extLst>
              <a:ext uri="{FF2B5EF4-FFF2-40B4-BE49-F238E27FC236}">
                <a16:creationId xmlns:a16="http://schemas.microsoft.com/office/drawing/2014/main" id="{26A5F080-9705-2EB4-2657-D36129AD7D19}"/>
              </a:ext>
            </a:extLst>
          </p:cNvPr>
          <p:cNvCxnSpPr>
            <a:cxnSpLocks/>
            <a:stCxn id="4" idx="5"/>
            <a:endCxn id="6" idx="1"/>
          </p:cNvCxnSpPr>
          <p:nvPr/>
        </p:nvCxnSpPr>
        <p:spPr>
          <a:xfrm>
            <a:off x="3350440" y="2433696"/>
            <a:ext cx="2951910" cy="419806"/>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93AD325-D45B-063D-83E0-E523BE62BD16}"/>
              </a:ext>
            </a:extLst>
          </p:cNvPr>
          <p:cNvCxnSpPr>
            <a:cxnSpLocks/>
            <a:stCxn id="6" idx="5"/>
            <a:endCxn id="10" idx="1"/>
          </p:cNvCxnSpPr>
          <p:nvPr/>
        </p:nvCxnSpPr>
        <p:spPr>
          <a:xfrm>
            <a:off x="6681669" y="3244144"/>
            <a:ext cx="2614052" cy="1283289"/>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29B9F41-4F6F-62CF-6B39-532059E12F82}"/>
              </a:ext>
            </a:extLst>
          </p:cNvPr>
          <p:cNvCxnSpPr>
            <a:cxnSpLocks/>
            <a:stCxn id="6" idx="4"/>
            <a:endCxn id="9" idx="0"/>
          </p:cNvCxnSpPr>
          <p:nvPr/>
        </p:nvCxnSpPr>
        <p:spPr>
          <a:xfrm flipH="1">
            <a:off x="6453121" y="3325048"/>
            <a:ext cx="38889" cy="121637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FB84D14-EA7B-A3B9-464E-41707D87BDC6}"/>
              </a:ext>
            </a:extLst>
          </p:cNvPr>
          <p:cNvCxnSpPr>
            <a:cxnSpLocks/>
            <a:stCxn id="5" idx="4"/>
            <a:endCxn id="8" idx="0"/>
          </p:cNvCxnSpPr>
          <p:nvPr/>
        </p:nvCxnSpPr>
        <p:spPr>
          <a:xfrm>
            <a:off x="2041523" y="3492134"/>
            <a:ext cx="1627258" cy="1149716"/>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75528B2-BF94-1759-F84D-68461DB14639}"/>
              </a:ext>
            </a:extLst>
          </p:cNvPr>
          <p:cNvCxnSpPr>
            <a:cxnSpLocks/>
            <a:stCxn id="4" idx="4"/>
            <a:endCxn id="5" idx="0"/>
          </p:cNvCxnSpPr>
          <p:nvPr/>
        </p:nvCxnSpPr>
        <p:spPr>
          <a:xfrm flipH="1">
            <a:off x="2041523" y="2514600"/>
            <a:ext cx="1119258" cy="425084"/>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FCE6F12-7BAC-063A-8128-D7BC069AEC7C}"/>
              </a:ext>
            </a:extLst>
          </p:cNvPr>
          <p:cNvCxnSpPr>
            <a:cxnSpLocks/>
            <a:stCxn id="7" idx="7"/>
            <a:endCxn id="5" idx="3"/>
          </p:cNvCxnSpPr>
          <p:nvPr/>
        </p:nvCxnSpPr>
        <p:spPr>
          <a:xfrm flipV="1">
            <a:off x="936667" y="3411230"/>
            <a:ext cx="915196" cy="137932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702D2780-A726-F2B6-B65F-F0960499E9FA}"/>
              </a:ext>
            </a:extLst>
          </p:cNvPr>
          <p:cNvSpPr/>
          <p:nvPr/>
        </p:nvSpPr>
        <p:spPr>
          <a:xfrm>
            <a:off x="2064715" y="6023341"/>
            <a:ext cx="536437" cy="55245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n</a:t>
            </a:r>
          </a:p>
        </p:txBody>
      </p:sp>
      <p:cxnSp>
        <p:nvCxnSpPr>
          <p:cNvPr id="33" name="Straight Arrow Connector 32">
            <a:extLst>
              <a:ext uri="{FF2B5EF4-FFF2-40B4-BE49-F238E27FC236}">
                <a16:creationId xmlns:a16="http://schemas.microsoft.com/office/drawing/2014/main" id="{15748833-17D4-66FA-0635-991980C05688}"/>
              </a:ext>
            </a:extLst>
          </p:cNvPr>
          <p:cNvCxnSpPr>
            <a:cxnSpLocks/>
            <a:stCxn id="8" idx="3"/>
            <a:endCxn id="32" idx="7"/>
          </p:cNvCxnSpPr>
          <p:nvPr/>
        </p:nvCxnSpPr>
        <p:spPr>
          <a:xfrm flipH="1">
            <a:off x="2522593" y="5113396"/>
            <a:ext cx="956528" cy="990849"/>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58DA2E4-FD38-59AB-B8E7-3B6CEEF4479F}"/>
              </a:ext>
            </a:extLst>
          </p:cNvPr>
          <p:cNvSpPr txBox="1"/>
          <p:nvPr/>
        </p:nvSpPr>
        <p:spPr>
          <a:xfrm>
            <a:off x="3656119" y="1929427"/>
            <a:ext cx="314510" cy="400110"/>
          </a:xfrm>
          <a:prstGeom prst="rect">
            <a:avLst/>
          </a:prstGeom>
          <a:noFill/>
        </p:spPr>
        <p:txBody>
          <a:bodyPr wrap="none" rtlCol="0">
            <a:spAutoFit/>
          </a:bodyPr>
          <a:lstStyle/>
          <a:p>
            <a:r>
              <a:rPr lang="en-US" sz="2000" b="1" dirty="0"/>
              <a:t>0</a:t>
            </a:r>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6A33A72A-3A6E-A988-C6A5-ECC660A992E0}"/>
                  </a:ext>
                </a:extLst>
              </p:cNvPr>
              <p:cNvSpPr txBox="1"/>
              <p:nvPr/>
            </p:nvSpPr>
            <p:spPr>
              <a:xfrm>
                <a:off x="6984321" y="2798434"/>
                <a:ext cx="1458220" cy="307777"/>
              </a:xfrm>
              <a:prstGeom prst="rect">
                <a:avLst/>
              </a:prstGeom>
              <a:noFill/>
            </p:spPr>
            <p:txBody>
              <a:bodyPr wrap="none" lIns="0" tIns="0" rIns="0" bIns="0" rtlCol="0">
                <a:spAutoFit/>
              </a:bodyPr>
              <a:lstStyle/>
              <a:p>
                <a14:m>
                  <m:oMath xmlns:m="http://schemas.openxmlformats.org/officeDocument/2006/math">
                    <m:r>
                      <a:rPr lang="en-US" sz="2000" b="1" i="1" smtClean="0">
                        <a:latin typeface="Cambria Math" panose="02040503050406030204" pitchFamily="18" charset="0"/>
                      </a:rPr>
                      <m:t>𝟐</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𝟐</m:t>
                    </m:r>
                    <m:r>
                      <a:rPr lang="en-US" sz="2000" b="1" i="1" smtClean="0">
                        <a:latin typeface="Cambria Math" panose="02040503050406030204" pitchFamily="18" charset="0"/>
                        <a:ea typeface="Cambria Math" panose="02040503050406030204" pitchFamily="18" charset="0"/>
                      </a:rPr>
                      <m:t>=</m:t>
                    </m:r>
                  </m:oMath>
                </a14:m>
                <a:r>
                  <a:rPr lang="en-US" sz="2000" b="1" dirty="0"/>
                  <a:t>2</a:t>
                </a:r>
              </a:p>
            </p:txBody>
          </p:sp>
        </mc:Choice>
        <mc:Fallback>
          <p:sp>
            <p:nvSpPr>
              <p:cNvPr id="38" name="TextBox 37">
                <a:extLst>
                  <a:ext uri="{FF2B5EF4-FFF2-40B4-BE49-F238E27FC236}">
                    <a16:creationId xmlns:a16="http://schemas.microsoft.com/office/drawing/2014/main" id="{6A33A72A-3A6E-A988-C6A5-ECC660A992E0}"/>
                  </a:ext>
                </a:extLst>
              </p:cNvPr>
              <p:cNvSpPr txBox="1">
                <a:spLocks noRot="1" noChangeAspect="1" noMove="1" noResize="1" noEditPoints="1" noAdjustHandles="1" noChangeArrowheads="1" noChangeShapeType="1" noTextEdit="1"/>
              </p:cNvSpPr>
              <p:nvPr/>
            </p:nvSpPr>
            <p:spPr>
              <a:xfrm>
                <a:off x="6984321" y="2798434"/>
                <a:ext cx="1458220" cy="307777"/>
              </a:xfrm>
              <a:prstGeom prst="rect">
                <a:avLst/>
              </a:prstGeom>
              <a:blipFill>
                <a:blip r:embed="rId2"/>
                <a:stretch>
                  <a:fillRect l="-6276" t="-25490" r="-9623" b="-4902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547EABD6-1B00-82DA-EB4B-8319F7A9F7BC}"/>
                  </a:ext>
                </a:extLst>
              </p:cNvPr>
              <p:cNvSpPr txBox="1"/>
              <p:nvPr/>
            </p:nvSpPr>
            <p:spPr>
              <a:xfrm>
                <a:off x="429808" y="2769800"/>
                <a:ext cx="161121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𝟐</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m:t>
                      </m:r>
                    </m:oMath>
                  </m:oMathPara>
                </a14:m>
                <a:endParaRPr lang="en-US" sz="2000" b="1" dirty="0"/>
              </a:p>
            </p:txBody>
          </p:sp>
        </mc:Choice>
        <mc:Fallback>
          <p:sp>
            <p:nvSpPr>
              <p:cNvPr id="39" name="TextBox 38">
                <a:extLst>
                  <a:ext uri="{FF2B5EF4-FFF2-40B4-BE49-F238E27FC236}">
                    <a16:creationId xmlns:a16="http://schemas.microsoft.com/office/drawing/2014/main" id="{547EABD6-1B00-82DA-EB4B-8319F7A9F7BC}"/>
                  </a:ext>
                </a:extLst>
              </p:cNvPr>
              <p:cNvSpPr txBox="1">
                <a:spLocks noRot="1" noChangeAspect="1" noMove="1" noResize="1" noEditPoints="1" noAdjustHandles="1" noChangeArrowheads="1" noChangeShapeType="1" noTextEdit="1"/>
              </p:cNvSpPr>
              <p:nvPr/>
            </p:nvSpPr>
            <p:spPr>
              <a:xfrm>
                <a:off x="429808" y="2769800"/>
                <a:ext cx="1611210" cy="307777"/>
              </a:xfrm>
              <a:prstGeom prst="rect">
                <a:avLst/>
              </a:prstGeom>
              <a:blipFill>
                <a:blip r:embed="rId3"/>
                <a:stretch>
                  <a:fillRect l="-3409" r="-3030" b="-58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879ABB55-A7A8-F407-2210-467432D1C67E}"/>
                  </a:ext>
                </a:extLst>
              </p:cNvPr>
              <p:cNvSpPr txBox="1"/>
              <p:nvPr/>
            </p:nvSpPr>
            <p:spPr>
              <a:xfrm>
                <a:off x="6872048" y="4693241"/>
                <a:ext cx="1458220" cy="307777"/>
              </a:xfrm>
              <a:prstGeom prst="rect">
                <a:avLst/>
              </a:prstGeom>
              <a:noFill/>
            </p:spPr>
            <p:txBody>
              <a:bodyPr wrap="none" lIns="0" tIns="0" rIns="0" bIns="0" rtlCol="0">
                <a:spAutoFit/>
              </a:bodyPr>
              <a:lstStyle/>
              <a:p>
                <a14:m>
                  <m:oMath xmlns:m="http://schemas.openxmlformats.org/officeDocument/2006/math">
                    <m:r>
                      <a:rPr lang="en-US" sz="2000" b="1" i="1" smtClean="0">
                        <a:latin typeface="Cambria Math" panose="02040503050406030204" pitchFamily="18" charset="0"/>
                      </a:rPr>
                      <m:t>𝟐</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𝟐</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m:t>
                    </m:r>
                    <m:r>
                      <a:rPr lang="en-US" sz="2000" b="1" i="1" smtClean="0">
                        <a:latin typeface="Cambria Math" panose="02040503050406030204" pitchFamily="18" charset="0"/>
                        <a:ea typeface="Cambria Math" panose="02040503050406030204" pitchFamily="18" charset="0"/>
                      </a:rPr>
                      <m:t>=</m:t>
                    </m:r>
                  </m:oMath>
                </a14:m>
                <a:r>
                  <a:rPr lang="en-US" sz="2000" b="1" dirty="0"/>
                  <a:t>5</a:t>
                </a:r>
              </a:p>
            </p:txBody>
          </p:sp>
        </mc:Choice>
        <mc:Fallback>
          <p:sp>
            <p:nvSpPr>
              <p:cNvPr id="40" name="TextBox 39">
                <a:extLst>
                  <a:ext uri="{FF2B5EF4-FFF2-40B4-BE49-F238E27FC236}">
                    <a16:creationId xmlns:a16="http://schemas.microsoft.com/office/drawing/2014/main" id="{879ABB55-A7A8-F407-2210-467432D1C67E}"/>
                  </a:ext>
                </a:extLst>
              </p:cNvPr>
              <p:cNvSpPr txBox="1">
                <a:spLocks noRot="1" noChangeAspect="1" noMove="1" noResize="1" noEditPoints="1" noAdjustHandles="1" noChangeArrowheads="1" noChangeShapeType="1" noTextEdit="1"/>
              </p:cNvSpPr>
              <p:nvPr/>
            </p:nvSpPr>
            <p:spPr>
              <a:xfrm>
                <a:off x="6872048" y="4693241"/>
                <a:ext cx="1458220" cy="307777"/>
              </a:xfrm>
              <a:prstGeom prst="rect">
                <a:avLst/>
              </a:prstGeom>
              <a:blipFill>
                <a:blip r:embed="rId4"/>
                <a:stretch>
                  <a:fillRect l="-5833" t="-26000" r="-9583" b="-5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CF15C7F4-6CC7-117F-E1AE-1AC41A1B4E56}"/>
                  </a:ext>
                </a:extLst>
              </p:cNvPr>
              <p:cNvSpPr txBox="1"/>
              <p:nvPr/>
            </p:nvSpPr>
            <p:spPr>
              <a:xfrm>
                <a:off x="1270408" y="4847371"/>
                <a:ext cx="1458220" cy="307777"/>
              </a:xfrm>
              <a:prstGeom prst="rect">
                <a:avLst/>
              </a:prstGeom>
              <a:noFill/>
            </p:spPr>
            <p:txBody>
              <a:bodyPr wrap="none" lIns="0" tIns="0" rIns="0" bIns="0" rtlCol="0">
                <a:spAutoFit/>
              </a:bodyPr>
              <a:lstStyle/>
              <a:p>
                <a14:m>
                  <m:oMath xmlns:m="http://schemas.openxmlformats.org/officeDocument/2006/math">
                    <m:r>
                      <a:rPr lang="en-US" sz="2000" b="1" i="1" smtClean="0">
                        <a:latin typeface="Cambria Math" panose="02040503050406030204" pitchFamily="18" charset="0"/>
                      </a:rPr>
                      <m:t>𝟐</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m:t>
                    </m:r>
                    <m:r>
                      <a:rPr lang="en-US" sz="2000" b="1" i="1" smtClean="0">
                        <a:latin typeface="Cambria Math" panose="02040503050406030204" pitchFamily="18" charset="0"/>
                        <a:ea typeface="Cambria Math" panose="02040503050406030204" pitchFamily="18" charset="0"/>
                      </a:rPr>
                      <m:t>=</m:t>
                    </m:r>
                  </m:oMath>
                </a14:m>
                <a:r>
                  <a:rPr lang="en-US" sz="2000" b="1" dirty="0"/>
                  <a:t>3</a:t>
                </a:r>
              </a:p>
            </p:txBody>
          </p:sp>
        </mc:Choice>
        <mc:Fallback>
          <p:sp>
            <p:nvSpPr>
              <p:cNvPr id="41" name="TextBox 40">
                <a:extLst>
                  <a:ext uri="{FF2B5EF4-FFF2-40B4-BE49-F238E27FC236}">
                    <a16:creationId xmlns:a16="http://schemas.microsoft.com/office/drawing/2014/main" id="{CF15C7F4-6CC7-117F-E1AE-1AC41A1B4E56}"/>
                  </a:ext>
                </a:extLst>
              </p:cNvPr>
              <p:cNvSpPr txBox="1">
                <a:spLocks noRot="1" noChangeAspect="1" noMove="1" noResize="1" noEditPoints="1" noAdjustHandles="1" noChangeArrowheads="1" noChangeShapeType="1" noTextEdit="1"/>
              </p:cNvSpPr>
              <p:nvPr/>
            </p:nvSpPr>
            <p:spPr>
              <a:xfrm>
                <a:off x="1270408" y="4847371"/>
                <a:ext cx="1458220" cy="307777"/>
              </a:xfrm>
              <a:prstGeom prst="rect">
                <a:avLst/>
              </a:prstGeom>
              <a:blipFill>
                <a:blip r:embed="rId5"/>
                <a:stretch>
                  <a:fillRect l="-5833" t="-25490" r="-9583" b="-4902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39D16867-DD48-5AAE-99FD-D98B39EF843A}"/>
                  </a:ext>
                </a:extLst>
              </p:cNvPr>
              <p:cNvSpPr txBox="1"/>
              <p:nvPr/>
            </p:nvSpPr>
            <p:spPr>
              <a:xfrm>
                <a:off x="9834088" y="4498994"/>
                <a:ext cx="1458220" cy="307777"/>
              </a:xfrm>
              <a:prstGeom prst="rect">
                <a:avLst/>
              </a:prstGeom>
              <a:noFill/>
            </p:spPr>
            <p:txBody>
              <a:bodyPr wrap="none" lIns="0" tIns="0" rIns="0" bIns="0" rtlCol="0">
                <a:spAutoFit/>
              </a:bodyPr>
              <a:lstStyle/>
              <a:p>
                <a14:m>
                  <m:oMath xmlns:m="http://schemas.openxmlformats.org/officeDocument/2006/math">
                    <m:r>
                      <a:rPr lang="en-US" sz="2000" b="1" i="1" smtClean="0">
                        <a:latin typeface="Cambria Math" panose="02040503050406030204" pitchFamily="18" charset="0"/>
                      </a:rPr>
                      <m:t>𝟐</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𝟐</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𝟐</m:t>
                    </m:r>
                    <m:r>
                      <a:rPr lang="en-US" sz="2000" b="1" i="1" smtClean="0">
                        <a:latin typeface="Cambria Math" panose="02040503050406030204" pitchFamily="18" charset="0"/>
                        <a:ea typeface="Cambria Math" panose="02040503050406030204" pitchFamily="18" charset="0"/>
                      </a:rPr>
                      <m:t>=</m:t>
                    </m:r>
                  </m:oMath>
                </a14:m>
                <a:r>
                  <a:rPr lang="en-US" sz="2000" b="1" dirty="0"/>
                  <a:t>6</a:t>
                </a:r>
              </a:p>
            </p:txBody>
          </p:sp>
        </mc:Choice>
        <mc:Fallback>
          <p:sp>
            <p:nvSpPr>
              <p:cNvPr id="42" name="TextBox 41">
                <a:extLst>
                  <a:ext uri="{FF2B5EF4-FFF2-40B4-BE49-F238E27FC236}">
                    <a16:creationId xmlns:a16="http://schemas.microsoft.com/office/drawing/2014/main" id="{39D16867-DD48-5AAE-99FD-D98B39EF843A}"/>
                  </a:ext>
                </a:extLst>
              </p:cNvPr>
              <p:cNvSpPr txBox="1">
                <a:spLocks noRot="1" noChangeAspect="1" noMove="1" noResize="1" noEditPoints="1" noAdjustHandles="1" noChangeArrowheads="1" noChangeShapeType="1" noTextEdit="1"/>
              </p:cNvSpPr>
              <p:nvPr/>
            </p:nvSpPr>
            <p:spPr>
              <a:xfrm>
                <a:off x="9834088" y="4498994"/>
                <a:ext cx="1458220" cy="307777"/>
              </a:xfrm>
              <a:prstGeom prst="rect">
                <a:avLst/>
              </a:prstGeom>
              <a:blipFill>
                <a:blip r:embed="rId6"/>
                <a:stretch>
                  <a:fillRect l="-5858" t="-25490" r="-10042" b="-4902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C8B75E65-74CF-0D2F-73BE-7D8B71363966}"/>
                  </a:ext>
                </a:extLst>
              </p:cNvPr>
              <p:cNvSpPr txBox="1"/>
              <p:nvPr/>
            </p:nvSpPr>
            <p:spPr>
              <a:xfrm>
                <a:off x="4054748" y="4775993"/>
                <a:ext cx="1458220" cy="307777"/>
              </a:xfrm>
              <a:prstGeom prst="rect">
                <a:avLst/>
              </a:prstGeom>
              <a:noFill/>
            </p:spPr>
            <p:txBody>
              <a:bodyPr wrap="none" lIns="0" tIns="0" rIns="0" bIns="0" rtlCol="0">
                <a:spAutoFit/>
              </a:bodyPr>
              <a:lstStyle/>
              <a:p>
                <a14:m>
                  <m:oMath xmlns:m="http://schemas.openxmlformats.org/officeDocument/2006/math">
                    <m:r>
                      <a:rPr lang="en-US" sz="2000" b="1" i="1" smtClean="0">
                        <a:latin typeface="Cambria Math" panose="02040503050406030204" pitchFamily="18" charset="0"/>
                      </a:rPr>
                      <m:t>𝟐</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𝟐</m:t>
                    </m:r>
                    <m:r>
                      <a:rPr lang="en-US" sz="2000" b="1" i="1" smtClean="0">
                        <a:latin typeface="Cambria Math" panose="02040503050406030204" pitchFamily="18" charset="0"/>
                        <a:ea typeface="Cambria Math" panose="02040503050406030204" pitchFamily="18" charset="0"/>
                      </a:rPr>
                      <m:t>=</m:t>
                    </m:r>
                  </m:oMath>
                </a14:m>
                <a:r>
                  <a:rPr lang="en-US" sz="2000" b="1" dirty="0"/>
                  <a:t>4</a:t>
                </a:r>
              </a:p>
            </p:txBody>
          </p:sp>
        </mc:Choice>
        <mc:Fallback>
          <p:sp>
            <p:nvSpPr>
              <p:cNvPr id="43" name="TextBox 42">
                <a:extLst>
                  <a:ext uri="{FF2B5EF4-FFF2-40B4-BE49-F238E27FC236}">
                    <a16:creationId xmlns:a16="http://schemas.microsoft.com/office/drawing/2014/main" id="{C8B75E65-74CF-0D2F-73BE-7D8B71363966}"/>
                  </a:ext>
                </a:extLst>
              </p:cNvPr>
              <p:cNvSpPr txBox="1">
                <a:spLocks noRot="1" noChangeAspect="1" noMove="1" noResize="1" noEditPoints="1" noAdjustHandles="1" noChangeArrowheads="1" noChangeShapeType="1" noTextEdit="1"/>
              </p:cNvSpPr>
              <p:nvPr/>
            </p:nvSpPr>
            <p:spPr>
              <a:xfrm>
                <a:off x="4054748" y="4775993"/>
                <a:ext cx="1458220" cy="307777"/>
              </a:xfrm>
              <a:prstGeom prst="rect">
                <a:avLst/>
              </a:prstGeom>
              <a:blipFill>
                <a:blip r:embed="rId7"/>
                <a:stretch>
                  <a:fillRect l="-5858" t="-25490" r="-10042" b="-4902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23BBB2F3-8A58-0790-FB0D-372B85337898}"/>
                  </a:ext>
                </a:extLst>
              </p:cNvPr>
              <p:cNvSpPr txBox="1"/>
              <p:nvPr/>
            </p:nvSpPr>
            <p:spPr>
              <a:xfrm>
                <a:off x="2855152" y="6167069"/>
                <a:ext cx="1458220" cy="307777"/>
              </a:xfrm>
              <a:prstGeom prst="rect">
                <a:avLst/>
              </a:prstGeom>
              <a:noFill/>
            </p:spPr>
            <p:txBody>
              <a:bodyPr wrap="none" lIns="0" tIns="0" rIns="0" bIns="0" rtlCol="0">
                <a:spAutoFit/>
              </a:bodyPr>
              <a:lstStyle/>
              <a:p>
                <a14:m>
                  <m:oMath xmlns:m="http://schemas.openxmlformats.org/officeDocument/2006/math">
                    <m:r>
                      <a:rPr lang="en-US" sz="2000" b="1" i="1" smtClean="0">
                        <a:latin typeface="Cambria Math" panose="02040503050406030204" pitchFamily="18" charset="0"/>
                      </a:rPr>
                      <m:t>𝟐</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𝟒</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m:t>
                    </m:r>
                    <m:r>
                      <a:rPr lang="en-US" sz="2000" b="1" i="1" smtClean="0">
                        <a:latin typeface="Cambria Math" panose="02040503050406030204" pitchFamily="18" charset="0"/>
                        <a:ea typeface="Cambria Math" panose="02040503050406030204" pitchFamily="18" charset="0"/>
                      </a:rPr>
                      <m:t>=</m:t>
                    </m:r>
                  </m:oMath>
                </a14:m>
                <a:r>
                  <a:rPr lang="en-US" sz="2000" b="1" dirty="0"/>
                  <a:t>9</a:t>
                </a:r>
              </a:p>
            </p:txBody>
          </p:sp>
        </mc:Choice>
        <mc:Fallback>
          <p:sp>
            <p:nvSpPr>
              <p:cNvPr id="54" name="TextBox 53">
                <a:extLst>
                  <a:ext uri="{FF2B5EF4-FFF2-40B4-BE49-F238E27FC236}">
                    <a16:creationId xmlns:a16="http://schemas.microsoft.com/office/drawing/2014/main" id="{23BBB2F3-8A58-0790-FB0D-372B85337898}"/>
                  </a:ext>
                </a:extLst>
              </p:cNvPr>
              <p:cNvSpPr txBox="1">
                <a:spLocks noRot="1" noChangeAspect="1" noMove="1" noResize="1" noEditPoints="1" noAdjustHandles="1" noChangeArrowheads="1" noChangeShapeType="1" noTextEdit="1"/>
              </p:cNvSpPr>
              <p:nvPr/>
            </p:nvSpPr>
            <p:spPr>
              <a:xfrm>
                <a:off x="2855152" y="6167069"/>
                <a:ext cx="1458220" cy="307777"/>
              </a:xfrm>
              <a:prstGeom prst="rect">
                <a:avLst/>
              </a:prstGeom>
              <a:blipFill>
                <a:blip r:embed="rId8"/>
                <a:stretch>
                  <a:fillRect l="-5833" t="-26000" r="-9583" b="-50000"/>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632B9E95-0BE5-0660-BC73-158894FEFE55}"/>
              </a:ext>
            </a:extLst>
          </p:cNvPr>
          <p:cNvSpPr txBox="1"/>
          <p:nvPr/>
        </p:nvSpPr>
        <p:spPr>
          <a:xfrm>
            <a:off x="6872048" y="6167069"/>
            <a:ext cx="4405373" cy="369332"/>
          </a:xfrm>
          <a:prstGeom prst="rect">
            <a:avLst/>
          </a:prstGeom>
          <a:noFill/>
        </p:spPr>
        <p:txBody>
          <a:bodyPr wrap="none" rtlCol="0">
            <a:spAutoFit/>
          </a:bodyPr>
          <a:lstStyle/>
          <a:p>
            <a:pPr algn="r" rtl="1"/>
            <a:r>
              <a:rPr lang="fa-IR" dirty="0"/>
              <a:t>شکل 4.8. درخت دودویی و شماره گذاری گره های آن</a:t>
            </a:r>
            <a:endParaRPr lang="en-US" dirty="0"/>
          </a:p>
        </p:txBody>
      </p:sp>
    </p:spTree>
    <p:extLst>
      <p:ext uri="{BB962C8B-B14F-4D97-AF65-F5344CB8AC3E}">
        <p14:creationId xmlns:p14="http://schemas.microsoft.com/office/powerpoint/2010/main" val="2704547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3F8D-9590-14BA-D25F-1075E46AAE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52CB44-66F0-3BB8-1E3D-A755E8BB80F1}"/>
              </a:ext>
            </a:extLst>
          </p:cNvPr>
          <p:cNvSpPr>
            <a:spLocks noGrp="1"/>
          </p:cNvSpPr>
          <p:nvPr>
            <p:ph idx="1"/>
          </p:nvPr>
        </p:nvSpPr>
        <p:spPr/>
        <p:txBody>
          <a:bodyPr/>
          <a:lstStyle/>
          <a:p>
            <a:pPr algn="r" rtl="1"/>
            <a:r>
              <a:rPr lang="fa-IR" dirty="0"/>
              <a:t>برای ذخیره درخت شماره گذاری شده در یک آرایه، شماره ی هر گره از درخت مشخص کننده خانه ای از آرایه است که گره باید در آن ذخیره شود.</a:t>
            </a:r>
          </a:p>
          <a:p>
            <a:pPr algn="r" rtl="1"/>
            <a:r>
              <a:rPr lang="fa-IR" dirty="0"/>
              <a:t>مثال 3.8. درخت زیر را در یک آرایه ذخیره کنید.</a:t>
            </a:r>
            <a:endParaRPr lang="en-US" dirty="0"/>
          </a:p>
        </p:txBody>
      </p:sp>
      <p:sp>
        <p:nvSpPr>
          <p:cNvPr id="4" name="Oval 3">
            <a:extLst>
              <a:ext uri="{FF2B5EF4-FFF2-40B4-BE49-F238E27FC236}">
                <a16:creationId xmlns:a16="http://schemas.microsoft.com/office/drawing/2014/main" id="{EA3CE747-6E88-55AF-B708-8F8180BEB6DE}"/>
              </a:ext>
            </a:extLst>
          </p:cNvPr>
          <p:cNvSpPr/>
          <p:nvPr/>
        </p:nvSpPr>
        <p:spPr>
          <a:xfrm>
            <a:off x="3405277" y="2876550"/>
            <a:ext cx="536437" cy="55245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ysClr val="windowText" lastClr="000000"/>
                </a:solidFill>
              </a:rPr>
              <a:t>D</a:t>
            </a:r>
          </a:p>
        </p:txBody>
      </p:sp>
      <p:cxnSp>
        <p:nvCxnSpPr>
          <p:cNvPr id="5" name="Straight Arrow Connector 4">
            <a:extLst>
              <a:ext uri="{FF2B5EF4-FFF2-40B4-BE49-F238E27FC236}">
                <a16:creationId xmlns:a16="http://schemas.microsoft.com/office/drawing/2014/main" id="{CB705932-A7CB-0745-15C5-C4DD77BB7887}"/>
              </a:ext>
            </a:extLst>
          </p:cNvPr>
          <p:cNvCxnSpPr>
            <a:cxnSpLocks/>
            <a:stCxn id="4" idx="5"/>
            <a:endCxn id="7" idx="1"/>
          </p:cNvCxnSpPr>
          <p:nvPr/>
        </p:nvCxnSpPr>
        <p:spPr>
          <a:xfrm>
            <a:off x="3863155" y="3348096"/>
            <a:ext cx="663268" cy="31673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485A9F6-46EF-C77D-DC17-F6CE5AF78A42}"/>
              </a:ext>
            </a:extLst>
          </p:cNvPr>
          <p:cNvSpPr/>
          <p:nvPr/>
        </p:nvSpPr>
        <p:spPr>
          <a:xfrm>
            <a:off x="2279984" y="3734389"/>
            <a:ext cx="536437" cy="55245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ysClr val="windowText" lastClr="000000"/>
                </a:solidFill>
              </a:rPr>
              <a:t>B</a:t>
            </a:r>
          </a:p>
        </p:txBody>
      </p:sp>
      <p:sp>
        <p:nvSpPr>
          <p:cNvPr id="7" name="Oval 6">
            <a:extLst>
              <a:ext uri="{FF2B5EF4-FFF2-40B4-BE49-F238E27FC236}">
                <a16:creationId xmlns:a16="http://schemas.microsoft.com/office/drawing/2014/main" id="{369D8D54-F831-525F-E97B-EF6767F62F52}"/>
              </a:ext>
            </a:extLst>
          </p:cNvPr>
          <p:cNvSpPr/>
          <p:nvPr/>
        </p:nvSpPr>
        <p:spPr>
          <a:xfrm>
            <a:off x="4447864" y="3583929"/>
            <a:ext cx="536437" cy="55245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ysClr val="windowText" lastClr="000000"/>
                </a:solidFill>
              </a:rPr>
              <a:t>C</a:t>
            </a:r>
          </a:p>
        </p:txBody>
      </p:sp>
      <p:sp>
        <p:nvSpPr>
          <p:cNvPr id="8" name="Oval 7">
            <a:extLst>
              <a:ext uri="{FF2B5EF4-FFF2-40B4-BE49-F238E27FC236}">
                <a16:creationId xmlns:a16="http://schemas.microsoft.com/office/drawing/2014/main" id="{1F0BF0BD-90DF-D713-7BAB-BDD68A75A28A}"/>
              </a:ext>
            </a:extLst>
          </p:cNvPr>
          <p:cNvSpPr/>
          <p:nvPr/>
        </p:nvSpPr>
        <p:spPr>
          <a:xfrm>
            <a:off x="3658352" y="4540633"/>
            <a:ext cx="536437" cy="55245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ysClr val="windowText" lastClr="000000"/>
                </a:solidFill>
              </a:rPr>
              <a:t>D</a:t>
            </a:r>
          </a:p>
        </p:txBody>
      </p:sp>
      <p:sp>
        <p:nvSpPr>
          <p:cNvPr id="9" name="Oval 8">
            <a:extLst>
              <a:ext uri="{FF2B5EF4-FFF2-40B4-BE49-F238E27FC236}">
                <a16:creationId xmlns:a16="http://schemas.microsoft.com/office/drawing/2014/main" id="{01D86E3C-6EDA-BB8B-9FA0-A83FB55C0B6F}"/>
              </a:ext>
            </a:extLst>
          </p:cNvPr>
          <p:cNvSpPr/>
          <p:nvPr/>
        </p:nvSpPr>
        <p:spPr>
          <a:xfrm>
            <a:off x="2937054" y="5860286"/>
            <a:ext cx="536437" cy="55245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ysClr val="windowText" lastClr="000000"/>
                </a:solidFill>
              </a:rPr>
              <a:t>M</a:t>
            </a:r>
          </a:p>
        </p:txBody>
      </p:sp>
      <p:sp>
        <p:nvSpPr>
          <p:cNvPr id="10" name="Oval 9">
            <a:extLst>
              <a:ext uri="{FF2B5EF4-FFF2-40B4-BE49-F238E27FC236}">
                <a16:creationId xmlns:a16="http://schemas.microsoft.com/office/drawing/2014/main" id="{00B13C00-78CC-E013-FF26-2C363E1C0843}"/>
              </a:ext>
            </a:extLst>
          </p:cNvPr>
          <p:cNvSpPr/>
          <p:nvPr/>
        </p:nvSpPr>
        <p:spPr>
          <a:xfrm>
            <a:off x="4526423" y="5900738"/>
            <a:ext cx="536437" cy="55245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ysClr val="windowText" lastClr="000000"/>
                </a:solidFill>
              </a:rPr>
              <a:t>N</a:t>
            </a:r>
          </a:p>
        </p:txBody>
      </p:sp>
      <p:cxnSp>
        <p:nvCxnSpPr>
          <p:cNvPr id="13" name="Straight Arrow Connector 12">
            <a:extLst>
              <a:ext uri="{FF2B5EF4-FFF2-40B4-BE49-F238E27FC236}">
                <a16:creationId xmlns:a16="http://schemas.microsoft.com/office/drawing/2014/main" id="{F083B932-8CD8-8666-F43B-BB986289FEBC}"/>
              </a:ext>
            </a:extLst>
          </p:cNvPr>
          <p:cNvCxnSpPr>
            <a:cxnSpLocks/>
            <a:stCxn id="4" idx="3"/>
            <a:endCxn id="6" idx="7"/>
          </p:cNvCxnSpPr>
          <p:nvPr/>
        </p:nvCxnSpPr>
        <p:spPr>
          <a:xfrm flipH="1">
            <a:off x="2737862" y="3348096"/>
            <a:ext cx="745974" cy="46719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CEB6DCC-0090-2865-5E92-E2822534EF40}"/>
              </a:ext>
            </a:extLst>
          </p:cNvPr>
          <p:cNvCxnSpPr>
            <a:cxnSpLocks/>
            <a:stCxn id="7" idx="4"/>
            <a:endCxn id="8" idx="0"/>
          </p:cNvCxnSpPr>
          <p:nvPr/>
        </p:nvCxnSpPr>
        <p:spPr>
          <a:xfrm flipH="1">
            <a:off x="3926571" y="4136379"/>
            <a:ext cx="789512" cy="404254"/>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7D922B4-0F2A-2D4A-7C1E-6A7D0338931E}"/>
              </a:ext>
            </a:extLst>
          </p:cNvPr>
          <p:cNvCxnSpPr>
            <a:cxnSpLocks/>
            <a:stCxn id="10" idx="0"/>
            <a:endCxn id="8" idx="5"/>
          </p:cNvCxnSpPr>
          <p:nvPr/>
        </p:nvCxnSpPr>
        <p:spPr>
          <a:xfrm flipH="1" flipV="1">
            <a:off x="4116230" y="5012179"/>
            <a:ext cx="678412" cy="888559"/>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3941CB3-C994-C58F-83AD-1A522B29722C}"/>
              </a:ext>
            </a:extLst>
          </p:cNvPr>
          <p:cNvCxnSpPr>
            <a:cxnSpLocks/>
            <a:stCxn id="8" idx="3"/>
            <a:endCxn id="9" idx="0"/>
          </p:cNvCxnSpPr>
          <p:nvPr/>
        </p:nvCxnSpPr>
        <p:spPr>
          <a:xfrm flipH="1">
            <a:off x="3205273" y="5012179"/>
            <a:ext cx="531638" cy="84810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AFDD6FA-5FC1-BC68-8676-1E99586BF069}"/>
              </a:ext>
            </a:extLst>
          </p:cNvPr>
          <p:cNvSpPr txBox="1"/>
          <p:nvPr/>
        </p:nvSpPr>
        <p:spPr>
          <a:xfrm>
            <a:off x="5304939" y="4447526"/>
            <a:ext cx="2922596" cy="369332"/>
          </a:xfrm>
          <a:prstGeom prst="rect">
            <a:avLst/>
          </a:prstGeom>
          <a:noFill/>
        </p:spPr>
        <p:txBody>
          <a:bodyPr wrap="none" rtlCol="0">
            <a:spAutoFit/>
          </a:bodyPr>
          <a:lstStyle/>
          <a:p>
            <a:pPr algn="r" rtl="1"/>
            <a:r>
              <a:rPr lang="fa-IR" dirty="0"/>
              <a:t>شکل 5.8 درخت دودویی با 6 گرهع</a:t>
            </a:r>
            <a:endParaRPr lang="en-US" dirty="0"/>
          </a:p>
        </p:txBody>
      </p:sp>
    </p:spTree>
    <p:extLst>
      <p:ext uri="{BB962C8B-B14F-4D97-AF65-F5344CB8AC3E}">
        <p14:creationId xmlns:p14="http://schemas.microsoft.com/office/powerpoint/2010/main" val="1724951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1DF09-0588-6E81-D564-A35740512C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33B8ED-CF68-62AF-4766-CF59537B7DBE}"/>
              </a:ext>
            </a:extLst>
          </p:cNvPr>
          <p:cNvSpPr>
            <a:spLocks noGrp="1"/>
          </p:cNvSpPr>
          <p:nvPr>
            <p:ph idx="1"/>
          </p:nvPr>
        </p:nvSpPr>
        <p:spPr>
          <a:xfrm>
            <a:off x="838200" y="1825625"/>
            <a:ext cx="10515600" cy="1425575"/>
          </a:xfrm>
        </p:spPr>
        <p:txBody>
          <a:bodyPr/>
          <a:lstStyle/>
          <a:p>
            <a:pPr algn="r" rtl="1"/>
            <a:r>
              <a:rPr lang="fa-IR" dirty="0"/>
              <a:t>حل: ابتدا شماره گره های درخت را مشخص میکنیم و سپس هر گره را در خانه با اندیس مساوی شماره گره ذخیره میکنیم. شماره گره های </a:t>
            </a:r>
            <a:r>
              <a:rPr lang="en-US" dirty="0"/>
              <a:t>A</a:t>
            </a:r>
            <a:r>
              <a:rPr lang="fa-IR" dirty="0"/>
              <a:t>، </a:t>
            </a:r>
            <a:r>
              <a:rPr lang="en-US" dirty="0"/>
              <a:t>B</a:t>
            </a:r>
            <a:r>
              <a:rPr lang="fa-IR" dirty="0"/>
              <a:t>، </a:t>
            </a:r>
            <a:r>
              <a:rPr lang="en-US" dirty="0"/>
              <a:t>C</a:t>
            </a:r>
            <a:r>
              <a:rPr lang="fa-IR" dirty="0"/>
              <a:t>،</a:t>
            </a:r>
            <a:r>
              <a:rPr lang="en-US" dirty="0"/>
              <a:t> D</a:t>
            </a:r>
            <a:r>
              <a:rPr lang="fa-IR" dirty="0"/>
              <a:t>، </a:t>
            </a:r>
            <a:r>
              <a:rPr lang="en-US" dirty="0"/>
              <a:t>M</a:t>
            </a:r>
            <a:r>
              <a:rPr lang="fa-IR" dirty="0"/>
              <a:t> و </a:t>
            </a:r>
            <a:r>
              <a:rPr lang="en-US" dirty="0"/>
              <a:t>N</a:t>
            </a:r>
            <a:r>
              <a:rPr lang="fa-IR" dirty="0"/>
              <a:t> به ترتیب برابر 0، 1، 2، 5، 11و 12خواهد بود و ذخیره آن ها  به صورت جدول 1.8 است.</a:t>
            </a:r>
            <a:endParaRPr lang="en-US" dirty="0"/>
          </a:p>
        </p:txBody>
      </p:sp>
      <p:graphicFrame>
        <p:nvGraphicFramePr>
          <p:cNvPr id="4" name="Table 3">
            <a:extLst>
              <a:ext uri="{FF2B5EF4-FFF2-40B4-BE49-F238E27FC236}">
                <a16:creationId xmlns:a16="http://schemas.microsoft.com/office/drawing/2014/main" id="{4C2ED691-0460-784D-A00D-2B134BB7C77A}"/>
              </a:ext>
            </a:extLst>
          </p:cNvPr>
          <p:cNvGraphicFramePr>
            <a:graphicFrameLocks noGrp="1"/>
          </p:cNvGraphicFramePr>
          <p:nvPr>
            <p:extLst>
              <p:ext uri="{D42A27DB-BD31-4B8C-83A1-F6EECF244321}">
                <p14:modId xmlns:p14="http://schemas.microsoft.com/office/powerpoint/2010/main" val="1136690415"/>
              </p:ext>
            </p:extLst>
          </p:nvPr>
        </p:nvGraphicFramePr>
        <p:xfrm>
          <a:off x="952500" y="3606801"/>
          <a:ext cx="9931402" cy="1036320"/>
        </p:xfrm>
        <a:graphic>
          <a:graphicData uri="http://schemas.openxmlformats.org/drawingml/2006/table">
            <a:tbl>
              <a:tblPr firstRow="1" bandRow="1">
                <a:tableStyleId>{5C22544A-7EE6-4342-B048-85BDC9FD1C3A}</a:tableStyleId>
              </a:tblPr>
              <a:tblGrid>
                <a:gridCol w="763954">
                  <a:extLst>
                    <a:ext uri="{9D8B030D-6E8A-4147-A177-3AD203B41FA5}">
                      <a16:colId xmlns:a16="http://schemas.microsoft.com/office/drawing/2014/main" val="3852476189"/>
                    </a:ext>
                  </a:extLst>
                </a:gridCol>
                <a:gridCol w="763954">
                  <a:extLst>
                    <a:ext uri="{9D8B030D-6E8A-4147-A177-3AD203B41FA5}">
                      <a16:colId xmlns:a16="http://schemas.microsoft.com/office/drawing/2014/main" val="3844008301"/>
                    </a:ext>
                  </a:extLst>
                </a:gridCol>
                <a:gridCol w="763954">
                  <a:extLst>
                    <a:ext uri="{9D8B030D-6E8A-4147-A177-3AD203B41FA5}">
                      <a16:colId xmlns:a16="http://schemas.microsoft.com/office/drawing/2014/main" val="1182308091"/>
                    </a:ext>
                  </a:extLst>
                </a:gridCol>
                <a:gridCol w="763954">
                  <a:extLst>
                    <a:ext uri="{9D8B030D-6E8A-4147-A177-3AD203B41FA5}">
                      <a16:colId xmlns:a16="http://schemas.microsoft.com/office/drawing/2014/main" val="4071798766"/>
                    </a:ext>
                  </a:extLst>
                </a:gridCol>
                <a:gridCol w="763954">
                  <a:extLst>
                    <a:ext uri="{9D8B030D-6E8A-4147-A177-3AD203B41FA5}">
                      <a16:colId xmlns:a16="http://schemas.microsoft.com/office/drawing/2014/main" val="3773471390"/>
                    </a:ext>
                  </a:extLst>
                </a:gridCol>
                <a:gridCol w="763954">
                  <a:extLst>
                    <a:ext uri="{9D8B030D-6E8A-4147-A177-3AD203B41FA5}">
                      <a16:colId xmlns:a16="http://schemas.microsoft.com/office/drawing/2014/main" val="1107357925"/>
                    </a:ext>
                  </a:extLst>
                </a:gridCol>
                <a:gridCol w="763954">
                  <a:extLst>
                    <a:ext uri="{9D8B030D-6E8A-4147-A177-3AD203B41FA5}">
                      <a16:colId xmlns:a16="http://schemas.microsoft.com/office/drawing/2014/main" val="2765984092"/>
                    </a:ext>
                  </a:extLst>
                </a:gridCol>
                <a:gridCol w="763954">
                  <a:extLst>
                    <a:ext uri="{9D8B030D-6E8A-4147-A177-3AD203B41FA5}">
                      <a16:colId xmlns:a16="http://schemas.microsoft.com/office/drawing/2014/main" val="2774030081"/>
                    </a:ext>
                  </a:extLst>
                </a:gridCol>
                <a:gridCol w="763954">
                  <a:extLst>
                    <a:ext uri="{9D8B030D-6E8A-4147-A177-3AD203B41FA5}">
                      <a16:colId xmlns:a16="http://schemas.microsoft.com/office/drawing/2014/main" val="2521153377"/>
                    </a:ext>
                  </a:extLst>
                </a:gridCol>
                <a:gridCol w="763954">
                  <a:extLst>
                    <a:ext uri="{9D8B030D-6E8A-4147-A177-3AD203B41FA5}">
                      <a16:colId xmlns:a16="http://schemas.microsoft.com/office/drawing/2014/main" val="1783487091"/>
                    </a:ext>
                  </a:extLst>
                </a:gridCol>
                <a:gridCol w="763954">
                  <a:extLst>
                    <a:ext uri="{9D8B030D-6E8A-4147-A177-3AD203B41FA5}">
                      <a16:colId xmlns:a16="http://schemas.microsoft.com/office/drawing/2014/main" val="2125752819"/>
                    </a:ext>
                  </a:extLst>
                </a:gridCol>
                <a:gridCol w="763954">
                  <a:extLst>
                    <a:ext uri="{9D8B030D-6E8A-4147-A177-3AD203B41FA5}">
                      <a16:colId xmlns:a16="http://schemas.microsoft.com/office/drawing/2014/main" val="987985257"/>
                    </a:ext>
                  </a:extLst>
                </a:gridCol>
                <a:gridCol w="763954">
                  <a:extLst>
                    <a:ext uri="{9D8B030D-6E8A-4147-A177-3AD203B41FA5}">
                      <a16:colId xmlns:a16="http://schemas.microsoft.com/office/drawing/2014/main" val="2223964440"/>
                    </a:ext>
                  </a:extLst>
                </a:gridCol>
              </a:tblGrid>
              <a:tr h="370840">
                <a:tc>
                  <a:txBody>
                    <a:bodyPr/>
                    <a:lstStyle/>
                    <a:p>
                      <a:pPr algn="ctr"/>
                      <a:r>
                        <a:rPr lang="en-US" sz="28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2647219"/>
                  </a:ext>
                </a:extLst>
              </a:tr>
              <a:tr h="370840">
                <a:tc>
                  <a:txBody>
                    <a:bodyPr/>
                    <a:lstStyle/>
                    <a:p>
                      <a:pPr algn="ctr"/>
                      <a:r>
                        <a:rPr lang="en-US" sz="2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536345"/>
                  </a:ext>
                </a:extLst>
              </a:tr>
            </a:tbl>
          </a:graphicData>
        </a:graphic>
      </p:graphicFrame>
      <p:sp>
        <p:nvSpPr>
          <p:cNvPr id="5" name="TextBox 4">
            <a:extLst>
              <a:ext uri="{FF2B5EF4-FFF2-40B4-BE49-F238E27FC236}">
                <a16:creationId xmlns:a16="http://schemas.microsoft.com/office/drawing/2014/main" id="{C1D06C94-571D-1C37-C0A9-640242A2E221}"/>
              </a:ext>
            </a:extLst>
          </p:cNvPr>
          <p:cNvSpPr txBox="1"/>
          <p:nvPr/>
        </p:nvSpPr>
        <p:spPr>
          <a:xfrm>
            <a:off x="3107842" y="4859022"/>
            <a:ext cx="5976316" cy="461665"/>
          </a:xfrm>
          <a:prstGeom prst="rect">
            <a:avLst/>
          </a:prstGeom>
          <a:noFill/>
        </p:spPr>
        <p:txBody>
          <a:bodyPr wrap="none" rtlCol="0">
            <a:spAutoFit/>
          </a:bodyPr>
          <a:lstStyle/>
          <a:p>
            <a:r>
              <a:rPr lang="fa-IR" sz="2400" dirty="0"/>
              <a:t>جدول 1.8. نمایش درخت دودویی شکل 5.8 در یک آرایه</a:t>
            </a:r>
            <a:endParaRPr lang="en-US" sz="2400" dirty="0"/>
          </a:p>
        </p:txBody>
      </p:sp>
    </p:spTree>
    <p:extLst>
      <p:ext uri="{BB962C8B-B14F-4D97-AF65-F5344CB8AC3E}">
        <p14:creationId xmlns:p14="http://schemas.microsoft.com/office/powerpoint/2010/main" val="3234874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A9B0-E84C-1965-CAEE-979B5B6212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ACC23F-BD89-DAFB-26BF-73D1A0FA73B2}"/>
              </a:ext>
            </a:extLst>
          </p:cNvPr>
          <p:cNvSpPr>
            <a:spLocks noGrp="1"/>
          </p:cNvSpPr>
          <p:nvPr>
            <p:ph idx="1"/>
          </p:nvPr>
        </p:nvSpPr>
        <p:spPr/>
        <p:txBody>
          <a:bodyPr/>
          <a:lstStyle/>
          <a:p>
            <a:pPr algn="r" rtl="1"/>
            <a:r>
              <a:rPr lang="fa-IR" dirty="0"/>
              <a:t>مشاهده می شود که اگر گره های غیر موجود در هر سطح از درخت چشم گیر باشند آن گاه ذخیره چنین درختی در آرایه باعث اتلاف درصد زیادی از فضای آرایه خواهد شد. بعدا خواهیم دید استفاده از آرایه برای ذخیره داده های درخت، در بیشتر مواقع مناسب نیست و به جای آرایه بهتر است از لیست پیوندی استفاده کنیم.</a:t>
            </a:r>
            <a:endParaRPr lang="en-US" dirty="0"/>
          </a:p>
        </p:txBody>
      </p:sp>
    </p:spTree>
    <p:extLst>
      <p:ext uri="{BB962C8B-B14F-4D97-AF65-F5344CB8AC3E}">
        <p14:creationId xmlns:p14="http://schemas.microsoft.com/office/powerpoint/2010/main" val="1805811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F96C-B8CB-DDCE-F246-1B8080EBF45C}"/>
              </a:ext>
            </a:extLst>
          </p:cNvPr>
          <p:cNvSpPr>
            <a:spLocks noGrp="1"/>
          </p:cNvSpPr>
          <p:nvPr>
            <p:ph type="title"/>
          </p:nvPr>
        </p:nvSpPr>
        <p:spPr/>
        <p:txBody>
          <a:bodyPr/>
          <a:lstStyle/>
          <a:p>
            <a:pPr algn="r" rtl="1"/>
            <a:r>
              <a:rPr lang="fa-IR" dirty="0"/>
              <a:t>درخت دودویی تقریبا کامل</a:t>
            </a:r>
            <a:endParaRPr lang="en-US" dirty="0"/>
          </a:p>
        </p:txBody>
      </p:sp>
      <p:sp>
        <p:nvSpPr>
          <p:cNvPr id="3" name="Content Placeholder 2">
            <a:extLst>
              <a:ext uri="{FF2B5EF4-FFF2-40B4-BE49-F238E27FC236}">
                <a16:creationId xmlns:a16="http://schemas.microsoft.com/office/drawing/2014/main" id="{5CD7FE6A-A559-004D-9427-CC2F0E749CD6}"/>
              </a:ext>
            </a:extLst>
          </p:cNvPr>
          <p:cNvSpPr>
            <a:spLocks noGrp="1"/>
          </p:cNvSpPr>
          <p:nvPr>
            <p:ph idx="1"/>
          </p:nvPr>
        </p:nvSpPr>
        <p:spPr>
          <a:xfrm>
            <a:off x="838200" y="1825625"/>
            <a:ext cx="10515600" cy="1410498"/>
          </a:xfrm>
        </p:spPr>
        <p:txBody>
          <a:bodyPr/>
          <a:lstStyle/>
          <a:p>
            <a:pPr algn="r" rtl="1"/>
            <a:r>
              <a:rPr lang="fa-IR" dirty="0"/>
              <a:t>اگر شماره گره های یک درخت دودویی تقریبا کامل را روی کاغذ بنویسیم هیچ شماره ای از قلم نمی افتد.</a:t>
            </a:r>
          </a:p>
          <a:p>
            <a:pPr algn="r" rtl="1"/>
            <a:r>
              <a:rPr lang="fa-IR" dirty="0"/>
              <a:t>مثال 2.8: تقریبا کامل بودن این درخت ها را بررسی کنید:</a:t>
            </a:r>
            <a:endParaRPr lang="en-US" dirty="0"/>
          </a:p>
        </p:txBody>
      </p:sp>
      <p:sp>
        <p:nvSpPr>
          <p:cNvPr id="4" name="Oval 3">
            <a:extLst>
              <a:ext uri="{FF2B5EF4-FFF2-40B4-BE49-F238E27FC236}">
                <a16:creationId xmlns:a16="http://schemas.microsoft.com/office/drawing/2014/main" id="{B26CC18E-9332-AA4A-478B-9A34C562101F}"/>
              </a:ext>
            </a:extLst>
          </p:cNvPr>
          <p:cNvSpPr/>
          <p:nvPr/>
        </p:nvSpPr>
        <p:spPr>
          <a:xfrm>
            <a:off x="2826765" y="3519663"/>
            <a:ext cx="536437" cy="55245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a:t>
            </a:r>
          </a:p>
        </p:txBody>
      </p:sp>
      <p:cxnSp>
        <p:nvCxnSpPr>
          <p:cNvPr id="5" name="Straight Arrow Connector 4">
            <a:extLst>
              <a:ext uri="{FF2B5EF4-FFF2-40B4-BE49-F238E27FC236}">
                <a16:creationId xmlns:a16="http://schemas.microsoft.com/office/drawing/2014/main" id="{28FD15CC-6B73-6D32-C9A7-7C5CB139A488}"/>
              </a:ext>
            </a:extLst>
          </p:cNvPr>
          <p:cNvCxnSpPr>
            <a:cxnSpLocks/>
            <a:stCxn id="4" idx="5"/>
            <a:endCxn id="7" idx="1"/>
          </p:cNvCxnSpPr>
          <p:nvPr/>
        </p:nvCxnSpPr>
        <p:spPr>
          <a:xfrm>
            <a:off x="3284643" y="3991209"/>
            <a:ext cx="663268" cy="316737"/>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DE14FA7-F252-CF9B-E68F-180CCCD7E144}"/>
              </a:ext>
            </a:extLst>
          </p:cNvPr>
          <p:cNvSpPr/>
          <p:nvPr/>
        </p:nvSpPr>
        <p:spPr>
          <a:xfrm>
            <a:off x="1701472" y="4377502"/>
            <a:ext cx="536437" cy="55245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7" name="Oval 6">
            <a:extLst>
              <a:ext uri="{FF2B5EF4-FFF2-40B4-BE49-F238E27FC236}">
                <a16:creationId xmlns:a16="http://schemas.microsoft.com/office/drawing/2014/main" id="{95118D34-2C29-8C19-E224-935676ADBEFD}"/>
              </a:ext>
            </a:extLst>
          </p:cNvPr>
          <p:cNvSpPr/>
          <p:nvPr/>
        </p:nvSpPr>
        <p:spPr>
          <a:xfrm>
            <a:off x="3869352" y="4227042"/>
            <a:ext cx="536437" cy="55245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a:t>
            </a:r>
          </a:p>
        </p:txBody>
      </p:sp>
      <p:sp>
        <p:nvSpPr>
          <p:cNvPr id="9" name="Oval 8">
            <a:extLst>
              <a:ext uri="{FF2B5EF4-FFF2-40B4-BE49-F238E27FC236}">
                <a16:creationId xmlns:a16="http://schemas.microsoft.com/office/drawing/2014/main" id="{D3F4C83E-1F8E-4E18-1D6D-080D0F04411D}"/>
              </a:ext>
            </a:extLst>
          </p:cNvPr>
          <p:cNvSpPr/>
          <p:nvPr/>
        </p:nvSpPr>
        <p:spPr>
          <a:xfrm>
            <a:off x="569981" y="5940425"/>
            <a:ext cx="536437" cy="55245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a:t>
            </a:r>
          </a:p>
        </p:txBody>
      </p:sp>
      <p:sp>
        <p:nvSpPr>
          <p:cNvPr id="10" name="Oval 9">
            <a:extLst>
              <a:ext uri="{FF2B5EF4-FFF2-40B4-BE49-F238E27FC236}">
                <a16:creationId xmlns:a16="http://schemas.microsoft.com/office/drawing/2014/main" id="{189A50C2-8F3C-81C2-7144-5527285B96E9}"/>
              </a:ext>
            </a:extLst>
          </p:cNvPr>
          <p:cNvSpPr/>
          <p:nvPr/>
        </p:nvSpPr>
        <p:spPr>
          <a:xfrm>
            <a:off x="2159350" y="5980877"/>
            <a:ext cx="536437" cy="55245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a:t>
            </a:r>
          </a:p>
        </p:txBody>
      </p:sp>
      <p:cxnSp>
        <p:nvCxnSpPr>
          <p:cNvPr id="11" name="Straight Arrow Connector 10">
            <a:extLst>
              <a:ext uri="{FF2B5EF4-FFF2-40B4-BE49-F238E27FC236}">
                <a16:creationId xmlns:a16="http://schemas.microsoft.com/office/drawing/2014/main" id="{FB1850EA-F71D-6337-9744-DA7BE5BFBE06}"/>
              </a:ext>
            </a:extLst>
          </p:cNvPr>
          <p:cNvCxnSpPr>
            <a:cxnSpLocks/>
            <a:stCxn id="4" idx="3"/>
            <a:endCxn id="6" idx="7"/>
          </p:cNvCxnSpPr>
          <p:nvPr/>
        </p:nvCxnSpPr>
        <p:spPr>
          <a:xfrm flipH="1">
            <a:off x="2159350" y="3991209"/>
            <a:ext cx="745974" cy="467197"/>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3414553-BE2C-632B-D00C-C2211F0791FD}"/>
              </a:ext>
            </a:extLst>
          </p:cNvPr>
          <p:cNvCxnSpPr>
            <a:cxnSpLocks/>
            <a:stCxn id="10" idx="0"/>
            <a:endCxn id="6" idx="5"/>
          </p:cNvCxnSpPr>
          <p:nvPr/>
        </p:nvCxnSpPr>
        <p:spPr>
          <a:xfrm flipH="1" flipV="1">
            <a:off x="2159350" y="4849048"/>
            <a:ext cx="268219" cy="1131829"/>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AD07F1D-DAF3-03E3-6234-FE338D97AB1D}"/>
              </a:ext>
            </a:extLst>
          </p:cNvPr>
          <p:cNvCxnSpPr>
            <a:cxnSpLocks/>
            <a:stCxn id="6" idx="3"/>
            <a:endCxn id="9" idx="0"/>
          </p:cNvCxnSpPr>
          <p:nvPr/>
        </p:nvCxnSpPr>
        <p:spPr>
          <a:xfrm flipH="1">
            <a:off x="838200" y="4849048"/>
            <a:ext cx="941831" cy="1091377"/>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B749B06-B9C9-9531-D3D7-0CF58D4C0786}"/>
              </a:ext>
            </a:extLst>
          </p:cNvPr>
          <p:cNvSpPr/>
          <p:nvPr/>
        </p:nvSpPr>
        <p:spPr>
          <a:xfrm>
            <a:off x="7517994" y="3589219"/>
            <a:ext cx="536437" cy="55245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a:t>
            </a:r>
          </a:p>
        </p:txBody>
      </p:sp>
      <p:sp>
        <p:nvSpPr>
          <p:cNvPr id="28" name="Oval 27">
            <a:extLst>
              <a:ext uri="{FF2B5EF4-FFF2-40B4-BE49-F238E27FC236}">
                <a16:creationId xmlns:a16="http://schemas.microsoft.com/office/drawing/2014/main" id="{6C5D41DE-10CF-6BA9-C8DF-7B564F318507}"/>
              </a:ext>
            </a:extLst>
          </p:cNvPr>
          <p:cNvSpPr/>
          <p:nvPr/>
        </p:nvSpPr>
        <p:spPr>
          <a:xfrm>
            <a:off x="6392701" y="4447058"/>
            <a:ext cx="536437" cy="55245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29" name="Oval 28">
            <a:extLst>
              <a:ext uri="{FF2B5EF4-FFF2-40B4-BE49-F238E27FC236}">
                <a16:creationId xmlns:a16="http://schemas.microsoft.com/office/drawing/2014/main" id="{2A7464BE-8B13-D549-9D7F-611F35F8FA31}"/>
              </a:ext>
            </a:extLst>
          </p:cNvPr>
          <p:cNvSpPr/>
          <p:nvPr/>
        </p:nvSpPr>
        <p:spPr>
          <a:xfrm>
            <a:off x="8560581" y="4296598"/>
            <a:ext cx="536437" cy="55245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a:t>
            </a:r>
          </a:p>
        </p:txBody>
      </p:sp>
      <p:sp>
        <p:nvSpPr>
          <p:cNvPr id="31" name="Oval 30">
            <a:extLst>
              <a:ext uri="{FF2B5EF4-FFF2-40B4-BE49-F238E27FC236}">
                <a16:creationId xmlns:a16="http://schemas.microsoft.com/office/drawing/2014/main" id="{DDF27C6A-8BBE-CEC7-2BFB-1D45F1E8F4DB}"/>
              </a:ext>
            </a:extLst>
          </p:cNvPr>
          <p:cNvSpPr/>
          <p:nvPr/>
        </p:nvSpPr>
        <p:spPr>
          <a:xfrm>
            <a:off x="7249775" y="5750015"/>
            <a:ext cx="536437" cy="55245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a:t>
            </a:r>
          </a:p>
        </p:txBody>
      </p:sp>
      <p:sp>
        <p:nvSpPr>
          <p:cNvPr id="32" name="TextBox 31">
            <a:extLst>
              <a:ext uri="{FF2B5EF4-FFF2-40B4-BE49-F238E27FC236}">
                <a16:creationId xmlns:a16="http://schemas.microsoft.com/office/drawing/2014/main" id="{66B5F1D1-1D72-1784-1742-87A69431B35E}"/>
              </a:ext>
            </a:extLst>
          </p:cNvPr>
          <p:cNvSpPr txBox="1"/>
          <p:nvPr/>
        </p:nvSpPr>
        <p:spPr>
          <a:xfrm>
            <a:off x="2044700" y="3429000"/>
            <a:ext cx="463588" cy="369332"/>
          </a:xfrm>
          <a:prstGeom prst="rect">
            <a:avLst/>
          </a:prstGeom>
          <a:noFill/>
          <a:ln w="57150">
            <a:solidFill>
              <a:schemeClr val="tx1"/>
            </a:solidFill>
          </a:ln>
        </p:spPr>
        <p:txBody>
          <a:bodyPr wrap="none" rtlCol="0">
            <a:spAutoFit/>
          </a:bodyPr>
          <a:lstStyle/>
          <a:p>
            <a:r>
              <a:rPr lang="fa-IR" dirty="0">
                <a:solidFill>
                  <a:sysClr val="windowText" lastClr="000000"/>
                </a:solidFill>
              </a:rPr>
              <a:t>الف</a:t>
            </a:r>
            <a:endParaRPr lang="en-US" dirty="0">
              <a:solidFill>
                <a:sysClr val="windowText" lastClr="000000"/>
              </a:solidFill>
            </a:endParaRPr>
          </a:p>
        </p:txBody>
      </p:sp>
      <p:sp>
        <p:nvSpPr>
          <p:cNvPr id="37" name="Oval 36">
            <a:extLst>
              <a:ext uri="{FF2B5EF4-FFF2-40B4-BE49-F238E27FC236}">
                <a16:creationId xmlns:a16="http://schemas.microsoft.com/office/drawing/2014/main" id="{E1A116C4-C55A-543A-7380-53508E32565C}"/>
              </a:ext>
            </a:extLst>
          </p:cNvPr>
          <p:cNvSpPr/>
          <p:nvPr/>
        </p:nvSpPr>
        <p:spPr>
          <a:xfrm>
            <a:off x="9998138" y="5644918"/>
            <a:ext cx="536437" cy="55245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a:t>
            </a:r>
          </a:p>
        </p:txBody>
      </p:sp>
      <p:cxnSp>
        <p:nvCxnSpPr>
          <p:cNvPr id="40" name="Straight Arrow Connector 39">
            <a:extLst>
              <a:ext uri="{FF2B5EF4-FFF2-40B4-BE49-F238E27FC236}">
                <a16:creationId xmlns:a16="http://schemas.microsoft.com/office/drawing/2014/main" id="{46BB88A2-BBF2-F742-8F1A-83979B0BA548}"/>
              </a:ext>
            </a:extLst>
          </p:cNvPr>
          <p:cNvCxnSpPr>
            <a:cxnSpLocks/>
            <a:stCxn id="27" idx="5"/>
            <a:endCxn id="29" idx="1"/>
          </p:cNvCxnSpPr>
          <p:nvPr/>
        </p:nvCxnSpPr>
        <p:spPr>
          <a:xfrm>
            <a:off x="7975872" y="4060765"/>
            <a:ext cx="663268" cy="316737"/>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169A0F2-BF79-C90F-D5BC-0E8722BDE1D0}"/>
              </a:ext>
            </a:extLst>
          </p:cNvPr>
          <p:cNvCxnSpPr>
            <a:cxnSpLocks/>
            <a:stCxn id="27" idx="3"/>
            <a:endCxn id="28" idx="7"/>
          </p:cNvCxnSpPr>
          <p:nvPr/>
        </p:nvCxnSpPr>
        <p:spPr>
          <a:xfrm flipH="1">
            <a:off x="6850579" y="4060765"/>
            <a:ext cx="745974" cy="467197"/>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65765AD-5EE7-65F2-294E-283564947969}"/>
              </a:ext>
            </a:extLst>
          </p:cNvPr>
          <p:cNvCxnSpPr>
            <a:cxnSpLocks/>
            <a:stCxn id="28" idx="5"/>
            <a:endCxn id="31" idx="0"/>
          </p:cNvCxnSpPr>
          <p:nvPr/>
        </p:nvCxnSpPr>
        <p:spPr>
          <a:xfrm>
            <a:off x="6850579" y="4918604"/>
            <a:ext cx="667415" cy="831411"/>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26D7A29-F19D-53E3-269B-D8CC8B94C862}"/>
              </a:ext>
            </a:extLst>
          </p:cNvPr>
          <p:cNvCxnSpPr>
            <a:cxnSpLocks/>
            <a:stCxn id="29" idx="5"/>
            <a:endCxn id="37" idx="1"/>
          </p:cNvCxnSpPr>
          <p:nvPr/>
        </p:nvCxnSpPr>
        <p:spPr>
          <a:xfrm>
            <a:off x="9018459" y="4768144"/>
            <a:ext cx="1058238" cy="957678"/>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544D022E-3743-C95D-E7ED-181A50E9E74D}"/>
              </a:ext>
            </a:extLst>
          </p:cNvPr>
          <p:cNvSpPr txBox="1"/>
          <p:nvPr/>
        </p:nvSpPr>
        <p:spPr>
          <a:xfrm>
            <a:off x="5913820" y="3747290"/>
            <a:ext cx="349776" cy="369332"/>
          </a:xfrm>
          <a:prstGeom prst="rect">
            <a:avLst/>
          </a:prstGeom>
          <a:noFill/>
          <a:ln w="57150">
            <a:solidFill>
              <a:schemeClr val="tx1"/>
            </a:solidFill>
          </a:ln>
        </p:spPr>
        <p:txBody>
          <a:bodyPr wrap="none" rtlCol="0">
            <a:spAutoFit/>
          </a:bodyPr>
          <a:lstStyle/>
          <a:p>
            <a:r>
              <a:rPr lang="fa-IR" dirty="0">
                <a:solidFill>
                  <a:sysClr val="windowText" lastClr="000000"/>
                </a:solidFill>
              </a:rPr>
              <a:t>ب</a:t>
            </a:r>
            <a:endParaRPr lang="en-US" dirty="0">
              <a:solidFill>
                <a:sysClr val="windowText" lastClr="000000"/>
              </a:solidFill>
            </a:endParaRPr>
          </a:p>
        </p:txBody>
      </p:sp>
      <p:sp>
        <p:nvSpPr>
          <p:cNvPr id="55" name="TextBox 54">
            <a:extLst>
              <a:ext uri="{FF2B5EF4-FFF2-40B4-BE49-F238E27FC236}">
                <a16:creationId xmlns:a16="http://schemas.microsoft.com/office/drawing/2014/main" id="{B9E17486-FDB7-71E4-5031-CD1F6A0F5897}"/>
              </a:ext>
            </a:extLst>
          </p:cNvPr>
          <p:cNvSpPr txBox="1"/>
          <p:nvPr/>
        </p:nvSpPr>
        <p:spPr>
          <a:xfrm>
            <a:off x="4469536" y="5940425"/>
            <a:ext cx="1274708" cy="369332"/>
          </a:xfrm>
          <a:prstGeom prst="rect">
            <a:avLst/>
          </a:prstGeom>
          <a:noFill/>
          <a:ln w="57150">
            <a:solidFill>
              <a:schemeClr val="tx1"/>
            </a:solidFill>
          </a:ln>
        </p:spPr>
        <p:txBody>
          <a:bodyPr wrap="none" rtlCol="0">
            <a:spAutoFit/>
          </a:bodyPr>
          <a:lstStyle/>
          <a:p>
            <a:r>
              <a:rPr lang="fa-IR" dirty="0">
                <a:solidFill>
                  <a:sysClr val="windowText" lastClr="000000"/>
                </a:solidFill>
              </a:rPr>
              <a:t>درخت دودویی</a:t>
            </a:r>
            <a:endParaRPr lang="en-US" dirty="0">
              <a:solidFill>
                <a:sysClr val="windowText" lastClr="000000"/>
              </a:solidFill>
            </a:endParaRPr>
          </a:p>
        </p:txBody>
      </p:sp>
    </p:spTree>
    <p:extLst>
      <p:ext uri="{BB962C8B-B14F-4D97-AF65-F5344CB8AC3E}">
        <p14:creationId xmlns:p14="http://schemas.microsoft.com/office/powerpoint/2010/main" val="786907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19A75-A6E2-8C95-9212-6CA9320C8A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0A9D8F-B728-ACA3-E36B-E6B6F2125FB0}"/>
              </a:ext>
            </a:extLst>
          </p:cNvPr>
          <p:cNvSpPr>
            <a:spLocks noGrp="1"/>
          </p:cNvSpPr>
          <p:nvPr>
            <p:ph type="title"/>
          </p:nvPr>
        </p:nvSpPr>
        <p:spPr/>
        <p:txBody>
          <a:bodyPr/>
          <a:lstStyle/>
          <a:p>
            <a:pPr algn="r" rtl="1"/>
            <a:r>
              <a:rPr lang="fa-IR" dirty="0"/>
              <a:t>درخت دودویی تقریبا کامل</a:t>
            </a:r>
            <a:endParaRPr lang="en-US" dirty="0"/>
          </a:p>
        </p:txBody>
      </p:sp>
      <p:sp>
        <p:nvSpPr>
          <p:cNvPr id="3" name="Content Placeholder 2">
            <a:extLst>
              <a:ext uri="{FF2B5EF4-FFF2-40B4-BE49-F238E27FC236}">
                <a16:creationId xmlns:a16="http://schemas.microsoft.com/office/drawing/2014/main" id="{676183B4-5340-B8FB-0F3E-04F7F8FBD4B9}"/>
              </a:ext>
            </a:extLst>
          </p:cNvPr>
          <p:cNvSpPr>
            <a:spLocks noGrp="1"/>
          </p:cNvSpPr>
          <p:nvPr>
            <p:ph idx="1"/>
          </p:nvPr>
        </p:nvSpPr>
        <p:spPr>
          <a:xfrm>
            <a:off x="838200" y="1825625"/>
            <a:ext cx="10515600" cy="1410498"/>
          </a:xfrm>
        </p:spPr>
        <p:txBody>
          <a:bodyPr/>
          <a:lstStyle/>
          <a:p>
            <a:pPr algn="r" rtl="1"/>
            <a:r>
              <a:rPr lang="fa-IR" dirty="0"/>
              <a:t>اگر شماره گره های یک درخت دودویی تقریبا کامل را روی کاغذ بنویسیم هیچ شماره ای از قلم نمی افتد.</a:t>
            </a:r>
          </a:p>
          <a:p>
            <a:pPr algn="r" rtl="1"/>
            <a:r>
              <a:rPr lang="fa-IR" dirty="0"/>
              <a:t>مثال 2.8: تقریبا کامل بودن این درخت ها را بررسی کنید:</a:t>
            </a:r>
            <a:endParaRPr lang="en-US" dirty="0"/>
          </a:p>
        </p:txBody>
      </p:sp>
      <p:sp>
        <p:nvSpPr>
          <p:cNvPr id="4" name="Oval 3">
            <a:extLst>
              <a:ext uri="{FF2B5EF4-FFF2-40B4-BE49-F238E27FC236}">
                <a16:creationId xmlns:a16="http://schemas.microsoft.com/office/drawing/2014/main" id="{CB29968E-7094-5FE1-DAE4-52E762A83FC2}"/>
              </a:ext>
            </a:extLst>
          </p:cNvPr>
          <p:cNvSpPr/>
          <p:nvPr/>
        </p:nvSpPr>
        <p:spPr>
          <a:xfrm>
            <a:off x="2826765" y="3519663"/>
            <a:ext cx="536437" cy="55245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D</a:t>
            </a:r>
          </a:p>
        </p:txBody>
      </p:sp>
      <p:cxnSp>
        <p:nvCxnSpPr>
          <p:cNvPr id="5" name="Straight Arrow Connector 4">
            <a:extLst>
              <a:ext uri="{FF2B5EF4-FFF2-40B4-BE49-F238E27FC236}">
                <a16:creationId xmlns:a16="http://schemas.microsoft.com/office/drawing/2014/main" id="{822C5282-A8DA-575D-8B0B-3B1D7E7C8649}"/>
              </a:ext>
            </a:extLst>
          </p:cNvPr>
          <p:cNvCxnSpPr>
            <a:cxnSpLocks/>
            <a:stCxn id="4" idx="5"/>
            <a:endCxn id="7" idx="1"/>
          </p:cNvCxnSpPr>
          <p:nvPr/>
        </p:nvCxnSpPr>
        <p:spPr>
          <a:xfrm>
            <a:off x="3284643" y="3991209"/>
            <a:ext cx="663268" cy="316737"/>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72FC7FE-DEF9-B3B0-366C-922D5578E4B7}"/>
              </a:ext>
            </a:extLst>
          </p:cNvPr>
          <p:cNvSpPr/>
          <p:nvPr/>
        </p:nvSpPr>
        <p:spPr>
          <a:xfrm>
            <a:off x="1701472" y="4377502"/>
            <a:ext cx="536437" cy="55245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B</a:t>
            </a:r>
          </a:p>
        </p:txBody>
      </p:sp>
      <p:sp>
        <p:nvSpPr>
          <p:cNvPr id="7" name="Oval 6">
            <a:extLst>
              <a:ext uri="{FF2B5EF4-FFF2-40B4-BE49-F238E27FC236}">
                <a16:creationId xmlns:a16="http://schemas.microsoft.com/office/drawing/2014/main" id="{293DFED8-D374-D99D-CEF3-B358C0816B94}"/>
              </a:ext>
            </a:extLst>
          </p:cNvPr>
          <p:cNvSpPr/>
          <p:nvPr/>
        </p:nvSpPr>
        <p:spPr>
          <a:xfrm>
            <a:off x="3869352" y="4227042"/>
            <a:ext cx="536437" cy="55245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a:t>
            </a:r>
          </a:p>
        </p:txBody>
      </p:sp>
      <p:sp>
        <p:nvSpPr>
          <p:cNvPr id="10" name="Oval 9">
            <a:extLst>
              <a:ext uri="{FF2B5EF4-FFF2-40B4-BE49-F238E27FC236}">
                <a16:creationId xmlns:a16="http://schemas.microsoft.com/office/drawing/2014/main" id="{04068E4A-0C4C-2855-E327-F90E615B05DD}"/>
              </a:ext>
            </a:extLst>
          </p:cNvPr>
          <p:cNvSpPr/>
          <p:nvPr/>
        </p:nvSpPr>
        <p:spPr>
          <a:xfrm>
            <a:off x="2776993" y="5663377"/>
            <a:ext cx="536437" cy="55245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N</a:t>
            </a:r>
          </a:p>
        </p:txBody>
      </p:sp>
      <p:cxnSp>
        <p:nvCxnSpPr>
          <p:cNvPr id="11" name="Straight Arrow Connector 10">
            <a:extLst>
              <a:ext uri="{FF2B5EF4-FFF2-40B4-BE49-F238E27FC236}">
                <a16:creationId xmlns:a16="http://schemas.microsoft.com/office/drawing/2014/main" id="{88042004-927D-AF33-440E-C64773B84161}"/>
              </a:ext>
            </a:extLst>
          </p:cNvPr>
          <p:cNvCxnSpPr>
            <a:cxnSpLocks/>
            <a:stCxn id="4" idx="3"/>
            <a:endCxn id="6" idx="7"/>
          </p:cNvCxnSpPr>
          <p:nvPr/>
        </p:nvCxnSpPr>
        <p:spPr>
          <a:xfrm flipH="1">
            <a:off x="2159350" y="3991209"/>
            <a:ext cx="745974" cy="467197"/>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06BAD03-B6C5-1F6A-C66C-A9983BA58FFD}"/>
              </a:ext>
            </a:extLst>
          </p:cNvPr>
          <p:cNvCxnSpPr>
            <a:cxnSpLocks/>
            <a:stCxn id="10" idx="0"/>
            <a:endCxn id="7" idx="3"/>
          </p:cNvCxnSpPr>
          <p:nvPr/>
        </p:nvCxnSpPr>
        <p:spPr>
          <a:xfrm flipV="1">
            <a:off x="3045212" y="4698588"/>
            <a:ext cx="902699" cy="964789"/>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5914E9A-DBB8-B589-156F-4CA98636296F}"/>
              </a:ext>
            </a:extLst>
          </p:cNvPr>
          <p:cNvSpPr txBox="1"/>
          <p:nvPr/>
        </p:nvSpPr>
        <p:spPr>
          <a:xfrm>
            <a:off x="2044700" y="3429000"/>
            <a:ext cx="362600" cy="461665"/>
          </a:xfrm>
          <a:prstGeom prst="rect">
            <a:avLst/>
          </a:prstGeom>
          <a:noFill/>
          <a:ln w="57150">
            <a:solidFill>
              <a:schemeClr val="tx1"/>
            </a:solidFill>
          </a:ln>
        </p:spPr>
        <p:txBody>
          <a:bodyPr wrap="none" rtlCol="0">
            <a:spAutoFit/>
          </a:bodyPr>
          <a:lstStyle/>
          <a:p>
            <a:r>
              <a:rPr lang="fa-IR" sz="2400" b="1" dirty="0">
                <a:solidFill>
                  <a:sysClr val="windowText" lastClr="000000"/>
                </a:solidFill>
              </a:rPr>
              <a:t>ج</a:t>
            </a:r>
            <a:endParaRPr lang="en-US" sz="2400" b="1" dirty="0">
              <a:solidFill>
                <a:sysClr val="windowText" lastClr="000000"/>
              </a:solidFill>
            </a:endParaRPr>
          </a:p>
        </p:txBody>
      </p:sp>
      <p:sp>
        <p:nvSpPr>
          <p:cNvPr id="15" name="TextBox 14">
            <a:extLst>
              <a:ext uri="{FF2B5EF4-FFF2-40B4-BE49-F238E27FC236}">
                <a16:creationId xmlns:a16="http://schemas.microsoft.com/office/drawing/2014/main" id="{89961F76-70D9-4408-517C-7955741E936B}"/>
              </a:ext>
            </a:extLst>
          </p:cNvPr>
          <p:cNvSpPr txBox="1"/>
          <p:nvPr/>
        </p:nvSpPr>
        <p:spPr>
          <a:xfrm>
            <a:off x="4469536" y="5940425"/>
            <a:ext cx="1638590" cy="461665"/>
          </a:xfrm>
          <a:prstGeom prst="rect">
            <a:avLst/>
          </a:prstGeom>
          <a:noFill/>
          <a:ln w="57150">
            <a:solidFill>
              <a:schemeClr val="tx1"/>
            </a:solidFill>
          </a:ln>
        </p:spPr>
        <p:txBody>
          <a:bodyPr wrap="none" rtlCol="0">
            <a:spAutoFit/>
          </a:bodyPr>
          <a:lstStyle/>
          <a:p>
            <a:r>
              <a:rPr lang="fa-IR" sz="2400" b="1" dirty="0">
                <a:solidFill>
                  <a:sysClr val="windowText" lastClr="000000"/>
                </a:solidFill>
              </a:rPr>
              <a:t>درخت دودویی</a:t>
            </a:r>
            <a:endParaRPr lang="en-US" sz="2400" b="1" dirty="0">
              <a:solidFill>
                <a:sysClr val="windowText" lastClr="000000"/>
              </a:solidFill>
            </a:endParaRPr>
          </a:p>
        </p:txBody>
      </p:sp>
    </p:spTree>
    <p:extLst>
      <p:ext uri="{BB962C8B-B14F-4D97-AF65-F5344CB8AC3E}">
        <p14:creationId xmlns:p14="http://schemas.microsoft.com/office/powerpoint/2010/main" val="4097904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4F60-71E7-6EC5-EBE6-392FCFA789EA}"/>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5E065D-A6A7-9A84-7DB6-F20D1999A794}"/>
                  </a:ext>
                </a:extLst>
              </p:cNvPr>
              <p:cNvSpPr>
                <a:spLocks noGrp="1"/>
              </p:cNvSpPr>
              <p:nvPr>
                <p:ph idx="1"/>
              </p:nvPr>
            </p:nvSpPr>
            <p:spPr/>
            <p:txBody>
              <a:bodyPr>
                <a:normAutofit lnSpcReduction="10000"/>
              </a:bodyPr>
              <a:lstStyle/>
              <a:p>
                <a:pPr algn="r" rtl="1"/>
                <a:r>
                  <a:rPr lang="fa-IR" dirty="0"/>
                  <a:t>حل: </a:t>
                </a:r>
              </a:p>
              <a:p>
                <a:pPr algn="r" rtl="1"/>
                <a:r>
                  <a:rPr lang="fa-IR" dirty="0"/>
                  <a:t>الف. تقریبا کامل هست؛ زیرا شماره های آن به صورت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3</m:t>
                    </m:r>
                    <m:r>
                      <a:rPr lang="en-US" b="0" i="1" smtClean="0">
                        <a:latin typeface="Cambria Math" panose="02040503050406030204" pitchFamily="18" charset="0"/>
                      </a:rPr>
                      <m:t> </m:t>
                    </m:r>
                    <m:r>
                      <a:rPr lang="en-US" b="0" i="1" smtClean="0">
                        <a:latin typeface="Cambria Math" panose="02040503050406030204" pitchFamily="18" charset="0"/>
                      </a:rPr>
                      <m:t>4</m:t>
                    </m:r>
                  </m:oMath>
                </a14:m>
                <a:r>
                  <a:rPr lang="fa-IR" dirty="0"/>
                  <a:t> و همه ی شماره های آن موجود است.</a:t>
                </a:r>
              </a:p>
              <a:p>
                <a:pPr algn="r" rtl="1"/>
                <a:r>
                  <a:rPr lang="fa-IR" dirty="0"/>
                  <a:t>ب. تقریبا کامل نیست؛ زیرا شمارهخ های آن به صورت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4</m:t>
                    </m:r>
                    <m:r>
                      <a:rPr lang="en-US" b="0" i="1" smtClean="0">
                        <a:latin typeface="Cambria Math" panose="02040503050406030204" pitchFamily="18" charset="0"/>
                      </a:rPr>
                      <m:t> </m:t>
                    </m:r>
                    <m:r>
                      <a:rPr lang="en-US" b="0" i="1" smtClean="0">
                        <a:latin typeface="Cambria Math" panose="02040503050406030204" pitchFamily="18" charset="0"/>
                      </a:rPr>
                      <m:t>6</m:t>
                    </m:r>
                  </m:oMath>
                </a14:m>
                <a:r>
                  <a:rPr lang="fa-IR" dirty="0"/>
                  <a:t> است که شماره های </a:t>
                </a:r>
                <a14:m>
                  <m:oMath xmlns:m="http://schemas.openxmlformats.org/officeDocument/2006/math">
                    <m:r>
                      <a:rPr lang="fa-IR" b="0" i="1" smtClean="0">
                        <a:latin typeface="Cambria Math" panose="02040503050406030204" pitchFamily="18" charset="0"/>
                      </a:rPr>
                      <m:t>3</m:t>
                    </m:r>
                  </m:oMath>
                </a14:m>
                <a:r>
                  <a:rPr lang="fa-IR" dirty="0"/>
                  <a:t>  و </a:t>
                </a:r>
                <a14:m>
                  <m:oMath xmlns:m="http://schemas.openxmlformats.org/officeDocument/2006/math">
                    <m:r>
                      <a:rPr lang="fa-IR" b="0" i="1" smtClean="0">
                        <a:latin typeface="Cambria Math" panose="02040503050406030204" pitchFamily="18" charset="0"/>
                      </a:rPr>
                      <m:t>5</m:t>
                    </m:r>
                  </m:oMath>
                </a14:m>
                <a:r>
                  <a:rPr lang="fa-IR" dirty="0"/>
                  <a:t>  موجود نیستند.</a:t>
                </a:r>
              </a:p>
              <a:p>
                <a:pPr algn="r" rtl="1"/>
                <a:r>
                  <a:rPr lang="fa-IR" dirty="0"/>
                  <a:t>ج. تقریبا کامل نیست؛ زیرا شماره های آن به صورت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5</m:t>
                    </m:r>
                    <m:r>
                      <a:rPr lang="fa-IR" b="0" i="1" smtClean="0">
                        <a:latin typeface="Cambria Math" panose="02040503050406030204" pitchFamily="18" charset="0"/>
                      </a:rPr>
                      <m:t> </m:t>
                    </m:r>
                  </m:oMath>
                </a14:m>
                <a:r>
                  <a:rPr lang="fa-IR" dirty="0"/>
                  <a:t>  است که شماره های </a:t>
                </a:r>
                <a14:m>
                  <m:oMath xmlns:m="http://schemas.openxmlformats.org/officeDocument/2006/math">
                    <m:r>
                      <a:rPr lang="en-US" b="0" i="1" smtClean="0">
                        <a:latin typeface="Cambria Math" panose="02040503050406030204" pitchFamily="18" charset="0"/>
                      </a:rPr>
                      <m:t>3</m:t>
                    </m:r>
                  </m:oMath>
                </a14:m>
                <a:r>
                  <a:rPr lang="fa-IR" dirty="0"/>
                  <a:t> و </a:t>
                </a:r>
                <a14:m>
                  <m:oMath xmlns:m="http://schemas.openxmlformats.org/officeDocument/2006/math">
                    <m:r>
                      <a:rPr lang="en-US" b="0" i="1" smtClean="0">
                        <a:latin typeface="Cambria Math" panose="02040503050406030204" pitchFamily="18" charset="0"/>
                      </a:rPr>
                      <m:t>4</m:t>
                    </m:r>
                  </m:oMath>
                </a14:m>
                <a:r>
                  <a:rPr lang="fa-IR" dirty="0"/>
                  <a:t> موجود نیستند.</a:t>
                </a:r>
              </a:p>
              <a:p>
                <a:pPr algn="r" rtl="1"/>
                <a:endParaRPr lang="fa-IR" dirty="0"/>
              </a:p>
              <a:p>
                <a:pPr algn="r" rtl="1"/>
                <a:r>
                  <a:rPr lang="fa-IR" dirty="0"/>
                  <a:t>توجه شود که اگر یک درخت دودویی تقریبا کامل را در یک آرایه ذخیره کنیم هیچ خانه ای در بین خانه های پر شده آرایه خالی نمی ماند.</a:t>
                </a:r>
              </a:p>
              <a:p>
                <a:pPr algn="r" rtl="1"/>
                <a:endParaRPr lang="en-US" dirty="0"/>
              </a:p>
            </p:txBody>
          </p:sp>
        </mc:Choice>
        <mc:Fallback xmlns="">
          <p:sp>
            <p:nvSpPr>
              <p:cNvPr id="3" name="Content Placeholder 2">
                <a:extLst>
                  <a:ext uri="{FF2B5EF4-FFF2-40B4-BE49-F238E27FC236}">
                    <a16:creationId xmlns:a16="http://schemas.microsoft.com/office/drawing/2014/main" id="{615E065D-A6A7-9A84-7DB6-F20D1999A794}"/>
                  </a:ext>
                </a:extLst>
              </p:cNvPr>
              <p:cNvSpPr>
                <a:spLocks noGrp="1" noRot="1" noChangeAspect="1" noMove="1" noResize="1" noEditPoints="1" noAdjustHandles="1" noChangeArrowheads="1" noChangeShapeType="1" noTextEdit="1"/>
              </p:cNvSpPr>
              <p:nvPr>
                <p:ph idx="1"/>
              </p:nvPr>
            </p:nvSpPr>
            <p:spPr>
              <a:blipFill>
                <a:blip r:embed="rId2"/>
                <a:stretch>
                  <a:fillRect l="-1275" t="-3361" r="-1043"/>
                </a:stretch>
              </a:blipFill>
            </p:spPr>
            <p:txBody>
              <a:bodyPr/>
              <a:lstStyle/>
              <a:p>
                <a:r>
                  <a:rPr lang="en-US">
                    <a:noFill/>
                  </a:rPr>
                  <a:t> </a:t>
                </a:r>
              </a:p>
            </p:txBody>
          </p:sp>
        </mc:Fallback>
      </mc:AlternateContent>
    </p:spTree>
    <p:extLst>
      <p:ext uri="{BB962C8B-B14F-4D97-AF65-F5344CB8AC3E}">
        <p14:creationId xmlns:p14="http://schemas.microsoft.com/office/powerpoint/2010/main" val="2453575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D29DB-14E1-0F2B-B1C7-AC7EE1D15651}"/>
              </a:ext>
            </a:extLst>
          </p:cNvPr>
          <p:cNvSpPr>
            <a:spLocks noGrp="1"/>
          </p:cNvSpPr>
          <p:nvPr>
            <p:ph type="title"/>
          </p:nvPr>
        </p:nvSpPr>
        <p:spPr/>
        <p:txBody>
          <a:bodyPr/>
          <a:lstStyle/>
          <a:p>
            <a:pPr algn="r" rtl="1"/>
            <a:r>
              <a:rPr lang="fa-IR" dirty="0"/>
              <a:t>درخت دودویی محض</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670924-183B-26FD-5A14-D4DE76A268A3}"/>
                  </a:ext>
                </a:extLst>
              </p:cNvPr>
              <p:cNvSpPr>
                <a:spLocks noGrp="1"/>
              </p:cNvSpPr>
              <p:nvPr>
                <p:ph idx="1"/>
              </p:nvPr>
            </p:nvSpPr>
            <p:spPr>
              <a:xfrm>
                <a:off x="838200" y="1825625"/>
                <a:ext cx="10515600" cy="1793875"/>
              </a:xfrm>
            </p:spPr>
            <p:txBody>
              <a:bodyPr/>
              <a:lstStyle/>
              <a:p>
                <a:pPr algn="r" rtl="1"/>
                <a:r>
                  <a:rPr lang="fa-IR" dirty="0"/>
                  <a:t>درخت دودویی محض یک درخت دودویی است که هر گره آن یا فرزند ندارد و یا دوفرزند دارد. درخت دودویی محض یک درخت دودویی است که </a:t>
                </a:r>
                <a14:m>
                  <m:oMath xmlns:m="http://schemas.openxmlformats.org/officeDocument/2006/math">
                    <m:sSub>
                      <m:sSubPr>
                        <m:ctrlPr>
                          <a:rPr lang="fa-IR"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fa-IR" dirty="0"/>
                  <a:t>  ( تعداد گره های با درجه 1 ) آن برابر صفر است.</a:t>
                </a:r>
              </a:p>
              <a:p>
                <a:pPr algn="r" rtl="1"/>
                <a:r>
                  <a:rPr lang="fa-IR" dirty="0"/>
                  <a:t>مثال 5.8. مشخص کنید کدامیک از این درخت ها دودویی محض هستند.</a:t>
                </a:r>
                <a:endParaRPr lang="en-US" dirty="0"/>
              </a:p>
            </p:txBody>
          </p:sp>
        </mc:Choice>
        <mc:Fallback xmlns="">
          <p:sp>
            <p:nvSpPr>
              <p:cNvPr id="3" name="Content Placeholder 2">
                <a:extLst>
                  <a:ext uri="{FF2B5EF4-FFF2-40B4-BE49-F238E27FC236}">
                    <a16:creationId xmlns:a16="http://schemas.microsoft.com/office/drawing/2014/main" id="{A8670924-183B-26FD-5A14-D4DE76A268A3}"/>
                  </a:ext>
                </a:extLst>
              </p:cNvPr>
              <p:cNvSpPr>
                <a:spLocks noGrp="1" noRot="1" noChangeAspect="1" noMove="1" noResize="1" noEditPoints="1" noAdjustHandles="1" noChangeArrowheads="1" noChangeShapeType="1" noTextEdit="1"/>
              </p:cNvSpPr>
              <p:nvPr>
                <p:ph idx="1"/>
              </p:nvPr>
            </p:nvSpPr>
            <p:spPr>
              <a:xfrm>
                <a:off x="838200" y="1825625"/>
                <a:ext cx="10515600" cy="1793875"/>
              </a:xfrm>
              <a:blipFill>
                <a:blip r:embed="rId2"/>
                <a:stretch>
                  <a:fillRect l="-986" t="-5763" r="-1043" b="-6441"/>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ACB8CDE9-829B-382E-39D5-234505149BF7}"/>
              </a:ext>
            </a:extLst>
          </p:cNvPr>
          <p:cNvSpPr/>
          <p:nvPr/>
        </p:nvSpPr>
        <p:spPr>
          <a:xfrm>
            <a:off x="2120900" y="3933675"/>
            <a:ext cx="457200" cy="515937"/>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5" name="Oval 4">
            <a:extLst>
              <a:ext uri="{FF2B5EF4-FFF2-40B4-BE49-F238E27FC236}">
                <a16:creationId xmlns:a16="http://schemas.microsoft.com/office/drawing/2014/main" id="{0A949826-6D68-EA0D-D9CD-A9502293AB50}"/>
              </a:ext>
            </a:extLst>
          </p:cNvPr>
          <p:cNvSpPr/>
          <p:nvPr/>
        </p:nvSpPr>
        <p:spPr>
          <a:xfrm>
            <a:off x="1384300" y="5199706"/>
            <a:ext cx="457200" cy="515937"/>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6" name="Oval 5">
            <a:extLst>
              <a:ext uri="{FF2B5EF4-FFF2-40B4-BE49-F238E27FC236}">
                <a16:creationId xmlns:a16="http://schemas.microsoft.com/office/drawing/2014/main" id="{038FB103-BEA7-C363-351B-16BADF85E7A8}"/>
              </a:ext>
            </a:extLst>
          </p:cNvPr>
          <p:cNvSpPr/>
          <p:nvPr/>
        </p:nvSpPr>
        <p:spPr>
          <a:xfrm>
            <a:off x="2959100" y="5199706"/>
            <a:ext cx="457200" cy="515937"/>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a:t>
            </a:r>
          </a:p>
        </p:txBody>
      </p:sp>
      <p:cxnSp>
        <p:nvCxnSpPr>
          <p:cNvPr id="18" name="Straight Connector 17">
            <a:extLst>
              <a:ext uri="{FF2B5EF4-FFF2-40B4-BE49-F238E27FC236}">
                <a16:creationId xmlns:a16="http://schemas.microsoft.com/office/drawing/2014/main" id="{48AEBC3B-F3F0-A96F-1614-A7A893AF8AA3}"/>
              </a:ext>
            </a:extLst>
          </p:cNvPr>
          <p:cNvCxnSpPr>
            <a:cxnSpLocks/>
            <a:stCxn id="4" idx="5"/>
            <a:endCxn id="6" idx="1"/>
          </p:cNvCxnSpPr>
          <p:nvPr/>
        </p:nvCxnSpPr>
        <p:spPr>
          <a:xfrm>
            <a:off x="2511145" y="4374055"/>
            <a:ext cx="514910" cy="90120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895DFFE-CA5D-5339-D184-2082449F4E6E}"/>
              </a:ext>
            </a:extLst>
          </p:cNvPr>
          <p:cNvCxnSpPr>
            <a:cxnSpLocks/>
            <a:stCxn id="4" idx="3"/>
            <a:endCxn id="5" idx="7"/>
          </p:cNvCxnSpPr>
          <p:nvPr/>
        </p:nvCxnSpPr>
        <p:spPr>
          <a:xfrm flipH="1">
            <a:off x="1774545" y="4374055"/>
            <a:ext cx="413310" cy="901208"/>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531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8CDF9-1639-9BF7-8EC4-C5017B9D99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383847-309D-F8A8-E282-69FCE37B7B50}"/>
              </a:ext>
            </a:extLst>
          </p:cNvPr>
          <p:cNvSpPr>
            <a:spLocks noGrp="1"/>
          </p:cNvSpPr>
          <p:nvPr>
            <p:ph type="title"/>
          </p:nvPr>
        </p:nvSpPr>
        <p:spPr/>
        <p:txBody>
          <a:bodyPr/>
          <a:lstStyle/>
          <a:p>
            <a:pPr algn="r" rtl="1"/>
            <a:r>
              <a:rPr lang="fa-IR" dirty="0"/>
              <a:t>درخت دودویی محض</a:t>
            </a:r>
            <a:endParaRPr lang="en-US" dirty="0"/>
          </a:p>
        </p:txBody>
      </p:sp>
      <p:sp>
        <p:nvSpPr>
          <p:cNvPr id="3" name="Content Placeholder 2">
            <a:extLst>
              <a:ext uri="{FF2B5EF4-FFF2-40B4-BE49-F238E27FC236}">
                <a16:creationId xmlns:a16="http://schemas.microsoft.com/office/drawing/2014/main" id="{77E4DC78-B527-C2DF-C3B4-44890E3B5ECB}"/>
              </a:ext>
            </a:extLst>
          </p:cNvPr>
          <p:cNvSpPr>
            <a:spLocks noGrp="1"/>
          </p:cNvSpPr>
          <p:nvPr>
            <p:ph idx="1"/>
          </p:nvPr>
        </p:nvSpPr>
        <p:spPr>
          <a:xfrm>
            <a:off x="838200" y="1825626"/>
            <a:ext cx="10515600" cy="690714"/>
          </a:xfrm>
        </p:spPr>
        <p:txBody>
          <a:bodyPr/>
          <a:lstStyle/>
          <a:p>
            <a:pPr algn="r" rtl="1"/>
            <a:r>
              <a:rPr lang="fa-IR" dirty="0"/>
              <a:t>مثال 5.8. مشخص کنید کدامیک از این درخت ها دودویی محض هستند.</a:t>
            </a:r>
            <a:endParaRPr lang="en-US" dirty="0"/>
          </a:p>
        </p:txBody>
      </p:sp>
      <p:sp>
        <p:nvSpPr>
          <p:cNvPr id="4" name="Oval 3">
            <a:extLst>
              <a:ext uri="{FF2B5EF4-FFF2-40B4-BE49-F238E27FC236}">
                <a16:creationId xmlns:a16="http://schemas.microsoft.com/office/drawing/2014/main" id="{3FA0424F-2F86-6119-5487-3909210478EB}"/>
              </a:ext>
            </a:extLst>
          </p:cNvPr>
          <p:cNvSpPr/>
          <p:nvPr/>
        </p:nvSpPr>
        <p:spPr>
          <a:xfrm>
            <a:off x="1219199" y="2575721"/>
            <a:ext cx="4572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A</a:t>
            </a:r>
          </a:p>
        </p:txBody>
      </p:sp>
      <p:sp>
        <p:nvSpPr>
          <p:cNvPr id="5" name="Oval 4">
            <a:extLst>
              <a:ext uri="{FF2B5EF4-FFF2-40B4-BE49-F238E27FC236}">
                <a16:creationId xmlns:a16="http://schemas.microsoft.com/office/drawing/2014/main" id="{CFAA5745-564A-B983-11AE-C45DA029A79F}"/>
              </a:ext>
            </a:extLst>
          </p:cNvPr>
          <p:cNvSpPr/>
          <p:nvPr/>
        </p:nvSpPr>
        <p:spPr>
          <a:xfrm>
            <a:off x="482599" y="3841752"/>
            <a:ext cx="4572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B</a:t>
            </a:r>
          </a:p>
        </p:txBody>
      </p:sp>
      <p:sp>
        <p:nvSpPr>
          <p:cNvPr id="6" name="Oval 5">
            <a:extLst>
              <a:ext uri="{FF2B5EF4-FFF2-40B4-BE49-F238E27FC236}">
                <a16:creationId xmlns:a16="http://schemas.microsoft.com/office/drawing/2014/main" id="{30944064-5CC2-2AE6-9DC3-1989BE95BC49}"/>
              </a:ext>
            </a:extLst>
          </p:cNvPr>
          <p:cNvSpPr/>
          <p:nvPr/>
        </p:nvSpPr>
        <p:spPr>
          <a:xfrm>
            <a:off x="2057399" y="3841752"/>
            <a:ext cx="4572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C</a:t>
            </a:r>
          </a:p>
        </p:txBody>
      </p:sp>
      <p:cxnSp>
        <p:nvCxnSpPr>
          <p:cNvPr id="18" name="Straight Connector 17">
            <a:extLst>
              <a:ext uri="{FF2B5EF4-FFF2-40B4-BE49-F238E27FC236}">
                <a16:creationId xmlns:a16="http://schemas.microsoft.com/office/drawing/2014/main" id="{3B11C197-E2AE-9468-C4A7-1B30ED3A0034}"/>
              </a:ext>
            </a:extLst>
          </p:cNvPr>
          <p:cNvCxnSpPr>
            <a:cxnSpLocks/>
            <a:stCxn id="4" idx="5"/>
            <a:endCxn id="6" idx="1"/>
          </p:cNvCxnSpPr>
          <p:nvPr/>
        </p:nvCxnSpPr>
        <p:spPr>
          <a:xfrm>
            <a:off x="1609444" y="3016101"/>
            <a:ext cx="514910" cy="90120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FB7DB2C-7FBF-6F28-796F-22F821A8310C}"/>
              </a:ext>
            </a:extLst>
          </p:cNvPr>
          <p:cNvCxnSpPr>
            <a:cxnSpLocks/>
            <a:stCxn id="4" idx="3"/>
            <a:endCxn id="5" idx="7"/>
          </p:cNvCxnSpPr>
          <p:nvPr/>
        </p:nvCxnSpPr>
        <p:spPr>
          <a:xfrm flipH="1">
            <a:off x="872844" y="3016101"/>
            <a:ext cx="413310" cy="90120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174D29C4-2702-4AAF-BEC7-2CD32C329F0A}"/>
              </a:ext>
            </a:extLst>
          </p:cNvPr>
          <p:cNvSpPr/>
          <p:nvPr/>
        </p:nvSpPr>
        <p:spPr>
          <a:xfrm>
            <a:off x="4033976" y="2651278"/>
            <a:ext cx="4572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A</a:t>
            </a:r>
          </a:p>
        </p:txBody>
      </p:sp>
      <p:sp>
        <p:nvSpPr>
          <p:cNvPr id="25" name="Oval 24">
            <a:extLst>
              <a:ext uri="{FF2B5EF4-FFF2-40B4-BE49-F238E27FC236}">
                <a16:creationId xmlns:a16="http://schemas.microsoft.com/office/drawing/2014/main" id="{742B31A3-3325-8186-E19A-001B1CBF02CF}"/>
              </a:ext>
            </a:extLst>
          </p:cNvPr>
          <p:cNvSpPr/>
          <p:nvPr/>
        </p:nvSpPr>
        <p:spPr>
          <a:xfrm>
            <a:off x="3297376" y="3917309"/>
            <a:ext cx="4572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B</a:t>
            </a:r>
          </a:p>
        </p:txBody>
      </p:sp>
      <p:sp>
        <p:nvSpPr>
          <p:cNvPr id="26" name="Oval 25">
            <a:extLst>
              <a:ext uri="{FF2B5EF4-FFF2-40B4-BE49-F238E27FC236}">
                <a16:creationId xmlns:a16="http://schemas.microsoft.com/office/drawing/2014/main" id="{AA5ED17B-FAD0-6A68-4D5B-3723DCAC23AB}"/>
              </a:ext>
            </a:extLst>
          </p:cNvPr>
          <p:cNvSpPr/>
          <p:nvPr/>
        </p:nvSpPr>
        <p:spPr>
          <a:xfrm>
            <a:off x="4872176" y="3917309"/>
            <a:ext cx="4572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C</a:t>
            </a:r>
          </a:p>
        </p:txBody>
      </p:sp>
      <p:cxnSp>
        <p:nvCxnSpPr>
          <p:cNvPr id="27" name="Straight Connector 26">
            <a:extLst>
              <a:ext uri="{FF2B5EF4-FFF2-40B4-BE49-F238E27FC236}">
                <a16:creationId xmlns:a16="http://schemas.microsoft.com/office/drawing/2014/main" id="{4E01FDBE-8812-A097-7F49-BE86FA1E2265}"/>
              </a:ext>
            </a:extLst>
          </p:cNvPr>
          <p:cNvCxnSpPr>
            <a:cxnSpLocks/>
            <a:stCxn id="24" idx="5"/>
            <a:endCxn id="26" idx="1"/>
          </p:cNvCxnSpPr>
          <p:nvPr/>
        </p:nvCxnSpPr>
        <p:spPr>
          <a:xfrm>
            <a:off x="4424221" y="3091658"/>
            <a:ext cx="514910" cy="90120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8098A5A-0F9B-04BF-3F1A-C2B253DF1781}"/>
              </a:ext>
            </a:extLst>
          </p:cNvPr>
          <p:cNvCxnSpPr>
            <a:cxnSpLocks/>
            <a:stCxn id="24" idx="3"/>
            <a:endCxn id="25" idx="7"/>
          </p:cNvCxnSpPr>
          <p:nvPr/>
        </p:nvCxnSpPr>
        <p:spPr>
          <a:xfrm flipH="1">
            <a:off x="3687621" y="3091658"/>
            <a:ext cx="413310" cy="90120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FAC6AF75-CCE3-2120-5E8E-8DA4F37E4A23}"/>
              </a:ext>
            </a:extLst>
          </p:cNvPr>
          <p:cNvSpPr/>
          <p:nvPr/>
        </p:nvSpPr>
        <p:spPr>
          <a:xfrm>
            <a:off x="10058403" y="2795439"/>
            <a:ext cx="4572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A</a:t>
            </a:r>
          </a:p>
        </p:txBody>
      </p:sp>
      <p:sp>
        <p:nvSpPr>
          <p:cNvPr id="10" name="Oval 9">
            <a:extLst>
              <a:ext uri="{FF2B5EF4-FFF2-40B4-BE49-F238E27FC236}">
                <a16:creationId xmlns:a16="http://schemas.microsoft.com/office/drawing/2014/main" id="{B30C70CB-73B6-A4BC-BA92-F510470F6DC7}"/>
              </a:ext>
            </a:extLst>
          </p:cNvPr>
          <p:cNvSpPr/>
          <p:nvPr/>
        </p:nvSpPr>
        <p:spPr>
          <a:xfrm>
            <a:off x="4262576" y="4877898"/>
            <a:ext cx="4572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M</a:t>
            </a:r>
          </a:p>
        </p:txBody>
      </p:sp>
      <p:sp>
        <p:nvSpPr>
          <p:cNvPr id="11" name="Oval 10">
            <a:extLst>
              <a:ext uri="{FF2B5EF4-FFF2-40B4-BE49-F238E27FC236}">
                <a16:creationId xmlns:a16="http://schemas.microsoft.com/office/drawing/2014/main" id="{79546D05-7724-FD90-4F29-BEE02A3D2A9D}"/>
              </a:ext>
            </a:extLst>
          </p:cNvPr>
          <p:cNvSpPr/>
          <p:nvPr/>
        </p:nvSpPr>
        <p:spPr>
          <a:xfrm>
            <a:off x="3525976" y="5915329"/>
            <a:ext cx="4572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N</a:t>
            </a:r>
          </a:p>
        </p:txBody>
      </p:sp>
      <p:sp>
        <p:nvSpPr>
          <p:cNvPr id="12" name="Oval 11">
            <a:extLst>
              <a:ext uri="{FF2B5EF4-FFF2-40B4-BE49-F238E27FC236}">
                <a16:creationId xmlns:a16="http://schemas.microsoft.com/office/drawing/2014/main" id="{D423E2FF-9A0E-59EA-A757-46BD78B7BB60}"/>
              </a:ext>
            </a:extLst>
          </p:cNvPr>
          <p:cNvSpPr/>
          <p:nvPr/>
        </p:nvSpPr>
        <p:spPr>
          <a:xfrm>
            <a:off x="5100776" y="5915329"/>
            <a:ext cx="4572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I</a:t>
            </a:r>
          </a:p>
        </p:txBody>
      </p:sp>
      <p:cxnSp>
        <p:nvCxnSpPr>
          <p:cNvPr id="13" name="Straight Connector 12">
            <a:extLst>
              <a:ext uri="{FF2B5EF4-FFF2-40B4-BE49-F238E27FC236}">
                <a16:creationId xmlns:a16="http://schemas.microsoft.com/office/drawing/2014/main" id="{C2482061-A314-0377-7307-EF61BFC4DE23}"/>
              </a:ext>
            </a:extLst>
          </p:cNvPr>
          <p:cNvCxnSpPr>
            <a:cxnSpLocks/>
            <a:stCxn id="10" idx="5"/>
            <a:endCxn id="12" idx="1"/>
          </p:cNvCxnSpPr>
          <p:nvPr/>
        </p:nvCxnSpPr>
        <p:spPr>
          <a:xfrm>
            <a:off x="4652821" y="5318278"/>
            <a:ext cx="514910" cy="67260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9662F07-14F0-2029-FC91-A488ADCDAB18}"/>
              </a:ext>
            </a:extLst>
          </p:cNvPr>
          <p:cNvCxnSpPr>
            <a:cxnSpLocks/>
            <a:stCxn id="10" idx="3"/>
            <a:endCxn id="11" idx="7"/>
          </p:cNvCxnSpPr>
          <p:nvPr/>
        </p:nvCxnSpPr>
        <p:spPr>
          <a:xfrm flipH="1">
            <a:off x="3916221" y="5318278"/>
            <a:ext cx="413310" cy="67260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7A37B8-A5EA-C1AF-80A0-DB523F2A2F04}"/>
              </a:ext>
            </a:extLst>
          </p:cNvPr>
          <p:cNvCxnSpPr>
            <a:cxnSpLocks/>
            <a:stCxn id="26" idx="3"/>
            <a:endCxn id="10" idx="0"/>
          </p:cNvCxnSpPr>
          <p:nvPr/>
        </p:nvCxnSpPr>
        <p:spPr>
          <a:xfrm flipH="1">
            <a:off x="4491176" y="4357689"/>
            <a:ext cx="447955" cy="52020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88E12F50-8156-A580-1528-24645B7A226D}"/>
              </a:ext>
            </a:extLst>
          </p:cNvPr>
          <p:cNvSpPr/>
          <p:nvPr/>
        </p:nvSpPr>
        <p:spPr>
          <a:xfrm>
            <a:off x="7243626" y="2613028"/>
            <a:ext cx="4572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A</a:t>
            </a:r>
          </a:p>
        </p:txBody>
      </p:sp>
      <p:sp>
        <p:nvSpPr>
          <p:cNvPr id="21" name="Oval 20">
            <a:extLst>
              <a:ext uri="{FF2B5EF4-FFF2-40B4-BE49-F238E27FC236}">
                <a16:creationId xmlns:a16="http://schemas.microsoft.com/office/drawing/2014/main" id="{BFDB73DA-E948-3BF5-52DF-04286F64D372}"/>
              </a:ext>
            </a:extLst>
          </p:cNvPr>
          <p:cNvSpPr/>
          <p:nvPr/>
        </p:nvSpPr>
        <p:spPr>
          <a:xfrm>
            <a:off x="6507026" y="3879059"/>
            <a:ext cx="4572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B</a:t>
            </a:r>
          </a:p>
        </p:txBody>
      </p:sp>
      <p:sp>
        <p:nvSpPr>
          <p:cNvPr id="22" name="Oval 21">
            <a:extLst>
              <a:ext uri="{FF2B5EF4-FFF2-40B4-BE49-F238E27FC236}">
                <a16:creationId xmlns:a16="http://schemas.microsoft.com/office/drawing/2014/main" id="{01AD56D5-40D1-BC41-7444-E099AE08000B}"/>
              </a:ext>
            </a:extLst>
          </p:cNvPr>
          <p:cNvSpPr/>
          <p:nvPr/>
        </p:nvSpPr>
        <p:spPr>
          <a:xfrm>
            <a:off x="8081826" y="3879059"/>
            <a:ext cx="4572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C</a:t>
            </a:r>
          </a:p>
        </p:txBody>
      </p:sp>
      <p:cxnSp>
        <p:nvCxnSpPr>
          <p:cNvPr id="23" name="Straight Connector 22">
            <a:extLst>
              <a:ext uri="{FF2B5EF4-FFF2-40B4-BE49-F238E27FC236}">
                <a16:creationId xmlns:a16="http://schemas.microsoft.com/office/drawing/2014/main" id="{A2A2066B-3F65-ABED-0E1C-5DE8C9D8F364}"/>
              </a:ext>
            </a:extLst>
          </p:cNvPr>
          <p:cNvCxnSpPr>
            <a:cxnSpLocks/>
            <a:stCxn id="20" idx="5"/>
            <a:endCxn id="22" idx="1"/>
          </p:cNvCxnSpPr>
          <p:nvPr/>
        </p:nvCxnSpPr>
        <p:spPr>
          <a:xfrm>
            <a:off x="7633871" y="3053408"/>
            <a:ext cx="514910" cy="90120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B5CBC0-24B9-D4E8-E30E-B8907D56F71C}"/>
              </a:ext>
            </a:extLst>
          </p:cNvPr>
          <p:cNvCxnSpPr>
            <a:cxnSpLocks/>
            <a:stCxn id="20" idx="3"/>
            <a:endCxn id="21" idx="7"/>
          </p:cNvCxnSpPr>
          <p:nvPr/>
        </p:nvCxnSpPr>
        <p:spPr>
          <a:xfrm flipH="1">
            <a:off x="6897271" y="3053408"/>
            <a:ext cx="413310" cy="90120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B57594C-52FF-0FB1-2974-FC8639FED3AC}"/>
              </a:ext>
            </a:extLst>
          </p:cNvPr>
          <p:cNvSpPr/>
          <p:nvPr/>
        </p:nvSpPr>
        <p:spPr>
          <a:xfrm>
            <a:off x="9123226" y="4839648"/>
            <a:ext cx="4572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M</a:t>
            </a:r>
          </a:p>
        </p:txBody>
      </p:sp>
      <p:sp>
        <p:nvSpPr>
          <p:cNvPr id="31" name="Oval 30">
            <a:extLst>
              <a:ext uri="{FF2B5EF4-FFF2-40B4-BE49-F238E27FC236}">
                <a16:creationId xmlns:a16="http://schemas.microsoft.com/office/drawing/2014/main" id="{FCA9CF9B-B224-DC67-BCA1-959E403AA910}"/>
              </a:ext>
            </a:extLst>
          </p:cNvPr>
          <p:cNvSpPr/>
          <p:nvPr/>
        </p:nvSpPr>
        <p:spPr>
          <a:xfrm>
            <a:off x="6132931" y="5144259"/>
            <a:ext cx="4572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N</a:t>
            </a:r>
          </a:p>
        </p:txBody>
      </p:sp>
      <p:sp>
        <p:nvSpPr>
          <p:cNvPr id="32" name="Oval 31">
            <a:extLst>
              <a:ext uri="{FF2B5EF4-FFF2-40B4-BE49-F238E27FC236}">
                <a16:creationId xmlns:a16="http://schemas.microsoft.com/office/drawing/2014/main" id="{823898C3-C8A0-36BD-EE7A-64559E816BDD}"/>
              </a:ext>
            </a:extLst>
          </p:cNvPr>
          <p:cNvSpPr/>
          <p:nvPr/>
        </p:nvSpPr>
        <p:spPr>
          <a:xfrm>
            <a:off x="7700826" y="5144259"/>
            <a:ext cx="4572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I</a:t>
            </a:r>
          </a:p>
        </p:txBody>
      </p:sp>
      <p:cxnSp>
        <p:nvCxnSpPr>
          <p:cNvPr id="33" name="Straight Connector 32">
            <a:extLst>
              <a:ext uri="{FF2B5EF4-FFF2-40B4-BE49-F238E27FC236}">
                <a16:creationId xmlns:a16="http://schemas.microsoft.com/office/drawing/2014/main" id="{25660474-BDA8-AF7C-025B-FEF5B50F6028}"/>
              </a:ext>
            </a:extLst>
          </p:cNvPr>
          <p:cNvCxnSpPr>
            <a:cxnSpLocks/>
            <a:stCxn id="21" idx="5"/>
            <a:endCxn id="32" idx="1"/>
          </p:cNvCxnSpPr>
          <p:nvPr/>
        </p:nvCxnSpPr>
        <p:spPr>
          <a:xfrm>
            <a:off x="6897271" y="4319439"/>
            <a:ext cx="870510" cy="90037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CB277F7-98F4-F463-D24A-DB0CF8ABD4EC}"/>
              </a:ext>
            </a:extLst>
          </p:cNvPr>
          <p:cNvCxnSpPr>
            <a:cxnSpLocks/>
            <a:stCxn id="21" idx="3"/>
            <a:endCxn id="31" idx="1"/>
          </p:cNvCxnSpPr>
          <p:nvPr/>
        </p:nvCxnSpPr>
        <p:spPr>
          <a:xfrm flipH="1">
            <a:off x="6199886" y="4319439"/>
            <a:ext cx="374095" cy="90037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61CBFC5-29A9-CCDF-6428-33BC6FC161A5}"/>
              </a:ext>
            </a:extLst>
          </p:cNvPr>
          <p:cNvCxnSpPr>
            <a:cxnSpLocks/>
            <a:stCxn id="22" idx="5"/>
            <a:endCxn id="30" idx="0"/>
          </p:cNvCxnSpPr>
          <p:nvPr/>
        </p:nvCxnSpPr>
        <p:spPr>
          <a:xfrm>
            <a:off x="8472071" y="4319439"/>
            <a:ext cx="879755" cy="52020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A2A8678-1506-3FA2-63AB-8ED4ABD7651F}"/>
              </a:ext>
            </a:extLst>
          </p:cNvPr>
          <p:cNvSpPr txBox="1"/>
          <p:nvPr/>
        </p:nvSpPr>
        <p:spPr>
          <a:xfrm>
            <a:off x="10972801" y="4175277"/>
            <a:ext cx="463588" cy="369332"/>
          </a:xfrm>
          <a:prstGeom prst="rect">
            <a:avLst/>
          </a:prstGeom>
          <a:noFill/>
          <a:ln w="76200">
            <a:solidFill>
              <a:schemeClr val="tx1"/>
            </a:solidFill>
          </a:ln>
        </p:spPr>
        <p:txBody>
          <a:bodyPr wrap="none" rtlCol="0">
            <a:spAutoFit/>
          </a:bodyPr>
          <a:lstStyle/>
          <a:p>
            <a:r>
              <a:rPr lang="fa-IR" b="1" dirty="0">
                <a:solidFill>
                  <a:sysClr val="windowText" lastClr="000000"/>
                </a:solidFill>
              </a:rPr>
              <a:t>الف</a:t>
            </a:r>
            <a:endParaRPr lang="en-US" b="1" dirty="0">
              <a:solidFill>
                <a:sysClr val="windowText" lastClr="000000"/>
              </a:solidFill>
            </a:endParaRPr>
          </a:p>
        </p:txBody>
      </p:sp>
      <p:sp>
        <p:nvSpPr>
          <p:cNvPr id="49" name="TextBox 48">
            <a:extLst>
              <a:ext uri="{FF2B5EF4-FFF2-40B4-BE49-F238E27FC236}">
                <a16:creationId xmlns:a16="http://schemas.microsoft.com/office/drawing/2014/main" id="{BAB1119A-72CB-5960-0CFD-064E3ADE4F7E}"/>
              </a:ext>
            </a:extLst>
          </p:cNvPr>
          <p:cNvSpPr txBox="1"/>
          <p:nvPr/>
        </p:nvSpPr>
        <p:spPr>
          <a:xfrm>
            <a:off x="8911948" y="5875794"/>
            <a:ext cx="335348" cy="369332"/>
          </a:xfrm>
          <a:prstGeom prst="rect">
            <a:avLst/>
          </a:prstGeom>
          <a:noFill/>
          <a:ln w="76200">
            <a:solidFill>
              <a:schemeClr val="tx1"/>
            </a:solidFill>
          </a:ln>
        </p:spPr>
        <p:txBody>
          <a:bodyPr wrap="none" rtlCol="0">
            <a:spAutoFit/>
          </a:bodyPr>
          <a:lstStyle/>
          <a:p>
            <a:r>
              <a:rPr lang="fa-IR" b="1" dirty="0">
                <a:solidFill>
                  <a:sysClr val="windowText" lastClr="000000"/>
                </a:solidFill>
              </a:rPr>
              <a:t>ب</a:t>
            </a:r>
            <a:endParaRPr lang="en-US" b="1" dirty="0">
              <a:solidFill>
                <a:sysClr val="windowText" lastClr="000000"/>
              </a:solidFill>
            </a:endParaRPr>
          </a:p>
        </p:txBody>
      </p:sp>
      <p:sp>
        <p:nvSpPr>
          <p:cNvPr id="50" name="TextBox 49">
            <a:extLst>
              <a:ext uri="{FF2B5EF4-FFF2-40B4-BE49-F238E27FC236}">
                <a16:creationId xmlns:a16="http://schemas.microsoft.com/office/drawing/2014/main" id="{412BC0D2-68DD-06F6-89C3-2D7989989661}"/>
              </a:ext>
            </a:extLst>
          </p:cNvPr>
          <p:cNvSpPr txBox="1"/>
          <p:nvPr/>
        </p:nvSpPr>
        <p:spPr>
          <a:xfrm>
            <a:off x="3211336" y="5258897"/>
            <a:ext cx="317716" cy="369332"/>
          </a:xfrm>
          <a:prstGeom prst="rect">
            <a:avLst/>
          </a:prstGeom>
          <a:noFill/>
          <a:ln w="76200">
            <a:solidFill>
              <a:schemeClr val="tx1"/>
            </a:solidFill>
          </a:ln>
        </p:spPr>
        <p:txBody>
          <a:bodyPr wrap="none" rtlCol="0">
            <a:spAutoFit/>
          </a:bodyPr>
          <a:lstStyle/>
          <a:p>
            <a:r>
              <a:rPr lang="fa-IR" b="1" dirty="0">
                <a:solidFill>
                  <a:sysClr val="windowText" lastClr="000000"/>
                </a:solidFill>
              </a:rPr>
              <a:t>ج</a:t>
            </a:r>
            <a:endParaRPr lang="en-US" b="1" dirty="0">
              <a:solidFill>
                <a:sysClr val="windowText" lastClr="000000"/>
              </a:solidFill>
            </a:endParaRPr>
          </a:p>
        </p:txBody>
      </p:sp>
      <p:sp>
        <p:nvSpPr>
          <p:cNvPr id="51" name="TextBox 50">
            <a:extLst>
              <a:ext uri="{FF2B5EF4-FFF2-40B4-BE49-F238E27FC236}">
                <a16:creationId xmlns:a16="http://schemas.microsoft.com/office/drawing/2014/main" id="{71BD2308-A54E-F199-5E38-D9FB80CF185D}"/>
              </a:ext>
            </a:extLst>
          </p:cNvPr>
          <p:cNvSpPr txBox="1"/>
          <p:nvPr/>
        </p:nvSpPr>
        <p:spPr>
          <a:xfrm>
            <a:off x="872844" y="5183340"/>
            <a:ext cx="263214" cy="369332"/>
          </a:xfrm>
          <a:prstGeom prst="rect">
            <a:avLst/>
          </a:prstGeom>
          <a:noFill/>
          <a:ln w="76200">
            <a:solidFill>
              <a:schemeClr val="tx1"/>
            </a:solidFill>
          </a:ln>
        </p:spPr>
        <p:txBody>
          <a:bodyPr wrap="none" rtlCol="0">
            <a:spAutoFit/>
          </a:bodyPr>
          <a:lstStyle/>
          <a:p>
            <a:r>
              <a:rPr lang="fa-IR" b="1" dirty="0">
                <a:solidFill>
                  <a:sysClr val="windowText" lastClr="000000"/>
                </a:solidFill>
              </a:rPr>
              <a:t>د</a:t>
            </a:r>
            <a:endParaRPr lang="en-US" b="1" dirty="0">
              <a:solidFill>
                <a:sysClr val="windowText" lastClr="000000"/>
              </a:solidFill>
            </a:endParaRPr>
          </a:p>
        </p:txBody>
      </p:sp>
      <p:sp>
        <p:nvSpPr>
          <p:cNvPr id="52" name="TextBox 51">
            <a:extLst>
              <a:ext uri="{FF2B5EF4-FFF2-40B4-BE49-F238E27FC236}">
                <a16:creationId xmlns:a16="http://schemas.microsoft.com/office/drawing/2014/main" id="{AB9A0B43-4DAB-4479-F267-0B555CC60CD1}"/>
              </a:ext>
            </a:extLst>
          </p:cNvPr>
          <p:cNvSpPr txBox="1"/>
          <p:nvPr/>
        </p:nvSpPr>
        <p:spPr>
          <a:xfrm>
            <a:off x="2352746" y="6401897"/>
            <a:ext cx="9376285" cy="369332"/>
          </a:xfrm>
          <a:prstGeom prst="rect">
            <a:avLst/>
          </a:prstGeom>
          <a:noFill/>
        </p:spPr>
        <p:txBody>
          <a:bodyPr wrap="none" rtlCol="0">
            <a:spAutoFit/>
          </a:bodyPr>
          <a:lstStyle/>
          <a:p>
            <a:pPr algn="r" rtl="1"/>
            <a:r>
              <a:rPr lang="fa-IR" dirty="0"/>
              <a:t>حل: الف و د محض هستند، ولی ب و ج دلیل این که به ترتیب دارای گره های تک فرزندی </a:t>
            </a:r>
            <a:r>
              <a:rPr lang="en-US" dirty="0"/>
              <a:t>c</a:t>
            </a:r>
            <a:r>
              <a:rPr lang="fa-IR" dirty="0"/>
              <a:t> و </a:t>
            </a:r>
            <a:r>
              <a:rPr lang="en-US" dirty="0"/>
              <a:t>F</a:t>
            </a:r>
            <a:r>
              <a:rPr lang="fa-IR" dirty="0"/>
              <a:t> اند دودویی محض نیستند.</a:t>
            </a:r>
            <a:endParaRPr lang="en-US" dirty="0"/>
          </a:p>
        </p:txBody>
      </p:sp>
    </p:spTree>
    <p:extLst>
      <p:ext uri="{BB962C8B-B14F-4D97-AF65-F5344CB8AC3E}">
        <p14:creationId xmlns:p14="http://schemas.microsoft.com/office/powerpoint/2010/main" val="73962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14CD-937A-2B44-53CF-EA36B48260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895FCF-D9CD-7111-AB0B-CFD8D5AA25A6}"/>
              </a:ext>
            </a:extLst>
          </p:cNvPr>
          <p:cNvSpPr>
            <a:spLocks noGrp="1"/>
          </p:cNvSpPr>
          <p:nvPr>
            <p:ph idx="1"/>
          </p:nvPr>
        </p:nvSpPr>
        <p:spPr/>
        <p:txBody>
          <a:bodyPr/>
          <a:lstStyle/>
          <a:p>
            <a:pPr algn="just" rtl="1"/>
            <a:r>
              <a:rPr lang="fa-IR" dirty="0"/>
              <a:t>تعاریف 1.8</a:t>
            </a:r>
          </a:p>
          <a:p>
            <a:pPr algn="just" rtl="1"/>
            <a:r>
              <a:rPr lang="fa-IR" dirty="0"/>
              <a:t>درخت دودویی: مجموعه ای از عناصر است که یا تهی است و یا غیر تهی است و به سه زیر مجموعه جدا از هم تقسیم می شود:</a:t>
            </a:r>
          </a:p>
          <a:p>
            <a:pPr marL="514350" indent="-514350" algn="just" rtl="1">
              <a:buFont typeface="+mj-lt"/>
              <a:buAutoNum type="arabicPeriod"/>
            </a:pPr>
            <a:r>
              <a:rPr lang="fa-IR" dirty="0"/>
              <a:t>یک زیر مجموعه تک عضوی که فقط حاوی یک عنصر به نام ریشه است.</a:t>
            </a:r>
          </a:p>
          <a:p>
            <a:pPr marL="514350" indent="-514350" algn="just" rtl="1">
              <a:buFont typeface="+mj-lt"/>
              <a:buAutoNum type="arabicPeriod"/>
            </a:pPr>
            <a:r>
              <a:rPr lang="fa-IR" dirty="0"/>
              <a:t>زیر درخت چپ که خود یک درخت دودویی است و شامل همه عناصری است که سمت چپ ریشه قرار میگیرد.</a:t>
            </a:r>
          </a:p>
          <a:p>
            <a:pPr marL="514350" indent="-514350" algn="just" rtl="1">
              <a:buFont typeface="+mj-lt"/>
              <a:buAutoNum type="arabicPeriod"/>
            </a:pPr>
            <a:r>
              <a:rPr lang="fa-IR" dirty="0"/>
              <a:t>زیر درخت راست که خود یک درخت دودویی است و شامل همه ی عناصری است که سمت راست ریشه قرار میگیرد.</a:t>
            </a:r>
            <a:endParaRPr lang="en-US" dirty="0"/>
          </a:p>
        </p:txBody>
      </p:sp>
    </p:spTree>
    <p:extLst>
      <p:ext uri="{BB962C8B-B14F-4D97-AF65-F5344CB8AC3E}">
        <p14:creationId xmlns:p14="http://schemas.microsoft.com/office/powerpoint/2010/main" val="2822575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CFD6-9663-0653-5521-FEE3063B9CFD}"/>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FB7CC7-1BA6-BACB-893B-83E81F789B27}"/>
                  </a:ext>
                </a:extLst>
              </p:cNvPr>
              <p:cNvSpPr>
                <a:spLocks noGrp="1"/>
              </p:cNvSpPr>
              <p:nvPr>
                <p:ph idx="1"/>
              </p:nvPr>
            </p:nvSpPr>
            <p:spPr/>
            <p:txBody>
              <a:bodyPr/>
              <a:lstStyle/>
              <a:p>
                <a:pPr algn="r" rtl="1"/>
                <a:r>
                  <a:rPr lang="fa-IR" dirty="0"/>
                  <a:t>مثال 6.8. ثابت کنید در یک درخت دودویی محض رابطه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a:t>
                </a:r>
                <a:r>
                  <a:rPr lang="fa-IR" dirty="0"/>
                  <a:t> برقرار است. </a:t>
                </a:r>
              </a:p>
              <a:p>
                <a:pPr algn="r" rtl="1"/>
                <a:r>
                  <a:rPr lang="fa-IR" dirty="0"/>
                  <a:t>حل: در یک درخت دودویی رابطه (1)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fa-IR" dirty="0"/>
                  <a:t> برقرار است و همچنین در درخت دودویی محض </a:t>
                </a:r>
                <a14:m>
                  <m:oMath xmlns:m="http://schemas.openxmlformats.org/officeDocument/2006/math">
                    <m:sSub>
                      <m:sSubPr>
                        <m:ctrlPr>
                          <a:rPr lang="fa-IR"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fa-IR" dirty="0"/>
                  <a:t>  برابر صفر است پس رابطه (1) به صورت</a:t>
                </a:r>
              </a:p>
              <a:p>
                <a:pPr algn="l"/>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a14:m>
                <a:r>
                  <a:rPr lang="en-US" dirty="0"/>
                  <a:t> (2)</a:t>
                </a:r>
              </a:p>
              <a:p>
                <a:pPr algn="r" rtl="1"/>
                <a:r>
                  <a:rPr lang="fa-IR" dirty="0"/>
                  <a:t>در خواهد آمد. قبلا ثابت کردیم که در هر درخت دودویی رابطه </a:t>
                </a:r>
              </a:p>
              <a:p>
                <a:pPr algn="l"/>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(3)</a:t>
                </a:r>
              </a:p>
              <a:p>
                <a:pPr algn="r" rtl="1"/>
                <a:r>
                  <a:rPr lang="fa-IR" dirty="0"/>
                  <a:t>برقرار است. با جای گذاری رابطه 3 در رابطه 2 به رابطه خواسته شده می رسیم.</a:t>
                </a:r>
              </a:p>
              <a:p>
                <a:pPr algn="l"/>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1</m:t>
                    </m:r>
                  </m:oMath>
                </a14:m>
                <a:endParaRPr lang="en-US" dirty="0"/>
              </a:p>
              <a:p>
                <a:pPr algn="r" rtl="1"/>
                <a:endParaRPr lang="en-US" dirty="0"/>
              </a:p>
              <a:p>
                <a:pPr algn="r" rtl="1"/>
                <a:endParaRPr lang="en-US" dirty="0"/>
              </a:p>
            </p:txBody>
          </p:sp>
        </mc:Choice>
        <mc:Fallback xmlns="">
          <p:sp>
            <p:nvSpPr>
              <p:cNvPr id="3" name="Content Placeholder 2">
                <a:extLst>
                  <a:ext uri="{FF2B5EF4-FFF2-40B4-BE49-F238E27FC236}">
                    <a16:creationId xmlns:a16="http://schemas.microsoft.com/office/drawing/2014/main" id="{EDFB7CC7-1BA6-BACB-893B-83E81F789B27}"/>
                  </a:ext>
                </a:extLst>
              </p:cNvPr>
              <p:cNvSpPr>
                <a:spLocks noGrp="1" noRot="1" noChangeAspect="1" noMove="1" noResize="1" noEditPoints="1" noAdjustHandles="1" noChangeArrowheads="1" noChangeShapeType="1" noTextEdit="1"/>
              </p:cNvSpPr>
              <p:nvPr>
                <p:ph idx="1"/>
              </p:nvPr>
            </p:nvSpPr>
            <p:spPr>
              <a:blipFill>
                <a:blip r:embed="rId2"/>
                <a:stretch>
                  <a:fillRect t="-2661" r="-1043"/>
                </a:stretch>
              </a:blipFill>
            </p:spPr>
            <p:txBody>
              <a:bodyPr/>
              <a:lstStyle/>
              <a:p>
                <a:r>
                  <a:rPr lang="en-US">
                    <a:noFill/>
                  </a:rPr>
                  <a:t> </a:t>
                </a:r>
              </a:p>
            </p:txBody>
          </p:sp>
        </mc:Fallback>
      </mc:AlternateContent>
    </p:spTree>
    <p:extLst>
      <p:ext uri="{BB962C8B-B14F-4D97-AF65-F5344CB8AC3E}">
        <p14:creationId xmlns:p14="http://schemas.microsoft.com/office/powerpoint/2010/main" val="167522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E498-1112-4DB1-6109-5D71EEDEB6DA}"/>
              </a:ext>
            </a:extLst>
          </p:cNvPr>
          <p:cNvSpPr>
            <a:spLocks noGrp="1"/>
          </p:cNvSpPr>
          <p:nvPr>
            <p:ph type="title"/>
          </p:nvPr>
        </p:nvSpPr>
        <p:spPr/>
        <p:txBody>
          <a:bodyPr/>
          <a:lstStyle/>
          <a:p>
            <a:r>
              <a:rPr lang="fa-IR" dirty="0"/>
              <a:t>درخت دودویی پر</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F444F5-AEBF-5B77-9BB2-D9EB9106FF5B}"/>
                  </a:ext>
                </a:extLst>
              </p:cNvPr>
              <p:cNvSpPr>
                <a:spLocks noGrp="1"/>
              </p:cNvSpPr>
              <p:nvPr>
                <p:ph idx="1"/>
              </p:nvPr>
            </p:nvSpPr>
            <p:spPr/>
            <p:txBody>
              <a:bodyPr/>
              <a:lstStyle/>
              <a:p>
                <a:pPr algn="r" rtl="1"/>
                <a:r>
                  <a:rPr lang="fa-IR" dirty="0"/>
                  <a:t>درخت دودویی پر، درخت دودویی محضی است که همه برگ های آن در سطح آخر باشند.</a:t>
                </a:r>
              </a:p>
              <a:p>
                <a:pPr algn="r" rtl="1"/>
                <a:r>
                  <a:rPr lang="fa-IR" dirty="0"/>
                  <a:t>درخت دودویی پر، یک درخت دودویی است که بین ارتفاع آن (</a:t>
                </a:r>
                <a:r>
                  <a:rPr lang="en-US" dirty="0"/>
                  <a:t>h</a:t>
                </a:r>
                <a:r>
                  <a:rPr lang="fa-IR" dirty="0"/>
                  <a:t>) و تعداد گره های آن (</a:t>
                </a:r>
                <a:r>
                  <a:rPr lang="en-US" dirty="0"/>
                  <a:t>n</a:t>
                </a:r>
                <a:r>
                  <a:rPr lang="fa-IR" dirty="0"/>
                  <a:t>) چنین رابطه ای برقرار است:</a:t>
                </a:r>
              </a:p>
              <a:p>
                <a:pPr algn="l"/>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1</m:t>
                    </m:r>
                  </m:oMath>
                </a14:m>
                <a:endParaRPr lang="fa-IR" dirty="0"/>
              </a:p>
              <a:p>
                <a:pPr algn="l"/>
                <a:endParaRPr lang="en-US" dirty="0"/>
              </a:p>
            </p:txBody>
          </p:sp>
        </mc:Choice>
        <mc:Fallback xmlns="">
          <p:sp>
            <p:nvSpPr>
              <p:cNvPr id="3" name="Content Placeholder 2">
                <a:extLst>
                  <a:ext uri="{FF2B5EF4-FFF2-40B4-BE49-F238E27FC236}">
                    <a16:creationId xmlns:a16="http://schemas.microsoft.com/office/drawing/2014/main" id="{32F444F5-AEBF-5B77-9BB2-D9EB9106FF5B}"/>
                  </a:ext>
                </a:extLst>
              </p:cNvPr>
              <p:cNvSpPr>
                <a:spLocks noGrp="1" noRot="1" noChangeAspect="1" noMove="1" noResize="1" noEditPoints="1" noAdjustHandles="1" noChangeArrowheads="1" noChangeShapeType="1" noTextEdit="1"/>
              </p:cNvSpPr>
              <p:nvPr>
                <p:ph idx="1"/>
              </p:nvPr>
            </p:nvSpPr>
            <p:spPr>
              <a:blipFill>
                <a:blip r:embed="rId2"/>
                <a:stretch>
                  <a:fillRect l="-290" t="-2381" r="-1043"/>
                </a:stretch>
              </a:blipFill>
            </p:spPr>
            <p:txBody>
              <a:bodyPr/>
              <a:lstStyle/>
              <a:p>
                <a:r>
                  <a:rPr lang="en-US">
                    <a:noFill/>
                  </a:rPr>
                  <a:t> </a:t>
                </a:r>
              </a:p>
            </p:txBody>
          </p:sp>
        </mc:Fallback>
      </mc:AlternateContent>
    </p:spTree>
    <p:extLst>
      <p:ext uri="{BB962C8B-B14F-4D97-AF65-F5344CB8AC3E}">
        <p14:creationId xmlns:p14="http://schemas.microsoft.com/office/powerpoint/2010/main" val="1802161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007-751D-0792-C0B0-ECF5753146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D26ACA-78C5-DA7B-7D69-83AC68ECA980}"/>
              </a:ext>
            </a:extLst>
          </p:cNvPr>
          <p:cNvSpPr>
            <a:spLocks noGrp="1"/>
          </p:cNvSpPr>
          <p:nvPr>
            <p:ph idx="1"/>
          </p:nvPr>
        </p:nvSpPr>
        <p:spPr>
          <a:xfrm>
            <a:off x="838200" y="1825625"/>
            <a:ext cx="10515600" cy="739775"/>
          </a:xfrm>
        </p:spPr>
        <p:txBody>
          <a:bodyPr/>
          <a:lstStyle/>
          <a:p>
            <a:pPr algn="r" rtl="1"/>
            <a:r>
              <a:rPr lang="fa-IR" dirty="0"/>
              <a:t>مثال 7.8: پر بودن این درخت ها  را بررسی کنید:</a:t>
            </a:r>
          </a:p>
          <a:p>
            <a:pPr algn="r" rtl="1"/>
            <a:endParaRPr lang="en-US" dirty="0"/>
          </a:p>
        </p:txBody>
      </p:sp>
      <p:sp>
        <p:nvSpPr>
          <p:cNvPr id="4" name="Oval 3">
            <a:extLst>
              <a:ext uri="{FF2B5EF4-FFF2-40B4-BE49-F238E27FC236}">
                <a16:creationId xmlns:a16="http://schemas.microsoft.com/office/drawing/2014/main" id="{068D3035-B317-D0C7-CD23-4812C38E3665}"/>
              </a:ext>
            </a:extLst>
          </p:cNvPr>
          <p:cNvSpPr/>
          <p:nvPr/>
        </p:nvSpPr>
        <p:spPr>
          <a:xfrm>
            <a:off x="11091757" y="2948456"/>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a</a:t>
            </a:r>
          </a:p>
        </p:txBody>
      </p:sp>
      <p:sp>
        <p:nvSpPr>
          <p:cNvPr id="5" name="Oval 4">
            <a:extLst>
              <a:ext uri="{FF2B5EF4-FFF2-40B4-BE49-F238E27FC236}">
                <a16:creationId xmlns:a16="http://schemas.microsoft.com/office/drawing/2014/main" id="{D0387541-811E-F8D0-4003-69C028E15117}"/>
              </a:ext>
            </a:extLst>
          </p:cNvPr>
          <p:cNvSpPr/>
          <p:nvPr/>
        </p:nvSpPr>
        <p:spPr>
          <a:xfrm>
            <a:off x="10250711" y="3828498"/>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b</a:t>
            </a:r>
          </a:p>
        </p:txBody>
      </p:sp>
      <p:sp>
        <p:nvSpPr>
          <p:cNvPr id="6" name="Oval 5">
            <a:extLst>
              <a:ext uri="{FF2B5EF4-FFF2-40B4-BE49-F238E27FC236}">
                <a16:creationId xmlns:a16="http://schemas.microsoft.com/office/drawing/2014/main" id="{9E6418B8-9C8B-9F8B-7010-68B0C4F54F7B}"/>
              </a:ext>
            </a:extLst>
          </p:cNvPr>
          <p:cNvSpPr/>
          <p:nvPr/>
        </p:nvSpPr>
        <p:spPr>
          <a:xfrm>
            <a:off x="11230681" y="3942551"/>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c</a:t>
            </a:r>
          </a:p>
        </p:txBody>
      </p:sp>
      <p:sp>
        <p:nvSpPr>
          <p:cNvPr id="7" name="Oval 6">
            <a:extLst>
              <a:ext uri="{FF2B5EF4-FFF2-40B4-BE49-F238E27FC236}">
                <a16:creationId xmlns:a16="http://schemas.microsoft.com/office/drawing/2014/main" id="{64E9526F-DC7C-F2EE-1CEF-EF49F41D4FA1}"/>
              </a:ext>
            </a:extLst>
          </p:cNvPr>
          <p:cNvSpPr/>
          <p:nvPr/>
        </p:nvSpPr>
        <p:spPr>
          <a:xfrm>
            <a:off x="8780756" y="5075232"/>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d</a:t>
            </a:r>
          </a:p>
        </p:txBody>
      </p:sp>
      <p:sp>
        <p:nvSpPr>
          <p:cNvPr id="8" name="Oval 7">
            <a:extLst>
              <a:ext uri="{FF2B5EF4-FFF2-40B4-BE49-F238E27FC236}">
                <a16:creationId xmlns:a16="http://schemas.microsoft.com/office/drawing/2014/main" id="{A29C2B61-D25D-3332-2289-AFC441A4FB6B}"/>
              </a:ext>
            </a:extLst>
          </p:cNvPr>
          <p:cNvSpPr/>
          <p:nvPr/>
        </p:nvSpPr>
        <p:spPr>
          <a:xfrm>
            <a:off x="9683491" y="5113011"/>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e</a:t>
            </a:r>
          </a:p>
        </p:txBody>
      </p:sp>
      <p:sp>
        <p:nvSpPr>
          <p:cNvPr id="9" name="Oval 8">
            <a:extLst>
              <a:ext uri="{FF2B5EF4-FFF2-40B4-BE49-F238E27FC236}">
                <a16:creationId xmlns:a16="http://schemas.microsoft.com/office/drawing/2014/main" id="{B5FE0B67-B497-18AE-3F49-0CEF01D1E8CE}"/>
              </a:ext>
            </a:extLst>
          </p:cNvPr>
          <p:cNvSpPr/>
          <p:nvPr/>
        </p:nvSpPr>
        <p:spPr>
          <a:xfrm>
            <a:off x="10691966" y="5058857"/>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f</a:t>
            </a:r>
          </a:p>
        </p:txBody>
      </p:sp>
      <p:sp>
        <p:nvSpPr>
          <p:cNvPr id="10" name="Oval 9">
            <a:extLst>
              <a:ext uri="{FF2B5EF4-FFF2-40B4-BE49-F238E27FC236}">
                <a16:creationId xmlns:a16="http://schemas.microsoft.com/office/drawing/2014/main" id="{78CAF74B-0B5E-5066-3CCE-2048FB49AF39}"/>
              </a:ext>
            </a:extLst>
          </p:cNvPr>
          <p:cNvSpPr/>
          <p:nvPr/>
        </p:nvSpPr>
        <p:spPr>
          <a:xfrm>
            <a:off x="11353800" y="5075232"/>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g</a:t>
            </a:r>
          </a:p>
        </p:txBody>
      </p:sp>
      <p:cxnSp>
        <p:nvCxnSpPr>
          <p:cNvPr id="15" name="Straight Connector 14">
            <a:extLst>
              <a:ext uri="{FF2B5EF4-FFF2-40B4-BE49-F238E27FC236}">
                <a16:creationId xmlns:a16="http://schemas.microsoft.com/office/drawing/2014/main" id="{9C355BCD-EB95-6613-8C8B-83C539F5F704}"/>
              </a:ext>
            </a:extLst>
          </p:cNvPr>
          <p:cNvCxnSpPr>
            <a:stCxn id="4" idx="3"/>
            <a:endCxn id="5" idx="0"/>
          </p:cNvCxnSpPr>
          <p:nvPr/>
        </p:nvCxnSpPr>
        <p:spPr>
          <a:xfrm flipH="1">
            <a:off x="10485661" y="3388836"/>
            <a:ext cx="674911" cy="43966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7357703-7939-5483-6595-4FC9E1524AD7}"/>
              </a:ext>
            </a:extLst>
          </p:cNvPr>
          <p:cNvCxnSpPr>
            <a:cxnSpLocks/>
            <a:stCxn id="5" idx="3"/>
            <a:endCxn id="7" idx="7"/>
          </p:cNvCxnSpPr>
          <p:nvPr/>
        </p:nvCxnSpPr>
        <p:spPr>
          <a:xfrm flipH="1">
            <a:off x="9181841" y="4268878"/>
            <a:ext cx="1137685" cy="88191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F47274-9119-7681-552F-CAC1C0080BB0}"/>
              </a:ext>
            </a:extLst>
          </p:cNvPr>
          <p:cNvCxnSpPr>
            <a:cxnSpLocks/>
            <a:stCxn id="6" idx="1"/>
            <a:endCxn id="4" idx="5"/>
          </p:cNvCxnSpPr>
          <p:nvPr/>
        </p:nvCxnSpPr>
        <p:spPr>
          <a:xfrm flipV="1">
            <a:off x="11299496" y="3388836"/>
            <a:ext cx="193346" cy="6292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7086E4E-C385-9E50-6BEB-2193051AD941}"/>
              </a:ext>
            </a:extLst>
          </p:cNvPr>
          <p:cNvCxnSpPr>
            <a:cxnSpLocks/>
            <a:stCxn id="5" idx="5"/>
            <a:endCxn id="8" idx="1"/>
          </p:cNvCxnSpPr>
          <p:nvPr/>
        </p:nvCxnSpPr>
        <p:spPr>
          <a:xfrm flipH="1">
            <a:off x="9752306" y="4268878"/>
            <a:ext cx="899490" cy="91969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AA78875-3615-428A-A16B-643ACA7077FB}"/>
              </a:ext>
            </a:extLst>
          </p:cNvPr>
          <p:cNvCxnSpPr>
            <a:cxnSpLocks/>
            <a:stCxn id="6" idx="5"/>
            <a:endCxn id="10" idx="0"/>
          </p:cNvCxnSpPr>
          <p:nvPr/>
        </p:nvCxnSpPr>
        <p:spPr>
          <a:xfrm flipH="1">
            <a:off x="11588750" y="4382931"/>
            <a:ext cx="43016" cy="69230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4B70478-CC97-F8AE-3D3C-1E923594FF3F}"/>
              </a:ext>
            </a:extLst>
          </p:cNvPr>
          <p:cNvCxnSpPr>
            <a:cxnSpLocks/>
            <a:stCxn id="6" idx="3"/>
            <a:endCxn id="9" idx="7"/>
          </p:cNvCxnSpPr>
          <p:nvPr/>
        </p:nvCxnSpPr>
        <p:spPr>
          <a:xfrm flipH="1">
            <a:off x="11093051" y="4382931"/>
            <a:ext cx="206445" cy="75148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70FB1627-E143-B391-7E8C-944042D612B7}"/>
              </a:ext>
            </a:extLst>
          </p:cNvPr>
          <p:cNvSpPr/>
          <p:nvPr/>
        </p:nvSpPr>
        <p:spPr>
          <a:xfrm>
            <a:off x="1580101" y="2286781"/>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a</a:t>
            </a:r>
          </a:p>
        </p:txBody>
      </p:sp>
      <p:sp>
        <p:nvSpPr>
          <p:cNvPr id="34" name="Oval 33">
            <a:extLst>
              <a:ext uri="{FF2B5EF4-FFF2-40B4-BE49-F238E27FC236}">
                <a16:creationId xmlns:a16="http://schemas.microsoft.com/office/drawing/2014/main" id="{C750ED6F-790A-2FF7-F4BF-77BF7F94F32E}"/>
              </a:ext>
            </a:extLst>
          </p:cNvPr>
          <p:cNvSpPr/>
          <p:nvPr/>
        </p:nvSpPr>
        <p:spPr>
          <a:xfrm>
            <a:off x="907001" y="3356754"/>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b</a:t>
            </a:r>
          </a:p>
        </p:txBody>
      </p:sp>
      <p:sp>
        <p:nvSpPr>
          <p:cNvPr id="35" name="Oval 34">
            <a:extLst>
              <a:ext uri="{FF2B5EF4-FFF2-40B4-BE49-F238E27FC236}">
                <a16:creationId xmlns:a16="http://schemas.microsoft.com/office/drawing/2014/main" id="{5F47DD87-EBB0-CE1E-7913-D9D1AE57B532}"/>
              </a:ext>
            </a:extLst>
          </p:cNvPr>
          <p:cNvSpPr/>
          <p:nvPr/>
        </p:nvSpPr>
        <p:spPr>
          <a:xfrm>
            <a:off x="2227801" y="3356754"/>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c</a:t>
            </a:r>
          </a:p>
        </p:txBody>
      </p:sp>
      <p:cxnSp>
        <p:nvCxnSpPr>
          <p:cNvPr id="36" name="Straight Connector 35">
            <a:extLst>
              <a:ext uri="{FF2B5EF4-FFF2-40B4-BE49-F238E27FC236}">
                <a16:creationId xmlns:a16="http://schemas.microsoft.com/office/drawing/2014/main" id="{5E4B85D8-18BD-C576-D375-E6308EE9631B}"/>
              </a:ext>
            </a:extLst>
          </p:cNvPr>
          <p:cNvCxnSpPr>
            <a:stCxn id="33" idx="3"/>
            <a:endCxn id="34" idx="0"/>
          </p:cNvCxnSpPr>
          <p:nvPr/>
        </p:nvCxnSpPr>
        <p:spPr>
          <a:xfrm flipH="1">
            <a:off x="1141951" y="2727161"/>
            <a:ext cx="506965" cy="62959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94F22E0-B7E1-314F-D0D4-78ACA47F0FBA}"/>
              </a:ext>
            </a:extLst>
          </p:cNvPr>
          <p:cNvCxnSpPr>
            <a:cxnSpLocks/>
            <a:stCxn id="35" idx="1"/>
            <a:endCxn id="33" idx="5"/>
          </p:cNvCxnSpPr>
          <p:nvPr/>
        </p:nvCxnSpPr>
        <p:spPr>
          <a:xfrm flipH="1" flipV="1">
            <a:off x="1981186" y="2727161"/>
            <a:ext cx="315430" cy="70515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5C8D2CB9-6F1F-1ECA-CB2D-E75C43BCC1D7}"/>
              </a:ext>
            </a:extLst>
          </p:cNvPr>
          <p:cNvSpPr/>
          <p:nvPr/>
        </p:nvSpPr>
        <p:spPr>
          <a:xfrm>
            <a:off x="7989741" y="3187535"/>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a</a:t>
            </a:r>
          </a:p>
        </p:txBody>
      </p:sp>
      <p:sp>
        <p:nvSpPr>
          <p:cNvPr id="41" name="Oval 40">
            <a:extLst>
              <a:ext uri="{FF2B5EF4-FFF2-40B4-BE49-F238E27FC236}">
                <a16:creationId xmlns:a16="http://schemas.microsoft.com/office/drawing/2014/main" id="{62F8BE52-7B87-0ABC-8090-5AFA70D87D93}"/>
              </a:ext>
            </a:extLst>
          </p:cNvPr>
          <p:cNvSpPr/>
          <p:nvPr/>
        </p:nvSpPr>
        <p:spPr>
          <a:xfrm>
            <a:off x="4355047" y="2726667"/>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a</a:t>
            </a:r>
          </a:p>
        </p:txBody>
      </p:sp>
      <p:sp>
        <p:nvSpPr>
          <p:cNvPr id="42" name="Oval 41">
            <a:extLst>
              <a:ext uri="{FF2B5EF4-FFF2-40B4-BE49-F238E27FC236}">
                <a16:creationId xmlns:a16="http://schemas.microsoft.com/office/drawing/2014/main" id="{524F104F-5F2D-89D3-9F05-ECAB0954802D}"/>
              </a:ext>
            </a:extLst>
          </p:cNvPr>
          <p:cNvSpPr/>
          <p:nvPr/>
        </p:nvSpPr>
        <p:spPr>
          <a:xfrm>
            <a:off x="3767602" y="3839499"/>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b</a:t>
            </a:r>
          </a:p>
        </p:txBody>
      </p:sp>
      <p:sp>
        <p:nvSpPr>
          <p:cNvPr id="43" name="Oval 42">
            <a:extLst>
              <a:ext uri="{FF2B5EF4-FFF2-40B4-BE49-F238E27FC236}">
                <a16:creationId xmlns:a16="http://schemas.microsoft.com/office/drawing/2014/main" id="{1FB96705-4F3B-1795-D9AF-86140F1E3271}"/>
              </a:ext>
            </a:extLst>
          </p:cNvPr>
          <p:cNvSpPr/>
          <p:nvPr/>
        </p:nvSpPr>
        <p:spPr>
          <a:xfrm>
            <a:off x="5274762" y="3647960"/>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c</a:t>
            </a:r>
          </a:p>
        </p:txBody>
      </p:sp>
      <p:sp>
        <p:nvSpPr>
          <p:cNvPr id="44" name="Oval 43">
            <a:extLst>
              <a:ext uri="{FF2B5EF4-FFF2-40B4-BE49-F238E27FC236}">
                <a16:creationId xmlns:a16="http://schemas.microsoft.com/office/drawing/2014/main" id="{C0772B84-1BAB-757E-4FFF-07A071998850}"/>
              </a:ext>
            </a:extLst>
          </p:cNvPr>
          <p:cNvSpPr/>
          <p:nvPr/>
        </p:nvSpPr>
        <p:spPr>
          <a:xfrm>
            <a:off x="3425737" y="5025665"/>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d</a:t>
            </a:r>
          </a:p>
        </p:txBody>
      </p:sp>
      <p:sp>
        <p:nvSpPr>
          <p:cNvPr id="45" name="Oval 44">
            <a:extLst>
              <a:ext uri="{FF2B5EF4-FFF2-40B4-BE49-F238E27FC236}">
                <a16:creationId xmlns:a16="http://schemas.microsoft.com/office/drawing/2014/main" id="{B9335733-DE89-74AE-7A9B-D83388901EA9}"/>
              </a:ext>
            </a:extLst>
          </p:cNvPr>
          <p:cNvSpPr/>
          <p:nvPr/>
        </p:nvSpPr>
        <p:spPr>
          <a:xfrm>
            <a:off x="4399567" y="5009291"/>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e</a:t>
            </a:r>
          </a:p>
        </p:txBody>
      </p:sp>
      <p:sp>
        <p:nvSpPr>
          <p:cNvPr id="46" name="Oval 45">
            <a:extLst>
              <a:ext uri="{FF2B5EF4-FFF2-40B4-BE49-F238E27FC236}">
                <a16:creationId xmlns:a16="http://schemas.microsoft.com/office/drawing/2014/main" id="{00C11DDC-CFBD-24E6-B968-7500181B7AED}"/>
              </a:ext>
            </a:extLst>
          </p:cNvPr>
          <p:cNvSpPr/>
          <p:nvPr/>
        </p:nvSpPr>
        <p:spPr>
          <a:xfrm>
            <a:off x="5377160" y="5025665"/>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f</a:t>
            </a:r>
          </a:p>
        </p:txBody>
      </p:sp>
      <p:cxnSp>
        <p:nvCxnSpPr>
          <p:cNvPr id="48" name="Straight Connector 47">
            <a:extLst>
              <a:ext uri="{FF2B5EF4-FFF2-40B4-BE49-F238E27FC236}">
                <a16:creationId xmlns:a16="http://schemas.microsoft.com/office/drawing/2014/main" id="{B8C5050C-07BF-3337-536B-C3EAEDB92F37}"/>
              </a:ext>
            </a:extLst>
          </p:cNvPr>
          <p:cNvCxnSpPr>
            <a:stCxn id="41" idx="3"/>
            <a:endCxn id="42" idx="0"/>
          </p:cNvCxnSpPr>
          <p:nvPr/>
        </p:nvCxnSpPr>
        <p:spPr>
          <a:xfrm flipH="1">
            <a:off x="4002552" y="3167047"/>
            <a:ext cx="421310" cy="6724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17C71E7-69C1-0AE8-61D6-98D0B69BDF96}"/>
              </a:ext>
            </a:extLst>
          </p:cNvPr>
          <p:cNvCxnSpPr>
            <a:cxnSpLocks/>
            <a:stCxn id="42" idx="3"/>
            <a:endCxn id="44" idx="7"/>
          </p:cNvCxnSpPr>
          <p:nvPr/>
        </p:nvCxnSpPr>
        <p:spPr>
          <a:xfrm flipH="1">
            <a:off x="3826822" y="4279879"/>
            <a:ext cx="9595" cy="821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02A1536-85CD-202B-9362-CE614C6B8AAB}"/>
              </a:ext>
            </a:extLst>
          </p:cNvPr>
          <p:cNvCxnSpPr>
            <a:cxnSpLocks/>
            <a:stCxn id="43" idx="1"/>
            <a:endCxn id="41" idx="5"/>
          </p:cNvCxnSpPr>
          <p:nvPr/>
        </p:nvCxnSpPr>
        <p:spPr>
          <a:xfrm flipH="1" flipV="1">
            <a:off x="4756132" y="3167047"/>
            <a:ext cx="587445" cy="55647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B3C68F7-2AC1-A2EC-BE6D-DE8646E61AD0}"/>
              </a:ext>
            </a:extLst>
          </p:cNvPr>
          <p:cNvCxnSpPr>
            <a:cxnSpLocks/>
            <a:stCxn id="42" idx="5"/>
            <a:endCxn id="45" idx="1"/>
          </p:cNvCxnSpPr>
          <p:nvPr/>
        </p:nvCxnSpPr>
        <p:spPr>
          <a:xfrm>
            <a:off x="4168687" y="4279879"/>
            <a:ext cx="299695" cy="80496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06939AF-A974-7006-2A8C-15C1829545FB}"/>
              </a:ext>
            </a:extLst>
          </p:cNvPr>
          <p:cNvCxnSpPr>
            <a:cxnSpLocks/>
            <a:stCxn id="43" idx="5"/>
            <a:endCxn id="46" idx="1"/>
          </p:cNvCxnSpPr>
          <p:nvPr/>
        </p:nvCxnSpPr>
        <p:spPr>
          <a:xfrm flipH="1">
            <a:off x="5445975" y="4088340"/>
            <a:ext cx="229872" cy="101288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E66B0652-26FC-D346-4A91-B3F836D35D0C}"/>
              </a:ext>
            </a:extLst>
          </p:cNvPr>
          <p:cNvSpPr/>
          <p:nvPr/>
        </p:nvSpPr>
        <p:spPr>
          <a:xfrm>
            <a:off x="1374831" y="4558975"/>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a</a:t>
            </a:r>
          </a:p>
        </p:txBody>
      </p:sp>
      <p:sp>
        <p:nvSpPr>
          <p:cNvPr id="94" name="Oval 93">
            <a:extLst>
              <a:ext uri="{FF2B5EF4-FFF2-40B4-BE49-F238E27FC236}">
                <a16:creationId xmlns:a16="http://schemas.microsoft.com/office/drawing/2014/main" id="{43D28B34-E2A9-CDB9-39AE-5E1ADDFF53D7}"/>
              </a:ext>
            </a:extLst>
          </p:cNvPr>
          <p:cNvSpPr/>
          <p:nvPr/>
        </p:nvSpPr>
        <p:spPr>
          <a:xfrm>
            <a:off x="701731" y="5628948"/>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b</a:t>
            </a:r>
          </a:p>
        </p:txBody>
      </p:sp>
      <p:sp>
        <p:nvSpPr>
          <p:cNvPr id="95" name="Oval 94">
            <a:extLst>
              <a:ext uri="{FF2B5EF4-FFF2-40B4-BE49-F238E27FC236}">
                <a16:creationId xmlns:a16="http://schemas.microsoft.com/office/drawing/2014/main" id="{426E8C64-06BD-FCCB-2EED-7A7930A89F34}"/>
              </a:ext>
            </a:extLst>
          </p:cNvPr>
          <p:cNvSpPr/>
          <p:nvPr/>
        </p:nvSpPr>
        <p:spPr>
          <a:xfrm>
            <a:off x="2022531" y="5628948"/>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c</a:t>
            </a:r>
          </a:p>
        </p:txBody>
      </p:sp>
      <p:cxnSp>
        <p:nvCxnSpPr>
          <p:cNvPr id="96" name="Straight Connector 95">
            <a:extLst>
              <a:ext uri="{FF2B5EF4-FFF2-40B4-BE49-F238E27FC236}">
                <a16:creationId xmlns:a16="http://schemas.microsoft.com/office/drawing/2014/main" id="{42B926F4-6662-5A49-3D5F-6FB84872403C}"/>
              </a:ext>
            </a:extLst>
          </p:cNvPr>
          <p:cNvCxnSpPr>
            <a:cxnSpLocks/>
            <a:stCxn id="95" idx="0"/>
            <a:endCxn id="93" idx="5"/>
          </p:cNvCxnSpPr>
          <p:nvPr/>
        </p:nvCxnSpPr>
        <p:spPr>
          <a:xfrm flipH="1" flipV="1">
            <a:off x="1775916" y="4999355"/>
            <a:ext cx="481565" cy="62959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019A881-D4D9-B252-5CAB-0F53D6DECF0F}"/>
              </a:ext>
            </a:extLst>
          </p:cNvPr>
          <p:cNvCxnSpPr>
            <a:cxnSpLocks/>
            <a:endCxn id="93" idx="3"/>
          </p:cNvCxnSpPr>
          <p:nvPr/>
        </p:nvCxnSpPr>
        <p:spPr>
          <a:xfrm flipV="1">
            <a:off x="928862" y="4999355"/>
            <a:ext cx="514784" cy="6879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ACABC48-4A49-2451-37E7-35231281D8A7}"/>
              </a:ext>
            </a:extLst>
          </p:cNvPr>
          <p:cNvCxnSpPr>
            <a:cxnSpLocks/>
            <a:stCxn id="93" idx="0"/>
            <a:endCxn id="34" idx="5"/>
          </p:cNvCxnSpPr>
          <p:nvPr/>
        </p:nvCxnSpPr>
        <p:spPr>
          <a:xfrm flipH="1" flipV="1">
            <a:off x="1308086" y="3797134"/>
            <a:ext cx="301695" cy="76184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E4606D4F-C9C8-B138-45EC-3E49A67E1B49}"/>
              </a:ext>
            </a:extLst>
          </p:cNvPr>
          <p:cNvSpPr txBox="1"/>
          <p:nvPr/>
        </p:nvSpPr>
        <p:spPr>
          <a:xfrm>
            <a:off x="10345325" y="6127647"/>
            <a:ext cx="615874" cy="523220"/>
          </a:xfrm>
          <a:prstGeom prst="rect">
            <a:avLst/>
          </a:prstGeom>
          <a:noFill/>
          <a:ln w="76200">
            <a:solidFill>
              <a:schemeClr val="tx1"/>
            </a:solidFill>
          </a:ln>
        </p:spPr>
        <p:txBody>
          <a:bodyPr wrap="none" rtlCol="0">
            <a:spAutoFit/>
          </a:bodyPr>
          <a:lstStyle/>
          <a:p>
            <a:r>
              <a:rPr lang="fa-IR" sz="2800" dirty="0">
                <a:solidFill>
                  <a:sysClr val="windowText" lastClr="000000"/>
                </a:solidFill>
              </a:rPr>
              <a:t>الف</a:t>
            </a:r>
            <a:endParaRPr lang="en-US" sz="2800" dirty="0">
              <a:solidFill>
                <a:sysClr val="windowText" lastClr="000000"/>
              </a:solidFill>
            </a:endParaRPr>
          </a:p>
        </p:txBody>
      </p:sp>
      <p:sp>
        <p:nvSpPr>
          <p:cNvPr id="106" name="TextBox 105">
            <a:extLst>
              <a:ext uri="{FF2B5EF4-FFF2-40B4-BE49-F238E27FC236}">
                <a16:creationId xmlns:a16="http://schemas.microsoft.com/office/drawing/2014/main" id="{16E285A3-3BF7-E3D2-3429-B1CC0BD2B8C4}"/>
              </a:ext>
            </a:extLst>
          </p:cNvPr>
          <p:cNvSpPr txBox="1"/>
          <p:nvPr/>
        </p:nvSpPr>
        <p:spPr>
          <a:xfrm>
            <a:off x="8011023" y="3828498"/>
            <a:ext cx="441146" cy="523220"/>
          </a:xfrm>
          <a:prstGeom prst="rect">
            <a:avLst/>
          </a:prstGeom>
          <a:noFill/>
          <a:ln w="76200">
            <a:solidFill>
              <a:schemeClr val="tx1"/>
            </a:solidFill>
          </a:ln>
        </p:spPr>
        <p:txBody>
          <a:bodyPr wrap="none" rtlCol="0">
            <a:spAutoFit/>
          </a:bodyPr>
          <a:lstStyle/>
          <a:p>
            <a:r>
              <a:rPr lang="fa-IR" sz="2800" dirty="0">
                <a:solidFill>
                  <a:sysClr val="windowText" lastClr="000000"/>
                </a:solidFill>
              </a:rPr>
              <a:t>ب</a:t>
            </a:r>
            <a:endParaRPr lang="en-US" sz="2800" dirty="0">
              <a:solidFill>
                <a:sysClr val="windowText" lastClr="000000"/>
              </a:solidFill>
            </a:endParaRPr>
          </a:p>
        </p:txBody>
      </p:sp>
      <p:sp>
        <p:nvSpPr>
          <p:cNvPr id="107" name="TextBox 106">
            <a:extLst>
              <a:ext uri="{FF2B5EF4-FFF2-40B4-BE49-F238E27FC236}">
                <a16:creationId xmlns:a16="http://schemas.microsoft.com/office/drawing/2014/main" id="{024B2F34-F31D-74F6-55EF-1CB2BB7528CE}"/>
              </a:ext>
            </a:extLst>
          </p:cNvPr>
          <p:cNvSpPr txBox="1"/>
          <p:nvPr/>
        </p:nvSpPr>
        <p:spPr>
          <a:xfrm>
            <a:off x="4390521" y="5742361"/>
            <a:ext cx="463588" cy="523220"/>
          </a:xfrm>
          <a:prstGeom prst="rect">
            <a:avLst/>
          </a:prstGeom>
          <a:noFill/>
          <a:ln w="76200">
            <a:solidFill>
              <a:schemeClr val="tx1"/>
            </a:solidFill>
          </a:ln>
        </p:spPr>
        <p:txBody>
          <a:bodyPr wrap="square" rtlCol="0">
            <a:spAutoFit/>
          </a:bodyPr>
          <a:lstStyle/>
          <a:p>
            <a:r>
              <a:rPr lang="fa-IR" sz="2800" dirty="0">
                <a:solidFill>
                  <a:sysClr val="windowText" lastClr="000000"/>
                </a:solidFill>
              </a:rPr>
              <a:t>د</a:t>
            </a:r>
            <a:endParaRPr lang="en-US" sz="2800" dirty="0">
              <a:solidFill>
                <a:sysClr val="windowText" lastClr="000000"/>
              </a:solidFill>
            </a:endParaRPr>
          </a:p>
        </p:txBody>
      </p:sp>
      <p:sp>
        <p:nvSpPr>
          <p:cNvPr id="111" name="Oval 110">
            <a:extLst>
              <a:ext uri="{FF2B5EF4-FFF2-40B4-BE49-F238E27FC236}">
                <a16:creationId xmlns:a16="http://schemas.microsoft.com/office/drawing/2014/main" id="{5BBC7911-E5BF-9A75-07B7-57E1108F83E7}"/>
              </a:ext>
            </a:extLst>
          </p:cNvPr>
          <p:cNvSpPr/>
          <p:nvPr/>
        </p:nvSpPr>
        <p:spPr>
          <a:xfrm>
            <a:off x="6846079" y="4558975"/>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a</a:t>
            </a:r>
          </a:p>
        </p:txBody>
      </p:sp>
      <p:sp>
        <p:nvSpPr>
          <p:cNvPr id="112" name="Oval 111">
            <a:extLst>
              <a:ext uri="{FF2B5EF4-FFF2-40B4-BE49-F238E27FC236}">
                <a16:creationId xmlns:a16="http://schemas.microsoft.com/office/drawing/2014/main" id="{8A4776FC-D049-A097-0B1F-537843FF1BE0}"/>
              </a:ext>
            </a:extLst>
          </p:cNvPr>
          <p:cNvSpPr/>
          <p:nvPr/>
        </p:nvSpPr>
        <p:spPr>
          <a:xfrm>
            <a:off x="6258634" y="5671807"/>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b</a:t>
            </a:r>
          </a:p>
        </p:txBody>
      </p:sp>
      <p:sp>
        <p:nvSpPr>
          <p:cNvPr id="113" name="Oval 112">
            <a:extLst>
              <a:ext uri="{FF2B5EF4-FFF2-40B4-BE49-F238E27FC236}">
                <a16:creationId xmlns:a16="http://schemas.microsoft.com/office/drawing/2014/main" id="{69243373-03A4-348E-0FC9-2779F2F5788B}"/>
              </a:ext>
            </a:extLst>
          </p:cNvPr>
          <p:cNvSpPr/>
          <p:nvPr/>
        </p:nvSpPr>
        <p:spPr>
          <a:xfrm>
            <a:off x="7765794" y="5480268"/>
            <a:ext cx="469900" cy="515937"/>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c</a:t>
            </a:r>
          </a:p>
        </p:txBody>
      </p:sp>
      <p:cxnSp>
        <p:nvCxnSpPr>
          <p:cNvPr id="114" name="Straight Connector 113">
            <a:extLst>
              <a:ext uri="{FF2B5EF4-FFF2-40B4-BE49-F238E27FC236}">
                <a16:creationId xmlns:a16="http://schemas.microsoft.com/office/drawing/2014/main" id="{8BD25244-FDEE-E5C4-9CF1-BBB583FE7305}"/>
              </a:ext>
            </a:extLst>
          </p:cNvPr>
          <p:cNvCxnSpPr>
            <a:stCxn id="111" idx="3"/>
            <a:endCxn id="112" idx="0"/>
          </p:cNvCxnSpPr>
          <p:nvPr/>
        </p:nvCxnSpPr>
        <p:spPr>
          <a:xfrm flipH="1">
            <a:off x="6493584" y="4999355"/>
            <a:ext cx="421310" cy="6724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199B8A8-CE93-498E-2F40-61AF5153AA9E}"/>
              </a:ext>
            </a:extLst>
          </p:cNvPr>
          <p:cNvCxnSpPr>
            <a:cxnSpLocks/>
            <a:stCxn id="113" idx="1"/>
            <a:endCxn id="111" idx="5"/>
          </p:cNvCxnSpPr>
          <p:nvPr/>
        </p:nvCxnSpPr>
        <p:spPr>
          <a:xfrm flipH="1" flipV="1">
            <a:off x="7247164" y="4999355"/>
            <a:ext cx="587445" cy="55647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15FEF476-20CB-D990-A179-E6E891DD65F2}"/>
              </a:ext>
            </a:extLst>
          </p:cNvPr>
          <p:cNvSpPr txBox="1"/>
          <p:nvPr/>
        </p:nvSpPr>
        <p:spPr>
          <a:xfrm>
            <a:off x="7191110" y="6091436"/>
            <a:ext cx="386644" cy="523220"/>
          </a:xfrm>
          <a:prstGeom prst="rect">
            <a:avLst/>
          </a:prstGeom>
          <a:noFill/>
          <a:ln w="76200">
            <a:solidFill>
              <a:schemeClr val="tx1"/>
            </a:solidFill>
          </a:ln>
        </p:spPr>
        <p:txBody>
          <a:bodyPr wrap="none" rtlCol="0">
            <a:spAutoFit/>
          </a:bodyPr>
          <a:lstStyle/>
          <a:p>
            <a:r>
              <a:rPr lang="fa-IR" sz="2800" dirty="0">
                <a:solidFill>
                  <a:sysClr val="windowText" lastClr="000000"/>
                </a:solidFill>
              </a:rPr>
              <a:t>ج</a:t>
            </a:r>
            <a:endParaRPr lang="en-US" sz="2800" dirty="0">
              <a:solidFill>
                <a:sysClr val="windowText" lastClr="000000"/>
              </a:solidFill>
            </a:endParaRPr>
          </a:p>
        </p:txBody>
      </p:sp>
      <p:sp>
        <p:nvSpPr>
          <p:cNvPr id="117" name="TextBox 116">
            <a:extLst>
              <a:ext uri="{FF2B5EF4-FFF2-40B4-BE49-F238E27FC236}">
                <a16:creationId xmlns:a16="http://schemas.microsoft.com/office/drawing/2014/main" id="{53A7FDC0-056D-BE59-1B29-1603FE208983}"/>
              </a:ext>
            </a:extLst>
          </p:cNvPr>
          <p:cNvSpPr txBox="1"/>
          <p:nvPr/>
        </p:nvSpPr>
        <p:spPr>
          <a:xfrm>
            <a:off x="1560030" y="6201576"/>
            <a:ext cx="463588" cy="523220"/>
          </a:xfrm>
          <a:prstGeom prst="rect">
            <a:avLst/>
          </a:prstGeom>
          <a:noFill/>
          <a:ln w="76200">
            <a:solidFill>
              <a:schemeClr val="tx1"/>
            </a:solidFill>
          </a:ln>
        </p:spPr>
        <p:txBody>
          <a:bodyPr wrap="square" rtlCol="0">
            <a:spAutoFit/>
          </a:bodyPr>
          <a:lstStyle/>
          <a:p>
            <a:r>
              <a:rPr lang="fa-IR" sz="2800" dirty="0">
                <a:solidFill>
                  <a:sysClr val="windowText" lastClr="000000"/>
                </a:solidFill>
              </a:rPr>
              <a:t>م</a:t>
            </a:r>
            <a:endParaRPr lang="en-US" sz="2800" dirty="0">
              <a:solidFill>
                <a:sysClr val="windowText" lastClr="000000"/>
              </a:solidFill>
            </a:endParaRPr>
          </a:p>
        </p:txBody>
      </p:sp>
      <p:sp>
        <p:nvSpPr>
          <p:cNvPr id="118" name="TextBox 117">
            <a:extLst>
              <a:ext uri="{FF2B5EF4-FFF2-40B4-BE49-F238E27FC236}">
                <a16:creationId xmlns:a16="http://schemas.microsoft.com/office/drawing/2014/main" id="{DB7C039B-1E84-7FB5-43B6-73232FC17703}"/>
              </a:ext>
            </a:extLst>
          </p:cNvPr>
          <p:cNvSpPr txBox="1"/>
          <p:nvPr/>
        </p:nvSpPr>
        <p:spPr>
          <a:xfrm>
            <a:off x="4154767" y="6370622"/>
            <a:ext cx="2454518" cy="523220"/>
          </a:xfrm>
          <a:prstGeom prst="rect">
            <a:avLst/>
          </a:prstGeom>
          <a:noFill/>
          <a:ln w="76200">
            <a:solidFill>
              <a:schemeClr val="tx1"/>
            </a:solidFill>
          </a:ln>
        </p:spPr>
        <p:txBody>
          <a:bodyPr wrap="none" rtlCol="0">
            <a:spAutoFit/>
          </a:bodyPr>
          <a:lstStyle/>
          <a:p>
            <a:r>
              <a:rPr lang="fa-IR" sz="2800" dirty="0">
                <a:solidFill>
                  <a:sysClr val="windowText" lastClr="000000"/>
                </a:solidFill>
              </a:rPr>
              <a:t>درخت های دودویی</a:t>
            </a:r>
            <a:endParaRPr lang="en-US" sz="2800" dirty="0">
              <a:solidFill>
                <a:sysClr val="windowText" lastClr="000000"/>
              </a:solidFill>
            </a:endParaRPr>
          </a:p>
        </p:txBody>
      </p:sp>
      <p:sp>
        <p:nvSpPr>
          <p:cNvPr id="11" name="TextBox 10">
            <a:extLst>
              <a:ext uri="{FF2B5EF4-FFF2-40B4-BE49-F238E27FC236}">
                <a16:creationId xmlns:a16="http://schemas.microsoft.com/office/drawing/2014/main" id="{F4AF1CB0-B606-03BB-4A8E-69B7BB9CCDD1}"/>
              </a:ext>
            </a:extLst>
          </p:cNvPr>
          <p:cNvSpPr txBox="1"/>
          <p:nvPr/>
        </p:nvSpPr>
        <p:spPr>
          <a:xfrm>
            <a:off x="2697701" y="2337838"/>
            <a:ext cx="6797054" cy="646331"/>
          </a:xfrm>
          <a:prstGeom prst="rect">
            <a:avLst/>
          </a:prstGeom>
          <a:noFill/>
        </p:spPr>
        <p:txBody>
          <a:bodyPr wrap="none" rtlCol="0">
            <a:spAutoFit/>
          </a:bodyPr>
          <a:lstStyle/>
          <a:p>
            <a:r>
              <a:rPr lang="fa-IR" dirty="0"/>
              <a:t>حل: با توجه تعریف، درخت های الف، بو ج پر هستند؛ ولی درخت های د و ه پر نیستند.</a:t>
            </a:r>
          </a:p>
          <a:p>
            <a:endParaRPr lang="en-US" dirty="0"/>
          </a:p>
        </p:txBody>
      </p:sp>
    </p:spTree>
    <p:extLst>
      <p:ext uri="{BB962C8B-B14F-4D97-AF65-F5344CB8AC3E}">
        <p14:creationId xmlns:p14="http://schemas.microsoft.com/office/powerpoint/2010/main" val="603668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B690-9C49-EBD9-54A6-301C57B52309}"/>
              </a:ext>
            </a:extLst>
          </p:cNvPr>
          <p:cNvSpPr>
            <a:spLocks noGrp="1"/>
          </p:cNvSpPr>
          <p:nvPr>
            <p:ph type="title"/>
          </p:nvPr>
        </p:nvSpPr>
        <p:spPr/>
        <p:txBody>
          <a:bodyPr>
            <a:normAutofit fontScale="90000"/>
          </a:bodyPr>
          <a:lstStyle/>
          <a:p>
            <a:pPr algn="r" rtl="1"/>
            <a:r>
              <a:rPr lang="fa-IR" dirty="0"/>
              <a:t>مثال 8.8: با </a:t>
            </a:r>
            <a:r>
              <a:rPr lang="en-US" dirty="0"/>
              <a:t>n </a:t>
            </a:r>
            <a:r>
              <a:rPr lang="fa-IR" dirty="0"/>
              <a:t>کلمه چند درخت دودویی با ارتفاع </a:t>
            </a:r>
            <a:r>
              <a:rPr lang="en-US" dirty="0"/>
              <a:t>n-1 </a:t>
            </a:r>
            <a:r>
              <a:rPr lang="fa-IR" dirty="0"/>
              <a:t>میتوان ساخت؟</a:t>
            </a:r>
            <a:br>
              <a:rPr lang="fa-IR" dirty="0"/>
            </a:br>
            <a:endParaRPr lang="en-US" dirty="0"/>
          </a:p>
        </p:txBody>
      </p:sp>
      <p:sp>
        <p:nvSpPr>
          <p:cNvPr id="3" name="Content Placeholder 2">
            <a:extLst>
              <a:ext uri="{FF2B5EF4-FFF2-40B4-BE49-F238E27FC236}">
                <a16:creationId xmlns:a16="http://schemas.microsoft.com/office/drawing/2014/main" id="{4ABDD6DB-90E5-4E6B-A958-FB3E79222AFA}"/>
              </a:ext>
            </a:extLst>
          </p:cNvPr>
          <p:cNvSpPr>
            <a:spLocks noGrp="1"/>
          </p:cNvSpPr>
          <p:nvPr>
            <p:ph idx="1"/>
          </p:nvPr>
        </p:nvSpPr>
        <p:spPr/>
        <p:txBody>
          <a:bodyPr>
            <a:normAutofit fontScale="77500" lnSpcReduction="20000"/>
          </a:bodyPr>
          <a:lstStyle/>
          <a:p>
            <a:pPr algn="r" rtl="1"/>
            <a:r>
              <a:rPr lang="fa-IR" dirty="0"/>
              <a:t>حل: برای این که درخت دارای ارتفاع </a:t>
            </a:r>
            <a:r>
              <a:rPr lang="en-US" dirty="0"/>
              <a:t>n-1</a:t>
            </a:r>
            <a:r>
              <a:rPr lang="fa-IR" dirty="0"/>
              <a:t> باشد باید در هر سطح فقط یک گره داشته باشد. برای هر گره در هر سطح دو انتخاب برای قرار دادنآن ( به عنوان فرزند چپ یا راست) وجود دارد. پس تعداد انتخاب ها برای </a:t>
            </a:r>
            <a:r>
              <a:rPr lang="en-US" dirty="0"/>
              <a:t>n</a:t>
            </a:r>
            <a:r>
              <a:rPr lang="fa-IR" dirty="0"/>
              <a:t> گره را میتوان بدین صورت در نظر گرفت:»</a:t>
            </a:r>
          </a:p>
          <a:p>
            <a:pPr algn="r" rtl="1"/>
            <a:r>
              <a:rPr lang="fa-IR" dirty="0"/>
              <a:t>- اولین گره به عنوان ریشه قرار می گیرد و فقط یک انتخاب دارد.</a:t>
            </a:r>
          </a:p>
          <a:p>
            <a:pPr algn="r" rtl="1"/>
            <a:r>
              <a:rPr lang="fa-IR" dirty="0"/>
              <a:t>-دومین گره میتواند بعنوان فرزند چپیا راست پدر خود ( گره سطح بالاتر) قرار گیرد و دو انتخاب دارد.</a:t>
            </a:r>
          </a:p>
          <a:p>
            <a:pPr algn="r" rtl="1"/>
            <a:r>
              <a:rPr lang="fa-IR" dirty="0"/>
              <a:t>سومین گره می تواند به عنوان فرزندچپ یا راست پدر خود ( گره سطح بالاتر) قرار گیرد و دو انتخاب دارد.</a:t>
            </a:r>
          </a:p>
          <a:p>
            <a:pPr algn="r" rtl="1"/>
            <a:r>
              <a:rPr lang="fa-IR" dirty="0"/>
              <a:t>...</a:t>
            </a:r>
          </a:p>
          <a:p>
            <a:pPr algn="r" rtl="1"/>
            <a:r>
              <a:rPr lang="fa-IR" dirty="0"/>
              <a:t>...</a:t>
            </a:r>
          </a:p>
          <a:p>
            <a:pPr algn="r" rtl="1"/>
            <a:r>
              <a:rPr lang="fa-IR" dirty="0"/>
              <a:t>...</a:t>
            </a:r>
          </a:p>
          <a:p>
            <a:pPr algn="r" rtl="1"/>
            <a:r>
              <a:rPr lang="en-US" dirty="0"/>
              <a:t>N</a:t>
            </a:r>
            <a:r>
              <a:rPr lang="fa-IR" dirty="0"/>
              <a:t> امنین گره میتواند به عنوان فرزند چپ یا راست پدر خود ( گره سطح بالا تر) قرار گیرد و دو انتخاب دارد.</a:t>
            </a:r>
          </a:p>
          <a:p>
            <a:pPr algn="r" rtl="1"/>
            <a:r>
              <a:rPr lang="fa-IR" dirty="0"/>
              <a:t>پس تعداد کل انتخاب ها در یک درخت دودویی با ارتفاع </a:t>
            </a:r>
            <a:r>
              <a:rPr lang="en-US" dirty="0"/>
              <a:t>n-1</a:t>
            </a:r>
            <a:r>
              <a:rPr lang="fa-IR" dirty="0"/>
              <a:t> با توجه به اصل ضرب برابر است با:</a:t>
            </a:r>
            <a:endParaRPr lang="en-US" dirty="0"/>
          </a:p>
        </p:txBody>
      </p:sp>
    </p:spTree>
    <p:extLst>
      <p:ext uri="{BB962C8B-B14F-4D97-AF65-F5344CB8AC3E}">
        <p14:creationId xmlns:p14="http://schemas.microsoft.com/office/powerpoint/2010/main" val="2262766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43BD-F9BB-61B1-D6E6-F0219C2CDA1F}"/>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4A4989-4798-2420-1D10-D01717656637}"/>
                  </a:ext>
                </a:extLst>
              </p:cNvPr>
              <p:cNvSpPr>
                <a:spLocks noGrp="1"/>
              </p:cNvSpPr>
              <p:nvPr>
                <p:ph idx="1"/>
              </p:nvPr>
            </p:nvSpPr>
            <p:spPr>
              <a:xfrm>
                <a:off x="838200" y="1939925"/>
                <a:ext cx="10515600" cy="532193"/>
              </a:xfrm>
            </p:spPr>
            <p:txBody>
              <a:bodyPr>
                <a:normAutofit/>
              </a:bodyPr>
              <a:lstStyle/>
              <a:p>
                <a14:m>
                  <m:oMath xmlns:m="http://schemas.openxmlformats.org/officeDocument/2006/math">
                    <m:r>
                      <a:rPr lang="fa-IR" b="0" i="1" smtClean="0">
                        <a:latin typeface="Cambria Math" panose="02040503050406030204" pitchFamily="18" charset="0"/>
                      </a:rPr>
                      <m:t>1</m:t>
                    </m:r>
                    <m:r>
                      <a:rPr lang="fa-IR" b="0" i="1" smtClean="0">
                        <a:latin typeface="Cambria Math" panose="02040503050406030204" pitchFamily="18" charset="0"/>
                        <a:ea typeface="Cambria Math" panose="02040503050406030204" pitchFamily="18" charset="0"/>
                      </a:rPr>
                      <m:t>×</m:t>
                    </m:r>
                    <m:r>
                      <a:rPr lang="fa-IR" b="0" i="1" smtClean="0">
                        <a:latin typeface="Cambria Math" panose="02040503050406030204" pitchFamily="18" charset="0"/>
                        <a:ea typeface="Cambria Math" panose="02040503050406030204" pitchFamily="18" charset="0"/>
                      </a:rPr>
                      <m:t>2</m:t>
                    </m:r>
                    <m:r>
                      <a:rPr lang="fa-IR" b="0" i="1" smtClean="0">
                        <a:latin typeface="Cambria Math" panose="02040503050406030204" pitchFamily="18" charset="0"/>
                        <a:ea typeface="Cambria Math" panose="02040503050406030204" pitchFamily="18" charset="0"/>
                      </a:rPr>
                      <m:t>×</m:t>
                    </m:r>
                    <m:r>
                      <a:rPr lang="fa-IR" b="0" i="1" smtClean="0">
                        <a:latin typeface="Cambria Math" panose="02040503050406030204" pitchFamily="18" charset="0"/>
                        <a:ea typeface="Cambria Math" panose="02040503050406030204" pitchFamily="18" charset="0"/>
                      </a:rPr>
                      <m:t>2</m:t>
                    </m:r>
                    <m:r>
                      <a:rPr lang="fa-IR" b="0" i="1" smtClean="0">
                        <a:latin typeface="Cambria Math" panose="02040503050406030204" pitchFamily="18" charset="0"/>
                        <a:ea typeface="Cambria Math" panose="02040503050406030204" pitchFamily="18" charset="0"/>
                      </a:rPr>
                      <m:t>×</m:t>
                    </m:r>
                    <m:r>
                      <a:rPr lang="fa-IR" b="0" i="1" smtClean="0">
                        <a:latin typeface="Cambria Math" panose="02040503050406030204" pitchFamily="18" charset="0"/>
                        <a:ea typeface="Cambria Math" panose="02040503050406030204" pitchFamily="18" charset="0"/>
                      </a:rPr>
                      <m:t>2</m:t>
                    </m:r>
                    <m:r>
                      <a:rPr lang="fa-IR" b="0" i="1" smtClean="0">
                        <a:latin typeface="Cambria Math" panose="02040503050406030204" pitchFamily="18" charset="0"/>
                        <a:ea typeface="Cambria Math" panose="02040503050406030204" pitchFamily="18" charset="0"/>
                      </a:rPr>
                      <m:t>×⋯×</m:t>
                    </m:r>
                    <m:r>
                      <a:rPr lang="fa-IR" b="0" i="1" smtClean="0">
                        <a:latin typeface="Cambria Math" panose="02040503050406030204" pitchFamily="18" charset="0"/>
                        <a:ea typeface="Cambria Math" panose="02040503050406030204" pitchFamily="18" charset="0"/>
                      </a:rPr>
                      <m:t>2</m:t>
                    </m:r>
                    <m:r>
                      <a:rPr lang="fa-IR" b="0" i="1" smtClean="0">
                        <a:latin typeface="Cambria Math" panose="02040503050406030204" pitchFamily="18" charset="0"/>
                        <a:ea typeface="Cambria Math" panose="02040503050406030204" pitchFamily="18" charset="0"/>
                      </a:rPr>
                      <m:t>=</m:t>
                    </m:r>
                    <m:sSup>
                      <m:sSupPr>
                        <m:ctrlPr>
                          <a:rPr lang="fa-IR" b="0" i="1" smtClean="0">
                            <a:latin typeface="Cambria Math" panose="02040503050406030204" pitchFamily="18" charset="0"/>
                            <a:ea typeface="Cambria Math" panose="02040503050406030204" pitchFamily="18" charset="0"/>
                          </a:rPr>
                        </m:ctrlPr>
                      </m:sSupPr>
                      <m:e>
                        <m:r>
                          <a:rPr lang="fa-IR"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p>
                    </m:sSup>
                  </m:oMath>
                </a14:m>
                <a:endParaRPr lang="en-US" dirty="0"/>
              </a:p>
            </p:txBody>
          </p:sp>
        </mc:Choice>
        <mc:Fallback xmlns="">
          <p:sp>
            <p:nvSpPr>
              <p:cNvPr id="3" name="Content Placeholder 2">
                <a:extLst>
                  <a:ext uri="{FF2B5EF4-FFF2-40B4-BE49-F238E27FC236}">
                    <a16:creationId xmlns:a16="http://schemas.microsoft.com/office/drawing/2014/main" id="{CC4A4989-4798-2420-1D10-D01717656637}"/>
                  </a:ext>
                </a:extLst>
              </p:cNvPr>
              <p:cNvSpPr>
                <a:spLocks noGrp="1" noRot="1" noChangeAspect="1" noMove="1" noResize="1" noEditPoints="1" noAdjustHandles="1" noChangeArrowheads="1" noChangeShapeType="1" noTextEdit="1"/>
              </p:cNvSpPr>
              <p:nvPr>
                <p:ph idx="1"/>
              </p:nvPr>
            </p:nvSpPr>
            <p:spPr>
              <a:xfrm>
                <a:off x="838200" y="1939925"/>
                <a:ext cx="10515600" cy="532193"/>
              </a:xfrm>
              <a:blipFill>
                <a:blip r:embed="rId2"/>
                <a:stretch>
                  <a:fillRect/>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id="{FF182BCB-52B8-FFBA-D472-F09260AA8910}"/>
              </a:ext>
            </a:extLst>
          </p:cNvPr>
          <p:cNvSpPr/>
          <p:nvPr/>
        </p:nvSpPr>
        <p:spPr>
          <a:xfrm rot="16200000">
            <a:off x="2591881" y="934039"/>
            <a:ext cx="431800" cy="3507960"/>
          </a:xfrm>
          <a:prstGeom prst="leftBrace">
            <a:avLst>
              <a:gd name="adj1" fmla="val 78507"/>
              <a:gd name="adj2" fmla="val 455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CDDE9A64-E328-92E9-A3E1-3EB9B59C520B}"/>
                  </a:ext>
                </a:extLst>
              </p:cNvPr>
              <p:cNvSpPr txBox="1">
                <a:spLocks/>
              </p:cNvSpPr>
              <p:nvPr/>
            </p:nvSpPr>
            <p:spPr>
              <a:xfrm>
                <a:off x="1917700" y="2997199"/>
                <a:ext cx="1333500" cy="43180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oMath>
                </a14:m>
                <a:endParaRPr lang="en-US" dirty="0"/>
              </a:p>
            </p:txBody>
          </p:sp>
        </mc:Choice>
        <mc:Fallback xmlns="">
          <p:sp>
            <p:nvSpPr>
              <p:cNvPr id="5" name="Content Placeholder 2">
                <a:extLst>
                  <a:ext uri="{FF2B5EF4-FFF2-40B4-BE49-F238E27FC236}">
                    <a16:creationId xmlns:a16="http://schemas.microsoft.com/office/drawing/2014/main" id="{CDDE9A64-E328-92E9-A3E1-3EB9B59C520B}"/>
                  </a:ext>
                </a:extLst>
              </p:cNvPr>
              <p:cNvSpPr txBox="1">
                <a:spLocks noRot="1" noChangeAspect="1" noMove="1" noResize="1" noEditPoints="1" noAdjustHandles="1" noChangeArrowheads="1" noChangeShapeType="1" noTextEdit="1"/>
              </p:cNvSpPr>
              <p:nvPr/>
            </p:nvSpPr>
            <p:spPr>
              <a:xfrm>
                <a:off x="1917700" y="2997199"/>
                <a:ext cx="1333500" cy="431801"/>
              </a:xfrm>
              <a:prstGeom prst="rect">
                <a:avLst/>
              </a:prstGeom>
              <a:blipFill>
                <a:blip r:embed="rId3"/>
                <a:stretch>
                  <a:fillRect l="-6422" t="-15493" b="-23944"/>
                </a:stretch>
              </a:blipFill>
            </p:spPr>
            <p:txBody>
              <a:bodyPr/>
              <a:lstStyle/>
              <a:p>
                <a:r>
                  <a:rPr lang="en-US">
                    <a:noFill/>
                  </a:rPr>
                  <a:t> </a:t>
                </a:r>
              </a:p>
            </p:txBody>
          </p:sp>
        </mc:Fallback>
      </mc:AlternateContent>
    </p:spTree>
    <p:extLst>
      <p:ext uri="{BB962C8B-B14F-4D97-AF65-F5344CB8AC3E}">
        <p14:creationId xmlns:p14="http://schemas.microsoft.com/office/powerpoint/2010/main" val="6852897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D52CE-DF73-C0D6-AC5D-4C93D303A4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8FF86F-BCD8-7AF0-1747-EB25679C6A2B}"/>
              </a:ext>
            </a:extLst>
          </p:cNvPr>
          <p:cNvSpPr>
            <a:spLocks noGrp="1"/>
          </p:cNvSpPr>
          <p:nvPr>
            <p:ph idx="1"/>
          </p:nvPr>
        </p:nvSpPr>
        <p:spPr>
          <a:xfrm>
            <a:off x="838200" y="1825625"/>
            <a:ext cx="10515600" cy="815975"/>
          </a:xfrm>
        </p:spPr>
        <p:txBody>
          <a:bodyPr/>
          <a:lstStyle/>
          <a:p>
            <a:pPr algn="r" rtl="1"/>
            <a:r>
              <a:rPr lang="fa-IR" dirty="0"/>
              <a:t>مثال 9.9: درخت های دودویی با ارتفاع 2 را که دارای 3 گره باشند رسم کنید.</a:t>
            </a:r>
          </a:p>
          <a:p>
            <a:pPr algn="r" rtl="1"/>
            <a:endParaRPr lang="en-US" dirty="0"/>
          </a:p>
        </p:txBody>
      </p:sp>
      <p:sp>
        <p:nvSpPr>
          <p:cNvPr id="4" name="Oval 3">
            <a:extLst>
              <a:ext uri="{FF2B5EF4-FFF2-40B4-BE49-F238E27FC236}">
                <a16:creationId xmlns:a16="http://schemas.microsoft.com/office/drawing/2014/main" id="{2255EB58-03B8-0EC5-A222-97D97B11232A}"/>
              </a:ext>
            </a:extLst>
          </p:cNvPr>
          <p:cNvSpPr/>
          <p:nvPr/>
        </p:nvSpPr>
        <p:spPr>
          <a:xfrm flipH="1">
            <a:off x="1511300" y="2853644"/>
            <a:ext cx="482600" cy="534307"/>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7" name="Oval 6">
            <a:extLst>
              <a:ext uri="{FF2B5EF4-FFF2-40B4-BE49-F238E27FC236}">
                <a16:creationId xmlns:a16="http://schemas.microsoft.com/office/drawing/2014/main" id="{16C3BD5B-6378-476A-E11F-C979576C6255}"/>
              </a:ext>
            </a:extLst>
          </p:cNvPr>
          <p:cNvSpPr/>
          <p:nvPr/>
        </p:nvSpPr>
        <p:spPr>
          <a:xfrm flipH="1">
            <a:off x="4851400" y="2867366"/>
            <a:ext cx="482600" cy="534307"/>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8" name="Oval 7">
            <a:extLst>
              <a:ext uri="{FF2B5EF4-FFF2-40B4-BE49-F238E27FC236}">
                <a16:creationId xmlns:a16="http://schemas.microsoft.com/office/drawing/2014/main" id="{ECB8B3F5-48DC-F073-4B85-5EFA9F1E5F5A}"/>
              </a:ext>
            </a:extLst>
          </p:cNvPr>
          <p:cNvSpPr/>
          <p:nvPr/>
        </p:nvSpPr>
        <p:spPr>
          <a:xfrm flipH="1">
            <a:off x="3937000" y="4077041"/>
            <a:ext cx="482600" cy="534307"/>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9" name="Oval 8">
            <a:extLst>
              <a:ext uri="{FF2B5EF4-FFF2-40B4-BE49-F238E27FC236}">
                <a16:creationId xmlns:a16="http://schemas.microsoft.com/office/drawing/2014/main" id="{756F1D95-E637-01E2-A6B1-50395D9A3037}"/>
              </a:ext>
            </a:extLst>
          </p:cNvPr>
          <p:cNvSpPr/>
          <p:nvPr/>
        </p:nvSpPr>
        <p:spPr>
          <a:xfrm flipH="1">
            <a:off x="3073400" y="5372441"/>
            <a:ext cx="482600" cy="534307"/>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0" name="Oval 9">
            <a:extLst>
              <a:ext uri="{FF2B5EF4-FFF2-40B4-BE49-F238E27FC236}">
                <a16:creationId xmlns:a16="http://schemas.microsoft.com/office/drawing/2014/main" id="{3B3269D1-EF49-DF03-8924-9CD4F54E955C}"/>
              </a:ext>
            </a:extLst>
          </p:cNvPr>
          <p:cNvSpPr/>
          <p:nvPr/>
        </p:nvSpPr>
        <p:spPr>
          <a:xfrm flipH="1">
            <a:off x="5981700" y="2924741"/>
            <a:ext cx="482600" cy="534307"/>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1" name="Oval 10">
            <a:extLst>
              <a:ext uri="{FF2B5EF4-FFF2-40B4-BE49-F238E27FC236}">
                <a16:creationId xmlns:a16="http://schemas.microsoft.com/office/drawing/2014/main" id="{27DF7A3A-B7EC-37A6-2F6A-7B92E9F35081}"/>
              </a:ext>
            </a:extLst>
          </p:cNvPr>
          <p:cNvSpPr/>
          <p:nvPr/>
        </p:nvSpPr>
        <p:spPr>
          <a:xfrm flipH="1">
            <a:off x="6832600" y="4006622"/>
            <a:ext cx="482600" cy="534307"/>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2" name="Oval 11">
            <a:extLst>
              <a:ext uri="{FF2B5EF4-FFF2-40B4-BE49-F238E27FC236}">
                <a16:creationId xmlns:a16="http://schemas.microsoft.com/office/drawing/2014/main" id="{1F01A509-5F9A-73E0-655C-53463B5B9F75}"/>
              </a:ext>
            </a:extLst>
          </p:cNvPr>
          <p:cNvSpPr/>
          <p:nvPr/>
        </p:nvSpPr>
        <p:spPr>
          <a:xfrm flipH="1">
            <a:off x="7886700" y="5213916"/>
            <a:ext cx="482600" cy="534307"/>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3" name="Oval 12">
            <a:extLst>
              <a:ext uri="{FF2B5EF4-FFF2-40B4-BE49-F238E27FC236}">
                <a16:creationId xmlns:a16="http://schemas.microsoft.com/office/drawing/2014/main" id="{24E160E5-D021-D402-1093-6E83AB51B510}"/>
              </a:ext>
            </a:extLst>
          </p:cNvPr>
          <p:cNvSpPr/>
          <p:nvPr/>
        </p:nvSpPr>
        <p:spPr>
          <a:xfrm flipH="1">
            <a:off x="800100" y="4077494"/>
            <a:ext cx="482600" cy="534307"/>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4" name="Oval 13">
            <a:extLst>
              <a:ext uri="{FF2B5EF4-FFF2-40B4-BE49-F238E27FC236}">
                <a16:creationId xmlns:a16="http://schemas.microsoft.com/office/drawing/2014/main" id="{A73F5837-DBD5-DBF5-98F2-AFA373094017}"/>
              </a:ext>
            </a:extLst>
          </p:cNvPr>
          <p:cNvSpPr/>
          <p:nvPr/>
        </p:nvSpPr>
        <p:spPr>
          <a:xfrm flipH="1">
            <a:off x="1282700" y="5216297"/>
            <a:ext cx="482600" cy="534307"/>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5" name="Oval 14">
            <a:extLst>
              <a:ext uri="{FF2B5EF4-FFF2-40B4-BE49-F238E27FC236}">
                <a16:creationId xmlns:a16="http://schemas.microsoft.com/office/drawing/2014/main" id="{3D46ECE3-CCDB-178A-3539-EDF5BA2A2F89}"/>
              </a:ext>
            </a:extLst>
          </p:cNvPr>
          <p:cNvSpPr/>
          <p:nvPr/>
        </p:nvSpPr>
        <p:spPr>
          <a:xfrm flipH="1">
            <a:off x="9537700" y="2790144"/>
            <a:ext cx="482600" cy="534307"/>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6" name="Oval 15">
            <a:extLst>
              <a:ext uri="{FF2B5EF4-FFF2-40B4-BE49-F238E27FC236}">
                <a16:creationId xmlns:a16="http://schemas.microsoft.com/office/drawing/2014/main" id="{0949DE62-A806-66D0-A9C3-E47956DA59EA}"/>
              </a:ext>
            </a:extLst>
          </p:cNvPr>
          <p:cNvSpPr/>
          <p:nvPr/>
        </p:nvSpPr>
        <p:spPr>
          <a:xfrm flipH="1">
            <a:off x="10604500" y="3949246"/>
            <a:ext cx="482600" cy="534307"/>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7" name="Oval 16">
            <a:extLst>
              <a:ext uri="{FF2B5EF4-FFF2-40B4-BE49-F238E27FC236}">
                <a16:creationId xmlns:a16="http://schemas.microsoft.com/office/drawing/2014/main" id="{A5AA9A61-40BF-23A6-B83B-20701CED7996}"/>
              </a:ext>
            </a:extLst>
          </p:cNvPr>
          <p:cNvSpPr/>
          <p:nvPr/>
        </p:nvSpPr>
        <p:spPr>
          <a:xfrm flipH="1">
            <a:off x="9486900" y="5372441"/>
            <a:ext cx="482600" cy="534307"/>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cxnSp>
        <p:nvCxnSpPr>
          <p:cNvPr id="19" name="Straight Connector 18">
            <a:extLst>
              <a:ext uri="{FF2B5EF4-FFF2-40B4-BE49-F238E27FC236}">
                <a16:creationId xmlns:a16="http://schemas.microsoft.com/office/drawing/2014/main" id="{1DDA09B7-7AA3-2C36-B9DD-EC0C885160C5}"/>
              </a:ext>
            </a:extLst>
          </p:cNvPr>
          <p:cNvCxnSpPr>
            <a:stCxn id="4" idx="4"/>
            <a:endCxn id="13" idx="1"/>
          </p:cNvCxnSpPr>
          <p:nvPr/>
        </p:nvCxnSpPr>
        <p:spPr>
          <a:xfrm flipH="1">
            <a:off x="1212025" y="3387951"/>
            <a:ext cx="540575" cy="76779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0987487-6172-5C74-5C55-AE621DB0037D}"/>
              </a:ext>
            </a:extLst>
          </p:cNvPr>
          <p:cNvCxnSpPr>
            <a:cxnSpLocks/>
            <a:stCxn id="14" idx="0"/>
            <a:endCxn id="13" idx="4"/>
          </p:cNvCxnSpPr>
          <p:nvPr/>
        </p:nvCxnSpPr>
        <p:spPr>
          <a:xfrm flipH="1" flipV="1">
            <a:off x="1041400" y="4611801"/>
            <a:ext cx="482600" cy="6044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85D42F-B9AB-02C5-C517-2B19AF4E8AE8}"/>
              </a:ext>
            </a:extLst>
          </p:cNvPr>
          <p:cNvCxnSpPr>
            <a:cxnSpLocks/>
            <a:stCxn id="8" idx="5"/>
            <a:endCxn id="9" idx="1"/>
          </p:cNvCxnSpPr>
          <p:nvPr/>
        </p:nvCxnSpPr>
        <p:spPr>
          <a:xfrm flipH="1">
            <a:off x="3485325" y="4533101"/>
            <a:ext cx="522350" cy="91758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3EF2C08-31DB-4277-D6EA-738C516A626A}"/>
              </a:ext>
            </a:extLst>
          </p:cNvPr>
          <p:cNvCxnSpPr>
            <a:cxnSpLocks/>
            <a:stCxn id="7" idx="5"/>
            <a:endCxn id="8" idx="1"/>
          </p:cNvCxnSpPr>
          <p:nvPr/>
        </p:nvCxnSpPr>
        <p:spPr>
          <a:xfrm flipH="1">
            <a:off x="4348925" y="3323426"/>
            <a:ext cx="573150" cy="83186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67F1E88-8ED1-A82D-3ED6-611FA56FA1D7}"/>
              </a:ext>
            </a:extLst>
          </p:cNvPr>
          <p:cNvCxnSpPr>
            <a:cxnSpLocks/>
            <a:stCxn id="10" idx="4"/>
            <a:endCxn id="11" idx="7"/>
          </p:cNvCxnSpPr>
          <p:nvPr/>
        </p:nvCxnSpPr>
        <p:spPr>
          <a:xfrm>
            <a:off x="6223000" y="3459048"/>
            <a:ext cx="680275" cy="62582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EE5A685-D69A-ABEC-A84D-1682A1B4834F}"/>
              </a:ext>
            </a:extLst>
          </p:cNvPr>
          <p:cNvCxnSpPr>
            <a:cxnSpLocks/>
            <a:stCxn id="11" idx="4"/>
            <a:endCxn id="12" idx="7"/>
          </p:cNvCxnSpPr>
          <p:nvPr/>
        </p:nvCxnSpPr>
        <p:spPr>
          <a:xfrm>
            <a:off x="7073900" y="4540929"/>
            <a:ext cx="883475" cy="75123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3F6F87B-16FC-ED4D-B3AE-663454226961}"/>
              </a:ext>
            </a:extLst>
          </p:cNvPr>
          <p:cNvCxnSpPr>
            <a:cxnSpLocks/>
            <a:stCxn id="16" idx="5"/>
            <a:endCxn id="17" idx="1"/>
          </p:cNvCxnSpPr>
          <p:nvPr/>
        </p:nvCxnSpPr>
        <p:spPr>
          <a:xfrm flipH="1">
            <a:off x="9898825" y="4405306"/>
            <a:ext cx="776350" cy="104538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81A52D0-182E-C116-FB4E-B818D462D58F}"/>
              </a:ext>
            </a:extLst>
          </p:cNvPr>
          <p:cNvCxnSpPr>
            <a:cxnSpLocks/>
            <a:stCxn id="15" idx="4"/>
            <a:endCxn id="16" idx="7"/>
          </p:cNvCxnSpPr>
          <p:nvPr/>
        </p:nvCxnSpPr>
        <p:spPr>
          <a:xfrm>
            <a:off x="9779000" y="3324451"/>
            <a:ext cx="896175" cy="70304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3BEF110-438C-B7A4-4FE9-85DF2FA5B0E5}"/>
              </a:ext>
            </a:extLst>
          </p:cNvPr>
          <p:cNvSpPr txBox="1"/>
          <p:nvPr/>
        </p:nvSpPr>
        <p:spPr>
          <a:xfrm>
            <a:off x="2795004" y="6197600"/>
            <a:ext cx="3206327" cy="369332"/>
          </a:xfrm>
          <a:prstGeom prst="rect">
            <a:avLst/>
          </a:prstGeom>
          <a:noFill/>
        </p:spPr>
        <p:txBody>
          <a:bodyPr wrap="none" rtlCol="0">
            <a:spAutoFit/>
          </a:bodyPr>
          <a:lstStyle/>
          <a:p>
            <a:pPr algn="r" rtl="1"/>
            <a:r>
              <a:rPr lang="fa-IR" dirty="0"/>
              <a:t>درخت های دودویی با </a:t>
            </a:r>
            <a:r>
              <a:rPr lang="en-US" dirty="0"/>
              <a:t>3</a:t>
            </a:r>
            <a:r>
              <a:rPr lang="fa-IR" dirty="0"/>
              <a:t> گره و ارتفاع 2</a:t>
            </a:r>
            <a:endParaRPr lang="en-US" dirty="0"/>
          </a:p>
        </p:txBody>
      </p:sp>
    </p:spTree>
    <p:extLst>
      <p:ext uri="{BB962C8B-B14F-4D97-AF65-F5344CB8AC3E}">
        <p14:creationId xmlns:p14="http://schemas.microsoft.com/office/powerpoint/2010/main" val="2947472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8044-7063-4F9D-2905-5989C70DA7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05B4C1-F9D1-2FBC-E1E9-9F06425FEFEA}"/>
              </a:ext>
            </a:extLst>
          </p:cNvPr>
          <p:cNvSpPr>
            <a:spLocks noGrp="1"/>
          </p:cNvSpPr>
          <p:nvPr>
            <p:ph idx="1"/>
          </p:nvPr>
        </p:nvSpPr>
        <p:spPr/>
        <p:txBody>
          <a:bodyPr/>
          <a:lstStyle/>
          <a:p>
            <a:pPr algn="r" rtl="1"/>
            <a:r>
              <a:rPr lang="fa-IR" dirty="0"/>
              <a:t>مثال 10.8: در پیاده سازی درخت دودویی هر گره از درخت دارای دو قسمت داده ای و پیوندی است. قسمت داده ای برای ذخیره داده ها و قسمت پیوندی برای  اتصال گره ها به یکدیگر استفاده می شود. فرض کنید قسمت پیوندی دارای دو فیلد </a:t>
            </a:r>
            <a:r>
              <a:rPr lang="en-US" dirty="0"/>
              <a:t>left</a:t>
            </a:r>
            <a:r>
              <a:rPr lang="fa-IR" dirty="0"/>
              <a:t> و </a:t>
            </a:r>
            <a:r>
              <a:rPr lang="en-US" dirty="0"/>
              <a:t>right</a:t>
            </a:r>
            <a:r>
              <a:rPr lang="fa-IR" dirty="0"/>
              <a:t> است که به ترتیب به فرزندان چپ و راست گره اشاره می کنند. اگر یک گره فرزندچپ یا راست نداشته باشد اشاره گر آن </a:t>
            </a:r>
            <a:r>
              <a:rPr lang="en-US" dirty="0"/>
              <a:t>null</a:t>
            </a:r>
            <a:r>
              <a:rPr lang="fa-IR" dirty="0"/>
              <a:t> خواهد بود. با توجه به پیاده سازی بیان شده ثابت کنید تعداد فیلد های </a:t>
            </a:r>
            <a:r>
              <a:rPr lang="en-US" dirty="0"/>
              <a:t>null</a:t>
            </a:r>
            <a:r>
              <a:rPr lang="fa-IR" dirty="0"/>
              <a:t> در درخت دودویی که با </a:t>
            </a:r>
            <a:r>
              <a:rPr lang="en-US" dirty="0"/>
              <a:t>n</a:t>
            </a:r>
            <a:r>
              <a:rPr lang="fa-IR" dirty="0"/>
              <a:t> گره ساخته می شود به شکل درخت بستگی ندارد و همیشه برابر </a:t>
            </a:r>
            <a:r>
              <a:rPr lang="en-US" dirty="0"/>
              <a:t>n+1</a:t>
            </a:r>
            <a:r>
              <a:rPr lang="fa-IR" dirty="0"/>
              <a:t> است.</a:t>
            </a:r>
            <a:endParaRPr lang="en-US" dirty="0"/>
          </a:p>
        </p:txBody>
      </p:sp>
    </p:spTree>
    <p:extLst>
      <p:ext uri="{BB962C8B-B14F-4D97-AF65-F5344CB8AC3E}">
        <p14:creationId xmlns:p14="http://schemas.microsoft.com/office/powerpoint/2010/main" val="2578040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3440-10A7-5AA2-6AD8-6FAED423157B}"/>
              </a:ext>
            </a:extLst>
          </p:cNvPr>
          <p:cNvSpPr>
            <a:spLocks noGrp="1"/>
          </p:cNvSpPr>
          <p:nvPr>
            <p:ph type="title"/>
          </p:nvPr>
        </p:nvSpPr>
        <p:spPr>
          <a:xfrm>
            <a:off x="965200" y="339725"/>
            <a:ext cx="10515600" cy="1325563"/>
          </a:xfrm>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881F6-11BF-2703-574C-23291A42D281}"/>
                  </a:ext>
                </a:extLst>
              </p:cNvPr>
              <p:cNvSpPr>
                <a:spLocks noGrp="1"/>
              </p:cNvSpPr>
              <p:nvPr>
                <p:ph idx="1"/>
              </p:nvPr>
            </p:nvSpPr>
            <p:spPr/>
            <p:txBody>
              <a:bodyPr/>
              <a:lstStyle/>
              <a:p>
                <a:pPr algn="r" rtl="1"/>
                <a:r>
                  <a:rPr lang="fa-IR" dirty="0"/>
                  <a:t>حل: تعداد کل فیلدهای پیوندی </a:t>
                </a:r>
                <a:r>
                  <a:rPr lang="en-US" dirty="0"/>
                  <a:t>2n</a:t>
                </a:r>
                <a:r>
                  <a:rPr lang="fa-IR" dirty="0"/>
                  <a:t> است. از این تعداد، </a:t>
                </a:r>
                <a:r>
                  <a:rPr lang="en-US" dirty="0"/>
                  <a:t>n-1</a:t>
                </a:r>
                <a:r>
                  <a:rPr lang="fa-IR" dirty="0"/>
                  <a:t> تای آن ها ( برابر تعداد یال های درخت ) استفاده شده است. برای به دست آوردن تعداد فیلد های </a:t>
                </a:r>
                <a:r>
                  <a:rPr lang="en-US" dirty="0"/>
                  <a:t>null</a:t>
                </a:r>
                <a:r>
                  <a:rPr lang="fa-IR" dirty="0"/>
                  <a:t> کافیست تعداد فیلدذهای استفاده شده را از تعداد کل فیلدها کم کنیم. بنابراین خواهیم داشت:</a:t>
                </a:r>
              </a:p>
              <a:p>
                <a:pPr algn="l"/>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fa-IR" b="0" i="1" smtClean="0">
                        <a:latin typeface="Cambria Math" panose="02040503050406030204" pitchFamily="18" charset="0"/>
                        <a:ea typeface="Cambria Math" panose="02040503050406030204" pitchFamily="18" charset="0"/>
                      </a:rPr>
                      <m:t>تعداد</m:t>
                    </m:r>
                    <m:r>
                      <a:rPr lang="fa-IR" b="0" i="1" smtClean="0">
                        <a:latin typeface="Cambria Math" panose="02040503050406030204" pitchFamily="18" charset="0"/>
                        <a:ea typeface="Cambria Math" panose="02040503050406030204" pitchFamily="18" charset="0"/>
                      </a:rPr>
                      <m:t> </m:t>
                    </m:r>
                    <m:r>
                      <a:rPr lang="fa-IR" b="0" i="1" smtClean="0">
                        <a:latin typeface="Cambria Math" panose="02040503050406030204" pitchFamily="18" charset="0"/>
                        <a:ea typeface="Cambria Math" panose="02040503050406030204" pitchFamily="18" charset="0"/>
                      </a:rPr>
                      <m:t>فیلدهای</m:t>
                    </m:r>
                    <m:r>
                      <a:rPr lang="fa-IR"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𝑛𝑢𝑙𝑙</m:t>
                    </m:r>
                  </m:oMath>
                </a14:m>
                <a:endParaRPr lang="en-US" dirty="0"/>
              </a:p>
              <a:p>
                <a:pPr algn="l"/>
                <a:endParaRPr lang="en-US" dirty="0"/>
              </a:p>
              <a:p>
                <a:pPr algn="r" rtl="1"/>
                <a:endParaRPr lang="en-US" dirty="0"/>
              </a:p>
            </p:txBody>
          </p:sp>
        </mc:Choice>
        <mc:Fallback xmlns="">
          <p:sp>
            <p:nvSpPr>
              <p:cNvPr id="3" name="Content Placeholder 2">
                <a:extLst>
                  <a:ext uri="{FF2B5EF4-FFF2-40B4-BE49-F238E27FC236}">
                    <a16:creationId xmlns:a16="http://schemas.microsoft.com/office/drawing/2014/main" id="{EE9881F6-11BF-2703-574C-23291A42D281}"/>
                  </a:ext>
                </a:extLst>
              </p:cNvPr>
              <p:cNvSpPr>
                <a:spLocks noGrp="1" noRot="1" noChangeAspect="1" noMove="1" noResize="1" noEditPoints="1" noAdjustHandles="1" noChangeArrowheads="1" noChangeShapeType="1" noTextEdit="1"/>
              </p:cNvSpPr>
              <p:nvPr>
                <p:ph idx="1"/>
              </p:nvPr>
            </p:nvSpPr>
            <p:spPr>
              <a:blipFill>
                <a:blip r:embed="rId2"/>
                <a:stretch>
                  <a:fillRect l="-522" t="-2661" r="-1043"/>
                </a:stretch>
              </a:blipFill>
            </p:spPr>
            <p:txBody>
              <a:bodyPr/>
              <a:lstStyle/>
              <a:p>
                <a:r>
                  <a:rPr lang="en-US">
                    <a:noFill/>
                  </a:rPr>
                  <a:t> </a:t>
                </a:r>
              </a:p>
            </p:txBody>
          </p:sp>
        </mc:Fallback>
      </mc:AlternateContent>
    </p:spTree>
    <p:extLst>
      <p:ext uri="{BB962C8B-B14F-4D97-AF65-F5344CB8AC3E}">
        <p14:creationId xmlns:p14="http://schemas.microsoft.com/office/powerpoint/2010/main" val="2638918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8743-003F-DC5E-FC55-7EA98415E0B4}"/>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A5C334-E3DD-946D-1BCB-A6F8DBB8C0E6}"/>
                  </a:ext>
                </a:extLst>
              </p:cNvPr>
              <p:cNvSpPr>
                <a:spLocks noGrp="1"/>
              </p:cNvSpPr>
              <p:nvPr>
                <p:ph idx="1"/>
              </p:nvPr>
            </p:nvSpPr>
            <p:spPr/>
            <p:txBody>
              <a:bodyPr>
                <a:normAutofit/>
              </a:bodyPr>
              <a:lstStyle/>
              <a:p>
                <a:pPr algn="r" rtl="1"/>
                <a:r>
                  <a:rPr lang="fa-IR" dirty="0"/>
                  <a:t>مثال های 8.11: فرض کنید </a:t>
                </a:r>
                <a:r>
                  <a:rPr lang="en-US" dirty="0"/>
                  <a:t>T</a:t>
                </a:r>
                <a:r>
                  <a:rPr lang="fa-IR" dirty="0"/>
                  <a:t> یک درخت دودویی محض با </a:t>
                </a:r>
                <a:r>
                  <a:rPr lang="en-US" dirty="0"/>
                  <a:t>n</a:t>
                </a:r>
                <a:r>
                  <a:rPr lang="fa-IR" dirty="0"/>
                  <a:t> گره است. اگر </a:t>
                </a:r>
                <a:r>
                  <a:rPr lang="en-US" dirty="0"/>
                  <a:t>E(t)</a:t>
                </a:r>
                <a:r>
                  <a:rPr lang="fa-IR" dirty="0"/>
                  <a:t> مجموع عمق برگ های درخت، </a:t>
                </a:r>
                <a:r>
                  <a:rPr lang="en-US" dirty="0"/>
                  <a:t>I(t)</a:t>
                </a:r>
                <a:r>
                  <a:rPr lang="fa-IR" dirty="0"/>
                  <a:t> مجموع  عمق گره های غیر برگ و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oMath>
                </a14:m>
                <a:r>
                  <a:rPr lang="fa-IR" dirty="0"/>
                  <a:t> باشد کدامیک از این روابط برقرار است؟</a:t>
                </a:r>
              </a:p>
              <a:p>
                <a:pPr algn="l"/>
                <a14:m>
                  <m:oMath xmlns:m="http://schemas.openxmlformats.org/officeDocument/2006/math">
                    <m:r>
                      <a:rPr lang="fa-IR" b="0" i="1" smtClean="0">
                        <a:latin typeface="Cambria Math" panose="02040503050406030204" pitchFamily="18" charset="0"/>
                      </a:rPr>
                      <m:t>1</m:t>
                    </m:r>
                    <m:r>
                      <a:rPr lang="fa-IR"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rPr>
                      <m:t>1</m:t>
                    </m:r>
                  </m:oMath>
                </a14:m>
                <a:endParaRPr lang="en-US" b="0" dirty="0"/>
              </a:p>
              <a:p>
                <a14:m>
                  <m:oMath xmlns:m="http://schemas.openxmlformats.org/officeDocument/2006/math">
                    <m:r>
                      <a:rPr lang="en-US" b="1" i="1" smtClean="0">
                        <a:latin typeface="Cambria Math" panose="02040503050406030204" pitchFamily="18" charset="0"/>
                      </a:rPr>
                      <m:t>𝟐</m:t>
                    </m:r>
                    <m:r>
                      <a:rPr lang="fa-IR" b="1" i="1" smtClean="0">
                        <a:latin typeface="Cambria Math" panose="02040503050406030204" pitchFamily="18" charset="0"/>
                      </a:rPr>
                      <m:t>.</m:t>
                    </m:r>
                    <m:r>
                      <a:rPr lang="en-US" b="1" i="1" smtClean="0">
                        <a:latin typeface="Cambria Math" panose="02040503050406030204" pitchFamily="18" charset="0"/>
                      </a:rPr>
                      <m:t>𝑻</m:t>
                    </m:r>
                    <m:d>
                      <m:dPr>
                        <m:ctrlPr>
                          <a:rPr lang="en-US" b="1" i="1" smtClean="0">
                            <a:latin typeface="Cambria Math" panose="02040503050406030204" pitchFamily="18" charset="0"/>
                          </a:rPr>
                        </m:ctrlPr>
                      </m:dPr>
                      <m:e>
                        <m:r>
                          <a:rPr lang="en-US" b="1" i="1" smtClean="0">
                            <a:latin typeface="Cambria Math" panose="02040503050406030204" pitchFamily="18" charset="0"/>
                          </a:rPr>
                          <m:t>𝒏</m:t>
                        </m:r>
                      </m:e>
                    </m:d>
                    <m:r>
                      <a:rPr lang="en-US" b="1" i="1" smtClean="0">
                        <a:latin typeface="Cambria Math" panose="02040503050406030204" pitchFamily="18" charset="0"/>
                      </a:rPr>
                      <m:t>=</m:t>
                    </m:r>
                    <m:r>
                      <a:rPr lang="en-US" b="1" i="1" smtClean="0">
                        <a:latin typeface="Cambria Math" panose="02040503050406030204" pitchFamily="18" charset="0"/>
                      </a:rPr>
                      <m:t>𝑻</m:t>
                    </m:r>
                    <m:d>
                      <m:dPr>
                        <m:ctrlPr>
                          <a:rPr lang="en-US" b="1" i="1" smtClean="0">
                            <a:latin typeface="Cambria Math" panose="02040503050406030204" pitchFamily="18" charset="0"/>
                          </a:rPr>
                        </m:ctrlPr>
                      </m:dPr>
                      <m:e>
                        <m: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𝟐</m:t>
                        </m:r>
                      </m:e>
                    </m:d>
                    <m:r>
                      <a:rPr lang="en-US" b="1" i="1" smtClean="0">
                        <a:latin typeface="Cambria Math" panose="02040503050406030204" pitchFamily="18" charset="0"/>
                      </a:rPr>
                      <m:t>+</m:t>
                    </m:r>
                    <m:r>
                      <a:rPr lang="en-US" b="1" i="1" smtClean="0">
                        <a:latin typeface="Cambria Math" panose="02040503050406030204" pitchFamily="18" charset="0"/>
                      </a:rPr>
                      <m:t>𝟐</m:t>
                    </m:r>
                  </m:oMath>
                </a14:m>
                <a:endParaRPr lang="en-US" b="1" dirty="0"/>
              </a:p>
              <a:p>
                <a14:m>
                  <m:oMath xmlns:m="http://schemas.openxmlformats.org/officeDocument/2006/math">
                    <m:r>
                      <a:rPr lang="en-US" b="0" i="1" strike="sngStrike" smtClean="0">
                        <a:latin typeface="Cambria Math" panose="02040503050406030204" pitchFamily="18" charset="0"/>
                      </a:rPr>
                      <m:t>3</m:t>
                    </m:r>
                    <m:r>
                      <a:rPr lang="fa-IR" b="0" i="1" strike="sngStrike" smtClean="0">
                        <a:latin typeface="Cambria Math" panose="02040503050406030204" pitchFamily="18" charset="0"/>
                      </a:rPr>
                      <m:t>.</m:t>
                    </m:r>
                    <m:r>
                      <a:rPr lang="en-US" b="0" i="1" strike="sngStrike" smtClean="0">
                        <a:latin typeface="Cambria Math" panose="02040503050406030204" pitchFamily="18" charset="0"/>
                      </a:rPr>
                      <m:t>𝑇</m:t>
                    </m:r>
                    <m:d>
                      <m:dPr>
                        <m:ctrlPr>
                          <a:rPr lang="en-US" b="0" i="1" strike="sngStrike" smtClean="0">
                            <a:latin typeface="Cambria Math" panose="02040503050406030204" pitchFamily="18" charset="0"/>
                          </a:rPr>
                        </m:ctrlPr>
                      </m:dPr>
                      <m:e>
                        <m:r>
                          <a:rPr lang="en-US" b="0" i="1" strike="sngStrike" smtClean="0">
                            <a:latin typeface="Cambria Math" panose="02040503050406030204" pitchFamily="18" charset="0"/>
                          </a:rPr>
                          <m:t>𝑛</m:t>
                        </m:r>
                      </m:e>
                    </m:d>
                    <m:r>
                      <a:rPr lang="en-US" b="0" i="1" strike="sngStrike" smtClean="0">
                        <a:latin typeface="Cambria Math" panose="02040503050406030204" pitchFamily="18" charset="0"/>
                      </a:rPr>
                      <m:t>=</m:t>
                    </m:r>
                    <m:r>
                      <a:rPr lang="en-US" b="0" i="1" strike="sngStrike" smtClean="0">
                        <a:latin typeface="Cambria Math" panose="02040503050406030204" pitchFamily="18" charset="0"/>
                      </a:rPr>
                      <m:t>𝑇</m:t>
                    </m:r>
                    <m:d>
                      <m:dPr>
                        <m:ctrlPr>
                          <a:rPr lang="en-US" b="0" i="1" strike="sngStrike" smtClean="0">
                            <a:latin typeface="Cambria Math" panose="02040503050406030204" pitchFamily="18" charset="0"/>
                          </a:rPr>
                        </m:ctrlPr>
                      </m:dPr>
                      <m:e>
                        <m:r>
                          <a:rPr lang="en-US" b="0" i="1" strike="sngStrike" smtClean="0">
                            <a:latin typeface="Cambria Math" panose="02040503050406030204" pitchFamily="18" charset="0"/>
                          </a:rPr>
                          <m:t>𝑛</m:t>
                        </m:r>
                        <m:r>
                          <a:rPr lang="en-US" b="0" i="1" strike="sngStrike" smtClean="0">
                            <a:latin typeface="Cambria Math" panose="02040503050406030204" pitchFamily="18" charset="0"/>
                          </a:rPr>
                          <m:t>−</m:t>
                        </m:r>
                        <m:r>
                          <a:rPr lang="en-US" b="0" i="1" strike="sngStrike" smtClean="0">
                            <a:latin typeface="Cambria Math" panose="02040503050406030204" pitchFamily="18" charset="0"/>
                          </a:rPr>
                          <m:t>1</m:t>
                        </m:r>
                      </m:e>
                    </m:d>
                    <m:r>
                      <a:rPr lang="en-US" b="0" i="1" strike="sngStrike" smtClean="0">
                        <a:latin typeface="Cambria Math" panose="02040503050406030204" pitchFamily="18" charset="0"/>
                      </a:rPr>
                      <m:t>+</m:t>
                    </m:r>
                    <m:r>
                      <a:rPr lang="en-US" b="0" i="1" strike="sngStrike" smtClean="0">
                        <a:latin typeface="Cambria Math" panose="02040503050406030204" pitchFamily="18" charset="0"/>
                      </a:rPr>
                      <m:t>1</m:t>
                    </m:r>
                  </m:oMath>
                </a14:m>
                <a:endParaRPr lang="en-US" b="0" strike="sngStrike" dirty="0"/>
              </a:p>
              <a:p>
                <a14:m>
                  <m:oMath xmlns:m="http://schemas.openxmlformats.org/officeDocument/2006/math">
                    <m:r>
                      <a:rPr lang="en-US" i="1" strike="sngStrike">
                        <a:latin typeface="Cambria Math" panose="02040503050406030204" pitchFamily="18" charset="0"/>
                      </a:rPr>
                      <m:t>4</m:t>
                    </m:r>
                    <m:r>
                      <a:rPr lang="fa-IR" b="0" i="1" strike="sngStrike" smtClean="0">
                        <a:latin typeface="Cambria Math" panose="02040503050406030204" pitchFamily="18" charset="0"/>
                      </a:rPr>
                      <m:t>.</m:t>
                    </m:r>
                    <m:r>
                      <a:rPr lang="en-US" b="0" i="1" strike="sngStrike" smtClean="0">
                        <a:latin typeface="Cambria Math" panose="02040503050406030204" pitchFamily="18" charset="0"/>
                      </a:rPr>
                      <m:t>𝑇</m:t>
                    </m:r>
                    <m:d>
                      <m:dPr>
                        <m:ctrlPr>
                          <a:rPr lang="en-US" b="0" i="1" strike="sngStrike" smtClean="0">
                            <a:latin typeface="Cambria Math" panose="02040503050406030204" pitchFamily="18" charset="0"/>
                          </a:rPr>
                        </m:ctrlPr>
                      </m:dPr>
                      <m:e>
                        <m:r>
                          <a:rPr lang="en-US" b="0" i="1" strike="sngStrike" smtClean="0">
                            <a:latin typeface="Cambria Math" panose="02040503050406030204" pitchFamily="18" charset="0"/>
                          </a:rPr>
                          <m:t>𝑛</m:t>
                        </m:r>
                      </m:e>
                    </m:d>
                    <m:r>
                      <a:rPr lang="en-US" b="0" i="1" strike="sngStrike" smtClean="0">
                        <a:latin typeface="Cambria Math" panose="02040503050406030204" pitchFamily="18" charset="0"/>
                      </a:rPr>
                      <m:t>=</m:t>
                    </m:r>
                    <m:r>
                      <a:rPr lang="en-US" b="0" i="1" strike="sngStrike" smtClean="0">
                        <a:latin typeface="Cambria Math" panose="02040503050406030204" pitchFamily="18" charset="0"/>
                      </a:rPr>
                      <m:t>𝑇</m:t>
                    </m:r>
                    <m:d>
                      <m:dPr>
                        <m:ctrlPr>
                          <a:rPr lang="en-US" b="0" i="1" strike="sngStrike" smtClean="0">
                            <a:latin typeface="Cambria Math" panose="02040503050406030204" pitchFamily="18" charset="0"/>
                          </a:rPr>
                        </m:ctrlPr>
                      </m:dPr>
                      <m:e>
                        <m:r>
                          <a:rPr lang="en-US" b="0" i="1" strike="sngStrike" smtClean="0">
                            <a:latin typeface="Cambria Math" panose="02040503050406030204" pitchFamily="18" charset="0"/>
                          </a:rPr>
                          <m:t>𝑛</m:t>
                        </m:r>
                        <m:r>
                          <a:rPr lang="en-US" b="0" i="1" strike="sngStrike" smtClean="0">
                            <a:latin typeface="Cambria Math" panose="02040503050406030204" pitchFamily="18" charset="0"/>
                          </a:rPr>
                          <m:t>−</m:t>
                        </m:r>
                        <m:r>
                          <a:rPr lang="en-US" b="0" i="1" strike="sngStrike" smtClean="0">
                            <a:latin typeface="Cambria Math" panose="02040503050406030204" pitchFamily="18" charset="0"/>
                          </a:rPr>
                          <m:t>1</m:t>
                        </m:r>
                      </m:e>
                    </m:d>
                    <m:r>
                      <a:rPr lang="en-US" b="0" i="1" strike="sngStrike" smtClean="0">
                        <a:latin typeface="Cambria Math" panose="02040503050406030204" pitchFamily="18" charset="0"/>
                      </a:rPr>
                      <m:t>+</m:t>
                    </m:r>
                    <m:r>
                      <a:rPr lang="en-US" b="0" i="1" strike="sngStrike" smtClean="0">
                        <a:latin typeface="Cambria Math" panose="02040503050406030204" pitchFamily="18" charset="0"/>
                      </a:rPr>
                      <m:t>2</m:t>
                    </m:r>
                  </m:oMath>
                </a14:m>
                <a:endParaRPr lang="en-US" b="0" strike="sngStrike" dirty="0"/>
              </a:p>
              <a:p>
                <a:endParaRPr lang="en-US" b="0" dirty="0"/>
              </a:p>
              <a:p>
                <a:endParaRPr lang="en-US" b="0" dirty="0"/>
              </a:p>
            </p:txBody>
          </p:sp>
        </mc:Choice>
        <mc:Fallback xmlns="">
          <p:sp>
            <p:nvSpPr>
              <p:cNvPr id="3" name="Content Placeholder 2">
                <a:extLst>
                  <a:ext uri="{FF2B5EF4-FFF2-40B4-BE49-F238E27FC236}">
                    <a16:creationId xmlns:a16="http://schemas.microsoft.com/office/drawing/2014/main" id="{9DA5C334-E3DD-946D-1BCB-A6F8DBB8C0E6}"/>
                  </a:ext>
                </a:extLst>
              </p:cNvPr>
              <p:cNvSpPr>
                <a:spLocks noGrp="1" noRot="1" noChangeAspect="1" noMove="1" noResize="1" noEditPoints="1" noAdjustHandles="1" noChangeArrowheads="1" noChangeShapeType="1" noTextEdit="1"/>
              </p:cNvSpPr>
              <p:nvPr>
                <p:ph idx="1"/>
              </p:nvPr>
            </p:nvSpPr>
            <p:spPr>
              <a:blipFill>
                <a:blip r:embed="rId2"/>
                <a:stretch>
                  <a:fillRect t="-2661" r="-1043"/>
                </a:stretch>
              </a:blipFill>
            </p:spPr>
            <p:txBody>
              <a:bodyPr/>
              <a:lstStyle/>
              <a:p>
                <a:r>
                  <a:rPr lang="en-US">
                    <a:noFill/>
                  </a:rPr>
                  <a:t> </a:t>
                </a:r>
              </a:p>
            </p:txBody>
          </p:sp>
        </mc:Fallback>
      </mc:AlternateContent>
    </p:spTree>
    <p:extLst>
      <p:ext uri="{BB962C8B-B14F-4D97-AF65-F5344CB8AC3E}">
        <p14:creationId xmlns:p14="http://schemas.microsoft.com/office/powerpoint/2010/main" val="2661120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09AB-5302-21E2-84A1-83CEED09C46B}"/>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2BBFFC7-DF9F-B39F-F82E-3EE7B1ADD762}"/>
                  </a:ext>
                </a:extLst>
              </p:cNvPr>
              <p:cNvSpPr>
                <a:spLocks noGrp="1"/>
              </p:cNvSpPr>
              <p:nvPr>
                <p:ph idx="1"/>
              </p:nvPr>
            </p:nvSpPr>
            <p:spPr/>
            <p:txBody>
              <a:bodyPr>
                <a:normAutofit lnSpcReduction="10000"/>
              </a:bodyPr>
              <a:lstStyle/>
              <a:p>
                <a:pPr algn="r" rtl="1"/>
                <a:r>
                  <a:rPr lang="fa-IR" dirty="0"/>
                  <a:t>حل: واضح است که رابطه های 3 و 4 نادرست هستند؛ زیرا با اضافه کردن یک گره به یک درخت دودویی محض، آن درخت دیگر دودویی محض نخواهد بود. اگر دو گره به یکی از برگ های درخت دودویی محض اضافه شوند یک گره از حالت برگ بودن خارج می شوند و دو برگ به آن اضافه می شود. ئر کل به تعداد برگ ها یک واحد و به تعداد گره های غیر برگ نیز یک واحد اضافه می شود.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fa-IR" dirty="0"/>
                  <a:t> و </a:t>
                </a:r>
                <a14:m>
                  <m:oMath xmlns:m="http://schemas.openxmlformats.org/officeDocument/2006/math">
                    <m:r>
                      <a:rPr lang="en-US" b="0" i="1" smtClean="0">
                        <a:latin typeface="Cambria Math" panose="02040503050406030204" pitchFamily="18" charset="0"/>
                      </a:rPr>
                      <m:t>𝐼</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e>
                    </m:d>
                  </m:oMath>
                </a14:m>
                <a:r>
                  <a:rPr lang="fa-IR" dirty="0"/>
                  <a:t> برای درخت جدید بدین صورت خواهند بود:</a:t>
                </a:r>
              </a:p>
              <a:p>
                <a:pPr algn="l"/>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1</m:t>
                        </m:r>
                      </m:e>
                    </m:d>
                  </m:oMath>
                </a14:m>
                <a:endParaRPr lang="en-US" b="0" dirty="0"/>
              </a:p>
              <a:p>
                <a:pPr algn="l"/>
                <a14:m>
                  <m:oMath xmlns:m="http://schemas.openxmlformats.org/officeDocument/2006/math">
                    <m:r>
                      <a:rPr lang="en-US" i="1" dirty="0" smtClean="0">
                        <a:latin typeface="Cambria Math" panose="02040503050406030204" pitchFamily="18" charset="0"/>
                      </a:rPr>
                      <m:t>𝐼</m:t>
                    </m:r>
                    <m:d>
                      <m:dPr>
                        <m:ctrlPr>
                          <a:rPr lang="en-US" i="1" dirty="0" smtClean="0">
                            <a:latin typeface="Cambria Math" panose="02040503050406030204" pitchFamily="18" charset="0"/>
                          </a:rPr>
                        </m:ctrlPr>
                      </m:dPr>
                      <m:e>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𝑡</m:t>
                            </m:r>
                          </m:e>
                          <m:sup>
                            <m:r>
                              <a:rPr lang="en-US" i="1" dirty="0" smtClean="0">
                                <a:latin typeface="Cambria Math" panose="02040503050406030204" pitchFamily="18" charset="0"/>
                              </a:rPr>
                              <m:t>’</m:t>
                            </m:r>
                          </m:sup>
                        </m:sSup>
                      </m:e>
                    </m:d>
                    <m:r>
                      <a:rPr lang="en-US" b="0" i="1" dirty="0" smtClean="0">
                        <a:latin typeface="Cambria Math" panose="02040503050406030204" pitchFamily="18" charset="0"/>
                      </a:rPr>
                      <m:t>=</m:t>
                    </m:r>
                    <m:r>
                      <a:rPr lang="en-US" b="0" i="1" dirty="0" smtClean="0">
                        <a:latin typeface="Cambria Math" panose="02040503050406030204" pitchFamily="18" charset="0"/>
                      </a:rPr>
                      <m:t>𝐼</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𝑡</m:t>
                        </m:r>
                      </m:e>
                    </m:d>
                    <m:r>
                      <a:rPr lang="en-US" b="0" i="1" dirty="0" smtClean="0">
                        <a:latin typeface="Cambria Math" panose="02040503050406030204" pitchFamily="18" charset="0"/>
                      </a:rPr>
                      <m:t>+</m:t>
                    </m:r>
                    <m:r>
                      <a:rPr lang="en-US" b="0" i="1" dirty="0" smtClean="0">
                        <a:latin typeface="Cambria Math" panose="02040503050406030204" pitchFamily="18" charset="0"/>
                      </a:rPr>
                      <m:t>1</m:t>
                    </m:r>
                  </m:oMath>
                </a14:m>
                <a:endParaRPr lang="en-US" dirty="0"/>
              </a:p>
              <a:p>
                <a:pPr algn="l"/>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𝐼</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𝑙</m:t>
                    </m:r>
                  </m:oMath>
                </a14:m>
                <a:endParaRPr lang="en-US" b="0" dirty="0"/>
              </a:p>
              <a:p>
                <a:pPr algn="l"/>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2</m:t>
                    </m:r>
                  </m:oMath>
                </a14:m>
                <a:endParaRPr lang="en-US" dirty="0"/>
              </a:p>
            </p:txBody>
          </p:sp>
        </mc:Choice>
        <mc:Fallback>
          <p:sp>
            <p:nvSpPr>
              <p:cNvPr id="3" name="Content Placeholder 2">
                <a:extLst>
                  <a:ext uri="{FF2B5EF4-FFF2-40B4-BE49-F238E27FC236}">
                    <a16:creationId xmlns:a16="http://schemas.microsoft.com/office/drawing/2014/main" id="{82BBFFC7-DF9F-B39F-F82E-3EE7B1ADD762}"/>
                  </a:ext>
                </a:extLst>
              </p:cNvPr>
              <p:cNvSpPr>
                <a:spLocks noGrp="1" noRot="1" noChangeAspect="1" noMove="1" noResize="1" noEditPoints="1" noAdjustHandles="1" noChangeArrowheads="1" noChangeShapeType="1" noTextEdit="1"/>
              </p:cNvSpPr>
              <p:nvPr>
                <p:ph idx="1"/>
              </p:nvPr>
            </p:nvSpPr>
            <p:spPr>
              <a:blipFill>
                <a:blip r:embed="rId2"/>
                <a:stretch>
                  <a:fillRect l="-1507" t="-3361" r="-1043"/>
                </a:stretch>
              </a:blipFill>
            </p:spPr>
            <p:txBody>
              <a:bodyPr/>
              <a:lstStyle/>
              <a:p>
                <a:r>
                  <a:rPr lang="en-US">
                    <a:noFill/>
                  </a:rPr>
                  <a:t> </a:t>
                </a:r>
              </a:p>
            </p:txBody>
          </p:sp>
        </mc:Fallback>
      </mc:AlternateContent>
    </p:spTree>
    <p:extLst>
      <p:ext uri="{BB962C8B-B14F-4D97-AF65-F5344CB8AC3E}">
        <p14:creationId xmlns:p14="http://schemas.microsoft.com/office/powerpoint/2010/main" val="2696028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2DE51-807A-6985-9481-B5A4A9C2B8E9}"/>
              </a:ext>
            </a:extLst>
          </p:cNvPr>
          <p:cNvSpPr>
            <a:spLocks noGrp="1"/>
          </p:cNvSpPr>
          <p:nvPr>
            <p:ph type="title"/>
          </p:nvPr>
        </p:nvSpPr>
        <p:spPr/>
        <p:txBody>
          <a:bodyPr/>
          <a:lstStyle/>
          <a:p>
            <a:pPr algn="r" rtl="1"/>
            <a:r>
              <a:rPr lang="fa-IR" dirty="0"/>
              <a:t>شکل 1.8 درخت های  دودویی</a:t>
            </a:r>
            <a:endParaRPr lang="en-US" dirty="0"/>
          </a:p>
        </p:txBody>
      </p:sp>
      <p:sp>
        <p:nvSpPr>
          <p:cNvPr id="3" name="Content Placeholder 2">
            <a:extLst>
              <a:ext uri="{FF2B5EF4-FFF2-40B4-BE49-F238E27FC236}">
                <a16:creationId xmlns:a16="http://schemas.microsoft.com/office/drawing/2014/main" id="{7EA78769-56A1-FDE9-523B-4EC1E916C5EF}"/>
              </a:ext>
            </a:extLst>
          </p:cNvPr>
          <p:cNvSpPr>
            <a:spLocks noGrp="1"/>
          </p:cNvSpPr>
          <p:nvPr>
            <p:ph idx="1"/>
          </p:nvPr>
        </p:nvSpPr>
        <p:spPr/>
        <p:txBody>
          <a:bodyPr/>
          <a:lstStyle/>
          <a:p>
            <a:pPr algn="r" rtl="1"/>
            <a:r>
              <a:rPr lang="fa-IR" dirty="0"/>
              <a:t>هر یک از شکل های زیر یک درخت دودویی اند.</a:t>
            </a:r>
            <a:endParaRPr lang="en-US" dirty="0"/>
          </a:p>
        </p:txBody>
      </p:sp>
      <p:graphicFrame>
        <p:nvGraphicFramePr>
          <p:cNvPr id="4" name="Table 3">
            <a:extLst>
              <a:ext uri="{FF2B5EF4-FFF2-40B4-BE49-F238E27FC236}">
                <a16:creationId xmlns:a16="http://schemas.microsoft.com/office/drawing/2014/main" id="{06C788D5-CBD2-AD0E-B1A3-AC54290BB05F}"/>
              </a:ext>
            </a:extLst>
          </p:cNvPr>
          <p:cNvGraphicFramePr>
            <a:graphicFrameLocks noGrp="1"/>
          </p:cNvGraphicFramePr>
          <p:nvPr>
            <p:extLst>
              <p:ext uri="{D42A27DB-BD31-4B8C-83A1-F6EECF244321}">
                <p14:modId xmlns:p14="http://schemas.microsoft.com/office/powerpoint/2010/main" val="454972791"/>
              </p:ext>
            </p:extLst>
          </p:nvPr>
        </p:nvGraphicFramePr>
        <p:xfrm>
          <a:off x="838200" y="2463800"/>
          <a:ext cx="10604500" cy="4029075"/>
        </p:xfrm>
        <a:graphic>
          <a:graphicData uri="http://schemas.openxmlformats.org/drawingml/2006/table">
            <a:tbl>
              <a:tblPr firstRow="1" bandRow="1">
                <a:tableStyleId>{5C22544A-7EE6-4342-B048-85BDC9FD1C3A}</a:tableStyleId>
              </a:tblPr>
              <a:tblGrid>
                <a:gridCol w="2651125">
                  <a:extLst>
                    <a:ext uri="{9D8B030D-6E8A-4147-A177-3AD203B41FA5}">
                      <a16:colId xmlns:a16="http://schemas.microsoft.com/office/drawing/2014/main" val="2982339954"/>
                    </a:ext>
                  </a:extLst>
                </a:gridCol>
                <a:gridCol w="2651125">
                  <a:extLst>
                    <a:ext uri="{9D8B030D-6E8A-4147-A177-3AD203B41FA5}">
                      <a16:colId xmlns:a16="http://schemas.microsoft.com/office/drawing/2014/main" val="692084544"/>
                    </a:ext>
                  </a:extLst>
                </a:gridCol>
                <a:gridCol w="2651125">
                  <a:extLst>
                    <a:ext uri="{9D8B030D-6E8A-4147-A177-3AD203B41FA5}">
                      <a16:colId xmlns:a16="http://schemas.microsoft.com/office/drawing/2014/main" val="1853840845"/>
                    </a:ext>
                  </a:extLst>
                </a:gridCol>
                <a:gridCol w="2651125">
                  <a:extLst>
                    <a:ext uri="{9D8B030D-6E8A-4147-A177-3AD203B41FA5}">
                      <a16:colId xmlns:a16="http://schemas.microsoft.com/office/drawing/2014/main" val="1373072388"/>
                    </a:ext>
                  </a:extLst>
                </a:gridCol>
              </a:tblGrid>
              <a:tr h="745263">
                <a:tc>
                  <a:txBody>
                    <a:bodyPr/>
                    <a:lstStyle/>
                    <a:p>
                      <a:r>
                        <a:rPr lang="fa-IR" dirty="0"/>
                        <a:t>د</a:t>
                      </a:r>
                      <a:endParaRPr lang="en-US" dirty="0"/>
                    </a:p>
                  </a:txBody>
                  <a:tcPr/>
                </a:tc>
                <a:tc>
                  <a:txBody>
                    <a:bodyPr/>
                    <a:lstStyle/>
                    <a:p>
                      <a:r>
                        <a:rPr lang="fa-IR" dirty="0"/>
                        <a:t>ج</a:t>
                      </a:r>
                      <a:endParaRPr lang="en-US" dirty="0"/>
                    </a:p>
                  </a:txBody>
                  <a:tcPr/>
                </a:tc>
                <a:tc>
                  <a:txBody>
                    <a:bodyPr/>
                    <a:lstStyle/>
                    <a:p>
                      <a:r>
                        <a:rPr lang="fa-IR" dirty="0"/>
                        <a:t>ب</a:t>
                      </a:r>
                      <a:endParaRPr lang="en-US" dirty="0"/>
                    </a:p>
                  </a:txBody>
                  <a:tcPr/>
                </a:tc>
                <a:tc>
                  <a:txBody>
                    <a:bodyPr/>
                    <a:lstStyle/>
                    <a:p>
                      <a:r>
                        <a:rPr lang="fa-IR" dirty="0"/>
                        <a:t>الف</a:t>
                      </a:r>
                      <a:endParaRPr lang="en-US" dirty="0"/>
                    </a:p>
                  </a:txBody>
                  <a:tcPr/>
                </a:tc>
                <a:extLst>
                  <a:ext uri="{0D108BD9-81ED-4DB2-BD59-A6C34878D82A}">
                    <a16:rowId xmlns:a16="http://schemas.microsoft.com/office/drawing/2014/main" val="1321474333"/>
                  </a:ext>
                </a:extLst>
              </a:tr>
              <a:tr h="328381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43599189"/>
                  </a:ext>
                </a:extLst>
              </a:tr>
            </a:tbl>
          </a:graphicData>
        </a:graphic>
      </p:graphicFrame>
      <p:sp>
        <p:nvSpPr>
          <p:cNvPr id="5" name="Oval 4">
            <a:extLst>
              <a:ext uri="{FF2B5EF4-FFF2-40B4-BE49-F238E27FC236}">
                <a16:creationId xmlns:a16="http://schemas.microsoft.com/office/drawing/2014/main" id="{44E0DBAD-2083-1957-47B2-D4504AAD4826}"/>
              </a:ext>
            </a:extLst>
          </p:cNvPr>
          <p:cNvSpPr/>
          <p:nvPr/>
        </p:nvSpPr>
        <p:spPr>
          <a:xfrm>
            <a:off x="7747000" y="3606800"/>
            <a:ext cx="647700" cy="749300"/>
          </a:xfrm>
          <a:prstGeom prst="ellipse">
            <a:avLst/>
          </a:prstGeom>
          <a:noFill/>
          <a:ln w="571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A</a:t>
            </a:r>
          </a:p>
        </p:txBody>
      </p:sp>
      <p:sp>
        <p:nvSpPr>
          <p:cNvPr id="6" name="Oval 5">
            <a:extLst>
              <a:ext uri="{FF2B5EF4-FFF2-40B4-BE49-F238E27FC236}">
                <a16:creationId xmlns:a16="http://schemas.microsoft.com/office/drawing/2014/main" id="{D825EFAA-A97A-DF66-8646-8F552BE5EF2A}"/>
              </a:ext>
            </a:extLst>
          </p:cNvPr>
          <p:cNvSpPr/>
          <p:nvPr/>
        </p:nvSpPr>
        <p:spPr>
          <a:xfrm>
            <a:off x="6845300" y="4775200"/>
            <a:ext cx="647700" cy="749300"/>
          </a:xfrm>
          <a:prstGeom prst="ellipse">
            <a:avLst/>
          </a:prstGeom>
          <a:noFill/>
          <a:ln w="571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b</a:t>
            </a:r>
          </a:p>
        </p:txBody>
      </p:sp>
      <p:cxnSp>
        <p:nvCxnSpPr>
          <p:cNvPr id="8" name="Straight Connector 7">
            <a:extLst>
              <a:ext uri="{FF2B5EF4-FFF2-40B4-BE49-F238E27FC236}">
                <a16:creationId xmlns:a16="http://schemas.microsoft.com/office/drawing/2014/main" id="{D9FE02CB-836A-E5F3-8358-7F01E4C1CB5F}"/>
              </a:ext>
            </a:extLst>
          </p:cNvPr>
          <p:cNvCxnSpPr>
            <a:stCxn id="5" idx="3"/>
            <a:endCxn id="6" idx="7"/>
          </p:cNvCxnSpPr>
          <p:nvPr/>
        </p:nvCxnSpPr>
        <p:spPr>
          <a:xfrm flipH="1">
            <a:off x="7398147" y="4246368"/>
            <a:ext cx="443706" cy="638564"/>
          </a:xfrm>
          <a:prstGeom prst="line">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CD496337-4684-063A-2283-9192898DDAEC}"/>
              </a:ext>
            </a:extLst>
          </p:cNvPr>
          <p:cNvSpPr/>
          <p:nvPr/>
        </p:nvSpPr>
        <p:spPr>
          <a:xfrm>
            <a:off x="4470400" y="3287518"/>
            <a:ext cx="647700" cy="749300"/>
          </a:xfrm>
          <a:prstGeom prst="ellipse">
            <a:avLst/>
          </a:prstGeom>
          <a:noFill/>
          <a:ln w="571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a</a:t>
            </a:r>
          </a:p>
        </p:txBody>
      </p:sp>
      <p:sp>
        <p:nvSpPr>
          <p:cNvPr id="10" name="Oval 9">
            <a:extLst>
              <a:ext uri="{FF2B5EF4-FFF2-40B4-BE49-F238E27FC236}">
                <a16:creationId xmlns:a16="http://schemas.microsoft.com/office/drawing/2014/main" id="{0A5FF252-FF6E-3642-F1EF-73664A24B0B5}"/>
              </a:ext>
            </a:extLst>
          </p:cNvPr>
          <p:cNvSpPr/>
          <p:nvPr/>
        </p:nvSpPr>
        <p:spPr>
          <a:xfrm>
            <a:off x="3568700" y="4455918"/>
            <a:ext cx="647700" cy="749300"/>
          </a:xfrm>
          <a:prstGeom prst="ellipse">
            <a:avLst/>
          </a:prstGeom>
          <a:noFill/>
          <a:ln w="571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b</a:t>
            </a:r>
          </a:p>
        </p:txBody>
      </p:sp>
      <p:cxnSp>
        <p:nvCxnSpPr>
          <p:cNvPr id="11" name="Straight Connector 10">
            <a:extLst>
              <a:ext uri="{FF2B5EF4-FFF2-40B4-BE49-F238E27FC236}">
                <a16:creationId xmlns:a16="http://schemas.microsoft.com/office/drawing/2014/main" id="{463D7F35-D584-2ABC-EEF5-DDA8808C5F01}"/>
              </a:ext>
            </a:extLst>
          </p:cNvPr>
          <p:cNvCxnSpPr>
            <a:stCxn id="9" idx="3"/>
            <a:endCxn id="10" idx="7"/>
          </p:cNvCxnSpPr>
          <p:nvPr/>
        </p:nvCxnSpPr>
        <p:spPr>
          <a:xfrm flipH="1">
            <a:off x="4121547" y="3927086"/>
            <a:ext cx="443706" cy="638564"/>
          </a:xfrm>
          <a:prstGeom prst="line">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2EC91ED-FAB2-91BE-BBA0-FDD5EF5FB9EE}"/>
              </a:ext>
            </a:extLst>
          </p:cNvPr>
          <p:cNvSpPr/>
          <p:nvPr/>
        </p:nvSpPr>
        <p:spPr>
          <a:xfrm>
            <a:off x="5308997" y="4565650"/>
            <a:ext cx="647700" cy="749300"/>
          </a:xfrm>
          <a:prstGeom prst="ellipse">
            <a:avLst/>
          </a:prstGeom>
          <a:noFill/>
          <a:ln w="571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c</a:t>
            </a:r>
          </a:p>
        </p:txBody>
      </p:sp>
      <p:cxnSp>
        <p:nvCxnSpPr>
          <p:cNvPr id="14" name="Straight Connector 13">
            <a:extLst>
              <a:ext uri="{FF2B5EF4-FFF2-40B4-BE49-F238E27FC236}">
                <a16:creationId xmlns:a16="http://schemas.microsoft.com/office/drawing/2014/main" id="{02FAACCA-CB00-F31E-69CD-666EC937D1EE}"/>
              </a:ext>
            </a:extLst>
          </p:cNvPr>
          <p:cNvCxnSpPr>
            <a:cxnSpLocks/>
            <a:stCxn id="9" idx="5"/>
            <a:endCxn id="13" idx="1"/>
          </p:cNvCxnSpPr>
          <p:nvPr/>
        </p:nvCxnSpPr>
        <p:spPr>
          <a:xfrm>
            <a:off x="5023247" y="3927086"/>
            <a:ext cx="380603" cy="748296"/>
          </a:xfrm>
          <a:prstGeom prst="line">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5508537-6558-5F02-5493-8B4D0A6BF096}"/>
              </a:ext>
            </a:extLst>
          </p:cNvPr>
          <p:cNvSpPr/>
          <p:nvPr/>
        </p:nvSpPr>
        <p:spPr>
          <a:xfrm>
            <a:off x="1841500" y="3287518"/>
            <a:ext cx="647700" cy="749300"/>
          </a:xfrm>
          <a:prstGeom prst="ellipse">
            <a:avLst/>
          </a:prstGeom>
          <a:noFill/>
          <a:ln w="571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a</a:t>
            </a:r>
          </a:p>
        </p:txBody>
      </p:sp>
      <p:sp>
        <p:nvSpPr>
          <p:cNvPr id="18" name="Oval 17">
            <a:extLst>
              <a:ext uri="{FF2B5EF4-FFF2-40B4-BE49-F238E27FC236}">
                <a16:creationId xmlns:a16="http://schemas.microsoft.com/office/drawing/2014/main" id="{4DD6F9FE-128A-6734-726E-D2615A47F4CF}"/>
              </a:ext>
            </a:extLst>
          </p:cNvPr>
          <p:cNvSpPr/>
          <p:nvPr/>
        </p:nvSpPr>
        <p:spPr>
          <a:xfrm>
            <a:off x="939800" y="4455918"/>
            <a:ext cx="647700" cy="749300"/>
          </a:xfrm>
          <a:prstGeom prst="ellipse">
            <a:avLst/>
          </a:prstGeom>
          <a:noFill/>
          <a:ln w="571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b</a:t>
            </a:r>
          </a:p>
        </p:txBody>
      </p:sp>
      <p:cxnSp>
        <p:nvCxnSpPr>
          <p:cNvPr id="19" name="Straight Connector 18">
            <a:extLst>
              <a:ext uri="{FF2B5EF4-FFF2-40B4-BE49-F238E27FC236}">
                <a16:creationId xmlns:a16="http://schemas.microsoft.com/office/drawing/2014/main" id="{6CD139D0-1D14-A86A-B32B-E590BA4AB30C}"/>
              </a:ext>
            </a:extLst>
          </p:cNvPr>
          <p:cNvCxnSpPr>
            <a:stCxn id="17" idx="3"/>
            <a:endCxn id="18" idx="7"/>
          </p:cNvCxnSpPr>
          <p:nvPr/>
        </p:nvCxnSpPr>
        <p:spPr>
          <a:xfrm flipH="1">
            <a:off x="1492647" y="3927086"/>
            <a:ext cx="443706" cy="638564"/>
          </a:xfrm>
          <a:prstGeom prst="line">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9C3D6CC-8E11-51D7-F007-5E4A8C7C2515}"/>
              </a:ext>
            </a:extLst>
          </p:cNvPr>
          <p:cNvSpPr/>
          <p:nvPr/>
        </p:nvSpPr>
        <p:spPr>
          <a:xfrm>
            <a:off x="2680097" y="4565650"/>
            <a:ext cx="647700" cy="749300"/>
          </a:xfrm>
          <a:prstGeom prst="ellipse">
            <a:avLst/>
          </a:prstGeom>
          <a:noFill/>
          <a:ln w="571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c</a:t>
            </a:r>
          </a:p>
        </p:txBody>
      </p:sp>
      <p:cxnSp>
        <p:nvCxnSpPr>
          <p:cNvPr id="21" name="Straight Connector 20">
            <a:extLst>
              <a:ext uri="{FF2B5EF4-FFF2-40B4-BE49-F238E27FC236}">
                <a16:creationId xmlns:a16="http://schemas.microsoft.com/office/drawing/2014/main" id="{5285F678-6ED0-A8E2-7B9E-55440D7AF8C8}"/>
              </a:ext>
            </a:extLst>
          </p:cNvPr>
          <p:cNvCxnSpPr>
            <a:cxnSpLocks/>
            <a:stCxn id="17" idx="5"/>
            <a:endCxn id="20" idx="1"/>
          </p:cNvCxnSpPr>
          <p:nvPr/>
        </p:nvCxnSpPr>
        <p:spPr>
          <a:xfrm>
            <a:off x="2394347" y="3927086"/>
            <a:ext cx="380603" cy="748296"/>
          </a:xfrm>
          <a:prstGeom prst="line">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53E3E36-3813-028C-133C-5C57053889EF}"/>
              </a:ext>
            </a:extLst>
          </p:cNvPr>
          <p:cNvCxnSpPr>
            <a:cxnSpLocks/>
            <a:stCxn id="20" idx="3"/>
            <a:endCxn id="24" idx="7"/>
          </p:cNvCxnSpPr>
          <p:nvPr/>
        </p:nvCxnSpPr>
        <p:spPr>
          <a:xfrm flipH="1">
            <a:off x="2489795" y="5205218"/>
            <a:ext cx="285155" cy="596593"/>
          </a:xfrm>
          <a:prstGeom prst="line">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7C757BAF-0EC1-15E1-52FF-65FC652BC718}"/>
              </a:ext>
            </a:extLst>
          </p:cNvPr>
          <p:cNvSpPr/>
          <p:nvPr/>
        </p:nvSpPr>
        <p:spPr>
          <a:xfrm>
            <a:off x="1936948" y="5692079"/>
            <a:ext cx="647700" cy="749300"/>
          </a:xfrm>
          <a:prstGeom prst="ellipse">
            <a:avLst/>
          </a:prstGeom>
          <a:noFill/>
          <a:ln w="571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c</a:t>
            </a:r>
          </a:p>
        </p:txBody>
      </p:sp>
    </p:spTree>
    <p:extLst>
      <p:ext uri="{BB962C8B-B14F-4D97-AF65-F5344CB8AC3E}">
        <p14:creationId xmlns:p14="http://schemas.microsoft.com/office/powerpoint/2010/main" val="42112028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D635-6EC4-A138-655A-D0DE646B05F8}"/>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C77CBC-284B-47BB-D03E-079D52132EEC}"/>
                  </a:ext>
                </a:extLst>
              </p:cNvPr>
              <p:cNvSpPr>
                <a:spLocks noGrp="1"/>
              </p:cNvSpPr>
              <p:nvPr>
                <p:ph idx="1"/>
              </p:nvPr>
            </p:nvSpPr>
            <p:spPr/>
            <p:txBody>
              <a:bodyPr/>
              <a:lstStyle/>
              <a:p>
                <a:pPr algn="r" rtl="1"/>
                <a:r>
                  <a:rPr lang="fa-IR" dirty="0"/>
                  <a:t>توجه شود که در روابط فوق </a:t>
                </a:r>
                <a14:m>
                  <m:oMath xmlns:m="http://schemas.openxmlformats.org/officeDocument/2006/math">
                    <m:r>
                      <a:rPr lang="en-US" i="1" dirty="0" smtClean="0">
                        <a:latin typeface="Cambria Math" panose="02040503050406030204" pitchFamily="18" charset="0"/>
                      </a:rPr>
                      <m:t>𝑙</m:t>
                    </m:r>
                  </m:oMath>
                </a14:m>
                <a:r>
                  <a:rPr lang="fa-IR" dirty="0"/>
                  <a:t> برابر تعداد شاخه های روی مسیر ریشه به برگی است که گره به آن اضافه شده است و در نتیجه گزینه 2 درست است.</a:t>
                </a:r>
              </a:p>
              <a:p>
                <a:pPr algn="r" rtl="1"/>
                <a:endParaRPr lang="en-US" dirty="0"/>
              </a:p>
            </p:txBody>
          </p:sp>
        </mc:Choice>
        <mc:Fallback xmlns="">
          <p:sp>
            <p:nvSpPr>
              <p:cNvPr id="3" name="Content Placeholder 2">
                <a:extLst>
                  <a:ext uri="{FF2B5EF4-FFF2-40B4-BE49-F238E27FC236}">
                    <a16:creationId xmlns:a16="http://schemas.microsoft.com/office/drawing/2014/main" id="{65C77CBC-284B-47BB-D03E-079D52132EEC}"/>
                  </a:ext>
                </a:extLst>
              </p:cNvPr>
              <p:cNvSpPr>
                <a:spLocks noGrp="1" noRot="1" noChangeAspect="1" noMove="1" noResize="1" noEditPoints="1" noAdjustHandles="1" noChangeArrowheads="1" noChangeShapeType="1" noTextEdit="1"/>
              </p:cNvSpPr>
              <p:nvPr>
                <p:ph idx="1"/>
              </p:nvPr>
            </p:nvSpPr>
            <p:spPr>
              <a:blipFill>
                <a:blip r:embed="rId2"/>
                <a:stretch>
                  <a:fillRect l="-1913" t="-2381" r="-1043"/>
                </a:stretch>
              </a:blipFill>
            </p:spPr>
            <p:txBody>
              <a:bodyPr/>
              <a:lstStyle/>
              <a:p>
                <a:r>
                  <a:rPr lang="en-US">
                    <a:noFill/>
                  </a:rPr>
                  <a:t> </a:t>
                </a:r>
              </a:p>
            </p:txBody>
          </p:sp>
        </mc:Fallback>
      </mc:AlternateContent>
    </p:spTree>
    <p:extLst>
      <p:ext uri="{BB962C8B-B14F-4D97-AF65-F5344CB8AC3E}">
        <p14:creationId xmlns:p14="http://schemas.microsoft.com/office/powerpoint/2010/main" val="781029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52A2-8F62-5DFC-2BB0-2B0C975B64DE}"/>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5F5D9D-B102-C07D-C6F1-1FC8ACBD2BA7}"/>
                  </a:ext>
                </a:extLst>
              </p:cNvPr>
              <p:cNvSpPr>
                <a:spLocks noGrp="1"/>
              </p:cNvSpPr>
              <p:nvPr>
                <p:ph idx="1"/>
              </p:nvPr>
            </p:nvSpPr>
            <p:spPr/>
            <p:txBody>
              <a:bodyPr/>
              <a:lstStyle/>
              <a:p>
                <a:pPr algn="r" rtl="1"/>
                <a:r>
                  <a:rPr lang="fa-IR" dirty="0"/>
                  <a:t>مثال 12.8 کدام رابطه در یک درخت چهارتایی برقرار است؟</a:t>
                </a:r>
              </a:p>
              <a:p>
                <a:pPr marL="514350" indent="-514350">
                  <a:buFont typeface="+mj-lt"/>
                  <a:buAutoNum type="arabicPeriod"/>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fa-IR" b="0" i="1" smtClean="0">
                        <a:latin typeface="Cambria Math" panose="02040503050406030204" pitchFamily="18" charset="0"/>
                      </a:rPr>
                      <m:t>=</m:t>
                    </m:r>
                    <m:sSub>
                      <m:sSubPr>
                        <m:ctrlPr>
                          <a:rPr lang="fa-IR"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4</m:t>
                        </m:r>
                      </m:sub>
                    </m:sSub>
                    <m:r>
                      <a:rPr lang="fa-IR" b="0" i="1" smtClean="0">
                        <a:latin typeface="Cambria Math" panose="02040503050406030204" pitchFamily="18" charset="0"/>
                      </a:rPr>
                      <m:t>+</m:t>
                    </m:r>
                    <m:sSub>
                      <m:sSubPr>
                        <m:ctrlPr>
                          <a:rPr lang="fa-IR" b="0" i="1" smtClean="0">
                            <a:latin typeface="Cambria Math" panose="02040503050406030204" pitchFamily="18" charset="0"/>
                          </a:rPr>
                        </m:ctrlPr>
                      </m:sSubPr>
                      <m:e>
                        <m:r>
                          <a:rPr lang="en-US" b="0" i="1" smtClean="0">
                            <a:latin typeface="Cambria Math" panose="02040503050406030204" pitchFamily="18" charset="0"/>
                          </a:rPr>
                          <m:t>2</m:t>
                        </m:r>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fa-IR" i="1">
                        <a:latin typeface="Cambria Math" panose="02040503050406030204" pitchFamily="18" charset="0"/>
                      </a:rPr>
                      <m:t>+</m:t>
                    </m:r>
                    <m:sSub>
                      <m:sSubPr>
                        <m:ctrlPr>
                          <a:rPr lang="fa-IR"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r>
                      <a:rPr lang="fa-IR" b="0" i="1" smtClean="0">
                        <a:latin typeface="Cambria Math" panose="02040503050406030204" pitchFamily="18" charset="0"/>
                      </a:rPr>
                      <m:t>+</m:t>
                    </m:r>
                    <m:r>
                      <a:rPr lang="fa-IR" b="0" i="1" smtClean="0">
                        <a:latin typeface="Cambria Math" panose="02040503050406030204" pitchFamily="18" charset="0"/>
                      </a:rPr>
                      <m:t>2</m:t>
                    </m:r>
                  </m:oMath>
                </a14:m>
                <a:endParaRPr lang="fa-IR" b="0" dirty="0"/>
              </a:p>
              <a:p>
                <a:pPr marL="514350" indent="-514350">
                  <a:buFont typeface="+mj-lt"/>
                  <a:buAutoNum type="arabicPeriod"/>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fa-IR" b="0" i="1" smtClean="0">
                        <a:latin typeface="Cambria Math" panose="02040503050406030204" pitchFamily="18" charset="0"/>
                      </a:rPr>
                      <m:t>=</m:t>
                    </m:r>
                    <m:sSub>
                      <m:sSubPr>
                        <m:ctrlPr>
                          <a:rPr lang="fa-IR" b="0" i="1" smtClean="0">
                            <a:latin typeface="Cambria Math" panose="02040503050406030204" pitchFamily="18" charset="0"/>
                          </a:rPr>
                        </m:ctrlPr>
                      </m:sSubPr>
                      <m:e>
                        <m:r>
                          <a:rPr lang="en-US" b="0" i="1" smtClean="0">
                            <a:latin typeface="Cambria Math" panose="02040503050406030204" pitchFamily="18" charset="0"/>
                          </a:rPr>
                          <m:t>4</m:t>
                        </m:r>
                        <m:r>
                          <a:rPr lang="en-US" b="0" i="1" smtClean="0">
                            <a:latin typeface="Cambria Math" panose="02040503050406030204" pitchFamily="18" charset="0"/>
                          </a:rPr>
                          <m:t>𝑛</m:t>
                        </m:r>
                      </m:e>
                      <m:sub>
                        <m:r>
                          <a:rPr lang="en-US" b="0" i="1" smtClean="0">
                            <a:latin typeface="Cambria Math" panose="02040503050406030204" pitchFamily="18" charset="0"/>
                          </a:rPr>
                          <m:t>4</m:t>
                        </m:r>
                      </m:sub>
                    </m:sSub>
                    <m:r>
                      <a:rPr lang="fa-IR" b="0" i="1" smtClean="0">
                        <a:latin typeface="Cambria Math" panose="02040503050406030204" pitchFamily="18" charset="0"/>
                      </a:rPr>
                      <m:t>+</m:t>
                    </m:r>
                    <m:sSub>
                      <m:sSubPr>
                        <m:ctrlPr>
                          <a:rPr lang="fa-IR" b="0" i="1" smtClean="0">
                            <a:latin typeface="Cambria Math" panose="02040503050406030204" pitchFamily="18" charset="0"/>
                          </a:rPr>
                        </m:ctrlPr>
                      </m:sSubPr>
                      <m:e>
                        <m:r>
                          <a:rPr lang="en-US" b="0" i="1" smtClean="0">
                            <a:latin typeface="Cambria Math" panose="02040503050406030204" pitchFamily="18" charset="0"/>
                          </a:rPr>
                          <m:t>3</m:t>
                        </m:r>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fa-IR" i="1">
                        <a:latin typeface="Cambria Math" panose="02040503050406030204" pitchFamily="18" charset="0"/>
                      </a:rPr>
                      <m:t>+</m:t>
                    </m:r>
                    <m:sSub>
                      <m:sSubPr>
                        <m:ctrlPr>
                          <a:rPr lang="fa-IR" i="1">
                            <a:latin typeface="Cambria Math" panose="02040503050406030204" pitchFamily="18" charset="0"/>
                          </a:rPr>
                        </m:ctrlPr>
                      </m:sSubPr>
                      <m:e>
                        <m:r>
                          <a:rPr lang="en-US" i="1" smtClean="0">
                            <a:latin typeface="Cambria Math" panose="02040503050406030204" pitchFamily="18" charset="0"/>
                          </a:rPr>
                          <m:t>𝑛</m:t>
                        </m:r>
                      </m:e>
                      <m:sub>
                        <m:r>
                          <a:rPr lang="en-US" b="0" i="1" smtClean="0">
                            <a:latin typeface="Cambria Math" panose="02040503050406030204" pitchFamily="18" charset="0"/>
                          </a:rPr>
                          <m:t>2</m:t>
                        </m:r>
                      </m:sub>
                    </m:sSub>
                    <m:r>
                      <a:rPr lang="fa-IR" b="0" i="1" smtClean="0">
                        <a:latin typeface="Cambria Math" panose="02040503050406030204" pitchFamily="18" charset="0"/>
                      </a:rPr>
                      <m:t>+</m:t>
                    </m:r>
                    <m:r>
                      <a:rPr lang="en-US" b="0" i="1" smtClean="0">
                        <a:latin typeface="Cambria Math" panose="02040503050406030204" pitchFamily="18" charset="0"/>
                      </a:rPr>
                      <m:t>1</m:t>
                    </m:r>
                  </m:oMath>
                </a14:m>
                <a:endParaRPr lang="fa-IR" b="0" dirty="0"/>
              </a:p>
              <a:p>
                <a:pPr marL="514350" indent="-514350">
                  <a:buFont typeface="+mj-lt"/>
                  <a:buAutoNum type="arabicPeriod"/>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fa-IR" b="0" i="1" smtClean="0">
                        <a:latin typeface="Cambria Math" panose="02040503050406030204" pitchFamily="18" charset="0"/>
                      </a:rPr>
                      <m:t>=</m:t>
                    </m:r>
                    <m:sSub>
                      <m:sSubPr>
                        <m:ctrlPr>
                          <a:rPr lang="fa-IR"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4</m:t>
                        </m:r>
                      </m:sub>
                    </m:sSub>
                    <m:r>
                      <a:rPr lang="fa-IR" b="0" i="1" smtClean="0">
                        <a:latin typeface="Cambria Math" panose="02040503050406030204" pitchFamily="18" charset="0"/>
                      </a:rPr>
                      <m:t>+</m:t>
                    </m:r>
                    <m:sSub>
                      <m:sSubPr>
                        <m:ctrlPr>
                          <a:rPr lang="fa-IR" b="0" i="1" smtClean="0">
                            <a:latin typeface="Cambria Math" panose="02040503050406030204" pitchFamily="18" charset="0"/>
                          </a:rPr>
                        </m:ctrlPr>
                      </m:sSubPr>
                      <m:e>
                        <m:r>
                          <a:rPr lang="en-US" b="0" i="1" smtClean="0">
                            <a:latin typeface="Cambria Math" panose="02040503050406030204" pitchFamily="18" charset="0"/>
                          </a:rPr>
                          <m:t>2</m:t>
                        </m:r>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fa-IR" i="1">
                        <a:latin typeface="Cambria Math" panose="02040503050406030204" pitchFamily="18" charset="0"/>
                      </a:rPr>
                      <m:t>+</m:t>
                    </m:r>
                    <m:sSub>
                      <m:sSubPr>
                        <m:ctrlPr>
                          <a:rPr lang="fa-IR" i="1">
                            <a:latin typeface="Cambria Math" panose="02040503050406030204" pitchFamily="18" charset="0"/>
                          </a:rPr>
                        </m:ctrlPr>
                      </m:sSubPr>
                      <m:e>
                        <m:r>
                          <a:rPr lang="en-US" b="0" i="1" smtClean="0">
                            <a:latin typeface="Cambria Math" panose="02040503050406030204" pitchFamily="18" charset="0"/>
                          </a:rPr>
                          <m:t>3</m:t>
                        </m:r>
                        <m:r>
                          <a:rPr lang="en-US" i="1">
                            <a:latin typeface="Cambria Math" panose="02040503050406030204" pitchFamily="18" charset="0"/>
                          </a:rPr>
                          <m:t>𝑛</m:t>
                        </m:r>
                      </m:e>
                      <m:sub>
                        <m:r>
                          <a:rPr lang="en-US" b="0" i="1" smtClean="0">
                            <a:latin typeface="Cambria Math" panose="02040503050406030204" pitchFamily="18" charset="0"/>
                          </a:rPr>
                          <m:t>2</m:t>
                        </m:r>
                      </m:sub>
                    </m:sSub>
                    <m:r>
                      <a:rPr lang="fa-IR" b="0" i="1" smtClean="0">
                        <a:latin typeface="Cambria Math" panose="02040503050406030204" pitchFamily="18" charset="0"/>
                      </a:rPr>
                      <m:t>+</m:t>
                    </m:r>
                  </m:oMath>
                </a14:m>
                <a:r>
                  <a:rPr lang="en-US" b="0" dirty="0"/>
                  <a:t>1</a:t>
                </a:r>
                <a:endParaRPr lang="fa-IR" b="0" dirty="0"/>
              </a:p>
              <a:p>
                <a:pPr marL="514350" indent="-514350">
                  <a:buFont typeface="+mj-lt"/>
                  <a:buAutoNum type="arabicPeriod"/>
                </a:pP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𝟎</m:t>
                        </m:r>
                      </m:sub>
                    </m:sSub>
                    <m:r>
                      <a:rPr lang="fa-IR" b="1" i="1" smtClean="0">
                        <a:latin typeface="Cambria Math" panose="02040503050406030204" pitchFamily="18" charset="0"/>
                      </a:rPr>
                      <m:t>=</m:t>
                    </m:r>
                    <m:sSub>
                      <m:sSubPr>
                        <m:ctrlPr>
                          <a:rPr lang="fa-IR" b="1" i="1" smtClean="0">
                            <a:latin typeface="Cambria Math" panose="02040503050406030204" pitchFamily="18" charset="0"/>
                          </a:rPr>
                        </m:ctrlPr>
                      </m:sSubPr>
                      <m:e>
                        <m:r>
                          <a:rPr lang="en-US" b="1" i="1" smtClean="0">
                            <a:latin typeface="Cambria Math" panose="02040503050406030204" pitchFamily="18" charset="0"/>
                          </a:rPr>
                          <m:t>𝟑</m:t>
                        </m:r>
                        <m:r>
                          <a:rPr lang="en-US" b="1" i="1" smtClean="0">
                            <a:latin typeface="Cambria Math" panose="02040503050406030204" pitchFamily="18" charset="0"/>
                          </a:rPr>
                          <m:t>𝒏</m:t>
                        </m:r>
                      </m:e>
                      <m:sub>
                        <m:r>
                          <a:rPr lang="en-US" b="1" i="1" smtClean="0">
                            <a:latin typeface="Cambria Math" panose="02040503050406030204" pitchFamily="18" charset="0"/>
                          </a:rPr>
                          <m:t>𝟒</m:t>
                        </m:r>
                      </m:sub>
                    </m:sSub>
                    <m:r>
                      <a:rPr lang="fa-IR" b="1" i="1" smtClean="0">
                        <a:latin typeface="Cambria Math" panose="02040503050406030204" pitchFamily="18" charset="0"/>
                      </a:rPr>
                      <m:t>+</m:t>
                    </m:r>
                    <m:sSub>
                      <m:sSubPr>
                        <m:ctrlPr>
                          <a:rPr lang="fa-IR" b="1" i="1" smtClean="0">
                            <a:latin typeface="Cambria Math" panose="02040503050406030204" pitchFamily="18" charset="0"/>
                          </a:rPr>
                        </m:ctrlPr>
                      </m:sSubPr>
                      <m:e>
                        <m:r>
                          <a:rPr lang="en-US" b="1" i="1" smtClean="0">
                            <a:latin typeface="Cambria Math" panose="02040503050406030204" pitchFamily="18" charset="0"/>
                          </a:rPr>
                          <m:t>𝟐</m:t>
                        </m:r>
                        <m:r>
                          <a:rPr lang="en-US" b="1" i="1" smtClean="0">
                            <a:latin typeface="Cambria Math" panose="02040503050406030204" pitchFamily="18" charset="0"/>
                          </a:rPr>
                          <m:t>𝒏</m:t>
                        </m:r>
                      </m:e>
                      <m:sub>
                        <m:r>
                          <a:rPr lang="en-US" b="1" i="1" smtClean="0">
                            <a:latin typeface="Cambria Math" panose="02040503050406030204" pitchFamily="18" charset="0"/>
                          </a:rPr>
                          <m:t>𝟑</m:t>
                        </m:r>
                      </m:sub>
                    </m:sSub>
                    <m:r>
                      <a:rPr lang="fa-IR" b="1" i="1">
                        <a:latin typeface="Cambria Math" panose="02040503050406030204" pitchFamily="18" charset="0"/>
                      </a:rPr>
                      <m:t>+</m:t>
                    </m:r>
                    <m:sSub>
                      <m:sSubPr>
                        <m:ctrlPr>
                          <a:rPr lang="fa-IR" b="1" i="1">
                            <a:latin typeface="Cambria Math" panose="02040503050406030204" pitchFamily="18" charset="0"/>
                          </a:rPr>
                        </m:ctrlPr>
                      </m:sSubPr>
                      <m:e>
                        <m:r>
                          <a:rPr lang="en-US" b="1" i="1">
                            <a:latin typeface="Cambria Math" panose="02040503050406030204" pitchFamily="18" charset="0"/>
                          </a:rPr>
                          <m:t>𝒏</m:t>
                        </m:r>
                      </m:e>
                      <m:sub>
                        <m:r>
                          <a:rPr lang="en-US" b="1" i="1" smtClean="0">
                            <a:latin typeface="Cambria Math" panose="02040503050406030204" pitchFamily="18" charset="0"/>
                          </a:rPr>
                          <m:t>𝟐</m:t>
                        </m:r>
                      </m:sub>
                    </m:sSub>
                    <m:r>
                      <a:rPr lang="fa-IR" b="1" i="1" smtClean="0">
                        <a:latin typeface="Cambria Math" panose="02040503050406030204" pitchFamily="18" charset="0"/>
                      </a:rPr>
                      <m:t>+</m:t>
                    </m:r>
                  </m:oMath>
                </a14:m>
                <a:r>
                  <a:rPr lang="en-US" b="1" dirty="0"/>
                  <a:t>1</a:t>
                </a:r>
                <a:endParaRPr lang="fa-IR" b="1" dirty="0"/>
              </a:p>
              <a:p>
                <a:pPr marL="514350" indent="-514350" algn="l">
                  <a:buFont typeface="+mj-lt"/>
                  <a:buAutoNum type="arabicPeriod"/>
                </a:pPr>
                <a:endParaRPr lang="fa-IR" b="0" dirty="0"/>
              </a:p>
              <a:p>
                <a:pPr marL="514350" indent="-514350" algn="l">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975F5D9D-B102-C07D-C6F1-1FC8ACBD2BA7}"/>
                  </a:ext>
                </a:extLst>
              </p:cNvPr>
              <p:cNvSpPr>
                <a:spLocks noGrp="1" noRot="1" noChangeAspect="1" noMove="1" noResize="1" noEditPoints="1" noAdjustHandles="1" noChangeArrowheads="1" noChangeShapeType="1" noTextEdit="1"/>
              </p:cNvSpPr>
              <p:nvPr>
                <p:ph idx="1"/>
              </p:nvPr>
            </p:nvSpPr>
            <p:spPr>
              <a:blipFill>
                <a:blip r:embed="rId2"/>
                <a:stretch>
                  <a:fillRect t="-2381" r="-1043"/>
                </a:stretch>
              </a:blipFill>
            </p:spPr>
            <p:txBody>
              <a:bodyPr/>
              <a:lstStyle/>
              <a:p>
                <a:r>
                  <a:rPr lang="en-US">
                    <a:noFill/>
                  </a:rPr>
                  <a:t> </a:t>
                </a:r>
              </a:p>
            </p:txBody>
          </p:sp>
        </mc:Fallback>
      </mc:AlternateContent>
    </p:spTree>
    <p:extLst>
      <p:ext uri="{BB962C8B-B14F-4D97-AF65-F5344CB8AC3E}">
        <p14:creationId xmlns:p14="http://schemas.microsoft.com/office/powerpoint/2010/main" val="3019113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1CA4-44BB-49ED-1DC2-54B49E012170}"/>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A45CEB-D6D2-2BE3-EA3C-D7BC177A181A}"/>
                  </a:ext>
                </a:extLst>
              </p:cNvPr>
              <p:cNvSpPr>
                <a:spLocks noGrp="1"/>
              </p:cNvSpPr>
              <p:nvPr>
                <p:ph idx="1"/>
              </p:nvPr>
            </p:nvSpPr>
            <p:spPr/>
            <p:txBody>
              <a:bodyPr>
                <a:normAutofit fontScale="70000" lnSpcReduction="20000"/>
              </a:bodyPr>
              <a:lstStyle/>
              <a:p>
                <a:pPr algn="r" rtl="1"/>
                <a:r>
                  <a:rPr lang="fa-IR" dirty="0"/>
                  <a:t>در یک درخت </a:t>
                </a:r>
                <a:r>
                  <a:rPr lang="en-US" dirty="0"/>
                  <a:t>k </a:t>
                </a:r>
                <a:r>
                  <a:rPr lang="fa-IR" dirty="0"/>
                  <a:t> تایی رابطه زیر را داریم:</a:t>
                </a:r>
              </a:p>
              <a:p>
                <a:pPr algn="l"/>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𝑘</m:t>
                        </m:r>
                      </m:sub>
                    </m:sSub>
                  </m:oMath>
                </a14:m>
                <a:endParaRPr lang="en-US" dirty="0"/>
              </a:p>
              <a:p>
                <a:pPr algn="r" rtl="1"/>
                <a:r>
                  <a:rPr lang="fa-IR" dirty="0"/>
                  <a:t>( </a:t>
                </a:r>
                <a14:m>
                  <m:oMath xmlns:m="http://schemas.openxmlformats.org/officeDocument/2006/math">
                    <m:sSub>
                      <m:sSubPr>
                        <m:ctrlPr>
                          <a:rPr lang="fa-IR"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fa-IR" dirty="0"/>
                  <a:t>  : تعداد گره های با درجه </a:t>
                </a:r>
                <a:r>
                  <a:rPr lang="en-US" dirty="0" err="1"/>
                  <a:t>i</a:t>
                </a:r>
                <a:r>
                  <a:rPr lang="fa-IR" dirty="0"/>
                  <a:t> در درخت </a:t>
                </a:r>
                <a:r>
                  <a:rPr lang="en-US" dirty="0"/>
                  <a:t>k</a:t>
                </a:r>
                <a:r>
                  <a:rPr lang="fa-IR" dirty="0"/>
                  <a:t> تایی )</a:t>
                </a:r>
              </a:p>
              <a:p>
                <a:pPr algn="r" rtl="1"/>
                <a:r>
                  <a:rPr lang="fa-IR" dirty="0"/>
                  <a:t>با توجه به این که هر گره با درجه </a:t>
                </a:r>
                <a:r>
                  <a:rPr lang="en-US" dirty="0" err="1"/>
                  <a:t>i</a:t>
                </a:r>
                <a:r>
                  <a:rPr lang="fa-IR" dirty="0"/>
                  <a:t> به تعداد </a:t>
                </a:r>
                <a:r>
                  <a:rPr lang="en-US" dirty="0" err="1"/>
                  <a:t>i</a:t>
                </a:r>
                <a:r>
                  <a:rPr lang="fa-IR" dirty="0"/>
                  <a:t> یال به مجموعه یال های درخت اضافه میکند، تعداد یال ها در درخت </a:t>
                </a:r>
                <a:r>
                  <a:rPr lang="en-US" dirty="0"/>
                  <a:t>k</a:t>
                </a:r>
                <a:r>
                  <a:rPr lang="fa-IR" dirty="0"/>
                  <a:t> تایی از این رابطه می آید:</a:t>
                </a:r>
              </a:p>
              <a:p>
                <a:pPr algn="l"/>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𝑘𝑛</m:t>
                        </m:r>
                      </m:e>
                      <m:sub>
                        <m:r>
                          <a:rPr lang="en-US" b="0" i="1" smtClean="0">
                            <a:latin typeface="Cambria Math" panose="02040503050406030204" pitchFamily="18" charset="0"/>
                            <a:ea typeface="Cambria Math" panose="02040503050406030204" pitchFamily="18" charset="0"/>
                          </a:rPr>
                          <m:t>𝑘</m:t>
                        </m:r>
                      </m:sub>
                    </m:sSub>
                  </m:oMath>
                </a14:m>
                <a:r>
                  <a:rPr lang="en-US" dirty="0"/>
                  <a:t> (2)</a:t>
                </a:r>
              </a:p>
              <a:p>
                <a:pPr algn="r" rtl="1"/>
                <a:r>
                  <a:rPr lang="fa-IR" dirty="0"/>
                  <a:t>از طرفی در هر درخت داریم:</a:t>
                </a:r>
              </a:p>
              <a:p>
                <a:pPr algn="l"/>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3</m:t>
                        </m:r>
                      </m:e>
                    </m:d>
                  </m:oMath>
                </a14:m>
                <a:endParaRPr lang="en-US" b="0" dirty="0"/>
              </a:p>
              <a:p>
                <a:pPr algn="r" rtl="1"/>
                <a:r>
                  <a:rPr lang="fa-IR" dirty="0"/>
                  <a:t>با جایگذاری روابط 1و 2 در 3 خواهیم داشت:</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2</m:t>
                        </m:r>
                        <m:r>
                          <a:rPr lang="en-US" i="1">
                            <a:latin typeface="Cambria Math" panose="02040503050406030204" pitchFamily="18" charset="0"/>
                          </a:rPr>
                          <m:t>𝑛</m:t>
                        </m:r>
                      </m:e>
                      <m:sub>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3</m:t>
                        </m:r>
                        <m:r>
                          <a:rPr lang="en-US" i="1">
                            <a:latin typeface="Cambria Math" panose="02040503050406030204" pitchFamily="18" charset="0"/>
                          </a:rPr>
                          <m:t>𝑛</m:t>
                        </m:r>
                      </m:e>
                      <m:sub>
                        <m:r>
                          <a:rPr lang="en-US" b="0" i="1" smtClean="0">
                            <a:latin typeface="Cambria Math" panose="02040503050406030204" pitchFamily="18" charset="0"/>
                          </a:rPr>
                          <m:t>4</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endParaRPr lang="en-US" dirty="0"/>
              </a:p>
              <a:p>
                <a:pPr algn="r" rtl="1"/>
                <a:r>
                  <a:rPr lang="fa-IR" dirty="0"/>
                  <a:t>پی برای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4</m:t>
                    </m:r>
                  </m:oMath>
                </a14:m>
                <a:r>
                  <a:rPr lang="fa-IR" dirty="0"/>
                  <a:t> خواهیم داشت:</a:t>
                </a:r>
              </a:p>
              <a:p>
                <a:pPr algn="l"/>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fa-IR" b="0" i="1" smtClean="0">
                        <a:latin typeface="Cambria Math" panose="02040503050406030204" pitchFamily="18" charset="0"/>
                      </a:rPr>
                      <m:t>=</m:t>
                    </m:r>
                    <m:sSub>
                      <m:sSubPr>
                        <m:ctrlPr>
                          <a:rPr lang="fa-IR" b="0" i="1" smtClean="0">
                            <a:latin typeface="Cambria Math" panose="02040503050406030204" pitchFamily="18" charset="0"/>
                          </a:rPr>
                        </m:ctrlPr>
                      </m:sSubPr>
                      <m:e>
                        <m:r>
                          <a:rPr lang="en-US" b="0" i="1" smtClean="0">
                            <a:latin typeface="Cambria Math" panose="02040503050406030204" pitchFamily="18" charset="0"/>
                          </a:rPr>
                          <m:t>3</m:t>
                        </m:r>
                        <m:r>
                          <a:rPr lang="en-US" b="0" i="1" smtClean="0">
                            <a:latin typeface="Cambria Math" panose="02040503050406030204" pitchFamily="18" charset="0"/>
                          </a:rPr>
                          <m:t>𝑛</m:t>
                        </m:r>
                      </m:e>
                      <m:sub>
                        <m:r>
                          <a:rPr lang="en-US" b="0" i="1" smtClean="0">
                            <a:latin typeface="Cambria Math" panose="02040503050406030204" pitchFamily="18" charset="0"/>
                          </a:rPr>
                          <m:t>4</m:t>
                        </m:r>
                      </m:sub>
                    </m:sSub>
                    <m:r>
                      <a:rPr lang="fa-IR" b="0" i="1" smtClean="0">
                        <a:latin typeface="Cambria Math" panose="02040503050406030204" pitchFamily="18" charset="0"/>
                      </a:rPr>
                      <m:t>+</m:t>
                    </m:r>
                    <m:sSub>
                      <m:sSubPr>
                        <m:ctrlPr>
                          <a:rPr lang="fa-IR" b="0" i="1" smtClean="0">
                            <a:latin typeface="Cambria Math" panose="02040503050406030204" pitchFamily="18" charset="0"/>
                          </a:rPr>
                        </m:ctrlPr>
                      </m:sSubPr>
                      <m:e>
                        <m:r>
                          <a:rPr lang="en-US" b="0" i="1" smtClean="0">
                            <a:latin typeface="Cambria Math" panose="02040503050406030204" pitchFamily="18" charset="0"/>
                          </a:rPr>
                          <m:t>2</m:t>
                        </m:r>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fa-IR" i="1">
                        <a:latin typeface="Cambria Math" panose="02040503050406030204" pitchFamily="18" charset="0"/>
                      </a:rPr>
                      <m:t>+</m:t>
                    </m:r>
                    <m:sSub>
                      <m:sSubPr>
                        <m:ctrlPr>
                          <a:rPr lang="fa-IR"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r>
                      <a:rPr lang="fa-IR" b="0" i="1" smtClean="0">
                        <a:latin typeface="Cambria Math" panose="02040503050406030204" pitchFamily="18" charset="0"/>
                      </a:rPr>
                      <m:t>+</m:t>
                    </m:r>
                  </m:oMath>
                </a14:m>
                <a:r>
                  <a:rPr lang="en-US" b="0" dirty="0"/>
                  <a:t>1</a:t>
                </a:r>
                <a:endParaRPr lang="fa-IR" b="0" dirty="0"/>
              </a:p>
              <a:p>
                <a:pPr algn="r" rtl="1"/>
                <a:endParaRPr lang="fa-IR" dirty="0"/>
              </a:p>
              <a:p>
                <a:pPr algn="l"/>
                <a:endParaRPr lang="en-US" dirty="0"/>
              </a:p>
            </p:txBody>
          </p:sp>
        </mc:Choice>
        <mc:Fallback xmlns="">
          <p:sp>
            <p:nvSpPr>
              <p:cNvPr id="3" name="Content Placeholder 2">
                <a:extLst>
                  <a:ext uri="{FF2B5EF4-FFF2-40B4-BE49-F238E27FC236}">
                    <a16:creationId xmlns:a16="http://schemas.microsoft.com/office/drawing/2014/main" id="{0CA45CEB-D6D2-2BE3-EA3C-D7BC177A181A}"/>
                  </a:ext>
                </a:extLst>
              </p:cNvPr>
              <p:cNvSpPr>
                <a:spLocks noGrp="1" noRot="1" noChangeAspect="1" noMove="1" noResize="1" noEditPoints="1" noAdjustHandles="1" noChangeArrowheads="1" noChangeShapeType="1" noTextEdit="1"/>
              </p:cNvSpPr>
              <p:nvPr>
                <p:ph idx="1"/>
              </p:nvPr>
            </p:nvSpPr>
            <p:spPr>
              <a:blipFill>
                <a:blip r:embed="rId2"/>
                <a:stretch>
                  <a:fillRect l="-522" t="-2661" r="-522"/>
                </a:stretch>
              </a:blipFill>
            </p:spPr>
            <p:txBody>
              <a:bodyPr/>
              <a:lstStyle/>
              <a:p>
                <a:r>
                  <a:rPr lang="en-US">
                    <a:noFill/>
                  </a:rPr>
                  <a:t> </a:t>
                </a:r>
              </a:p>
            </p:txBody>
          </p:sp>
        </mc:Fallback>
      </mc:AlternateContent>
    </p:spTree>
    <p:extLst>
      <p:ext uri="{BB962C8B-B14F-4D97-AF65-F5344CB8AC3E}">
        <p14:creationId xmlns:p14="http://schemas.microsoft.com/office/powerpoint/2010/main" val="86863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2003-A1B3-A658-A85A-5A471EC2DD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E7B4FE-88B7-C70E-9718-907BB0D40C86}"/>
              </a:ext>
            </a:extLst>
          </p:cNvPr>
          <p:cNvSpPr>
            <a:spLocks noGrp="1"/>
          </p:cNvSpPr>
          <p:nvPr>
            <p:ph idx="1"/>
          </p:nvPr>
        </p:nvSpPr>
        <p:spPr/>
        <p:txBody>
          <a:bodyPr/>
          <a:lstStyle/>
          <a:p>
            <a:pPr algn="r" rtl="1"/>
            <a:r>
              <a:rPr lang="fa-IR" dirty="0"/>
              <a:t>با توجه به این که مجموعه تهی نیز یک درخت دودویی است و زیر درخت های چپ و راست نیز درخت هستند پس زیر درخت های چپ و راست نیز میتوانند تهی باشند.</a:t>
            </a:r>
          </a:p>
          <a:p>
            <a:pPr algn="r" rtl="1"/>
            <a:r>
              <a:rPr lang="fa-IR" dirty="0"/>
              <a:t>در شکل فوق</a:t>
            </a:r>
          </a:p>
          <a:p>
            <a:pPr algn="r" rtl="1"/>
            <a:r>
              <a:rPr lang="fa-IR" dirty="0"/>
              <a:t>الف. درخت تهی است، درختی که هیچ گرهی ندارد.</a:t>
            </a:r>
          </a:p>
          <a:p>
            <a:pPr algn="r" rtl="1"/>
            <a:r>
              <a:rPr lang="fa-IR" dirty="0"/>
              <a:t>ب. </a:t>
            </a:r>
            <a:r>
              <a:rPr lang="en-US" dirty="0"/>
              <a:t>A</a:t>
            </a:r>
            <a:r>
              <a:rPr lang="fa-IR" dirty="0"/>
              <a:t> ریشه درخت، </a:t>
            </a:r>
            <a:r>
              <a:rPr lang="en-US" dirty="0"/>
              <a:t>B</a:t>
            </a:r>
            <a:r>
              <a:rPr lang="fa-IR" dirty="0"/>
              <a:t> ریشه زیر درخت چپ و زیر درخت راست تهی است.</a:t>
            </a:r>
          </a:p>
          <a:p>
            <a:pPr algn="r" rtl="1"/>
            <a:r>
              <a:rPr lang="fa-IR" dirty="0"/>
              <a:t>ج. </a:t>
            </a:r>
            <a:r>
              <a:rPr lang="en-US" dirty="0"/>
              <a:t>A</a:t>
            </a:r>
            <a:r>
              <a:rPr lang="fa-IR" dirty="0"/>
              <a:t> ریشه،</a:t>
            </a:r>
            <a:r>
              <a:rPr lang="en-US" dirty="0"/>
              <a:t> B</a:t>
            </a:r>
            <a:r>
              <a:rPr lang="fa-IR" dirty="0"/>
              <a:t> ریشه زیر درخت چپ و </a:t>
            </a:r>
            <a:r>
              <a:rPr lang="en-US" dirty="0"/>
              <a:t>C</a:t>
            </a:r>
            <a:r>
              <a:rPr lang="fa-IR" dirty="0"/>
              <a:t> ریشه زیر درخت راست است.</a:t>
            </a:r>
          </a:p>
          <a:p>
            <a:pPr algn="r" rtl="1"/>
            <a:r>
              <a:rPr lang="fa-IR" dirty="0"/>
              <a:t>د. </a:t>
            </a:r>
            <a:r>
              <a:rPr lang="en-US" dirty="0"/>
              <a:t>A</a:t>
            </a:r>
            <a:r>
              <a:rPr lang="fa-IR" dirty="0"/>
              <a:t> ریشه، </a:t>
            </a:r>
            <a:r>
              <a:rPr lang="en-US" dirty="0"/>
              <a:t>B</a:t>
            </a:r>
            <a:r>
              <a:rPr lang="fa-IR" dirty="0"/>
              <a:t> ریشه زیر درخت چپ و </a:t>
            </a:r>
            <a:r>
              <a:rPr lang="en-US" dirty="0"/>
              <a:t>C</a:t>
            </a:r>
            <a:r>
              <a:rPr lang="fa-IR" dirty="0"/>
              <a:t> ریشه زیر درخت راست است.</a:t>
            </a:r>
            <a:endParaRPr lang="en-US" dirty="0"/>
          </a:p>
        </p:txBody>
      </p:sp>
    </p:spTree>
    <p:extLst>
      <p:ext uri="{BB962C8B-B14F-4D97-AF65-F5344CB8AC3E}">
        <p14:creationId xmlns:p14="http://schemas.microsoft.com/office/powerpoint/2010/main" val="311516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D756-EFC2-FAFC-6351-3905003112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2842A6-BEE9-1BF4-F46B-74ECE913ED9F}"/>
              </a:ext>
            </a:extLst>
          </p:cNvPr>
          <p:cNvSpPr>
            <a:spLocks noGrp="1"/>
          </p:cNvSpPr>
          <p:nvPr>
            <p:ph idx="1"/>
          </p:nvPr>
        </p:nvSpPr>
        <p:spPr/>
        <p:txBody>
          <a:bodyPr/>
          <a:lstStyle/>
          <a:p>
            <a:pPr algn="r" rtl="1"/>
            <a:r>
              <a:rPr lang="fa-IR" dirty="0"/>
              <a:t>1.1.8.</a:t>
            </a:r>
          </a:p>
          <a:p>
            <a:pPr algn="r" rtl="1"/>
            <a:r>
              <a:rPr lang="fa-IR" dirty="0"/>
              <a:t>تعریف دیگر درخت دودویی</a:t>
            </a:r>
          </a:p>
          <a:p>
            <a:pPr algn="r" rtl="1"/>
            <a:r>
              <a:rPr lang="fa-IR" dirty="0"/>
              <a:t>درخت دودویی یک گراف همبند با </a:t>
            </a:r>
            <a:r>
              <a:rPr lang="en-US" dirty="0"/>
              <a:t>n</a:t>
            </a:r>
            <a:r>
              <a:rPr lang="fa-IR" dirty="0"/>
              <a:t> راس و </a:t>
            </a:r>
            <a:r>
              <a:rPr lang="en-US" dirty="0"/>
              <a:t>n-1</a:t>
            </a:r>
            <a:r>
              <a:rPr lang="fa-IR" dirty="0"/>
              <a:t> یال است که بین هر دو راس آن یک و فقط یک مسیر وجود دارد و درجه هر راس آن حداکثر 3 است.</a:t>
            </a:r>
          </a:p>
        </p:txBody>
      </p:sp>
    </p:spTree>
    <p:extLst>
      <p:ext uri="{BB962C8B-B14F-4D97-AF65-F5344CB8AC3E}">
        <p14:creationId xmlns:p14="http://schemas.microsoft.com/office/powerpoint/2010/main" val="689590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A9EF0C0-2806-D6F9-87B2-A24FE42375FF}"/>
              </a:ext>
            </a:extLst>
          </p:cNvPr>
          <p:cNvSpPr/>
          <p:nvPr/>
        </p:nvSpPr>
        <p:spPr>
          <a:xfrm>
            <a:off x="5549900" y="635000"/>
            <a:ext cx="546100" cy="5842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a</a:t>
            </a:r>
          </a:p>
        </p:txBody>
      </p:sp>
      <p:sp>
        <p:nvSpPr>
          <p:cNvPr id="5" name="Oval 4">
            <a:extLst>
              <a:ext uri="{FF2B5EF4-FFF2-40B4-BE49-F238E27FC236}">
                <a16:creationId xmlns:a16="http://schemas.microsoft.com/office/drawing/2014/main" id="{1FB92E1E-B7EA-121D-32C9-4005A5A7F784}"/>
              </a:ext>
            </a:extLst>
          </p:cNvPr>
          <p:cNvSpPr/>
          <p:nvPr/>
        </p:nvSpPr>
        <p:spPr>
          <a:xfrm>
            <a:off x="4508500" y="2257425"/>
            <a:ext cx="546100" cy="5842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b</a:t>
            </a:r>
          </a:p>
        </p:txBody>
      </p:sp>
      <p:sp>
        <p:nvSpPr>
          <p:cNvPr id="6" name="Oval 5">
            <a:extLst>
              <a:ext uri="{FF2B5EF4-FFF2-40B4-BE49-F238E27FC236}">
                <a16:creationId xmlns:a16="http://schemas.microsoft.com/office/drawing/2014/main" id="{67602D2A-71D9-8BFE-079C-4F23A9CB2B78}"/>
              </a:ext>
            </a:extLst>
          </p:cNvPr>
          <p:cNvSpPr/>
          <p:nvPr/>
        </p:nvSpPr>
        <p:spPr>
          <a:xfrm>
            <a:off x="6559552" y="2257425"/>
            <a:ext cx="546100" cy="5842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c</a:t>
            </a:r>
          </a:p>
        </p:txBody>
      </p:sp>
      <p:sp>
        <p:nvSpPr>
          <p:cNvPr id="7" name="Oval 6">
            <a:extLst>
              <a:ext uri="{FF2B5EF4-FFF2-40B4-BE49-F238E27FC236}">
                <a16:creationId xmlns:a16="http://schemas.microsoft.com/office/drawing/2014/main" id="{3B41565B-8982-841A-285A-9F000CF3E14A}"/>
              </a:ext>
            </a:extLst>
          </p:cNvPr>
          <p:cNvSpPr/>
          <p:nvPr/>
        </p:nvSpPr>
        <p:spPr>
          <a:xfrm>
            <a:off x="2717800" y="3568700"/>
            <a:ext cx="546100" cy="5842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d</a:t>
            </a:r>
          </a:p>
        </p:txBody>
      </p:sp>
      <p:sp>
        <p:nvSpPr>
          <p:cNvPr id="8" name="Oval 7">
            <a:extLst>
              <a:ext uri="{FF2B5EF4-FFF2-40B4-BE49-F238E27FC236}">
                <a16:creationId xmlns:a16="http://schemas.microsoft.com/office/drawing/2014/main" id="{655EF544-9089-4025-EC2F-A1C57AD8308D}"/>
              </a:ext>
            </a:extLst>
          </p:cNvPr>
          <p:cNvSpPr/>
          <p:nvPr/>
        </p:nvSpPr>
        <p:spPr>
          <a:xfrm>
            <a:off x="4768852" y="3568700"/>
            <a:ext cx="546100" cy="5842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e</a:t>
            </a:r>
          </a:p>
        </p:txBody>
      </p:sp>
      <p:sp>
        <p:nvSpPr>
          <p:cNvPr id="9" name="Oval 8">
            <a:extLst>
              <a:ext uri="{FF2B5EF4-FFF2-40B4-BE49-F238E27FC236}">
                <a16:creationId xmlns:a16="http://schemas.microsoft.com/office/drawing/2014/main" id="{0033787E-9D48-4291-6EC3-5C3998C47373}"/>
              </a:ext>
            </a:extLst>
          </p:cNvPr>
          <p:cNvSpPr/>
          <p:nvPr/>
        </p:nvSpPr>
        <p:spPr>
          <a:xfrm>
            <a:off x="6819904" y="3421857"/>
            <a:ext cx="546100" cy="5842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f</a:t>
            </a:r>
          </a:p>
        </p:txBody>
      </p:sp>
      <p:sp>
        <p:nvSpPr>
          <p:cNvPr id="10" name="Oval 9">
            <a:extLst>
              <a:ext uri="{FF2B5EF4-FFF2-40B4-BE49-F238E27FC236}">
                <a16:creationId xmlns:a16="http://schemas.microsoft.com/office/drawing/2014/main" id="{C6098354-00E0-A214-AF3A-716F623A14D1}"/>
              </a:ext>
            </a:extLst>
          </p:cNvPr>
          <p:cNvSpPr/>
          <p:nvPr/>
        </p:nvSpPr>
        <p:spPr>
          <a:xfrm>
            <a:off x="8870956" y="3421857"/>
            <a:ext cx="546100" cy="5842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m</a:t>
            </a:r>
          </a:p>
        </p:txBody>
      </p:sp>
      <p:sp>
        <p:nvSpPr>
          <p:cNvPr id="11" name="Oval 10">
            <a:extLst>
              <a:ext uri="{FF2B5EF4-FFF2-40B4-BE49-F238E27FC236}">
                <a16:creationId xmlns:a16="http://schemas.microsoft.com/office/drawing/2014/main" id="{10C7265E-BDB2-05EF-D993-B6A0ABC3C36E}"/>
              </a:ext>
            </a:extLst>
          </p:cNvPr>
          <p:cNvSpPr/>
          <p:nvPr/>
        </p:nvSpPr>
        <p:spPr>
          <a:xfrm>
            <a:off x="3797304" y="4996657"/>
            <a:ext cx="546100" cy="5842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n</a:t>
            </a:r>
          </a:p>
        </p:txBody>
      </p:sp>
      <p:cxnSp>
        <p:nvCxnSpPr>
          <p:cNvPr id="13" name="Straight Connector 12">
            <a:extLst>
              <a:ext uri="{FF2B5EF4-FFF2-40B4-BE49-F238E27FC236}">
                <a16:creationId xmlns:a16="http://schemas.microsoft.com/office/drawing/2014/main" id="{57757A4E-59B2-2E19-30CC-38D685455EAC}"/>
              </a:ext>
            </a:extLst>
          </p:cNvPr>
          <p:cNvCxnSpPr>
            <a:cxnSpLocks/>
            <a:stCxn id="6" idx="6"/>
            <a:endCxn id="10" idx="1"/>
          </p:cNvCxnSpPr>
          <p:nvPr/>
        </p:nvCxnSpPr>
        <p:spPr>
          <a:xfrm>
            <a:off x="7105652" y="2549525"/>
            <a:ext cx="1845278" cy="95788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0F104-A35C-F643-9E8C-38CBA0CBA669}"/>
              </a:ext>
            </a:extLst>
          </p:cNvPr>
          <p:cNvCxnSpPr>
            <a:cxnSpLocks/>
            <a:stCxn id="8" idx="3"/>
            <a:endCxn id="11" idx="7"/>
          </p:cNvCxnSpPr>
          <p:nvPr/>
        </p:nvCxnSpPr>
        <p:spPr>
          <a:xfrm flipH="1">
            <a:off x="4263430" y="4067346"/>
            <a:ext cx="585396" cy="101486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09F094D-D5CB-63FA-4A5F-839DD8BE0A36}"/>
              </a:ext>
            </a:extLst>
          </p:cNvPr>
          <p:cNvCxnSpPr>
            <a:cxnSpLocks/>
            <a:stCxn id="4" idx="3"/>
            <a:endCxn id="5" idx="7"/>
          </p:cNvCxnSpPr>
          <p:nvPr/>
        </p:nvCxnSpPr>
        <p:spPr>
          <a:xfrm flipH="1">
            <a:off x="4974626" y="1133646"/>
            <a:ext cx="655248" cy="120933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E509C2F-31CA-48B7-19DA-B4BE54523EB2}"/>
              </a:ext>
            </a:extLst>
          </p:cNvPr>
          <p:cNvCxnSpPr>
            <a:cxnSpLocks/>
            <a:stCxn id="5" idx="4"/>
            <a:endCxn id="8" idx="0"/>
          </p:cNvCxnSpPr>
          <p:nvPr/>
        </p:nvCxnSpPr>
        <p:spPr>
          <a:xfrm>
            <a:off x="4781550" y="2841625"/>
            <a:ext cx="260352" cy="72707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09255F8-AB03-6931-6AF9-2142760B25F4}"/>
              </a:ext>
            </a:extLst>
          </p:cNvPr>
          <p:cNvCxnSpPr>
            <a:cxnSpLocks/>
            <a:stCxn id="6" idx="4"/>
            <a:endCxn id="9" idx="0"/>
          </p:cNvCxnSpPr>
          <p:nvPr/>
        </p:nvCxnSpPr>
        <p:spPr>
          <a:xfrm>
            <a:off x="6832602" y="2841625"/>
            <a:ext cx="260352" cy="58023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73EAD0B-979F-457B-7BAE-CD4189D37A6C}"/>
              </a:ext>
            </a:extLst>
          </p:cNvPr>
          <p:cNvCxnSpPr>
            <a:cxnSpLocks/>
            <a:stCxn id="4" idx="5"/>
            <a:endCxn id="6" idx="1"/>
          </p:cNvCxnSpPr>
          <p:nvPr/>
        </p:nvCxnSpPr>
        <p:spPr>
          <a:xfrm>
            <a:off x="6016026" y="1133646"/>
            <a:ext cx="623500" cy="120933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C6572FF-30AC-CDFA-5496-74F7033568D1}"/>
              </a:ext>
            </a:extLst>
          </p:cNvPr>
          <p:cNvCxnSpPr>
            <a:cxnSpLocks/>
            <a:stCxn id="5" idx="3"/>
            <a:endCxn id="7" idx="7"/>
          </p:cNvCxnSpPr>
          <p:nvPr/>
        </p:nvCxnSpPr>
        <p:spPr>
          <a:xfrm flipH="1">
            <a:off x="3183926" y="2756071"/>
            <a:ext cx="1404548" cy="89818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EC47520-41A2-C866-D7AA-193E42EA6587}"/>
              </a:ext>
            </a:extLst>
          </p:cNvPr>
          <p:cNvSpPr txBox="1"/>
          <p:nvPr/>
        </p:nvSpPr>
        <p:spPr>
          <a:xfrm>
            <a:off x="6760896" y="5664200"/>
            <a:ext cx="3478837" cy="523220"/>
          </a:xfrm>
          <a:prstGeom prst="rect">
            <a:avLst/>
          </a:prstGeom>
          <a:noFill/>
        </p:spPr>
        <p:txBody>
          <a:bodyPr wrap="none" rtlCol="0">
            <a:spAutoFit/>
          </a:bodyPr>
          <a:lstStyle/>
          <a:p>
            <a:pPr algn="r" rtl="1"/>
            <a:r>
              <a:rPr lang="fa-IR" sz="2800" dirty="0"/>
              <a:t>یک درخت دودویی با </a:t>
            </a:r>
            <a:r>
              <a:rPr lang="en-US" sz="2800" dirty="0"/>
              <a:t>n</a:t>
            </a:r>
            <a:r>
              <a:rPr lang="fa-IR" sz="2800" dirty="0"/>
              <a:t> گره</a:t>
            </a:r>
            <a:endParaRPr lang="en-US" sz="2800" dirty="0"/>
          </a:p>
        </p:txBody>
      </p:sp>
    </p:spTree>
    <p:extLst>
      <p:ext uri="{BB962C8B-B14F-4D97-AF65-F5344CB8AC3E}">
        <p14:creationId xmlns:p14="http://schemas.microsoft.com/office/powerpoint/2010/main" val="2196633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73AE-B824-D190-59C2-4961F0B0D19C}"/>
              </a:ext>
            </a:extLst>
          </p:cNvPr>
          <p:cNvSpPr>
            <a:spLocks noGrp="1"/>
          </p:cNvSpPr>
          <p:nvPr>
            <p:ph type="title"/>
          </p:nvPr>
        </p:nvSpPr>
        <p:spPr/>
        <p:txBody>
          <a:bodyPr>
            <a:normAutofit fontScale="90000"/>
          </a:bodyPr>
          <a:lstStyle/>
          <a:p>
            <a:pPr algn="r" rtl="1"/>
            <a:r>
              <a:rPr lang="fa-IR" dirty="0"/>
              <a:t>اصطلاحات درخت : اصطلاحات درخترا با توجه به شکل زیر توضیح می دهیم:</a:t>
            </a:r>
            <a:br>
              <a:rPr lang="en-US" dirty="0"/>
            </a:br>
            <a:endParaRPr lang="en-US" dirty="0"/>
          </a:p>
        </p:txBody>
      </p:sp>
      <p:sp>
        <p:nvSpPr>
          <p:cNvPr id="3" name="Content Placeholder 2">
            <a:extLst>
              <a:ext uri="{FF2B5EF4-FFF2-40B4-BE49-F238E27FC236}">
                <a16:creationId xmlns:a16="http://schemas.microsoft.com/office/drawing/2014/main" id="{3F5AAAAF-39ED-01F6-4077-18BF423ECBC7}"/>
              </a:ext>
            </a:extLst>
          </p:cNvPr>
          <p:cNvSpPr>
            <a:spLocks noGrp="1"/>
          </p:cNvSpPr>
          <p:nvPr>
            <p:ph idx="1"/>
          </p:nvPr>
        </p:nvSpPr>
        <p:spPr/>
        <p:txBody>
          <a:bodyPr>
            <a:normAutofit fontScale="92500" lnSpcReduction="20000"/>
          </a:bodyPr>
          <a:lstStyle/>
          <a:p>
            <a:pPr algn="r" rtl="1"/>
            <a:r>
              <a:rPr lang="en-US" dirty="0"/>
              <a:t>A</a:t>
            </a:r>
            <a:r>
              <a:rPr lang="fa-IR" dirty="0"/>
              <a:t> ریشه درخت است.</a:t>
            </a:r>
          </a:p>
          <a:p>
            <a:pPr algn="r" rtl="1"/>
            <a:r>
              <a:rPr lang="en-US" dirty="0"/>
              <a:t>B</a:t>
            </a:r>
            <a:r>
              <a:rPr lang="fa-IR" dirty="0"/>
              <a:t> و </a:t>
            </a:r>
            <a:r>
              <a:rPr lang="en-US" dirty="0"/>
              <a:t>C</a:t>
            </a:r>
            <a:r>
              <a:rPr lang="fa-IR" dirty="0"/>
              <a:t> فرزندان </a:t>
            </a:r>
            <a:r>
              <a:rPr lang="en-US" dirty="0"/>
              <a:t>A</a:t>
            </a:r>
            <a:r>
              <a:rPr lang="fa-IR" dirty="0"/>
              <a:t> و برادر یکدیگر اند</a:t>
            </a:r>
          </a:p>
          <a:p>
            <a:pPr algn="r" rtl="1"/>
            <a:r>
              <a:rPr lang="en-US" dirty="0"/>
              <a:t>B</a:t>
            </a:r>
            <a:r>
              <a:rPr lang="fa-IR" dirty="0"/>
              <a:t> و </a:t>
            </a:r>
            <a:r>
              <a:rPr lang="en-US" dirty="0"/>
              <a:t>C</a:t>
            </a:r>
            <a:r>
              <a:rPr lang="fa-IR" dirty="0"/>
              <a:t> پسران </a:t>
            </a:r>
            <a:r>
              <a:rPr lang="en-US" dirty="0"/>
              <a:t>A</a:t>
            </a:r>
            <a:r>
              <a:rPr lang="fa-IR" dirty="0"/>
              <a:t> هستند.</a:t>
            </a:r>
          </a:p>
          <a:p>
            <a:pPr algn="r" rtl="1"/>
            <a:r>
              <a:rPr lang="en-US" dirty="0"/>
              <a:t>B</a:t>
            </a:r>
            <a:r>
              <a:rPr lang="fa-IR" dirty="0"/>
              <a:t> برادر </a:t>
            </a:r>
            <a:r>
              <a:rPr lang="en-US" dirty="0"/>
              <a:t>C</a:t>
            </a:r>
            <a:r>
              <a:rPr lang="fa-IR" dirty="0"/>
              <a:t> است.</a:t>
            </a:r>
          </a:p>
          <a:p>
            <a:pPr algn="r" rtl="1"/>
            <a:r>
              <a:rPr lang="en-US" dirty="0"/>
              <a:t>C</a:t>
            </a:r>
            <a:r>
              <a:rPr lang="fa-IR" dirty="0"/>
              <a:t> برادر </a:t>
            </a:r>
            <a:r>
              <a:rPr lang="en-US" dirty="0"/>
              <a:t>B</a:t>
            </a:r>
            <a:r>
              <a:rPr lang="fa-IR" dirty="0"/>
              <a:t> است.</a:t>
            </a:r>
          </a:p>
          <a:p>
            <a:pPr algn="r" rtl="1"/>
            <a:r>
              <a:rPr lang="en-US" dirty="0"/>
              <a:t>A</a:t>
            </a:r>
            <a:r>
              <a:rPr lang="fa-IR" dirty="0"/>
              <a:t> جد </a:t>
            </a:r>
            <a:r>
              <a:rPr lang="en-US" dirty="0"/>
              <a:t>N</a:t>
            </a:r>
            <a:r>
              <a:rPr lang="fa-IR" dirty="0"/>
              <a:t> است.</a:t>
            </a:r>
          </a:p>
          <a:p>
            <a:pPr algn="r" rtl="1"/>
            <a:r>
              <a:rPr lang="en-US" dirty="0"/>
              <a:t>N</a:t>
            </a:r>
            <a:r>
              <a:rPr lang="fa-IR" dirty="0"/>
              <a:t> نوه </a:t>
            </a:r>
            <a:r>
              <a:rPr lang="en-US" dirty="0"/>
              <a:t>A</a:t>
            </a:r>
            <a:r>
              <a:rPr lang="fa-IR" dirty="0"/>
              <a:t> است.</a:t>
            </a:r>
          </a:p>
          <a:p>
            <a:pPr algn="r" rtl="1"/>
            <a:r>
              <a:rPr lang="fa-IR" dirty="0"/>
              <a:t>شاخه: مسیر ارتباطی پدر به فرزند را شاخه می گویند. شاخه همان یال در گراف است.</a:t>
            </a:r>
          </a:p>
          <a:p>
            <a:pPr algn="r" rtl="1"/>
            <a:r>
              <a:rPr lang="fa-IR" dirty="0"/>
              <a:t>گره: هر عنصر از درخت را یک گره از درخت می نامند.</a:t>
            </a:r>
          </a:p>
          <a:p>
            <a:pPr algn="r" rtl="1"/>
            <a:r>
              <a:rPr lang="fa-IR" dirty="0"/>
              <a:t>درجه: یک گره از درخت:تعداد فرزندان هر گره از درخت را درجه آن گره می نامند.</a:t>
            </a:r>
            <a:endParaRPr lang="en-US" dirty="0"/>
          </a:p>
        </p:txBody>
      </p:sp>
    </p:spTree>
    <p:extLst>
      <p:ext uri="{BB962C8B-B14F-4D97-AF65-F5344CB8AC3E}">
        <p14:creationId xmlns:p14="http://schemas.microsoft.com/office/powerpoint/2010/main" val="1345591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98D7E-8E33-595A-6DF0-88C85FCF728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E661570-B5C6-D9E9-58D8-7F8470D58E14}"/>
              </a:ext>
            </a:extLst>
          </p:cNvPr>
          <p:cNvSpPr>
            <a:spLocks noGrp="1"/>
          </p:cNvSpPr>
          <p:nvPr>
            <p:ph idx="1"/>
          </p:nvPr>
        </p:nvSpPr>
        <p:spPr/>
        <p:txBody>
          <a:bodyPr>
            <a:normAutofit fontScale="92500"/>
          </a:bodyPr>
          <a:lstStyle/>
          <a:p>
            <a:pPr algn="r" rtl="1"/>
            <a:r>
              <a:rPr lang="fa-IR" dirty="0"/>
              <a:t>گره داخلی : گره با درجه بزرگ تر از صفر را گره داخلی می نامند.</a:t>
            </a:r>
          </a:p>
          <a:p>
            <a:pPr algn="r" rtl="1"/>
            <a:r>
              <a:rPr lang="fa-IR" dirty="0"/>
              <a:t>گره خارجی : گره با درجه صفر رت گره خارجی یا برگ می نامند.</a:t>
            </a:r>
          </a:p>
          <a:p>
            <a:pPr algn="r" rtl="1"/>
            <a:r>
              <a:rPr lang="fa-IR" dirty="0"/>
              <a:t>درجه درخت دودویی: درجه گره با بزرگ ترین درجه را درجه درخت دودویی می نامند.</a:t>
            </a:r>
          </a:p>
          <a:p>
            <a:pPr algn="r" rtl="1"/>
            <a:r>
              <a:rPr lang="fa-IR" dirty="0"/>
              <a:t>برای مثال درخت شکل 2.8دارای 7 شاخه است.</a:t>
            </a:r>
          </a:p>
          <a:p>
            <a:pPr algn="r" rtl="1"/>
            <a:r>
              <a:rPr lang="fa-IR" dirty="0"/>
              <a:t>گره های این درخت عبارتند از : </a:t>
            </a:r>
            <a:r>
              <a:rPr lang="en-US" dirty="0"/>
              <a:t>A</a:t>
            </a:r>
            <a:r>
              <a:rPr lang="fa-IR" dirty="0"/>
              <a:t>،</a:t>
            </a:r>
            <a:r>
              <a:rPr lang="en-US" dirty="0"/>
              <a:t>B</a:t>
            </a:r>
            <a:r>
              <a:rPr lang="fa-IR" dirty="0"/>
              <a:t>،</a:t>
            </a:r>
            <a:r>
              <a:rPr lang="en-US" dirty="0"/>
              <a:t>C</a:t>
            </a:r>
            <a:r>
              <a:rPr lang="fa-IR" dirty="0"/>
              <a:t>، </a:t>
            </a:r>
            <a:r>
              <a:rPr lang="en-US" dirty="0"/>
              <a:t>D</a:t>
            </a:r>
            <a:r>
              <a:rPr lang="fa-IR" dirty="0"/>
              <a:t>، </a:t>
            </a:r>
            <a:r>
              <a:rPr lang="en-US" dirty="0"/>
              <a:t>E</a:t>
            </a:r>
            <a:r>
              <a:rPr lang="fa-IR" dirty="0"/>
              <a:t>، </a:t>
            </a:r>
            <a:r>
              <a:rPr lang="en-US" dirty="0"/>
              <a:t>F</a:t>
            </a:r>
            <a:r>
              <a:rPr lang="fa-IR" dirty="0"/>
              <a:t>،</a:t>
            </a:r>
            <a:r>
              <a:rPr lang="en-US" dirty="0"/>
              <a:t>M</a:t>
            </a:r>
            <a:r>
              <a:rPr lang="fa-IR" dirty="0"/>
              <a:t> و </a:t>
            </a:r>
            <a:r>
              <a:rPr lang="en-US" dirty="0"/>
              <a:t>N.</a:t>
            </a:r>
          </a:p>
          <a:p>
            <a:pPr algn="r" rtl="1"/>
            <a:r>
              <a:rPr lang="fa-IR" dirty="0"/>
              <a:t>گره </a:t>
            </a:r>
            <a:r>
              <a:rPr lang="en-US" dirty="0"/>
              <a:t>A</a:t>
            </a:r>
            <a:r>
              <a:rPr lang="fa-IR" dirty="0"/>
              <a:t>،</a:t>
            </a:r>
            <a:r>
              <a:rPr lang="en-US" dirty="0"/>
              <a:t>B</a:t>
            </a:r>
            <a:r>
              <a:rPr lang="fa-IR" dirty="0"/>
              <a:t>، </a:t>
            </a:r>
            <a:r>
              <a:rPr lang="en-US" dirty="0"/>
              <a:t>C</a:t>
            </a:r>
            <a:r>
              <a:rPr lang="fa-IR" dirty="0"/>
              <a:t> و </a:t>
            </a:r>
            <a:r>
              <a:rPr lang="en-US" dirty="0"/>
              <a:t>E</a:t>
            </a:r>
            <a:r>
              <a:rPr lang="fa-IR" dirty="0"/>
              <a:t> گره داخلی هستند و گره های </a:t>
            </a:r>
            <a:r>
              <a:rPr lang="en-US" dirty="0"/>
              <a:t>D</a:t>
            </a:r>
            <a:r>
              <a:rPr lang="fa-IR" dirty="0"/>
              <a:t>، </a:t>
            </a:r>
            <a:r>
              <a:rPr lang="en-US" dirty="0"/>
              <a:t>M</a:t>
            </a:r>
            <a:r>
              <a:rPr lang="fa-IR" dirty="0"/>
              <a:t>، </a:t>
            </a:r>
            <a:r>
              <a:rPr lang="en-US" dirty="0"/>
              <a:t>N</a:t>
            </a:r>
            <a:r>
              <a:rPr lang="fa-IR" dirty="0"/>
              <a:t> و </a:t>
            </a:r>
            <a:r>
              <a:rPr lang="en-US" dirty="0"/>
              <a:t>F</a:t>
            </a:r>
            <a:r>
              <a:rPr lang="fa-IR" dirty="0"/>
              <a:t> گره های خارجییا برگ هستند.</a:t>
            </a:r>
          </a:p>
          <a:p>
            <a:pPr algn="r" rtl="1"/>
            <a:r>
              <a:rPr lang="fa-IR" dirty="0"/>
              <a:t>درجه این درخت 2 است.</a:t>
            </a:r>
          </a:p>
          <a:p>
            <a:pPr algn="r" rtl="1"/>
            <a:r>
              <a:rPr lang="fa-IR" dirty="0"/>
              <a:t>در یک درخت</a:t>
            </a:r>
            <a:endParaRPr lang="en-US" dirty="0"/>
          </a:p>
        </p:txBody>
      </p:sp>
    </p:spTree>
    <p:extLst>
      <p:ext uri="{BB962C8B-B14F-4D97-AF65-F5344CB8AC3E}">
        <p14:creationId xmlns:p14="http://schemas.microsoft.com/office/powerpoint/2010/main" val="886827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3149</Words>
  <Application>Microsoft Office PowerPoint</Application>
  <PresentationFormat>Widescreen</PresentationFormat>
  <Paragraphs>318</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Cambria Math</vt:lpstr>
      <vt:lpstr>Office Theme</vt:lpstr>
      <vt:lpstr>تدریس درخت</vt:lpstr>
      <vt:lpstr>PowerPoint Presentation</vt:lpstr>
      <vt:lpstr>PowerPoint Presentation</vt:lpstr>
      <vt:lpstr>شکل 1.8 درخت های  دودویی</vt:lpstr>
      <vt:lpstr>PowerPoint Presentation</vt:lpstr>
      <vt:lpstr>PowerPoint Presentation</vt:lpstr>
      <vt:lpstr>PowerPoint Presentation</vt:lpstr>
      <vt:lpstr>اصطلاحات درخت : اصطلاحات درخترا با توجه به شکل زیر توضیح می دهیم: </vt:lpstr>
      <vt:lpstr>PowerPoint Presentation</vt:lpstr>
      <vt:lpstr>PowerPoint Presentation</vt:lpstr>
      <vt:lpstr>PowerPoint Presentation</vt:lpstr>
      <vt:lpstr>سطح درخت دودویی</vt:lpstr>
      <vt:lpstr>عمق یک گره از درخت</vt:lpstr>
      <vt:lpstr>عمق یا ارتفاع درخت</vt:lpstr>
      <vt:lpstr>حداکثر گره های یک درخت دودویی با ارتفاع h</vt:lpstr>
      <vt:lpstr>PowerPoint Presentation</vt:lpstr>
      <vt:lpstr>مینیمم ارتفاع یک درخت دودویی با n گره</vt:lpstr>
      <vt:lpstr>PowerPoint Presentation</vt:lpstr>
      <vt:lpstr>PowerPoint Presentation</vt:lpstr>
      <vt:lpstr>شماره گذاری گره های یک درخت دودویی</vt:lpstr>
      <vt:lpstr>PowerPoint Presentation</vt:lpstr>
      <vt:lpstr>PowerPoint Presentation</vt:lpstr>
      <vt:lpstr>PowerPoint Presentation</vt:lpstr>
      <vt:lpstr>PowerPoint Presentation</vt:lpstr>
      <vt:lpstr>درخت دودویی تقریبا کامل</vt:lpstr>
      <vt:lpstr>درخت دودویی تقریبا کامل</vt:lpstr>
      <vt:lpstr>PowerPoint Presentation</vt:lpstr>
      <vt:lpstr>درخت دودویی محض</vt:lpstr>
      <vt:lpstr>درخت دودویی محض</vt:lpstr>
      <vt:lpstr>PowerPoint Presentation</vt:lpstr>
      <vt:lpstr>درخت دودویی پر</vt:lpstr>
      <vt:lpstr>PowerPoint Presentation</vt:lpstr>
      <vt:lpstr>مثال 8.8: با n کلمه چند درخت دودویی با ارتفاع n-1 میتوان ساخت؟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sepand</dc:creator>
  <cp:lastModifiedBy>sepand</cp:lastModifiedBy>
  <cp:revision>105</cp:revision>
  <dcterms:created xsi:type="dcterms:W3CDTF">2024-11-20T17:26:34Z</dcterms:created>
  <dcterms:modified xsi:type="dcterms:W3CDTF">2024-11-22T07:37:47Z</dcterms:modified>
</cp:coreProperties>
</file>