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64"/>
  </p:notesMasterIdLst>
  <p:handoutMasterIdLst>
    <p:handoutMasterId r:id="rId65"/>
  </p:handoutMasterIdLst>
  <p:sldIdLst>
    <p:sldId id="346" r:id="rId2"/>
    <p:sldId id="321" r:id="rId3"/>
    <p:sldId id="322" r:id="rId4"/>
    <p:sldId id="329" r:id="rId5"/>
    <p:sldId id="331" r:id="rId6"/>
    <p:sldId id="330" r:id="rId7"/>
    <p:sldId id="328" r:id="rId8"/>
    <p:sldId id="259" r:id="rId9"/>
    <p:sldId id="292" r:id="rId10"/>
    <p:sldId id="294" r:id="rId11"/>
    <p:sldId id="295" r:id="rId12"/>
    <p:sldId id="296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319" r:id="rId35"/>
    <p:sldId id="320" r:id="rId36"/>
    <p:sldId id="323" r:id="rId37"/>
    <p:sldId id="325" r:id="rId38"/>
    <p:sldId id="324" r:id="rId39"/>
    <p:sldId id="326" r:id="rId40"/>
    <p:sldId id="327" r:id="rId41"/>
    <p:sldId id="332" r:id="rId42"/>
    <p:sldId id="333" r:id="rId43"/>
    <p:sldId id="354" r:id="rId44"/>
    <p:sldId id="334" r:id="rId45"/>
    <p:sldId id="336" r:id="rId46"/>
    <p:sldId id="337" r:id="rId47"/>
    <p:sldId id="335" r:id="rId48"/>
    <p:sldId id="338" r:id="rId49"/>
    <p:sldId id="339" r:id="rId50"/>
    <p:sldId id="341" r:id="rId51"/>
    <p:sldId id="340" r:id="rId52"/>
    <p:sldId id="342" r:id="rId53"/>
    <p:sldId id="343" r:id="rId54"/>
    <p:sldId id="344" r:id="rId55"/>
    <p:sldId id="345" r:id="rId56"/>
    <p:sldId id="347" r:id="rId57"/>
    <p:sldId id="348" r:id="rId58"/>
    <p:sldId id="349" r:id="rId59"/>
    <p:sldId id="351" r:id="rId60"/>
    <p:sldId id="350" r:id="rId61"/>
    <p:sldId id="353" r:id="rId62"/>
    <p:sldId id="352" r:id="rId6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5pPr>
    <a:lvl6pPr marL="22860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6pPr>
    <a:lvl7pPr marL="27432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7pPr>
    <a:lvl8pPr marL="32004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8pPr>
    <a:lvl9pPr marL="36576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006600"/>
    <a:srgbClr val="990033"/>
    <a:srgbClr val="CC0000"/>
    <a:srgbClr val="003399"/>
    <a:srgbClr val="336699"/>
    <a:srgbClr val="0099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653" autoAdjust="0"/>
    <p:restoredTop sz="90929"/>
  </p:normalViewPr>
  <p:slideViewPr>
    <p:cSldViewPr>
      <p:cViewPr varScale="1">
        <p:scale>
          <a:sx n="85" d="100"/>
          <a:sy n="85" d="100"/>
        </p:scale>
        <p:origin x="96" y="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75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F2BED889-5080-684D-9887-B8BC3FC85C0B}" type="datetime1">
              <a:rPr lang="en-US"/>
              <a:pPr/>
              <a:t>9/27/2024</a:t>
            </a:fld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B437373F-8915-F44B-BB20-431A0B02CE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en-US"/>
          </a:p>
        </p:txBody>
      </p:sp>
      <p:sp>
        <p:nvSpPr>
          <p:cNvPr id="205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C9DD46D2-1116-B240-AED9-0B31FBAB8AFE}" type="datetime1">
              <a:rPr lang="en-US"/>
              <a:pPr/>
              <a:t>9/27/2024</a:t>
            </a:fld>
            <a:endParaRPr 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6CA0E5B9-188A-B34A-9DC9-46A22C0353F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F6C1C15-DBB1-C947-991D-BBAF5CB23C77}" type="datetime1">
              <a:rPr lang="en-US"/>
              <a:pPr/>
              <a:t>9/27/2024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2A8C49-E7AB-5C45-9F52-6260BF11096A}" type="slidenum">
              <a:rPr lang="en-US"/>
              <a:pPr/>
              <a:t>8</a:t>
            </a:fld>
            <a:endParaRPr lang="en-US"/>
          </a:p>
        </p:txBody>
      </p:sp>
      <p:sp>
        <p:nvSpPr>
          <p:cNvPr id="24985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03A1072-F788-8B40-818B-CA5BEFBDC28D}" type="datetime1">
              <a:rPr lang="en-US"/>
              <a:pPr/>
              <a:t>9/27/2024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EF404D-736D-EE44-98D3-FC94DDCBC903}" type="slidenum">
              <a:rPr lang="en-US"/>
              <a:pPr/>
              <a:t>17</a:t>
            </a:fld>
            <a:endParaRPr lang="en-US"/>
          </a:p>
        </p:txBody>
      </p:sp>
      <p:sp>
        <p:nvSpPr>
          <p:cNvPr id="2590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D729DF4-4EAA-E94C-9EFF-931130EE3A8E}" type="datetime1">
              <a:rPr lang="en-US"/>
              <a:pPr/>
              <a:t>9/27/2024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3856DE-FCDF-8D44-A97F-FC79591367EC}" type="slidenum">
              <a:rPr lang="en-US"/>
              <a:pPr/>
              <a:t>18</a:t>
            </a:fld>
            <a:endParaRPr lang="en-US"/>
          </a:p>
        </p:txBody>
      </p:sp>
      <p:sp>
        <p:nvSpPr>
          <p:cNvPr id="26009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0631317-3918-9D4D-B7AD-F5A9E0D92037}" type="datetime1">
              <a:rPr lang="en-US"/>
              <a:pPr/>
              <a:t>9/27/2024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76C731-BBB0-3A45-8821-6329C2D1072D}" type="slidenum">
              <a:rPr lang="en-US"/>
              <a:pPr/>
              <a:t>19</a:t>
            </a:fld>
            <a:endParaRPr lang="en-US"/>
          </a:p>
        </p:txBody>
      </p:sp>
      <p:sp>
        <p:nvSpPr>
          <p:cNvPr id="2611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138767E-D3A0-9C4A-BF00-AF5D2BEB2978}" type="datetime1">
              <a:rPr lang="en-US"/>
              <a:pPr/>
              <a:t>9/27/2024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A0EE20-AD14-644E-9E10-6E74B1AA197B}" type="slidenum">
              <a:rPr lang="en-US"/>
              <a:pPr/>
              <a:t>20</a:t>
            </a:fld>
            <a:endParaRPr lang="en-US"/>
          </a:p>
        </p:txBody>
      </p:sp>
      <p:sp>
        <p:nvSpPr>
          <p:cNvPr id="2621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A6A187A-15AB-014F-912F-92CEA3382554}" type="datetime1">
              <a:rPr lang="en-US"/>
              <a:pPr/>
              <a:t>9/27/2024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F518A5-B8FA-A848-B0EC-8E5F5CB94FD3}" type="slidenum">
              <a:rPr lang="en-US"/>
              <a:pPr/>
              <a:t>21</a:t>
            </a:fld>
            <a:endParaRPr lang="en-US"/>
          </a:p>
        </p:txBody>
      </p:sp>
      <p:sp>
        <p:nvSpPr>
          <p:cNvPr id="2631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92AFEF8-38EE-9C45-B881-307045658B69}" type="datetime1">
              <a:rPr lang="en-US"/>
              <a:pPr/>
              <a:t>9/27/2024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1AC464-13D1-1B40-8B1D-487FE8CD735D}" type="slidenum">
              <a:rPr lang="en-US"/>
              <a:pPr/>
              <a:t>22</a:t>
            </a:fld>
            <a:endParaRPr lang="en-US"/>
          </a:p>
        </p:txBody>
      </p:sp>
      <p:sp>
        <p:nvSpPr>
          <p:cNvPr id="26419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1259C16-1076-E54B-97FF-AAE2940ECA84}" type="datetime1">
              <a:rPr lang="en-US"/>
              <a:pPr/>
              <a:t>9/27/2024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9AD23B-D973-2849-9B79-AD9BFE55D2F2}" type="slidenum">
              <a:rPr lang="en-US"/>
              <a:pPr/>
              <a:t>23</a:t>
            </a:fld>
            <a:endParaRPr lang="en-US"/>
          </a:p>
        </p:txBody>
      </p:sp>
      <p:sp>
        <p:nvSpPr>
          <p:cNvPr id="2652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311CEC-6DFC-7247-B09C-664AFD93B11C}" type="datetime1">
              <a:rPr lang="en-US"/>
              <a:pPr/>
              <a:t>9/27/2024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9C76F8-210D-D24D-87DE-00D52AB3FA8A}" type="slidenum">
              <a:rPr lang="en-US"/>
              <a:pPr/>
              <a:t>24</a:t>
            </a:fld>
            <a:endParaRPr lang="en-US"/>
          </a:p>
        </p:txBody>
      </p:sp>
      <p:sp>
        <p:nvSpPr>
          <p:cNvPr id="2662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FCEFCA9-536B-AF48-8DB4-9AF5BD66DFD9}" type="datetime1">
              <a:rPr lang="en-US"/>
              <a:pPr/>
              <a:t>9/27/2024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8F3C1A-BEDD-5B4E-84EA-8C94A7C3FF21}" type="slidenum">
              <a:rPr lang="en-US"/>
              <a:pPr/>
              <a:t>25</a:t>
            </a:fld>
            <a:endParaRPr lang="en-US"/>
          </a:p>
        </p:txBody>
      </p:sp>
      <p:sp>
        <p:nvSpPr>
          <p:cNvPr id="2672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8597138-77C1-F943-B14C-2AD98593E727}" type="datetime1">
              <a:rPr lang="en-US"/>
              <a:pPr/>
              <a:t>9/27/2024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0845AD-53B4-F241-A4EA-D575B5C57EA4}" type="slidenum">
              <a:rPr lang="en-US"/>
              <a:pPr/>
              <a:t>26</a:t>
            </a:fld>
            <a:endParaRPr lang="en-US"/>
          </a:p>
        </p:txBody>
      </p:sp>
      <p:sp>
        <p:nvSpPr>
          <p:cNvPr id="2682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6A33D29-E28E-BB4F-A3C8-1628C49BD4C9}" type="datetime1">
              <a:rPr lang="en-US"/>
              <a:pPr/>
              <a:t>9/27/2024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2CFDD1-3876-924C-9FA5-2939DA983B10}" type="slidenum">
              <a:rPr lang="en-US"/>
              <a:pPr/>
              <a:t>9</a:t>
            </a:fld>
            <a:endParaRPr lang="en-US"/>
          </a:p>
        </p:txBody>
      </p:sp>
      <p:sp>
        <p:nvSpPr>
          <p:cNvPr id="2508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80CE67B-8E6D-AB48-B614-F2EB77746341}" type="datetime1">
              <a:rPr lang="en-US"/>
              <a:pPr/>
              <a:t>9/27/2024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9D9036-2671-6742-8BFB-241E6849DCA1}" type="slidenum">
              <a:rPr lang="en-US"/>
              <a:pPr/>
              <a:t>27</a:t>
            </a:fld>
            <a:endParaRPr lang="en-US"/>
          </a:p>
        </p:txBody>
      </p:sp>
      <p:sp>
        <p:nvSpPr>
          <p:cNvPr id="269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B3B882-6EF2-F84B-AC50-7A03E9FD6AA3}" type="datetime1">
              <a:rPr lang="en-US"/>
              <a:pPr/>
              <a:t>9/27/2024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724B74-137E-3C49-8DAA-713980B15C37}" type="slidenum">
              <a:rPr lang="en-US"/>
              <a:pPr/>
              <a:t>28</a:t>
            </a:fld>
            <a:endParaRPr lang="en-US"/>
          </a:p>
        </p:txBody>
      </p:sp>
      <p:sp>
        <p:nvSpPr>
          <p:cNvPr id="27033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E69F02F-7349-B348-926B-DE0D0B483A33}" type="datetime1">
              <a:rPr lang="en-US"/>
              <a:pPr/>
              <a:t>9/27/2024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DD5F8E-8312-7B43-A783-0725FA9F8824}" type="slidenum">
              <a:rPr lang="en-US"/>
              <a:pPr/>
              <a:t>29</a:t>
            </a:fld>
            <a:endParaRPr lang="en-US"/>
          </a:p>
        </p:txBody>
      </p:sp>
      <p:sp>
        <p:nvSpPr>
          <p:cNvPr id="27136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D0543FB-9EBD-DD40-99B7-E6D648D6A6E7}" type="datetime1">
              <a:rPr lang="en-US"/>
              <a:pPr/>
              <a:t>9/27/2024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531391-55BC-F347-9C34-9E63F4282963}" type="slidenum">
              <a:rPr lang="en-US"/>
              <a:pPr/>
              <a:t>30</a:t>
            </a:fld>
            <a:endParaRPr lang="en-US"/>
          </a:p>
        </p:txBody>
      </p:sp>
      <p:sp>
        <p:nvSpPr>
          <p:cNvPr id="27238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D1DCDBC-8228-474F-9DE0-3A3B5D3FF8D7}" type="datetime1">
              <a:rPr lang="en-US"/>
              <a:pPr/>
              <a:t>9/27/2024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2473D9-8D51-FF48-98D5-AFC0DF7AD8CC}" type="slidenum">
              <a:rPr lang="en-US"/>
              <a:pPr/>
              <a:t>31</a:t>
            </a:fld>
            <a:endParaRPr lang="en-US"/>
          </a:p>
        </p:txBody>
      </p:sp>
      <p:sp>
        <p:nvSpPr>
          <p:cNvPr id="273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FDCD23C-8127-EA45-9066-CE4E8B991DB5}" type="datetime1">
              <a:rPr lang="en-US"/>
              <a:pPr/>
              <a:t>9/27/2024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9AD224-3E44-574E-B6EC-D16F59F613FA}" type="slidenum">
              <a:rPr lang="en-US"/>
              <a:pPr/>
              <a:t>32</a:t>
            </a:fld>
            <a:endParaRPr lang="en-US"/>
          </a:p>
        </p:txBody>
      </p:sp>
      <p:sp>
        <p:nvSpPr>
          <p:cNvPr id="27443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690617E-6AA5-2C49-B83C-7433B51D47D4}" type="datetime1">
              <a:rPr lang="en-US"/>
              <a:pPr/>
              <a:t>9/27/2024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24DDAD-CF4F-D546-A0DF-53C229AAD3C9}" type="slidenum">
              <a:rPr lang="en-US"/>
              <a:pPr/>
              <a:t>33</a:t>
            </a:fld>
            <a:endParaRPr lang="en-US"/>
          </a:p>
        </p:txBody>
      </p:sp>
      <p:sp>
        <p:nvSpPr>
          <p:cNvPr id="27545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227EDE0-A1F8-F543-BE0C-BE6B10537CD8}" type="datetime1">
              <a:rPr lang="en-US"/>
              <a:pPr/>
              <a:t>9/27/2024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1B46C3-D133-CB40-A8CD-2BC7C7B88102}" type="slidenum">
              <a:rPr lang="en-US"/>
              <a:pPr/>
              <a:t>34</a:t>
            </a:fld>
            <a:endParaRPr lang="en-US"/>
          </a:p>
        </p:txBody>
      </p:sp>
      <p:sp>
        <p:nvSpPr>
          <p:cNvPr id="2764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1A4AD49-5F2E-864A-B651-D724F36C69C5}" type="datetime1">
              <a:rPr lang="en-US"/>
              <a:pPr/>
              <a:t>9/27/2024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4F9113-1E17-FF47-BD17-DADE35DE564D}" type="slidenum">
              <a:rPr lang="en-US"/>
              <a:pPr/>
              <a:t>35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22DEAA7-66BB-8E4D-9BE1-094DAFAED1C2}" type="datetime1">
              <a:rPr lang="en-US"/>
              <a:pPr/>
              <a:t>9/27/2024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C44AFB-BCCA-9540-B316-A6D322E3D957}" type="slidenum">
              <a:rPr lang="en-US"/>
              <a:pPr/>
              <a:t>10</a:t>
            </a:fld>
            <a:endParaRPr lang="en-US"/>
          </a:p>
        </p:txBody>
      </p:sp>
      <p:sp>
        <p:nvSpPr>
          <p:cNvPr id="25190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F84BF65-3993-1348-930A-A78847897EDD}" type="datetime1">
              <a:rPr lang="en-US"/>
              <a:pPr/>
              <a:t>9/27/2024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059514-9468-124A-A240-1FF4E56BA31D}" type="slidenum">
              <a:rPr lang="en-US"/>
              <a:pPr/>
              <a:t>11</a:t>
            </a:fld>
            <a:endParaRPr lang="en-US"/>
          </a:p>
        </p:txBody>
      </p:sp>
      <p:sp>
        <p:nvSpPr>
          <p:cNvPr id="2529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75A0EB8-2218-EC42-9B52-67A39F610ED9}" type="datetime1">
              <a:rPr lang="en-US"/>
              <a:pPr/>
              <a:t>9/27/2024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4A536E-0DE3-244D-8517-10500DBD7BCA}" type="slidenum">
              <a:rPr lang="en-US"/>
              <a:pPr/>
              <a:t>12</a:t>
            </a:fld>
            <a:endParaRPr lang="en-US"/>
          </a:p>
        </p:txBody>
      </p:sp>
      <p:sp>
        <p:nvSpPr>
          <p:cNvPr id="25395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C8949D3-0AC8-F542-A3DD-EB379360C2F5}" type="datetime1">
              <a:rPr lang="en-US"/>
              <a:pPr/>
              <a:t>9/27/2024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58C0D4-1EE9-AA44-A6E1-C8025A960C3D}" type="slidenum">
              <a:rPr lang="en-US"/>
              <a:pPr/>
              <a:t>13</a:t>
            </a:fld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78AB518-0016-D648-B98C-F930575DB590}" type="datetime1">
              <a:rPr lang="en-US"/>
              <a:pPr/>
              <a:t>9/27/2024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5E198C-76DC-C04F-8D2B-27EC3D886DFB}" type="slidenum">
              <a:rPr lang="en-US"/>
              <a:pPr/>
              <a:t>14</a:t>
            </a:fld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E200CF1-DD5B-C54F-8721-E7C053A9D3A5}" type="datetime1">
              <a:rPr lang="en-US"/>
              <a:pPr/>
              <a:t>9/27/2024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BB17B3-FDE7-084B-9ED1-4F6D354CE62C}" type="slidenum">
              <a:rPr lang="en-US"/>
              <a:pPr/>
              <a:t>15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1931A07-20B9-234D-AE1E-402D76E4DE8E}" type="datetime1">
              <a:rPr lang="en-US"/>
              <a:pPr/>
              <a:t>9/27/2024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0D81D5-657E-2B4D-AE58-11C740772B08}" type="slidenum">
              <a:rPr lang="en-US"/>
              <a:pPr/>
              <a:t>16</a:t>
            </a:fld>
            <a:endParaRPr lang="en-US"/>
          </a:p>
        </p:txBody>
      </p:sp>
      <p:sp>
        <p:nvSpPr>
          <p:cNvPr id="2580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>
                <a:solidFill>
                  <a:schemeClr val="folHlink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8836" name="Text Box 4"/>
          <p:cNvSpPr txBox="1">
            <a:spLocks noChangeArrowheads="1"/>
          </p:cNvSpPr>
          <p:nvPr/>
        </p:nvSpPr>
        <p:spPr bwMode="auto">
          <a:xfrm>
            <a:off x="0" y="6613525"/>
            <a:ext cx="9144000" cy="2698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/>
              <a:t>Robert Sedgewick and Kevin Wayne   •   Copyright © 2005   •   http://www.Princeton.EDU/~cos226</a:t>
            </a:r>
          </a:p>
        </p:txBody>
      </p:sp>
      <p:sp>
        <p:nvSpPr>
          <p:cNvPr id="24883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ln>
            <a:tailEnd type="none" w="sm" len="sm"/>
          </a:ln>
        </p:spPr>
        <p:txBody>
          <a:bodyPr/>
          <a:lstStyle>
            <a:lvl1pPr defTabSz="915988">
              <a:defRPr sz="16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48F1877E-47F0-5847-A0A3-B890D0DCCC7D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26A786-1767-1B43-A3B1-ADF6A749B269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B936EA6-75EA-BC43-847D-098704264B3C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647D5AB-2C4A-0042-B742-ECEDA9791599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C7652E08-095B-B04D-B4B8-A038E23233F1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B72AB01-F6AD-1E45-B24B-1D3ADFEBA590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6F1A4EE-9816-5E48-B698-2298DEB4C544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AF460F0-8797-A144-A3AD-0257E43C4C05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65E4EFC-2F9D-6E47-AE63-E6A54B8C0C2F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F5D6CD6A-1CF3-6A4B-AAE1-73DCAE687144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2B64A297-A5DD-5C44-9BF5-BA795E4CC960}" type="slidenum">
              <a:rPr lang="en-US"/>
              <a:pPr/>
              <a:t>‹#›</a:t>
            </a:fld>
            <a:endParaRPr 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charset="2"/>
        <a:buChar char="!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happycoders.eu/algorithms/insertion-sort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happycoders.eu/algorithms/insertion-sort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medium.com/@paulsoham/insertion-sort-68736809cd9d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hyperlink" Target="https://devdojo.com/algonoob/insertion-sor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682BE-0248-501A-91C0-47D699696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درس اول ساختار داده های علوم تحقیقات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AAADE-95CA-ED1C-A97B-0FF919EB6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تدریس : سهراب خان بدر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33E96-1FBC-E84B-121C-C2AAAF2311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6EA6-75EA-BC43-847D-098704264B3C}" type="slidenum">
              <a:rPr lang="en-US" smtClean="0"/>
              <a:pPr/>
              <a:t>1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853378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F8F92-F4C3-EC4C-9293-D53412AAE190}" type="slidenum">
              <a:rPr lang="en-US"/>
              <a:pPr/>
              <a:t>10</a:t>
            </a:fld>
            <a:endParaRPr lang="en-US" sz="1400"/>
          </a:p>
        </p:txBody>
      </p:sp>
      <p:sp>
        <p:nvSpPr>
          <p:cNvPr id="216066" name="Rectangle 2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16067" name="Rectangle 3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1.12</a:t>
            </a:r>
          </a:p>
        </p:txBody>
      </p:sp>
      <p:sp>
        <p:nvSpPr>
          <p:cNvPr id="216068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216069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16070" name="Rectangle 6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16071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16072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16073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16074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16075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16076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16089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2: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1609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16096" name="Group 32"/>
          <p:cNvGrpSpPr>
            <a:grpSpLocks/>
          </p:cNvGrpSpPr>
          <p:nvPr/>
        </p:nvGrpSpPr>
        <p:grpSpPr bwMode="auto">
          <a:xfrm>
            <a:off x="3200400" y="4419600"/>
            <a:ext cx="1066800" cy="381000"/>
            <a:chOff x="2016" y="3072"/>
            <a:chExt cx="672" cy="240"/>
          </a:xfrm>
        </p:grpSpPr>
        <p:sp>
          <p:nvSpPr>
            <p:cNvPr id="216092" name="Rectangle 28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0.56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16093" name="Rectangle 29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7.42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16097" name="AutoShape 33"/>
          <p:cNvCxnSpPr>
            <a:cxnSpLocks noChangeShapeType="1"/>
            <a:stCxn id="216092" idx="2"/>
            <a:endCxn id="216093" idx="2"/>
          </p:cNvCxnSpPr>
          <p:nvPr/>
        </p:nvCxnSpPr>
        <p:spPr bwMode="auto">
          <a:xfrm rot="16200000" flipH="1">
            <a:off x="3733006" y="4534694"/>
            <a:ext cx="1588" cy="533400"/>
          </a:xfrm>
          <a:prstGeom prst="curvedConnector3">
            <a:avLst>
              <a:gd name="adj1" fmla="val 281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16098" name="Group 34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16099" name="Rectangle 35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16100" name="Rectangle 36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6101" name="Rectangle 37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16102" name="Rectangle 38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16103" name="Rectangle 39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16104" name="Rectangle 40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16105" name="Rectangle 41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16106" name="Rectangle 42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16107" name="Rectangle 43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16108" name="Rectangle 44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16109" name="Rectangle 45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16111" name="Rectangle 47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60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2E564-3F1E-4748-B890-DCA4AFC6F833}" type="slidenum">
              <a:rPr lang="en-US"/>
              <a:pPr/>
              <a:t>11</a:t>
            </a:fld>
            <a:endParaRPr lang="en-US" sz="1400"/>
          </a:p>
        </p:txBody>
      </p:sp>
      <p:sp>
        <p:nvSpPr>
          <p:cNvPr id="217090" name="Rectangle 2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17091" name="Rectangle 3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1.12</a:t>
            </a:r>
          </a:p>
        </p:txBody>
      </p:sp>
      <p:sp>
        <p:nvSpPr>
          <p:cNvPr id="217092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217093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17094" name="Rectangle 6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17095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17096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17097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17098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17099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17100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17113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2:  </a:t>
            </a:r>
            <a:r>
              <a:rPr kumimoji="0" lang="en-US">
                <a:solidFill>
                  <a:srgbClr val="003399"/>
                </a:solidFill>
              </a:rPr>
              <a:t>step 1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17114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17116" name="Group 28"/>
          <p:cNvGrpSpPr>
            <a:grpSpLocks/>
          </p:cNvGrpSpPr>
          <p:nvPr/>
        </p:nvGrpSpPr>
        <p:grpSpPr bwMode="auto">
          <a:xfrm>
            <a:off x="2667000" y="4419600"/>
            <a:ext cx="1066800" cy="381000"/>
            <a:chOff x="2016" y="3072"/>
            <a:chExt cx="672" cy="240"/>
          </a:xfrm>
        </p:grpSpPr>
        <p:sp>
          <p:nvSpPr>
            <p:cNvPr id="217117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0.56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17118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2.78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17119" name="AutoShape 31"/>
          <p:cNvCxnSpPr>
            <a:cxnSpLocks noChangeShapeType="1"/>
            <a:stCxn id="217117" idx="2"/>
            <a:endCxn id="217118" idx="2"/>
          </p:cNvCxnSpPr>
          <p:nvPr/>
        </p:nvCxnSpPr>
        <p:spPr bwMode="auto">
          <a:xfrm rot="16200000" flipH="1">
            <a:off x="3199606" y="4534694"/>
            <a:ext cx="1588" cy="533400"/>
          </a:xfrm>
          <a:prstGeom prst="curvedConnector3">
            <a:avLst>
              <a:gd name="adj1" fmla="val 252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17132" name="Group 44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17133" name="Rectangle 45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17134" name="Rectangle 46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7135" name="Rectangle 47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17136" name="Rectangle 48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17137" name="Rectangle 49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17138" name="Rectangle 50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17139" name="Rectangle 51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17140" name="Rectangle 52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17141" name="Rectangle 53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17142" name="Rectangle 54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17143" name="Rectangle 55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17145" name="Rectangle 57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71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FC9DC-7009-4F4A-B102-F74BCB3E1263}" type="slidenum">
              <a:rPr lang="en-US"/>
              <a:pPr/>
              <a:t>12</a:t>
            </a:fld>
            <a:endParaRPr lang="en-US" sz="1400"/>
          </a:p>
        </p:txBody>
      </p:sp>
      <p:sp>
        <p:nvSpPr>
          <p:cNvPr id="218114" name="Rectangle 2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18115" name="Rectangle 3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1.12</a:t>
            </a:r>
          </a:p>
        </p:txBody>
      </p:sp>
      <p:sp>
        <p:nvSpPr>
          <p:cNvPr id="218116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218117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18118" name="Rectangle 6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18119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18120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18121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18122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18123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18124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18137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2:  </a:t>
            </a:r>
            <a:r>
              <a:rPr kumimoji="0" lang="en-US">
                <a:solidFill>
                  <a:srgbClr val="003399"/>
                </a:solidFill>
              </a:rPr>
              <a:t>step 2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18138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18144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18145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18146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8147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18148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18149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18150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18151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18152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18153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18154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18155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18157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46C08-30FC-8949-B684-9420924C9894}" type="slidenum">
              <a:rPr lang="en-US"/>
              <a:pPr/>
              <a:t>13</a:t>
            </a:fld>
            <a:endParaRPr lang="en-US" sz="1400"/>
          </a:p>
        </p:txBody>
      </p:sp>
      <p:sp>
        <p:nvSpPr>
          <p:cNvPr id="220162" name="Rectangle 2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0163" name="Rectangle 3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0164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220165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20166" name="Rectangle 6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0167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0168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0169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0170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0171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0172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0185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3: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018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0188" name="Group 28"/>
          <p:cNvGrpSpPr>
            <a:grpSpLocks/>
          </p:cNvGrpSpPr>
          <p:nvPr/>
        </p:nvGrpSpPr>
        <p:grpSpPr bwMode="auto">
          <a:xfrm>
            <a:off x="3733800" y="4419600"/>
            <a:ext cx="1066800" cy="381000"/>
            <a:chOff x="2016" y="3072"/>
            <a:chExt cx="672" cy="240"/>
          </a:xfrm>
        </p:grpSpPr>
        <p:sp>
          <p:nvSpPr>
            <p:cNvPr id="220189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1.12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20190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7.42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20191" name="AutoShape 31"/>
          <p:cNvCxnSpPr>
            <a:cxnSpLocks noChangeShapeType="1"/>
            <a:stCxn id="220189" idx="2"/>
            <a:endCxn id="220190" idx="2"/>
          </p:cNvCxnSpPr>
          <p:nvPr/>
        </p:nvCxnSpPr>
        <p:spPr bwMode="auto">
          <a:xfrm rot="16200000" flipH="1">
            <a:off x="4266406" y="4534694"/>
            <a:ext cx="1588" cy="533400"/>
          </a:xfrm>
          <a:prstGeom prst="curvedConnector3">
            <a:avLst>
              <a:gd name="adj1" fmla="val 315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20192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0193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0194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0195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0196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0197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0198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0199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0200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0201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0202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0203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0205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01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B2A0D-AFBD-E645-8FA3-056A71CDA2C9}" type="slidenum">
              <a:rPr lang="en-US"/>
              <a:pPr/>
              <a:t>14</a:t>
            </a:fld>
            <a:endParaRPr lang="en-US" sz="1400"/>
          </a:p>
        </p:txBody>
      </p:sp>
      <p:sp>
        <p:nvSpPr>
          <p:cNvPr id="221186" name="Rectangle 2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1187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1188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221189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21190" name="Rectangle 6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1191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1192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1193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1194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1195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1196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1209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3:  </a:t>
            </a:r>
            <a:r>
              <a:rPr kumimoji="0" lang="en-US">
                <a:solidFill>
                  <a:srgbClr val="003399"/>
                </a:solidFill>
              </a:rPr>
              <a:t>step 1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12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1212" name="Group 28"/>
          <p:cNvGrpSpPr>
            <a:grpSpLocks/>
          </p:cNvGrpSpPr>
          <p:nvPr/>
        </p:nvGrpSpPr>
        <p:grpSpPr bwMode="auto">
          <a:xfrm>
            <a:off x="3200400" y="4419600"/>
            <a:ext cx="1066800" cy="381000"/>
            <a:chOff x="2016" y="3072"/>
            <a:chExt cx="672" cy="240"/>
          </a:xfrm>
        </p:grpSpPr>
        <p:sp>
          <p:nvSpPr>
            <p:cNvPr id="221213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1.12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21214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2.78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21215" name="AutoShape 31"/>
          <p:cNvCxnSpPr>
            <a:cxnSpLocks noChangeShapeType="1"/>
            <a:stCxn id="221213" idx="2"/>
            <a:endCxn id="221214" idx="2"/>
          </p:cNvCxnSpPr>
          <p:nvPr/>
        </p:nvCxnSpPr>
        <p:spPr bwMode="auto">
          <a:xfrm rot="16200000" flipH="1">
            <a:off x="3733006" y="4534694"/>
            <a:ext cx="1588" cy="533400"/>
          </a:xfrm>
          <a:prstGeom prst="curvedConnector3">
            <a:avLst>
              <a:gd name="adj1" fmla="val 282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21228" name="Group 44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1229" name="Rectangle 45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1230" name="Rectangle 46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1231" name="Rectangle 47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1232" name="Rectangle 48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1233" name="Rectangle 49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1234" name="Rectangle 50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1235" name="Rectangle 51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1236" name="Rectangle 52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1237" name="Rectangle 53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1238" name="Rectangle 54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1239" name="Rectangle 55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1241" name="Rectangle 57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12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FE3CA-E5AC-524A-B8C5-876645EAD95A}" type="slidenum">
              <a:rPr lang="en-US"/>
              <a:pPr/>
              <a:t>15</a:t>
            </a:fld>
            <a:endParaRPr lang="en-US" sz="1400"/>
          </a:p>
        </p:txBody>
      </p:sp>
      <p:sp>
        <p:nvSpPr>
          <p:cNvPr id="222210" name="Rectangle 2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2211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2212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222213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22214" name="Rectangle 6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2215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2216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2217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2218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2219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2220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2233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3:  </a:t>
            </a:r>
            <a:r>
              <a:rPr kumimoji="0" lang="en-US">
                <a:solidFill>
                  <a:srgbClr val="003399"/>
                </a:solidFill>
              </a:rPr>
              <a:t>step 2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2234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2252" name="Group 44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2253" name="Rectangle 45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2254" name="Rectangle 46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2255" name="Rectangle 47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2256" name="Rectangle 48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2257" name="Rectangle 49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2258" name="Rectangle 50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2259" name="Rectangle 51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2260" name="Rectangle 52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2261" name="Rectangle 53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2262" name="Rectangle 54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2263" name="Rectangle 55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2265" name="Rectangle 57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81736-BDC7-F248-AD20-5DD7DCF26647}" type="slidenum">
              <a:rPr lang="en-US"/>
              <a:pPr/>
              <a:t>16</a:t>
            </a:fld>
            <a:endParaRPr lang="en-US" sz="1400"/>
          </a:p>
        </p:txBody>
      </p:sp>
      <p:sp>
        <p:nvSpPr>
          <p:cNvPr id="223234" name="Rectangle 2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3235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3236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23237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23238" name="Rectangle 6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3239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3240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3241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3242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3243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3244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3257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4: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3258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3260" name="Group 28"/>
          <p:cNvGrpSpPr>
            <a:grpSpLocks/>
          </p:cNvGrpSpPr>
          <p:nvPr/>
        </p:nvGrpSpPr>
        <p:grpSpPr bwMode="auto">
          <a:xfrm>
            <a:off x="4267200" y="4419600"/>
            <a:ext cx="1066800" cy="381000"/>
            <a:chOff x="2016" y="3072"/>
            <a:chExt cx="672" cy="240"/>
          </a:xfrm>
        </p:grpSpPr>
        <p:sp>
          <p:nvSpPr>
            <p:cNvPr id="223261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1.17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23262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7.42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23263" name="AutoShape 31"/>
          <p:cNvCxnSpPr>
            <a:cxnSpLocks noChangeShapeType="1"/>
            <a:stCxn id="223261" idx="2"/>
            <a:endCxn id="223262" idx="2"/>
          </p:cNvCxnSpPr>
          <p:nvPr/>
        </p:nvCxnSpPr>
        <p:spPr bwMode="auto">
          <a:xfrm rot="16200000" flipH="1">
            <a:off x="4799806" y="4534694"/>
            <a:ext cx="1588" cy="533400"/>
          </a:xfrm>
          <a:prstGeom prst="curvedConnector3">
            <a:avLst>
              <a:gd name="adj1" fmla="val 257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23264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3265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3266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3267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3268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3269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3270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3271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3272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3273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3274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3275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3277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32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BDD58-2997-294D-B65A-0FC9CB2E7CDA}" type="slidenum">
              <a:rPr lang="en-US"/>
              <a:pPr/>
              <a:t>17</a:t>
            </a:fld>
            <a:endParaRPr lang="en-US" sz="1400"/>
          </a:p>
        </p:txBody>
      </p:sp>
      <p:sp>
        <p:nvSpPr>
          <p:cNvPr id="224258" name="Rectangle 2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4259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4260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24261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24262" name="Rectangle 6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4263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4264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4265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4266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4267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4268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grpSp>
        <p:nvGrpSpPr>
          <p:cNvPr id="224269" name="Group 13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4270" name="Rectangle 14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4271" name="Rectangle 15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4272" name="Rectangle 16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4273" name="Rectangle 17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4274" name="Rectangle 18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4275" name="Rectangle 19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4276" name="Rectangle 20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4277" name="Rectangle 21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4278" name="Rectangle 22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4279" name="Rectangle 23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4280" name="Rectangle 24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4281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4:  </a:t>
            </a:r>
            <a:r>
              <a:rPr kumimoji="0" lang="en-US">
                <a:solidFill>
                  <a:srgbClr val="003399"/>
                </a:solidFill>
              </a:rPr>
              <a:t>step 1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428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4284" name="Group 28"/>
          <p:cNvGrpSpPr>
            <a:grpSpLocks/>
          </p:cNvGrpSpPr>
          <p:nvPr/>
        </p:nvGrpSpPr>
        <p:grpSpPr bwMode="auto">
          <a:xfrm>
            <a:off x="3733800" y="4419600"/>
            <a:ext cx="1066800" cy="381000"/>
            <a:chOff x="2016" y="3072"/>
            <a:chExt cx="672" cy="240"/>
          </a:xfrm>
        </p:grpSpPr>
        <p:sp>
          <p:nvSpPr>
            <p:cNvPr id="224285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1.17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24286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2.78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24287" name="AutoShape 31"/>
          <p:cNvCxnSpPr>
            <a:cxnSpLocks noChangeShapeType="1"/>
            <a:stCxn id="224285" idx="2"/>
            <a:endCxn id="224286" idx="2"/>
          </p:cNvCxnSpPr>
          <p:nvPr/>
        </p:nvCxnSpPr>
        <p:spPr bwMode="auto">
          <a:xfrm rot="16200000" flipH="1">
            <a:off x="4266406" y="4534694"/>
            <a:ext cx="1588" cy="533400"/>
          </a:xfrm>
          <a:prstGeom prst="curvedConnector3">
            <a:avLst>
              <a:gd name="adj1" fmla="val 298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224289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42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8DF4B-CE89-EA4C-A8AE-62341BC2C62F}" type="slidenum">
              <a:rPr lang="en-US"/>
              <a:pPr/>
              <a:t>18</a:t>
            </a:fld>
            <a:endParaRPr lang="en-US" sz="1400"/>
          </a:p>
        </p:txBody>
      </p:sp>
      <p:sp>
        <p:nvSpPr>
          <p:cNvPr id="225282" name="Rectangle 2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5283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5284" name="Rectangle 4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25285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25286" name="Rectangle 6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5287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5288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5289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5290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5291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5292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5305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4:  </a:t>
            </a:r>
            <a:r>
              <a:rPr kumimoji="0" lang="en-US">
                <a:solidFill>
                  <a:srgbClr val="003399"/>
                </a:solidFill>
              </a:rPr>
              <a:t>step 2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530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5312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5313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5314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5315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5316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5317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5318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5319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5320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5321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5322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5323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5325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A6057-501B-B142-83F3-B4358E9C860E}" type="slidenum">
              <a:rPr lang="en-US"/>
              <a:pPr/>
              <a:t>19</a:t>
            </a:fld>
            <a:endParaRPr lang="en-US" sz="1400"/>
          </a:p>
        </p:txBody>
      </p:sp>
      <p:sp>
        <p:nvSpPr>
          <p:cNvPr id="226306" name="Rectangle 2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6307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6308" name="Rectangle 4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26309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26310" name="Rectangle 6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6311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6312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6313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6314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6315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6316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6329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5: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633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6332" name="Group 28"/>
          <p:cNvGrpSpPr>
            <a:grpSpLocks/>
          </p:cNvGrpSpPr>
          <p:nvPr/>
        </p:nvGrpSpPr>
        <p:grpSpPr bwMode="auto">
          <a:xfrm>
            <a:off x="4800600" y="4419600"/>
            <a:ext cx="1066800" cy="381000"/>
            <a:chOff x="2016" y="3072"/>
            <a:chExt cx="672" cy="240"/>
          </a:xfrm>
        </p:grpSpPr>
        <p:sp>
          <p:nvSpPr>
            <p:cNvPr id="226333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0.32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26334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7.42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26335" name="AutoShape 31"/>
          <p:cNvCxnSpPr>
            <a:cxnSpLocks noChangeShapeType="1"/>
            <a:stCxn id="226333" idx="2"/>
            <a:endCxn id="226334" idx="2"/>
          </p:cNvCxnSpPr>
          <p:nvPr/>
        </p:nvCxnSpPr>
        <p:spPr bwMode="auto">
          <a:xfrm rot="16200000" flipH="1">
            <a:off x="5333206" y="4534694"/>
            <a:ext cx="1588" cy="533400"/>
          </a:xfrm>
          <a:prstGeom prst="curvedConnector3">
            <a:avLst>
              <a:gd name="adj1" fmla="val 322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26336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6337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6338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6339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6340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6341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6342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6343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6344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6345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6346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6347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6349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63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15E11-A074-EFB9-5CEB-382203C2D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6C353-DFBE-C33D-5382-DA8DC4F85A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6EA6-75EA-BC43-847D-098704264B3C}" type="slidenum">
              <a:rPr lang="en-US" smtClean="0"/>
              <a:pPr/>
              <a:t>2</a:t>
            </a:fld>
            <a:endParaRPr lang="en-US" sz="14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EE7B79C-C1E8-A62C-C42D-10B4F2507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762000"/>
            <a:ext cx="7822301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252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2891A-2663-804C-8AB9-7E1FCBB46A7C}" type="slidenum">
              <a:rPr lang="en-US"/>
              <a:pPr/>
              <a:t>20</a:t>
            </a:fld>
            <a:endParaRPr lang="en-US" sz="1400"/>
          </a:p>
        </p:txBody>
      </p:sp>
      <p:sp>
        <p:nvSpPr>
          <p:cNvPr id="227330" name="Rectangle 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7331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7332" name="Rectangle 4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27333" name="Rectangle 5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27334" name="Rectangle 6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7335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7336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7337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7338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7339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7340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7353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5:  </a:t>
            </a:r>
            <a:r>
              <a:rPr kumimoji="0" lang="en-US">
                <a:solidFill>
                  <a:srgbClr val="003399"/>
                </a:solidFill>
              </a:rPr>
              <a:t>step 1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7354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7356" name="Group 28"/>
          <p:cNvGrpSpPr>
            <a:grpSpLocks/>
          </p:cNvGrpSpPr>
          <p:nvPr/>
        </p:nvGrpSpPr>
        <p:grpSpPr bwMode="auto">
          <a:xfrm>
            <a:off x="4267200" y="4419600"/>
            <a:ext cx="1066800" cy="381000"/>
            <a:chOff x="2016" y="3072"/>
            <a:chExt cx="672" cy="240"/>
          </a:xfrm>
        </p:grpSpPr>
        <p:sp>
          <p:nvSpPr>
            <p:cNvPr id="227357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0.32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27358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2.78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27359" name="AutoShape 31"/>
          <p:cNvCxnSpPr>
            <a:cxnSpLocks noChangeShapeType="1"/>
            <a:stCxn id="227357" idx="2"/>
            <a:endCxn id="227358" idx="2"/>
          </p:cNvCxnSpPr>
          <p:nvPr/>
        </p:nvCxnSpPr>
        <p:spPr bwMode="auto">
          <a:xfrm rot="16200000" flipH="1">
            <a:off x="4799806" y="4534694"/>
            <a:ext cx="1588" cy="533400"/>
          </a:xfrm>
          <a:prstGeom prst="curvedConnector3">
            <a:avLst>
              <a:gd name="adj1" fmla="val 282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27360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7361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7362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7363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7364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7365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7366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7367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7368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7369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7370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7371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7373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73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2D942-63B0-6446-BC95-300021935B54}" type="slidenum">
              <a:rPr lang="en-US"/>
              <a:pPr/>
              <a:t>21</a:t>
            </a:fld>
            <a:endParaRPr lang="en-US" sz="1400"/>
          </a:p>
        </p:txBody>
      </p:sp>
      <p:sp>
        <p:nvSpPr>
          <p:cNvPr id="228354" name="Rectangle 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8355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8356" name="Rectangle 4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28357" name="Rectangle 5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28358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8359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8360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8361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8362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8363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8364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8377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5:  </a:t>
            </a:r>
            <a:r>
              <a:rPr kumimoji="0" lang="en-US">
                <a:solidFill>
                  <a:srgbClr val="003399"/>
                </a:solidFill>
              </a:rPr>
              <a:t>step 2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8378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8380" name="Group 28"/>
          <p:cNvGrpSpPr>
            <a:grpSpLocks/>
          </p:cNvGrpSpPr>
          <p:nvPr/>
        </p:nvGrpSpPr>
        <p:grpSpPr bwMode="auto">
          <a:xfrm>
            <a:off x="3733800" y="4419600"/>
            <a:ext cx="1066800" cy="381000"/>
            <a:chOff x="2016" y="3072"/>
            <a:chExt cx="672" cy="240"/>
          </a:xfrm>
        </p:grpSpPr>
        <p:sp>
          <p:nvSpPr>
            <p:cNvPr id="228381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0.32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28382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1.17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28383" name="AutoShape 31"/>
          <p:cNvCxnSpPr>
            <a:cxnSpLocks noChangeShapeType="1"/>
            <a:stCxn id="228381" idx="2"/>
            <a:endCxn id="228382" idx="2"/>
          </p:cNvCxnSpPr>
          <p:nvPr/>
        </p:nvCxnSpPr>
        <p:spPr bwMode="auto">
          <a:xfrm rot="16200000" flipH="1">
            <a:off x="4266406" y="4534694"/>
            <a:ext cx="1588" cy="533400"/>
          </a:xfrm>
          <a:prstGeom prst="curvedConnector3">
            <a:avLst>
              <a:gd name="adj1" fmla="val 265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28384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8385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8386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8387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8388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8389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8390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8391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8392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8393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8394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8395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8397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83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88F17-B6CA-5B43-BF6D-ACCF16B52020}" type="slidenum">
              <a:rPr lang="en-US"/>
              <a:pPr/>
              <a:t>22</a:t>
            </a:fld>
            <a:endParaRPr lang="en-US" sz="1400"/>
          </a:p>
        </p:txBody>
      </p:sp>
      <p:sp>
        <p:nvSpPr>
          <p:cNvPr id="229378" name="Rectangle 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9379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9380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29381" name="Rectangle 5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29382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9383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9384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9385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9386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9387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9388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9401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5:  </a:t>
            </a:r>
            <a:r>
              <a:rPr kumimoji="0" lang="en-US">
                <a:solidFill>
                  <a:srgbClr val="003399"/>
                </a:solidFill>
              </a:rPr>
              <a:t>step 3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940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9404" name="Group 28"/>
          <p:cNvGrpSpPr>
            <a:grpSpLocks/>
          </p:cNvGrpSpPr>
          <p:nvPr/>
        </p:nvGrpSpPr>
        <p:grpSpPr bwMode="auto">
          <a:xfrm>
            <a:off x="3200400" y="4419600"/>
            <a:ext cx="1066800" cy="381000"/>
            <a:chOff x="2016" y="3072"/>
            <a:chExt cx="672" cy="240"/>
          </a:xfrm>
        </p:grpSpPr>
        <p:sp>
          <p:nvSpPr>
            <p:cNvPr id="229405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0.32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29406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1.12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29407" name="AutoShape 31"/>
          <p:cNvCxnSpPr>
            <a:cxnSpLocks noChangeShapeType="1"/>
            <a:stCxn id="229405" idx="2"/>
            <a:endCxn id="229406" idx="2"/>
          </p:cNvCxnSpPr>
          <p:nvPr/>
        </p:nvCxnSpPr>
        <p:spPr bwMode="auto">
          <a:xfrm rot="16200000" flipH="1">
            <a:off x="3733006" y="4534694"/>
            <a:ext cx="1588" cy="533400"/>
          </a:xfrm>
          <a:prstGeom prst="curvedConnector3">
            <a:avLst>
              <a:gd name="adj1" fmla="val 273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29408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9409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9410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9411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9412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9413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9414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9415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9416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9417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9418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9419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9421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94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7EDC3-1552-774E-9125-DE66D6A5882C}" type="slidenum">
              <a:rPr lang="en-US"/>
              <a:pPr/>
              <a:t>23</a:t>
            </a:fld>
            <a:endParaRPr lang="en-US" sz="1400"/>
          </a:p>
        </p:txBody>
      </p:sp>
      <p:sp>
        <p:nvSpPr>
          <p:cNvPr id="230402" name="Rectangle 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0403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0404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0405" name="Rectangle 5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0406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0407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0408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30409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0410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0411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30412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30425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5:  </a:t>
            </a:r>
            <a:r>
              <a:rPr kumimoji="0" lang="en-US">
                <a:solidFill>
                  <a:srgbClr val="003399"/>
                </a:solidFill>
              </a:rPr>
              <a:t>step 4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042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30428" name="Group 28"/>
          <p:cNvGrpSpPr>
            <a:grpSpLocks/>
          </p:cNvGrpSpPr>
          <p:nvPr/>
        </p:nvGrpSpPr>
        <p:grpSpPr bwMode="auto">
          <a:xfrm>
            <a:off x="2667000" y="4419600"/>
            <a:ext cx="1066800" cy="381000"/>
            <a:chOff x="2016" y="3072"/>
            <a:chExt cx="672" cy="240"/>
          </a:xfrm>
        </p:grpSpPr>
        <p:sp>
          <p:nvSpPr>
            <p:cNvPr id="230429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0.32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30430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0.56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30431" name="AutoShape 31"/>
          <p:cNvCxnSpPr>
            <a:cxnSpLocks noChangeShapeType="1"/>
            <a:stCxn id="230429" idx="2"/>
            <a:endCxn id="230430" idx="2"/>
          </p:cNvCxnSpPr>
          <p:nvPr/>
        </p:nvCxnSpPr>
        <p:spPr bwMode="auto">
          <a:xfrm rot="16200000" flipH="1">
            <a:off x="3199606" y="4534694"/>
            <a:ext cx="1588" cy="533400"/>
          </a:xfrm>
          <a:prstGeom prst="curvedConnector3">
            <a:avLst>
              <a:gd name="adj1" fmla="val 298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30432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0433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0434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0435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0436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0437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0438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0439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0440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0441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0442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0443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0445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04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BFD46-7388-BF43-9A9D-3F5D4EE90645}" type="slidenum">
              <a:rPr lang="en-US"/>
              <a:pPr/>
              <a:t>24</a:t>
            </a:fld>
            <a:endParaRPr lang="en-US" sz="1400"/>
          </a:p>
        </p:txBody>
      </p:sp>
      <p:sp>
        <p:nvSpPr>
          <p:cNvPr id="231426" name="Rectangle 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1427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1428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1429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1430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1431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1432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31433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1434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1435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31436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31449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5:  </a:t>
            </a:r>
            <a:r>
              <a:rPr kumimoji="0" lang="en-US">
                <a:solidFill>
                  <a:srgbClr val="003399"/>
                </a:solidFill>
              </a:rPr>
              <a:t>step 5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145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31456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1457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1458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1459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1460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1461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1462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1463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1464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1465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1466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1467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1471" name="Rectangle 47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5FBF0-C2D2-DE42-915B-C0D73B01FD84}" type="slidenum">
              <a:rPr lang="en-US"/>
              <a:pPr/>
              <a:t>25</a:t>
            </a:fld>
            <a:endParaRPr lang="en-US" sz="1400"/>
          </a:p>
        </p:txBody>
      </p:sp>
      <p:sp>
        <p:nvSpPr>
          <p:cNvPr id="232450" name="Rectangle 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2451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2452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2453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2454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2455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2456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32457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2458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2459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2460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32473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6: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grpSp>
        <p:nvGrpSpPr>
          <p:cNvPr id="232476" name="Group 28"/>
          <p:cNvGrpSpPr>
            <a:grpSpLocks/>
          </p:cNvGrpSpPr>
          <p:nvPr/>
        </p:nvGrpSpPr>
        <p:grpSpPr bwMode="auto">
          <a:xfrm>
            <a:off x="5334000" y="4419600"/>
            <a:ext cx="1066800" cy="381000"/>
            <a:chOff x="2016" y="3072"/>
            <a:chExt cx="672" cy="240"/>
          </a:xfrm>
        </p:grpSpPr>
        <p:sp>
          <p:nvSpPr>
            <p:cNvPr id="232477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6.21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32478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7.42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32479" name="AutoShape 31"/>
          <p:cNvCxnSpPr>
            <a:cxnSpLocks noChangeShapeType="1"/>
            <a:stCxn id="232477" idx="2"/>
            <a:endCxn id="232478" idx="2"/>
          </p:cNvCxnSpPr>
          <p:nvPr/>
        </p:nvCxnSpPr>
        <p:spPr bwMode="auto">
          <a:xfrm rot="16200000" flipH="1">
            <a:off x="5866606" y="4534694"/>
            <a:ext cx="1588" cy="533400"/>
          </a:xfrm>
          <a:prstGeom prst="curvedConnector3">
            <a:avLst>
              <a:gd name="adj1" fmla="val 281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32480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2481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2482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2483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2484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2485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2486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2487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2488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2489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2490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2491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2492" name="Rectangle 4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sp>
        <p:nvSpPr>
          <p:cNvPr id="232493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24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EF943-1BA4-7740-8447-0028891D4031}" type="slidenum">
              <a:rPr lang="en-US"/>
              <a:pPr/>
              <a:t>26</a:t>
            </a:fld>
            <a:endParaRPr lang="en-US" sz="1400"/>
          </a:p>
        </p:txBody>
      </p:sp>
      <p:sp>
        <p:nvSpPr>
          <p:cNvPr id="233474" name="Rectangle 2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3475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3476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3477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3478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3480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33481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3482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3483" name="Rectangle 11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3484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33497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6:  </a:t>
            </a:r>
            <a:r>
              <a:rPr kumimoji="0" lang="en-US">
                <a:solidFill>
                  <a:srgbClr val="003399"/>
                </a:solidFill>
              </a:rPr>
              <a:t>step 1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3498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33504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3505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3506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3507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3508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3509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3510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3511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3512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3513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3514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3515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3517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5397E-A3B5-1C4F-B578-426183F71A98}" type="slidenum">
              <a:rPr lang="en-US"/>
              <a:pPr/>
              <a:t>27</a:t>
            </a:fld>
            <a:endParaRPr lang="en-US" sz="1400"/>
          </a:p>
        </p:txBody>
      </p:sp>
      <p:sp>
        <p:nvSpPr>
          <p:cNvPr id="234498" name="Rectangle 2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4499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4500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4501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4502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4503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4504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34505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4506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4507" name="Rectangle 11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4508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34521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7: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452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34524" name="Group 28"/>
          <p:cNvGrpSpPr>
            <a:grpSpLocks/>
          </p:cNvGrpSpPr>
          <p:nvPr/>
        </p:nvGrpSpPr>
        <p:grpSpPr bwMode="auto">
          <a:xfrm>
            <a:off x="5867400" y="4419600"/>
            <a:ext cx="1066800" cy="381000"/>
            <a:chOff x="2016" y="3072"/>
            <a:chExt cx="672" cy="240"/>
          </a:xfrm>
        </p:grpSpPr>
        <p:sp>
          <p:nvSpPr>
            <p:cNvPr id="234525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4.42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34526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7.42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34527" name="AutoShape 31"/>
          <p:cNvCxnSpPr>
            <a:cxnSpLocks noChangeShapeType="1"/>
            <a:stCxn id="234525" idx="2"/>
            <a:endCxn id="234526" idx="2"/>
          </p:cNvCxnSpPr>
          <p:nvPr/>
        </p:nvCxnSpPr>
        <p:spPr bwMode="auto">
          <a:xfrm rot="16200000" flipH="1">
            <a:off x="6400006" y="4534694"/>
            <a:ext cx="1588" cy="533400"/>
          </a:xfrm>
          <a:prstGeom prst="curvedConnector3">
            <a:avLst>
              <a:gd name="adj1" fmla="val 290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34528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4529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4530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4531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4532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4533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4534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4535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4536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4537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4538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4539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4541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45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CBD68-632E-434B-A4A2-785C2E2FE37C}" type="slidenum">
              <a:rPr lang="en-US"/>
              <a:pPr/>
              <a:t>28</a:t>
            </a:fld>
            <a:endParaRPr lang="en-US" sz="1400"/>
          </a:p>
        </p:txBody>
      </p:sp>
      <p:sp>
        <p:nvSpPr>
          <p:cNvPr id="235522" name="Rectangle 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5523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5524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5525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5526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5527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5528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35529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5530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5531" name="Rectangle 11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5532" name="Rectangle 12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35545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7:  </a:t>
            </a:r>
            <a:r>
              <a:rPr kumimoji="0" lang="en-US">
                <a:solidFill>
                  <a:srgbClr val="003399"/>
                </a:solidFill>
              </a:rPr>
              <a:t>step 1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554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35548" name="Group 28"/>
          <p:cNvGrpSpPr>
            <a:grpSpLocks/>
          </p:cNvGrpSpPr>
          <p:nvPr/>
        </p:nvGrpSpPr>
        <p:grpSpPr bwMode="auto">
          <a:xfrm>
            <a:off x="5334000" y="4419600"/>
            <a:ext cx="1066800" cy="381000"/>
            <a:chOff x="2016" y="3072"/>
            <a:chExt cx="672" cy="240"/>
          </a:xfrm>
        </p:grpSpPr>
        <p:sp>
          <p:nvSpPr>
            <p:cNvPr id="235549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4.42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35550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6.21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35551" name="AutoShape 31"/>
          <p:cNvCxnSpPr>
            <a:cxnSpLocks noChangeShapeType="1"/>
            <a:stCxn id="235549" idx="2"/>
            <a:endCxn id="235550" idx="2"/>
          </p:cNvCxnSpPr>
          <p:nvPr/>
        </p:nvCxnSpPr>
        <p:spPr bwMode="auto">
          <a:xfrm rot="16200000" flipH="1">
            <a:off x="5866606" y="4534694"/>
            <a:ext cx="1588" cy="533400"/>
          </a:xfrm>
          <a:prstGeom prst="curvedConnector3">
            <a:avLst>
              <a:gd name="adj1" fmla="val 322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35552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5553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5554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5555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5556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5557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5558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5559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5560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5561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5562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5563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5565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37CF4-E3D7-A94E-951B-02947F90267A}" type="slidenum">
              <a:rPr lang="en-US"/>
              <a:pPr/>
              <a:t>29</a:t>
            </a:fld>
            <a:endParaRPr lang="en-US" sz="1400"/>
          </a:p>
        </p:txBody>
      </p:sp>
      <p:sp>
        <p:nvSpPr>
          <p:cNvPr id="236546" name="Rectangle 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6547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6548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6549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6550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6551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6552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36553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6554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6555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6556" name="Rectangle 1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36569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7:  </a:t>
            </a:r>
            <a:r>
              <a:rPr kumimoji="0" lang="en-US">
                <a:solidFill>
                  <a:srgbClr val="003399"/>
                </a:solidFill>
              </a:rPr>
              <a:t>step 2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657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36576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6577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6578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6579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6580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6581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6582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6583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6584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6585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6586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6587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6589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275CB-5CC3-6EFD-4E8F-6614EECEB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91212-9C05-7F25-DABC-98C4CBFE8F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6EA6-75EA-BC43-847D-098704264B3C}" type="slidenum">
              <a:rPr lang="en-US" smtClean="0"/>
              <a:pPr/>
              <a:t>3</a:t>
            </a:fld>
            <a:endParaRPr lang="en-US" sz="1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592C68-935A-74F7-DE91-BE3E7177D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719137"/>
            <a:ext cx="707707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2238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AC253-9669-4B42-BF3D-283D7BF95B41}" type="slidenum">
              <a:rPr lang="en-US"/>
              <a:pPr/>
              <a:t>30</a:t>
            </a:fld>
            <a:endParaRPr lang="en-US" sz="1400"/>
          </a:p>
        </p:txBody>
      </p:sp>
      <p:sp>
        <p:nvSpPr>
          <p:cNvPr id="237570" name="Rectangle 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7571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7573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7574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7575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7576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3.14</a:t>
            </a:r>
          </a:p>
        </p:txBody>
      </p:sp>
      <p:sp>
        <p:nvSpPr>
          <p:cNvPr id="237577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7578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7579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7580" name="Rectangle 1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37593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8: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7594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37596" name="Group 28"/>
          <p:cNvGrpSpPr>
            <a:grpSpLocks/>
          </p:cNvGrpSpPr>
          <p:nvPr/>
        </p:nvGrpSpPr>
        <p:grpSpPr bwMode="auto">
          <a:xfrm>
            <a:off x="6400800" y="4419600"/>
            <a:ext cx="1066800" cy="381000"/>
            <a:chOff x="2016" y="3072"/>
            <a:chExt cx="672" cy="240"/>
          </a:xfrm>
        </p:grpSpPr>
        <p:sp>
          <p:nvSpPr>
            <p:cNvPr id="237597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3.14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37598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7.42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37599" name="AutoShape 31"/>
          <p:cNvCxnSpPr>
            <a:cxnSpLocks noChangeShapeType="1"/>
            <a:stCxn id="237597" idx="2"/>
            <a:endCxn id="237598" idx="2"/>
          </p:cNvCxnSpPr>
          <p:nvPr/>
        </p:nvCxnSpPr>
        <p:spPr bwMode="auto">
          <a:xfrm rot="16200000" flipH="1">
            <a:off x="6933406" y="4534694"/>
            <a:ext cx="1588" cy="533400"/>
          </a:xfrm>
          <a:prstGeom prst="curvedConnector3">
            <a:avLst>
              <a:gd name="adj1" fmla="val 273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37600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7601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7602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7603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7604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7605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7606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7607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7608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7609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7610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7611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7613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75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A61D3-37A2-AC41-8041-DD67FBC2DE59}" type="slidenum">
              <a:rPr lang="en-US"/>
              <a:pPr/>
              <a:t>31</a:t>
            </a:fld>
            <a:endParaRPr lang="en-US" sz="1400"/>
          </a:p>
        </p:txBody>
      </p:sp>
      <p:sp>
        <p:nvSpPr>
          <p:cNvPr id="238594" name="Rectangle 2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8595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8596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8597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8598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8599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8600" name="Rectangle 8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3.14</a:t>
            </a:r>
          </a:p>
        </p:txBody>
      </p:sp>
      <p:sp>
        <p:nvSpPr>
          <p:cNvPr id="238601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8602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8603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8604" name="Rectangle 1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38617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8:  </a:t>
            </a:r>
            <a:r>
              <a:rPr kumimoji="0" lang="en-US">
                <a:solidFill>
                  <a:srgbClr val="003399"/>
                </a:solidFill>
              </a:rPr>
              <a:t>step 1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8618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38620" name="Group 28"/>
          <p:cNvGrpSpPr>
            <a:grpSpLocks/>
          </p:cNvGrpSpPr>
          <p:nvPr/>
        </p:nvGrpSpPr>
        <p:grpSpPr bwMode="auto">
          <a:xfrm>
            <a:off x="5867400" y="4419600"/>
            <a:ext cx="1066800" cy="381000"/>
            <a:chOff x="2016" y="3072"/>
            <a:chExt cx="672" cy="240"/>
          </a:xfrm>
        </p:grpSpPr>
        <p:sp>
          <p:nvSpPr>
            <p:cNvPr id="238621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3.14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38622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6.21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38623" name="AutoShape 31"/>
          <p:cNvCxnSpPr>
            <a:cxnSpLocks noChangeShapeType="1"/>
            <a:stCxn id="238621" idx="2"/>
            <a:endCxn id="238622" idx="2"/>
          </p:cNvCxnSpPr>
          <p:nvPr/>
        </p:nvCxnSpPr>
        <p:spPr bwMode="auto">
          <a:xfrm rot="16200000" flipH="1">
            <a:off x="6400006" y="4534694"/>
            <a:ext cx="1588" cy="533400"/>
          </a:xfrm>
          <a:prstGeom prst="curvedConnector3">
            <a:avLst>
              <a:gd name="adj1" fmla="val 314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38624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8625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8626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8627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8628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8629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8630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8631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8632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8633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8634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8635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8637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86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AF4C8-F976-D349-B652-CACA3B2B8EBF}" type="slidenum">
              <a:rPr lang="en-US"/>
              <a:pPr/>
              <a:t>32</a:t>
            </a:fld>
            <a:endParaRPr lang="en-US" sz="1400"/>
          </a:p>
        </p:txBody>
      </p:sp>
      <p:sp>
        <p:nvSpPr>
          <p:cNvPr id="239618" name="Rectangle 2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9619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9620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9621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9622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9623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9624" name="Rectangle 8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3.14</a:t>
            </a:r>
          </a:p>
        </p:txBody>
      </p:sp>
      <p:sp>
        <p:nvSpPr>
          <p:cNvPr id="239625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9626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9627" name="Rectangle 11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9628" name="Rectangle 1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39641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8:  </a:t>
            </a:r>
            <a:r>
              <a:rPr kumimoji="0" lang="en-US">
                <a:solidFill>
                  <a:srgbClr val="003399"/>
                </a:solidFill>
              </a:rPr>
              <a:t>step 2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964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39644" name="Group 28"/>
          <p:cNvGrpSpPr>
            <a:grpSpLocks/>
          </p:cNvGrpSpPr>
          <p:nvPr/>
        </p:nvGrpSpPr>
        <p:grpSpPr bwMode="auto">
          <a:xfrm>
            <a:off x="5334000" y="4419600"/>
            <a:ext cx="1066800" cy="381000"/>
            <a:chOff x="2016" y="3072"/>
            <a:chExt cx="672" cy="240"/>
          </a:xfrm>
        </p:grpSpPr>
        <p:sp>
          <p:nvSpPr>
            <p:cNvPr id="239645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3.14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39646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4.42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39647" name="AutoShape 31"/>
          <p:cNvCxnSpPr>
            <a:cxnSpLocks noChangeShapeType="1"/>
            <a:stCxn id="239645" idx="2"/>
            <a:endCxn id="239646" idx="2"/>
          </p:cNvCxnSpPr>
          <p:nvPr/>
        </p:nvCxnSpPr>
        <p:spPr bwMode="auto">
          <a:xfrm rot="16200000" flipH="1">
            <a:off x="5866606" y="4534694"/>
            <a:ext cx="1588" cy="533400"/>
          </a:xfrm>
          <a:prstGeom prst="curvedConnector3">
            <a:avLst>
              <a:gd name="adj1" fmla="val 273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39648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9649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9650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9651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9652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9653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9654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9655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9656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9657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9658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9659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9661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96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6045-8D5B-E449-9B6E-9F7F85984AB2}" type="slidenum">
              <a:rPr lang="en-US"/>
              <a:pPr/>
              <a:t>33</a:t>
            </a:fld>
            <a:endParaRPr lang="en-US" sz="1400"/>
          </a:p>
        </p:txBody>
      </p:sp>
      <p:sp>
        <p:nvSpPr>
          <p:cNvPr id="240642" name="Rectangle 2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40643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40644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40645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40646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40647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40648" name="Rectangle 8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3.14</a:t>
            </a:r>
          </a:p>
        </p:txBody>
      </p:sp>
      <p:sp>
        <p:nvSpPr>
          <p:cNvPr id="240649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40650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40651" name="Rectangle 11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40652" name="Rectangle 12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40665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8:  </a:t>
            </a:r>
            <a:r>
              <a:rPr kumimoji="0" lang="en-US">
                <a:solidFill>
                  <a:srgbClr val="003399"/>
                </a:solidFill>
              </a:rPr>
              <a:t>step 3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4066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40672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40673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0674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40675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40676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40677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40678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40679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40680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40681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 dirty="0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40682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40683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40685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9E428-5D44-4246-84F5-60612A8DD755}" type="slidenum">
              <a:rPr lang="en-US"/>
              <a:pPr/>
              <a:t>34</a:t>
            </a:fld>
            <a:endParaRPr lang="en-US" sz="1400"/>
          </a:p>
        </p:txBody>
      </p:sp>
      <p:sp>
        <p:nvSpPr>
          <p:cNvPr id="241666" name="Rectangle 2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41667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41668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41669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41670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41671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41672" name="Rectangle 8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3.14</a:t>
            </a:r>
          </a:p>
        </p:txBody>
      </p:sp>
      <p:sp>
        <p:nvSpPr>
          <p:cNvPr id="241673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7.71</a:t>
            </a:r>
          </a:p>
        </p:txBody>
      </p:sp>
      <p:sp>
        <p:nvSpPr>
          <p:cNvPr id="241674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41675" name="Rectangle 11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41676" name="Rectangle 12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41689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9: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4169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41696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41697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1698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41699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41700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41701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41702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41703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41704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41705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41706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41707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41709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ECEB6-4E2B-5446-8A93-CAD36CBDB67F}" type="slidenum">
              <a:rPr lang="en-US"/>
              <a:pPr/>
              <a:t>35</a:t>
            </a:fld>
            <a:endParaRPr lang="en-US" sz="1400"/>
          </a:p>
        </p:txBody>
      </p:sp>
      <p:sp>
        <p:nvSpPr>
          <p:cNvPr id="242690" name="Rectangle 2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42691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42692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42693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42694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42695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42696" name="Rectangle 8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3.14</a:t>
            </a:r>
          </a:p>
        </p:txBody>
      </p:sp>
      <p:sp>
        <p:nvSpPr>
          <p:cNvPr id="242697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7.71</a:t>
            </a:r>
          </a:p>
        </p:txBody>
      </p:sp>
      <p:sp>
        <p:nvSpPr>
          <p:cNvPr id="242698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42699" name="Rectangle 11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42700" name="Rectangle 12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42713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10:  </a:t>
            </a:r>
            <a:r>
              <a:rPr kumimoji="0" lang="en-US">
                <a:solidFill>
                  <a:srgbClr val="003399"/>
                </a:solidFill>
              </a:rPr>
              <a:t>DONE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42714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42716" name="Group 28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42717" name="Rectangle 29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2718" name="Rectangle 30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42719" name="Rectangle 31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42720" name="Rectangle 32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42721" name="Rectangle 33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42722" name="Rectangle 34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42723" name="Rectangle 35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42724" name="Rectangle 36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42725" name="Rectangle 37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42726" name="Rectangle 38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42727" name="Rectangle 39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42729" name="Rectangle 41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80CEE-3299-6097-8AED-50B4F3454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Insertion Sort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6C347-6A7A-9FAB-6B4F-53CC411594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6EA6-75EA-BC43-847D-098704264B3C}" type="slidenum">
              <a:rPr lang="en-US" smtClean="0"/>
              <a:pPr/>
              <a:t>36</a:t>
            </a:fld>
            <a:endParaRPr lang="en-US" sz="14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5492D2-5E17-8FEA-DCFE-60A025FA7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3" y="1143000"/>
            <a:ext cx="9132627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4914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BEA7F-6202-DD09-7485-704887DB3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Insertion Sort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2411C-2839-05A6-6180-B6A4494773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6EA6-75EA-BC43-847D-098704264B3C}" type="slidenum">
              <a:rPr lang="en-US" smtClean="0"/>
              <a:pPr/>
              <a:t>37</a:t>
            </a:fld>
            <a:endParaRPr lang="en-US" sz="1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38EBBE-1163-A507-42E2-F945CA425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77850"/>
            <a:ext cx="6972300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9335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80CEE-3299-6097-8AED-50B4F3454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Insertion Sort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6C347-6A7A-9FAB-6B4F-53CC411594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6EA6-75EA-BC43-847D-098704264B3C}" type="slidenum">
              <a:rPr lang="en-US" smtClean="0"/>
              <a:pPr/>
              <a:t>38</a:t>
            </a:fld>
            <a:endParaRPr lang="en-US" sz="1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B005B7-1959-527C-E825-632E3C2FC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022534"/>
            <a:ext cx="9051261" cy="484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2248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229A0-D95E-4950-5978-E9C2D759D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Psudocode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C7A40-5D19-F968-3E49-F65956579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سودوکد (</a:t>
            </a:r>
            <a:r>
              <a:rPr lang="en-US" b="1" dirty="0">
                <a:cs typeface="B Nazanin" panose="00000400000000000000" pitchFamily="2" charset="-78"/>
              </a:rPr>
              <a:t>Pseudocode</a:t>
            </a:r>
            <a:r>
              <a:rPr lang="fa-IR" b="1" dirty="0">
                <a:cs typeface="B Nazanin" panose="00000400000000000000" pitchFamily="2" charset="-78"/>
              </a:rPr>
              <a:t>)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dirty="0">
                <a:solidFill>
                  <a:schemeClr val="tx1"/>
                </a:solidFill>
                <a:highlight>
                  <a:srgbClr val="FFFF00"/>
                </a:highlight>
                <a:cs typeface="B Nazanin" panose="00000400000000000000" pitchFamily="2" charset="-78"/>
              </a:rPr>
              <a:t>یک روش ساده و غیررسمی برای نوشتن مراحل حل یک مسئله یا اجرای یک الگوریتم است که بیشتر شبیه به نوشتن توضیحات در زبان طبیعی (مثل فارسی یا انگلیسی) است، 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ولی از ساختارهای پایه برنامه‌نویسی مانند حلقه‌ها، شرط‌ها و دستورات استفاده می‌کند.</a:t>
            </a:r>
          </a:p>
          <a:p>
            <a:pPr algn="r" rtl="1"/>
            <a:r>
              <a:rPr lang="fa-IR" b="1" dirty="0">
                <a:cs typeface="B Nazanin" panose="00000400000000000000" pitchFamily="2" charset="-78"/>
              </a:rPr>
              <a:t>هدف سودوکد: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سودوکد به برنامه‌نویسان کمک می‌کند تا </a:t>
            </a:r>
            <a:r>
              <a:rPr lang="fa-IR" dirty="0">
                <a:solidFill>
                  <a:schemeClr val="tx1"/>
                </a:solidFill>
                <a:highlight>
                  <a:srgbClr val="FFFF00"/>
                </a:highlight>
                <a:cs typeface="B Nazanin" panose="00000400000000000000" pitchFamily="2" charset="-78"/>
              </a:rPr>
              <a:t>بدون توجه به جزئیات زبان‌های برنامه‌نویسی خاص، منطق و مراحل الگوریتم خود را به طور روشن و قابل فهم بنویسند.</a:t>
            </a:r>
          </a:p>
          <a:p>
            <a:pPr algn="r" rtl="1"/>
            <a:r>
              <a:rPr lang="fa-IR" b="1" dirty="0">
                <a:cs typeface="B Nazanin" panose="00000400000000000000" pitchFamily="2" charset="-78"/>
              </a:rPr>
              <a:t>ویژگی‌های سودوکد: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b="1" dirty="0">
                <a:cs typeface="B Nazanin" panose="00000400000000000000" pitchFamily="2" charset="-78"/>
              </a:rPr>
              <a:t>ساده و قابل فهم</a:t>
            </a:r>
            <a:r>
              <a:rPr lang="fa-IR" dirty="0">
                <a:cs typeface="B Nazanin" panose="00000400000000000000" pitchFamily="2" charset="-78"/>
              </a:rPr>
              <a:t>: 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هدف این است که الگوریتم به سادگی و وضوح بیان شود، به‌طوری که حتی کسانی که با زبان‌های برنامه‌نویسی خاص آشنا نیستند، بتوانند منطق آن را درک کنند.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b="1" dirty="0">
                <a:cs typeface="B Nazanin" panose="00000400000000000000" pitchFamily="2" charset="-78"/>
              </a:rPr>
              <a:t>زبان طبیعی و مختصر</a:t>
            </a:r>
            <a:r>
              <a:rPr lang="fa-IR" dirty="0">
                <a:cs typeface="B Nazanin" panose="00000400000000000000" pitchFamily="2" charset="-78"/>
              </a:rPr>
              <a:t>: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 از کلمات و جملات زبان طبیعی (مثل "اگر"، "برای هر"، "تا زمانی که") استفاده می‌شود، اما به شکلی که مراحل دقیق انجام کار را نشان دهد.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b="1" dirty="0">
                <a:cs typeface="B Nazanin" panose="00000400000000000000" pitchFamily="2" charset="-78"/>
              </a:rPr>
              <a:t>عدم نیاز به سینتکس دقیق</a:t>
            </a:r>
            <a:r>
              <a:rPr lang="fa-IR" dirty="0">
                <a:cs typeface="B Nazanin" panose="00000400000000000000" pitchFamily="2" charset="-78"/>
              </a:rPr>
              <a:t>: 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نیازی نیست که قواعد دقیق برنامه‌نویسی مثل استفاده از نقطه‌ویرگول‌ها یا پرانتزها رعایت شود. فقط باید مراحل به درستی و به ترتیب نوشته شوند.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b="1" dirty="0">
                <a:cs typeface="B Nazanin" panose="00000400000000000000" pitchFamily="2" charset="-78"/>
              </a:rPr>
              <a:t>بدون جزئیات پیاده‌سازی</a:t>
            </a:r>
            <a:r>
              <a:rPr lang="fa-IR" dirty="0">
                <a:cs typeface="B Nazanin" panose="00000400000000000000" pitchFamily="2" charset="-78"/>
              </a:rPr>
              <a:t>: 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جزئیات خاص زبان‌های برنامه‌نویسی (مانند تعریف متغیرها، نوع داده‌ها و غیره) حذف می‌شوند و تمرکز روی منطق کلی کار است.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29A90-A02B-ABE8-80F2-5AEA5CF352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6EA6-75EA-BC43-847D-098704264B3C}" type="slidenum">
              <a:rPr lang="en-US" smtClean="0"/>
              <a:pPr/>
              <a:t>39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101350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14635-0200-E33D-208E-F5C08B974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and Growth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954FF-6E46-731C-E764-7CEC61903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6781800" cy="541020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https://www.happycoders.eu/algorithms/insertion-sort/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21EBA-366B-A01B-3EC3-729C1EE34C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6EA6-75EA-BC43-847D-098704264B3C}" type="slidenum">
              <a:rPr lang="en-US" smtClean="0"/>
              <a:pPr/>
              <a:t>4</a:t>
            </a:fld>
            <a:endParaRPr lang="en-US" sz="1400"/>
          </a:p>
        </p:txBody>
      </p:sp>
      <p:pic>
        <p:nvPicPr>
          <p:cNvPr id="2052" name="Picture 4" descr="Insertion Sort with playing cards">
            <a:extLst>
              <a:ext uri="{FF2B5EF4-FFF2-40B4-BE49-F238E27FC236}">
                <a16:creationId xmlns:a16="http://schemas.microsoft.com/office/drawing/2014/main" id="{F079A4AC-92CB-9398-D5E8-CCABDAC33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03073"/>
            <a:ext cx="4800600" cy="2832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9567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229A0-D95E-4950-5978-E9C2D759D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Psudocode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C7A40-5D19-F968-3E49-F65956579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sz="3200" b="1" dirty="0">
                <a:cs typeface="B Nazanin" panose="00000400000000000000" pitchFamily="2" charset="-78"/>
              </a:rPr>
              <a:t>مثال از سودوکد:</a:t>
            </a:r>
          </a:p>
          <a:p>
            <a:pPr algn="r" rtl="1"/>
            <a:r>
              <a:rPr lang="fa-IR" sz="3200" dirty="0">
                <a:cs typeface="B Nazanin" panose="00000400000000000000" pitchFamily="2" charset="-78"/>
              </a:rPr>
              <a:t>فرض کنید می‌خواهیم یک الگوریتم برای جمع کردن اعداد یک لیست بنویسیم. در سودوکد اینطور می‌نویسیم:</a:t>
            </a:r>
          </a:p>
          <a:p>
            <a:pPr algn="r" rtl="1">
              <a:lnSpc>
                <a:spcPct val="100000"/>
              </a:lnSpc>
            </a:pPr>
            <a:endParaRPr lang="fa-IR" sz="3200" dirty="0">
              <a:cs typeface="B Nazanin" panose="00000400000000000000" pitchFamily="2" charset="-78"/>
            </a:endParaRPr>
          </a:p>
          <a:p>
            <a:pPr marL="2054225" lvl="4" indent="-514350" algn="r" rtl="1">
              <a:lnSpc>
                <a:spcPct val="100000"/>
              </a:lnSpc>
              <a:buFont typeface="+mj-lt"/>
              <a:buAutoNum type="arabicParenR"/>
            </a:pPr>
            <a:r>
              <a:rPr lang="fa-IR" sz="3200" dirty="0">
                <a:cs typeface="B Nazanin" panose="00000400000000000000" pitchFamily="2" charset="-78"/>
              </a:rPr>
              <a:t>مجموع را برابر صفر قرار بده.</a:t>
            </a:r>
          </a:p>
          <a:p>
            <a:pPr marL="2054225" lvl="4" indent="-514350" algn="r" rtl="1">
              <a:lnSpc>
                <a:spcPct val="100000"/>
              </a:lnSpc>
              <a:buFont typeface="+mj-lt"/>
              <a:buAutoNum type="arabicParenR"/>
            </a:pPr>
            <a:r>
              <a:rPr lang="fa-IR" sz="3200" dirty="0">
                <a:cs typeface="B Nazanin" panose="00000400000000000000" pitchFamily="2" charset="-78"/>
              </a:rPr>
              <a:t>برای هر عدد در لیست:</a:t>
            </a:r>
          </a:p>
          <a:p>
            <a:pPr marL="2622550" lvl="5" indent="-514350" algn="r" rtl="1">
              <a:lnSpc>
                <a:spcPct val="100000"/>
              </a:lnSpc>
              <a:buFont typeface="+mj-lt"/>
              <a:buAutoNum type="arabicParenR"/>
            </a:pPr>
            <a:r>
              <a:rPr lang="fa-IR" sz="3200" dirty="0">
                <a:cs typeface="B Nazanin" panose="00000400000000000000" pitchFamily="2" charset="-78"/>
              </a:rPr>
              <a:t>عدد را به مجموع اضافه کن.</a:t>
            </a:r>
          </a:p>
          <a:p>
            <a:pPr marL="2054225" lvl="4" indent="-514350" algn="r" rtl="1">
              <a:lnSpc>
                <a:spcPct val="100000"/>
              </a:lnSpc>
              <a:buFont typeface="+mj-lt"/>
              <a:buAutoNum type="arabicParenR"/>
            </a:pPr>
            <a:r>
              <a:rPr lang="fa-IR" sz="3200" dirty="0">
                <a:cs typeface="B Nazanin" panose="00000400000000000000" pitchFamily="2" charset="-78"/>
              </a:rPr>
              <a:t>مجموع نهایی را چاپ کن.</a:t>
            </a:r>
          </a:p>
          <a:p>
            <a:pPr algn="r" rtl="1">
              <a:buFont typeface="+mj-lt"/>
              <a:buAutoNum type="arabicParenR"/>
            </a:pPr>
            <a:endParaRPr lang="fa-IR" sz="3200" dirty="0">
              <a:cs typeface="B Nazanin" panose="00000400000000000000" pitchFamily="2" charset="-78"/>
            </a:endParaRPr>
          </a:p>
          <a:p>
            <a:pPr algn="r" rtl="1"/>
            <a:r>
              <a:rPr lang="fa-IR" sz="3200" dirty="0">
                <a:cs typeface="B Nazanin" panose="00000400000000000000" pitchFamily="2" charset="-78"/>
              </a:rPr>
              <a:t>این سودوکد نشان می‌دهد که الگوریتم باید از ابتدا تا انتهای لیست اعداد را یکی یکی جمع کند و در نهایت مجموع آن‌ها را چاپ کند، بدون اینکه نیازی به نوشتن کد دقیق زبان برنامه‌نویسی باشد.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29A90-A02B-ABE8-80F2-5AEA5CF352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6EA6-75EA-BC43-847D-098704264B3C}" type="slidenum">
              <a:rPr lang="en-US" smtClean="0"/>
              <a:pPr/>
              <a:t>40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9253855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2E652-2259-2AF1-A13B-94EF199C6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</a:t>
            </a:r>
            <a:r>
              <a:rPr lang="en-US" dirty="0" err="1"/>
              <a:t>Psudocode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C04B3-6D1B-4E4B-CEE5-1B28383CB8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6EA6-75EA-BC43-847D-098704264B3C}" type="slidenum">
              <a:rPr lang="en-US" smtClean="0"/>
              <a:pPr/>
              <a:t>41</a:t>
            </a:fld>
            <a:endParaRPr lang="en-US" sz="1400"/>
          </a:p>
        </p:txBody>
      </p:sp>
      <p:pic>
        <p:nvPicPr>
          <p:cNvPr id="3074" name="Picture 2" descr="MIT Algo image">
            <a:extLst>
              <a:ext uri="{FF2B5EF4-FFF2-40B4-BE49-F238E27FC236}">
                <a16:creationId xmlns:a16="http://schemas.microsoft.com/office/drawing/2014/main" id="{F1B2D135-FA78-77A3-1774-9104A4B3B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200" y="838200"/>
            <a:ext cx="11293279" cy="420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7725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1DBE1-F6B3-918F-2A21-97EEAD587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4CE77C-EAC1-8162-63F6-7CCAE927D3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6EA6-75EA-BC43-847D-098704264B3C}" type="slidenum">
              <a:rPr lang="en-US" smtClean="0"/>
              <a:pPr/>
              <a:t>42</a:t>
            </a:fld>
            <a:endParaRPr lang="en-US" sz="1400"/>
          </a:p>
        </p:txBody>
      </p:sp>
      <p:pic>
        <p:nvPicPr>
          <p:cNvPr id="5" name="Picture 2" descr="MIT Algo image">
            <a:extLst>
              <a:ext uri="{FF2B5EF4-FFF2-40B4-BE49-F238E27FC236}">
                <a16:creationId xmlns:a16="http://schemas.microsoft.com/office/drawing/2014/main" id="{8DEFE037-2541-68F5-1F97-55EDB29AC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13" y="609600"/>
            <a:ext cx="6196013" cy="2305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9CAB71C-CFB7-D179-BC30-488861461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422426"/>
              </p:ext>
            </p:extLst>
          </p:nvPr>
        </p:nvGraphicFramePr>
        <p:xfrm>
          <a:off x="5410200" y="1391369"/>
          <a:ext cx="3605385" cy="3708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721077">
                  <a:extLst>
                    <a:ext uri="{9D8B030D-6E8A-4147-A177-3AD203B41FA5}">
                      <a16:colId xmlns:a16="http://schemas.microsoft.com/office/drawing/2014/main" val="4096331358"/>
                    </a:ext>
                  </a:extLst>
                </a:gridCol>
                <a:gridCol w="721077">
                  <a:extLst>
                    <a:ext uri="{9D8B030D-6E8A-4147-A177-3AD203B41FA5}">
                      <a16:colId xmlns:a16="http://schemas.microsoft.com/office/drawing/2014/main" val="2821843748"/>
                    </a:ext>
                  </a:extLst>
                </a:gridCol>
                <a:gridCol w="721077">
                  <a:extLst>
                    <a:ext uri="{9D8B030D-6E8A-4147-A177-3AD203B41FA5}">
                      <a16:colId xmlns:a16="http://schemas.microsoft.com/office/drawing/2014/main" val="1996232491"/>
                    </a:ext>
                  </a:extLst>
                </a:gridCol>
                <a:gridCol w="721077">
                  <a:extLst>
                    <a:ext uri="{9D8B030D-6E8A-4147-A177-3AD203B41FA5}">
                      <a16:colId xmlns:a16="http://schemas.microsoft.com/office/drawing/2014/main" val="1958911570"/>
                    </a:ext>
                  </a:extLst>
                </a:gridCol>
                <a:gridCol w="721077">
                  <a:extLst>
                    <a:ext uri="{9D8B030D-6E8A-4147-A177-3AD203B41FA5}">
                      <a16:colId xmlns:a16="http://schemas.microsoft.com/office/drawing/2014/main" val="3086347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726245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83059AB-02ED-8EF4-9EE4-8B81E3D36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576457"/>
              </p:ext>
            </p:extLst>
          </p:nvPr>
        </p:nvGraphicFramePr>
        <p:xfrm>
          <a:off x="1473994" y="2817424"/>
          <a:ext cx="6196012" cy="3931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49003">
                  <a:extLst>
                    <a:ext uri="{9D8B030D-6E8A-4147-A177-3AD203B41FA5}">
                      <a16:colId xmlns:a16="http://schemas.microsoft.com/office/drawing/2014/main" val="656690771"/>
                    </a:ext>
                  </a:extLst>
                </a:gridCol>
                <a:gridCol w="1549003">
                  <a:extLst>
                    <a:ext uri="{9D8B030D-6E8A-4147-A177-3AD203B41FA5}">
                      <a16:colId xmlns:a16="http://schemas.microsoft.com/office/drawing/2014/main" val="3592152472"/>
                    </a:ext>
                  </a:extLst>
                </a:gridCol>
                <a:gridCol w="1549003">
                  <a:extLst>
                    <a:ext uri="{9D8B030D-6E8A-4147-A177-3AD203B41FA5}">
                      <a16:colId xmlns:a16="http://schemas.microsoft.com/office/drawing/2014/main" val="3316868093"/>
                    </a:ext>
                  </a:extLst>
                </a:gridCol>
                <a:gridCol w="1549003">
                  <a:extLst>
                    <a:ext uri="{9D8B030D-6E8A-4147-A177-3AD203B41FA5}">
                      <a16:colId xmlns:a16="http://schemas.microsoft.com/office/drawing/2014/main" val="1623714191"/>
                    </a:ext>
                  </a:extLst>
                </a:gridCol>
              </a:tblGrid>
              <a:tr h="602544"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output after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441835"/>
                  </a:ext>
                </a:extLst>
              </a:tr>
              <a:tr h="34431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760900"/>
                  </a:ext>
                </a:extLst>
              </a:tr>
              <a:tr h="34431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546411"/>
                  </a:ext>
                </a:extLst>
              </a:tr>
              <a:tr h="34431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253007"/>
                  </a:ext>
                </a:extLst>
              </a:tr>
              <a:tr h="34431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43749"/>
                  </a:ext>
                </a:extLst>
              </a:tr>
              <a:tr h="34431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988474"/>
                  </a:ext>
                </a:extLst>
              </a:tr>
              <a:tr h="34431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[6,6,1,7,3]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686357"/>
                  </a:ext>
                </a:extLst>
              </a:tr>
              <a:tr h="34431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[6,6,1,7,3]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357322"/>
                  </a:ext>
                </a:extLst>
              </a:tr>
              <a:tr h="34431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[6,6,1,7,3]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136968"/>
                  </a:ext>
                </a:extLst>
              </a:tr>
              <a:tr h="34431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[2,6,1,7,3]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262062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4E466C57-3EA4-183D-B7B8-A5453731D6F2}"/>
              </a:ext>
            </a:extLst>
          </p:cNvPr>
          <p:cNvSpPr/>
          <p:nvPr/>
        </p:nvSpPr>
        <p:spPr bwMode="auto">
          <a:xfrm>
            <a:off x="611715" y="2422262"/>
            <a:ext cx="4341285" cy="370840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1472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7066E-6DCC-8AB9-92C9-BA94DC449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Table for first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BBE8F-F5F1-1756-461D-32F0B824F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BB9B56-1F2F-B90B-1177-7DE8D7519A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6EA6-75EA-BC43-847D-098704264B3C}" type="slidenum">
              <a:rPr lang="en-US" smtClean="0"/>
              <a:pPr/>
              <a:t>43</a:t>
            </a:fld>
            <a:endParaRPr lang="en-US" sz="140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92510D7-A0F3-6E58-607F-3155F99FB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746509"/>
              </p:ext>
            </p:extLst>
          </p:nvPr>
        </p:nvGraphicFramePr>
        <p:xfrm>
          <a:off x="609600" y="1440180"/>
          <a:ext cx="7545208" cy="3977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86302">
                  <a:extLst>
                    <a:ext uri="{9D8B030D-6E8A-4147-A177-3AD203B41FA5}">
                      <a16:colId xmlns:a16="http://schemas.microsoft.com/office/drawing/2014/main" val="656690771"/>
                    </a:ext>
                  </a:extLst>
                </a:gridCol>
                <a:gridCol w="1886302">
                  <a:extLst>
                    <a:ext uri="{9D8B030D-6E8A-4147-A177-3AD203B41FA5}">
                      <a16:colId xmlns:a16="http://schemas.microsoft.com/office/drawing/2014/main" val="3592152472"/>
                    </a:ext>
                  </a:extLst>
                </a:gridCol>
                <a:gridCol w="1886302">
                  <a:extLst>
                    <a:ext uri="{9D8B030D-6E8A-4147-A177-3AD203B41FA5}">
                      <a16:colId xmlns:a16="http://schemas.microsoft.com/office/drawing/2014/main" val="3316868093"/>
                    </a:ext>
                  </a:extLst>
                </a:gridCol>
                <a:gridCol w="1886302">
                  <a:extLst>
                    <a:ext uri="{9D8B030D-6E8A-4147-A177-3AD203B41FA5}">
                      <a16:colId xmlns:a16="http://schemas.microsoft.com/office/drawing/2014/main" val="1623714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output after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441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760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546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253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43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988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[6,6,1,7,3]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686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[6,6,1,7,3]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357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[6,6,1,7,3]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136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[2,6,1,7,3]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262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8305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5A90A-EE69-24E9-1E90-96A4272E5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درستی الگوریتم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88C90-51F3-AC55-587D-9358B1140D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6EA6-75EA-BC43-847D-098704264B3C}" type="slidenum">
              <a:rPr lang="en-US" smtClean="0"/>
              <a:pPr/>
              <a:t>44</a:t>
            </a:fld>
            <a:endParaRPr lang="en-US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C5424C-194B-1251-C311-DA92681700A5}"/>
              </a:ext>
            </a:extLst>
          </p:cNvPr>
          <p:cNvSpPr txBox="1"/>
          <p:nvPr/>
        </p:nvSpPr>
        <p:spPr>
          <a:xfrm>
            <a:off x="457200" y="990600"/>
            <a:ext cx="73914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2800" b="1" dirty="0">
                <a:highlight>
                  <a:srgbClr val="00FF00"/>
                </a:highlight>
              </a:rPr>
              <a:t>درستی الگوریتم چیست؟</a:t>
            </a:r>
          </a:p>
          <a:p>
            <a:pPr algn="r" rtl="1"/>
            <a:r>
              <a:rPr lang="fa-IR" sz="2800" dirty="0"/>
              <a:t>درستی یک الگوریتم به این معنی است که الگوریتم </a:t>
            </a:r>
            <a:r>
              <a:rPr lang="fa-IR" sz="2800" b="1" dirty="0"/>
              <a:t>همیشه</a:t>
            </a:r>
            <a:r>
              <a:rPr lang="fa-IR" sz="2800" dirty="0"/>
              <a:t> برای هر ورودی، </a:t>
            </a:r>
            <a:r>
              <a:rPr lang="fa-IR" sz="2800" b="1" dirty="0"/>
              <a:t>نتیجه درست</a:t>
            </a:r>
            <a:r>
              <a:rPr lang="fa-IR" sz="2800" dirty="0"/>
              <a:t> و مطلوب را ارائه دهد. اثبات درستی الگوریتم معمولاً شامل دو بخش است: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2800" b="1" dirty="0">
                <a:highlight>
                  <a:srgbClr val="00FF00"/>
                </a:highlight>
              </a:rPr>
              <a:t>درستی جزئی</a:t>
            </a:r>
            <a:r>
              <a:rPr lang="fa-IR" sz="2800" dirty="0"/>
              <a:t>: الگوریتم در صورت اتمام، نتیجه درست می‌دهد. </a:t>
            </a:r>
            <a:r>
              <a:rPr lang="fa-IR" sz="2800" dirty="0">
                <a:highlight>
                  <a:srgbClr val="FFFF00"/>
                </a:highlight>
              </a:rPr>
              <a:t>با ورودی درست، جواب درست میدهد.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2800" b="1" dirty="0">
                <a:highlight>
                  <a:srgbClr val="00FF00"/>
                </a:highlight>
              </a:rPr>
              <a:t>درستی کلی</a:t>
            </a:r>
            <a:r>
              <a:rPr lang="fa-IR" sz="2800" dirty="0"/>
              <a:t>: الگوریتم </a:t>
            </a:r>
            <a:r>
              <a:rPr lang="fa-IR" sz="2800" dirty="0">
                <a:highlight>
                  <a:srgbClr val="FFFF00"/>
                </a:highlight>
              </a:rPr>
              <a:t>حتماً به پایان می‌رسد</a:t>
            </a:r>
            <a:r>
              <a:rPr lang="fa-IR" sz="2800" dirty="0"/>
              <a:t> و نتیجه نهایی درست است. </a:t>
            </a:r>
            <a:r>
              <a:rPr lang="fa-IR" sz="2800" dirty="0">
                <a:highlight>
                  <a:srgbClr val="FFFF00"/>
                </a:highlight>
              </a:rPr>
              <a:t>خیلی از الگوریتم ها </a:t>
            </a:r>
            <a:r>
              <a:rPr lang="en-US" sz="2800" dirty="0">
                <a:highlight>
                  <a:srgbClr val="FFFF00"/>
                </a:highlight>
              </a:rPr>
              <a:t>while</a:t>
            </a:r>
            <a:r>
              <a:rPr lang="fa-IR" sz="2800" dirty="0">
                <a:highlight>
                  <a:srgbClr val="FFFF00"/>
                </a:highlight>
              </a:rPr>
              <a:t> محور هستن.</a:t>
            </a:r>
          </a:p>
          <a:p>
            <a:pPr algn="r" rtl="1"/>
            <a:r>
              <a:rPr lang="fa-IR" sz="2800" dirty="0"/>
              <a:t>برای اثبات درستی یک الگوریتم از روش‌های مختلفی مثل استفاده از </a:t>
            </a:r>
            <a:r>
              <a:rPr lang="en-US" sz="2800" b="1" dirty="0"/>
              <a:t>loop invariant</a:t>
            </a:r>
            <a:r>
              <a:rPr lang="en-US" sz="2800" dirty="0"/>
              <a:t> </a:t>
            </a:r>
            <a:r>
              <a:rPr lang="fa-IR" sz="2800" dirty="0"/>
              <a:t>یا </a:t>
            </a:r>
            <a:r>
              <a:rPr lang="fa-IR" sz="2800" b="1" dirty="0">
                <a:highlight>
                  <a:srgbClr val="00FF00"/>
                </a:highlight>
              </a:rPr>
              <a:t>استقراء ریاضی</a:t>
            </a:r>
            <a:r>
              <a:rPr lang="fa-IR" sz="2800" dirty="0">
                <a:highlight>
                  <a:srgbClr val="00FF00"/>
                </a:highlight>
              </a:rPr>
              <a:t> </a:t>
            </a:r>
            <a:r>
              <a:rPr lang="fa-IR" sz="2800" dirty="0"/>
              <a:t>استفاده می‌شود.</a:t>
            </a:r>
          </a:p>
        </p:txBody>
      </p:sp>
    </p:spTree>
    <p:extLst>
      <p:ext uri="{BB962C8B-B14F-4D97-AF65-F5344CB8AC3E}">
        <p14:creationId xmlns:p14="http://schemas.microsoft.com/office/powerpoint/2010/main" val="13079026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1EB38-F958-9F38-F4FF-7E40FAF44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درستی الگوریتم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7D4A7-5B13-5EE4-42D1-5A9542634E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6EA6-75EA-BC43-847D-098704264B3C}" type="slidenum">
              <a:rPr lang="en-US" smtClean="0"/>
              <a:pPr/>
              <a:t>45</a:t>
            </a:fld>
            <a:endParaRPr lang="en-US" sz="1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632AC7-3D81-24F6-EFB5-2E52405C5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" y="914400"/>
            <a:ext cx="8942676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3644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1EB38-F958-9F38-F4FF-7E40FAF44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درستی الگوریتم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7D4A7-5B13-5EE4-42D1-5A9542634E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6EA6-75EA-BC43-847D-098704264B3C}" type="slidenum">
              <a:rPr lang="en-US" smtClean="0"/>
              <a:pPr/>
              <a:t>46</a:t>
            </a:fld>
            <a:endParaRPr lang="en-US" sz="1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61A109-BC7D-085E-3884-0233D5E2A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838200"/>
            <a:ext cx="9067800" cy="400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1383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62273-FD2B-E637-A8AE-CBCAA6CDB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درستی الگوریتم مرتب سازی درجی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C4F98-F6FB-A0D2-EA5C-B860586A81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6EA6-75EA-BC43-847D-098704264B3C}" type="slidenum">
              <a:rPr lang="en-US" smtClean="0"/>
              <a:pPr/>
              <a:t>47</a:t>
            </a:fld>
            <a:endParaRPr lang="en-US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4B4786-70F5-81FF-0903-D563B0D0C5BE}"/>
              </a:ext>
            </a:extLst>
          </p:cNvPr>
          <p:cNvSpPr txBox="1"/>
          <p:nvPr/>
        </p:nvSpPr>
        <p:spPr>
          <a:xfrm>
            <a:off x="152400" y="818733"/>
            <a:ext cx="883920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2000" b="1" dirty="0">
                <a:cs typeface="B Nazanin" panose="00000400000000000000" pitchFamily="2" charset="-78"/>
              </a:rPr>
              <a:t>درستی الگوریتم مرتب‌سازی درجی چیست؟</a:t>
            </a:r>
          </a:p>
          <a:p>
            <a:pPr algn="r" rtl="1"/>
            <a:r>
              <a:rPr lang="fa-IR" sz="2000" b="1" dirty="0">
                <a:cs typeface="B Nazanin" panose="00000400000000000000" pitchFamily="2" charset="-78"/>
              </a:rPr>
              <a:t>ویژگی </a:t>
            </a:r>
            <a:r>
              <a:rPr lang="en-US" sz="2000" b="1" dirty="0">
                <a:cs typeface="B Nazanin" panose="00000400000000000000" pitchFamily="2" charset="-78"/>
              </a:rPr>
              <a:t>Loop Invariant </a:t>
            </a:r>
            <a:r>
              <a:rPr lang="fa-IR" sz="2000" b="1" dirty="0">
                <a:cs typeface="B Nazanin" panose="00000400000000000000" pitchFamily="2" charset="-78"/>
              </a:rPr>
              <a:t>در اینجا می‌تواند این باشد:"</a:t>
            </a:r>
            <a:r>
              <a:rPr lang="fa-IR" sz="2000" b="1" dirty="0">
                <a:highlight>
                  <a:srgbClr val="00FFFF"/>
                </a:highlight>
                <a:cs typeface="B Nazanin" panose="00000400000000000000" pitchFamily="2" charset="-78"/>
              </a:rPr>
              <a:t>در شروع هر تکرار از حلقه، بخش چپ آرایه (تا عنصر فعلی) مرتب است."</a:t>
            </a:r>
            <a:r>
              <a:rPr lang="fa-IR" sz="2000" b="1" dirty="0">
                <a:cs typeface="B Nazanin" panose="00000400000000000000" pitchFamily="2" charset="-78"/>
              </a:rPr>
              <a:t> که باید اثبات شود. </a:t>
            </a:r>
          </a:p>
          <a:p>
            <a:pPr algn="r" rtl="1"/>
            <a:endParaRPr lang="fa-IR" sz="2000" b="1" dirty="0">
              <a:cs typeface="B Nazanin" panose="00000400000000000000" pitchFamily="2" charset="-78"/>
            </a:endParaRPr>
          </a:p>
          <a:p>
            <a:pPr algn="r" rtl="1"/>
            <a:r>
              <a:rPr lang="fa-IR" sz="2000" dirty="0">
                <a:cs typeface="B Nazanin" panose="00000400000000000000" pitchFamily="2" charset="-78"/>
              </a:rPr>
              <a:t>برای اثبات درستی الگوریتم مرتب‌سازی درجی (</a:t>
            </a:r>
            <a:r>
              <a:rPr lang="en-US" sz="2000" dirty="0">
                <a:cs typeface="B Nazanin" panose="00000400000000000000" pitchFamily="2" charset="-78"/>
              </a:rPr>
              <a:t>Insertion Sort) </a:t>
            </a:r>
            <a:r>
              <a:rPr lang="fa-IR" sz="2000" dirty="0">
                <a:cs typeface="B Nazanin" panose="00000400000000000000" pitchFamily="2" charset="-78"/>
              </a:rPr>
              <a:t>از </a:t>
            </a:r>
            <a:r>
              <a:rPr lang="en-US" sz="2000" b="1" dirty="0">
                <a:cs typeface="B Nazanin" panose="00000400000000000000" pitchFamily="2" charset="-78"/>
              </a:rPr>
              <a:t>loop invariant</a:t>
            </a:r>
            <a:r>
              <a:rPr lang="en-US" sz="2000" dirty="0">
                <a:cs typeface="B Nazanin" panose="00000400000000000000" pitchFamily="2" charset="-78"/>
              </a:rPr>
              <a:t> </a:t>
            </a:r>
            <a:r>
              <a:rPr lang="fa-IR" sz="2000" dirty="0">
                <a:cs typeface="B Nazanin" panose="00000400000000000000" pitchFamily="2" charset="-78"/>
              </a:rPr>
              <a:t>استفاده می‌کنیم. در این الگوریتم، </a:t>
            </a:r>
            <a:r>
              <a:rPr lang="en-US" sz="2000" dirty="0">
                <a:cs typeface="B Nazanin" panose="00000400000000000000" pitchFamily="2" charset="-78"/>
              </a:rPr>
              <a:t>loop invariant </a:t>
            </a:r>
            <a:r>
              <a:rPr lang="fa-IR" sz="2000" dirty="0">
                <a:cs typeface="B Nazanin" panose="00000400000000000000" pitchFamily="2" charset="-78"/>
              </a:rPr>
              <a:t>این است که </a:t>
            </a:r>
            <a:r>
              <a:rPr lang="fa-IR" sz="2000" b="1" dirty="0">
                <a:cs typeface="B Nazanin" panose="00000400000000000000" pitchFamily="2" charset="-78"/>
              </a:rPr>
              <a:t>زیرآرایه‌ی سمت چپ تا جایگاه فعلی به درستی مرتب شده است</a:t>
            </a:r>
            <a:r>
              <a:rPr lang="fa-IR" sz="2000" dirty="0">
                <a:cs typeface="B Nazanin" panose="00000400000000000000" pitchFamily="2" charset="-78"/>
              </a:rPr>
              <a:t>. </a:t>
            </a:r>
          </a:p>
          <a:p>
            <a:pPr algn="r" rtl="1"/>
            <a:r>
              <a:rPr lang="fa-IR" sz="2000" b="1" dirty="0">
                <a:cs typeface="B Nazanin" panose="00000400000000000000" pitchFamily="2" charset="-78"/>
              </a:rPr>
              <a:t>اثبات درستی مرتب‌سازی درجی:</a:t>
            </a:r>
          </a:p>
          <a:p>
            <a:pPr algn="r" rtl="1"/>
            <a:endParaRPr lang="fa-IR" sz="2000" b="1" dirty="0">
              <a:cs typeface="B Nazanin" panose="00000400000000000000" pitchFamily="2" charset="-78"/>
            </a:endParaRPr>
          </a:p>
          <a:p>
            <a:pPr algn="r" rtl="1">
              <a:buFont typeface="+mj-lt"/>
              <a:buAutoNum type="arabicPeriod"/>
            </a:pPr>
            <a:r>
              <a:rPr lang="en-US" sz="2000" b="1" dirty="0">
                <a:highlight>
                  <a:srgbClr val="00FF00"/>
                </a:highlight>
                <a:cs typeface="B Nazanin" panose="00000400000000000000" pitchFamily="2" charset="-78"/>
              </a:rPr>
              <a:t>Initialization</a:t>
            </a:r>
            <a:r>
              <a:rPr lang="en-US" sz="2000" b="1" dirty="0">
                <a:cs typeface="B Nazanin" panose="00000400000000000000" pitchFamily="2" charset="-78"/>
              </a:rPr>
              <a:t> (</a:t>
            </a:r>
            <a:r>
              <a:rPr lang="fa-IR" sz="2000" b="1" dirty="0">
                <a:cs typeface="B Nazanin" panose="00000400000000000000" pitchFamily="2" charset="-78"/>
              </a:rPr>
              <a:t>شروع)</a:t>
            </a:r>
            <a:r>
              <a:rPr lang="fa-IR" sz="2000" dirty="0">
                <a:cs typeface="B Nazanin" panose="00000400000000000000" pitchFamily="2" charset="-78"/>
              </a:rPr>
              <a:t>: در ابتدا، زیرآرایه‌ای که فقط شامل اولین عنصر است (زمانی که هیچ مقایسه‌ای صورت نگرفته)، به طور بدیهی مرتب است. </a:t>
            </a:r>
            <a:r>
              <a:rPr lang="fa-IR" sz="2000" dirty="0">
                <a:highlight>
                  <a:srgbClr val="FFFF00"/>
                </a:highlight>
                <a:cs typeface="B Nazanin" panose="00000400000000000000" pitchFamily="2" charset="-78"/>
              </a:rPr>
              <a:t>ثابت حلقه در ابتدا</a:t>
            </a:r>
          </a:p>
          <a:p>
            <a:pPr algn="r" rtl="1">
              <a:buFont typeface="+mj-lt"/>
              <a:buAutoNum type="arabicPeriod"/>
            </a:pPr>
            <a:r>
              <a:rPr lang="en-US" sz="2000" b="1" dirty="0">
                <a:highlight>
                  <a:srgbClr val="00FF00"/>
                </a:highlight>
                <a:cs typeface="B Nazanin" panose="00000400000000000000" pitchFamily="2" charset="-78"/>
              </a:rPr>
              <a:t>Maintenance</a:t>
            </a:r>
            <a:r>
              <a:rPr lang="en-US" sz="2000" b="1" dirty="0">
                <a:cs typeface="B Nazanin" panose="00000400000000000000" pitchFamily="2" charset="-78"/>
              </a:rPr>
              <a:t> (</a:t>
            </a:r>
            <a:r>
              <a:rPr lang="fa-IR" sz="2000" b="1" dirty="0">
                <a:cs typeface="B Nazanin" panose="00000400000000000000" pitchFamily="2" charset="-78"/>
              </a:rPr>
              <a:t>نگهداری)</a:t>
            </a:r>
            <a:r>
              <a:rPr lang="fa-IR" sz="2000" dirty="0">
                <a:cs typeface="B Nazanin" panose="00000400000000000000" pitchFamily="2" charset="-78"/>
              </a:rPr>
              <a:t>: فرض کنید تا مرحله‌ای خاص، زیرآرایه‌ی سمت چپ مرتب شده است. در هر تکرار جدید، یک عنصر جدید به زیرآرایه اضافه می‌شود و به گونه‌ای که زیرآرایه باز هم مرتب باقی بماند (با جابه‌جایی و درج عنصر جدید در موقعیت مناسب). پس از پایان هر تکرار، این ویژگی همچنان برقرار است</a:t>
            </a:r>
            <a:r>
              <a:rPr lang="fa-IR" sz="2000" dirty="0">
                <a:highlight>
                  <a:srgbClr val="FFFF00"/>
                </a:highlight>
                <a:cs typeface="B Nazanin" panose="00000400000000000000" pitchFamily="2" charset="-78"/>
              </a:rPr>
              <a:t>. وضعیت ثابت حلقه در تکرار</a:t>
            </a:r>
          </a:p>
          <a:p>
            <a:pPr algn="r" rtl="1">
              <a:buFont typeface="+mj-lt"/>
              <a:buAutoNum type="arabicPeriod"/>
            </a:pPr>
            <a:r>
              <a:rPr lang="en-US" sz="2000" b="1" dirty="0">
                <a:highlight>
                  <a:srgbClr val="00FF00"/>
                </a:highlight>
                <a:cs typeface="B Nazanin" panose="00000400000000000000" pitchFamily="2" charset="-78"/>
              </a:rPr>
              <a:t>Termination</a:t>
            </a:r>
            <a:r>
              <a:rPr lang="en-US" sz="2000" b="1" dirty="0">
                <a:cs typeface="B Nazanin" panose="00000400000000000000" pitchFamily="2" charset="-78"/>
              </a:rPr>
              <a:t> (</a:t>
            </a:r>
            <a:r>
              <a:rPr lang="fa-IR" sz="2000" b="1" dirty="0">
                <a:cs typeface="B Nazanin" panose="00000400000000000000" pitchFamily="2" charset="-78"/>
              </a:rPr>
              <a:t>پایان)</a:t>
            </a:r>
            <a:r>
              <a:rPr lang="fa-IR" sz="2000" dirty="0">
                <a:cs typeface="B Nazanin" panose="00000400000000000000" pitchFamily="2" charset="-78"/>
              </a:rPr>
              <a:t>: وقتی حلقه تمام می‌شود، کل آرایه به طور کامل پردازش شده و در نتیجه مرتب است.</a:t>
            </a:r>
          </a:p>
          <a:p>
            <a:pPr algn="r" rtl="1"/>
            <a:r>
              <a:rPr lang="fa-IR" sz="2000" dirty="0">
                <a:cs typeface="B Nazanin" panose="00000400000000000000" pitchFamily="2" charset="-78"/>
              </a:rPr>
              <a:t>با این اثبات، ما نشان می‌دهیم که الگوریتم </a:t>
            </a:r>
            <a:r>
              <a:rPr lang="fa-IR" sz="2000" b="1" dirty="0">
                <a:cs typeface="B Nazanin" panose="00000400000000000000" pitchFamily="2" charset="-78"/>
              </a:rPr>
              <a:t>درستی کلی</a:t>
            </a:r>
            <a:r>
              <a:rPr lang="fa-IR" sz="2000" dirty="0">
                <a:cs typeface="B Nazanin" panose="00000400000000000000" pitchFamily="2" charset="-78"/>
              </a:rPr>
              <a:t> دارد و پس از پایان هر مرحله، آرایه مرتب شده خواهد بود. </a:t>
            </a:r>
            <a:r>
              <a:rPr lang="fa-IR" sz="2000" dirty="0">
                <a:highlight>
                  <a:srgbClr val="FFFF00"/>
                </a:highlight>
                <a:cs typeface="B Nazanin" panose="00000400000000000000" pitchFamily="2" charset="-78"/>
              </a:rPr>
              <a:t>ثابت حلقه در انتهای کار</a:t>
            </a:r>
          </a:p>
          <a:p>
            <a:pPr algn="r" rtl="1"/>
            <a:r>
              <a:rPr lang="fa-IR" sz="2000" b="1" dirty="0">
                <a:highlight>
                  <a:srgbClr val="FFFF00"/>
                </a:highlight>
                <a:cs typeface="B Nazanin" panose="00000400000000000000" pitchFamily="2" charset="-78"/>
              </a:rPr>
              <a:t>(با شبه کد پیش میرویم)</a:t>
            </a:r>
          </a:p>
        </p:txBody>
      </p:sp>
    </p:spTree>
    <p:extLst>
      <p:ext uri="{BB962C8B-B14F-4D97-AF65-F5344CB8AC3E}">
        <p14:creationId xmlns:p14="http://schemas.microsoft.com/office/powerpoint/2010/main" val="6667799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6DB5-E204-3F0F-2EB4-89273B87D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تمارین سری یک ساختمان داده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6D8F5-4345-2CFB-D016-762B9EFA7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/>
              <a:t>با استفاده از شکل زیر به عنوان مدل، عملیات </a:t>
            </a:r>
            <a:r>
              <a:rPr lang="en-US" dirty="0"/>
              <a:t>insertion sort</a:t>
            </a:r>
            <a:r>
              <a:rPr lang="fa-IR" dirty="0"/>
              <a:t> را روی آرایه ی </a:t>
            </a:r>
          </a:p>
          <a:p>
            <a:pPr algn="l"/>
            <a:r>
              <a:rPr lang="en-US" dirty="0"/>
              <a:t>A=&lt;31,41,59,26,41,58&gt;</a:t>
            </a:r>
            <a:r>
              <a:rPr lang="fa-IR" dirty="0"/>
              <a:t> </a:t>
            </a:r>
          </a:p>
          <a:p>
            <a:pPr algn="r" rtl="1"/>
            <a:r>
              <a:rPr lang="fa-IR" dirty="0"/>
              <a:t>را نشان دهید.</a:t>
            </a:r>
          </a:p>
          <a:p>
            <a:pPr algn="r" rtl="1"/>
            <a:endParaRPr lang="fa-IR" dirty="0"/>
          </a:p>
          <a:p>
            <a:pPr algn="r" rt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5DDC0-9EFD-7248-4095-F1184DBFC3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6EA6-75EA-BC43-847D-098704264B3C}" type="slidenum">
              <a:rPr lang="en-US" smtClean="0"/>
              <a:pPr/>
              <a:t>48</a:t>
            </a:fld>
            <a:endParaRPr lang="en-US" sz="140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B3C51C7-7730-26CD-D50D-3A9D4924C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989708"/>
            <a:ext cx="3905250" cy="3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4575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A0BB-2A91-C7CF-9D42-4FFC1CF4A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تحلیل الگوریتم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4843F-E9F1-914C-E74E-88C667E5C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>
                <a:highlight>
                  <a:srgbClr val="FFFF00"/>
                </a:highlight>
              </a:rPr>
              <a:t>تحلیل یا آنالیز یک الگوریتم </a:t>
            </a:r>
            <a:r>
              <a:rPr lang="fa-IR" dirty="0"/>
              <a:t>یعنی پیش بینی منابعی که اجرای الگوریتم به آن ها نیاز دارد.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/>
              <a:t>منابع مثل حافظه کامپیوتر، پهنای باند شبکه، و یا سخت افزار کامپیوتر و زمان محاسبه ...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/>
              <a:t>زمان محاسبه که نیاز به پیش بینی دارد.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/>
              <a:t>با تحلیل الگوریتم ها است که کارآمدی آن ها مشخص میشود و کارآمدترین الگوریتم ها شناسایی میشوند.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/>
              <a:t>قبل از تحلیل الگوریتم </a:t>
            </a:r>
            <a:r>
              <a:rPr lang="fa-IR" dirty="0">
                <a:highlight>
                  <a:srgbClr val="FFFF00"/>
                </a:highlight>
              </a:rPr>
              <a:t>باید تکنولوژی</a:t>
            </a:r>
            <a:r>
              <a:rPr lang="fa-IR" dirty="0"/>
              <a:t> را لحاظ کرد.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/>
              <a:t>اولین قانون و اولین مدل: </a:t>
            </a:r>
            <a:r>
              <a:rPr lang="fa-IR" dirty="0">
                <a:solidFill>
                  <a:schemeClr val="tx1"/>
                </a:solidFill>
              </a:rPr>
              <a:t>یک ماشین </a:t>
            </a:r>
            <a:r>
              <a:rPr lang="fa-IR" dirty="0">
                <a:solidFill>
                  <a:schemeClr val="tx1"/>
                </a:solidFill>
                <a:highlight>
                  <a:srgbClr val="FFFF00"/>
                </a:highlight>
              </a:rPr>
              <a:t>تک پردازنده با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RAM</a:t>
            </a:r>
            <a:r>
              <a:rPr lang="fa-IR" dirty="0">
                <a:solidFill>
                  <a:schemeClr val="tx1"/>
                </a:solidFill>
              </a:rPr>
              <a:t> ( بدون همزمانی)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>
                <a:solidFill>
                  <a:schemeClr val="tx1"/>
                </a:solidFill>
              </a:rPr>
              <a:t>بایستی دستورالعمل های مدل رم را بخوبی بدانیم (البته خسته کننده است و ما را از تحلیل باز میدارد). اگر یک رم مرتب سازی را در خود تعبیه کرده باشد؟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>
                <a:solidFill>
                  <a:schemeClr val="tx1"/>
                </a:solidFill>
              </a:rPr>
              <a:t>اینجا مدل رم ما عملیات های رم کامپیوترهای دنیای واقعی است:</a:t>
            </a:r>
          </a:p>
          <a:p>
            <a:pPr marL="631825" lvl="1" indent="-285750" algn="r" rtl="1">
              <a:buFont typeface="Arial" panose="020B0604020202020204" pitchFamily="34" charset="0"/>
              <a:buChar char="•"/>
            </a:pPr>
            <a:r>
              <a:rPr lang="fa-IR" dirty="0"/>
              <a:t>عملیات ریاضی ساده جمع، تقسیم، ضرب، منها، کف و سقف</a:t>
            </a:r>
          </a:p>
          <a:p>
            <a:pPr marL="631825" lvl="1" indent="-285750" algn="r" rtl="1">
              <a:buFont typeface="Arial" panose="020B0604020202020204" pitchFamily="34" charset="0"/>
              <a:buChar char="•"/>
            </a:pPr>
            <a:r>
              <a:rPr lang="fa-IR" dirty="0">
                <a:solidFill>
                  <a:schemeClr val="tx1"/>
                </a:solidFill>
              </a:rPr>
              <a:t>جابهجایی داده ها </a:t>
            </a:r>
            <a:r>
              <a:rPr lang="en-US" dirty="0">
                <a:solidFill>
                  <a:schemeClr val="tx1"/>
                </a:solidFill>
              </a:rPr>
              <a:t>load</a:t>
            </a:r>
            <a:r>
              <a:rPr lang="fa-IR" dirty="0">
                <a:solidFill>
                  <a:schemeClr val="tx1"/>
                </a:solidFill>
              </a:rPr>
              <a:t>، ذخیره و کپی</a:t>
            </a:r>
          </a:p>
          <a:p>
            <a:pPr marL="631825" lvl="1" indent="-285750" algn="r" rtl="1">
              <a:buFont typeface="Arial" panose="020B0604020202020204" pitchFamily="34" charset="0"/>
              <a:buChar char="•"/>
            </a:pPr>
            <a:r>
              <a:rPr lang="fa-IR" dirty="0"/>
              <a:t>کنترل ( پرش شرطی و غیر شرطی، فراخوانی، زیر روال و بازگشت )</a:t>
            </a:r>
          </a:p>
          <a:p>
            <a:pPr marL="631825" lvl="1" indent="-285750" algn="r" rtl="1">
              <a:buFont typeface="Arial" panose="020B0604020202020204" pitchFamily="34" charset="0"/>
              <a:buChar char="•"/>
            </a:pPr>
            <a:r>
              <a:rPr lang="fa-IR" dirty="0">
                <a:highlight>
                  <a:srgbClr val="FFFF00"/>
                </a:highlight>
              </a:rPr>
              <a:t>هر دستورالعمل به مقدار ثابتی زملن نیاز دارد.</a:t>
            </a:r>
          </a:p>
          <a:p>
            <a:pPr lvl="1" indent="0" algn="r" rtl="1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631825" lvl="1" indent="-285750" algn="r" rtl="1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62436-999D-BA60-3CCB-64BFD5FDF5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6EA6-75EA-BC43-847D-098704264B3C}" type="slidenum">
              <a:rPr lang="en-US" smtClean="0"/>
              <a:pPr/>
              <a:t>49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78380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14635-0200-E33D-208E-F5C08B974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and Growth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954FF-6E46-731C-E764-7CEC61903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7162800" cy="541020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https://www.happycoders.eu/algorithms/insertion-sort/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21EBA-366B-A01B-3EC3-729C1EE34C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6EA6-75EA-BC43-847D-098704264B3C}" type="slidenum">
              <a:rPr lang="en-US" smtClean="0"/>
              <a:pPr/>
              <a:t>5</a:t>
            </a:fld>
            <a:endParaRPr lang="en-US" sz="1400"/>
          </a:p>
        </p:txBody>
      </p:sp>
      <p:pic>
        <p:nvPicPr>
          <p:cNvPr id="2054" name="Picture 6" descr="Insertion Sort Algorithm - Step 1">
            <a:extLst>
              <a:ext uri="{FF2B5EF4-FFF2-40B4-BE49-F238E27FC236}">
                <a16:creationId xmlns:a16="http://schemas.microsoft.com/office/drawing/2014/main" id="{540F35B0-386E-4AA2-3245-57942A098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403985"/>
            <a:ext cx="7543800" cy="530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1662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A0BB-2A91-C7CF-9D42-4FFC1CF4A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تحلیل الگوریتم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F4843F-E9F1-914C-E74E-88C667E5C6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fa-IR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اعداد به طول ثابت و معمولا اعشاری یا صحیح در نظر گرفته میشوند.</a:t>
                </a: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fa-IR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استثناعات: آیا عملیات توان </a:t>
                </a:r>
                <a:r>
                  <a:rPr lang="en-US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a</a:t>
                </a:r>
                <a:r>
                  <a:rPr lang="fa-IR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به </a:t>
                </a:r>
                <a:r>
                  <a:rPr lang="en-US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b</a:t>
                </a:r>
                <a:r>
                  <a:rPr lang="fa-IR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در زمان ثابت انجام میشود؟ اگر هر دو ثابت باشند زمان ثابت است.</a:t>
                </a:r>
                <a:endParaRPr lang="en-US" dirty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endParaRPr lang="fa-IR" dirty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endParaRPr lang="fa-IR" dirty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  <a:p>
                <a:pPr marL="285750" indent="-285750" algn="ctr" rt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fa-IR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𝐶𝑜𝑛𝑠𝑡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fa-IR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𝐶𝑜𝑛𝑠𝑡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𝑐𝑜𝑛𝑠𝑡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𝐶𝑜𝑛𝑠𝑡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= Const</a:t>
                </a:r>
                <a:endParaRPr lang="fa-IR" dirty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  <a:p>
                <a:pPr lvl="1" indent="0" algn="r" rtl="1">
                  <a:buNone/>
                </a:pPr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631825" lvl="1" indent="-285750" algn="r" rtl="1">
                  <a:buFont typeface="Arial" panose="020B0604020202020204" pitchFamily="34" charset="0"/>
                  <a:buChar char="•"/>
                </a:pPr>
                <a:endParaRPr lang="fa-IR" dirty="0">
                  <a:cs typeface="B Nazanin" panose="00000400000000000000" pitchFamily="2" charset="-78"/>
                </a:endParaRPr>
              </a:p>
              <a:p>
                <a:pPr lvl="1" indent="0" algn="r" rtl="1">
                  <a:buNone/>
                </a:pPr>
                <a:r>
                  <a:rPr lang="fa-IR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در مدل </a:t>
                </a:r>
                <a:r>
                  <a:rPr lang="en-US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RAM</a:t>
                </a:r>
                <a:r>
                  <a:rPr lang="fa-IR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ساده برخورد میکنیم؛</a:t>
                </a:r>
              </a:p>
              <a:p>
                <a:pPr marL="631825" lvl="1" indent="-285750" algn="r" rtl="1"/>
                <a:r>
                  <a:rPr lang="fa-IR" dirty="0">
                    <a:cs typeface="B Nazanin" panose="00000400000000000000" pitchFamily="2" charset="-78"/>
                  </a:rPr>
                  <a:t>سلسله مراتب حافظه لحاظ نمیشود.</a:t>
                </a:r>
              </a:p>
              <a:p>
                <a:pPr lvl="1" indent="0" algn="r" rtl="1">
                  <a:buNone/>
                </a:pPr>
                <a:endParaRPr lang="fa-IR" dirty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F4843F-E9F1-914C-E74E-88C667E5C6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62436-999D-BA60-3CCB-64BFD5FDF5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6EA6-75EA-BC43-847D-098704264B3C}" type="slidenum">
              <a:rPr lang="en-US" smtClean="0"/>
              <a:pPr/>
              <a:t>50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9976909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A0BB-2A91-C7CF-9D42-4FFC1CF4A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تحلیل الگوریتم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4843F-E9F1-914C-E74E-88C667E5C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r" rtl="1">
              <a:buFont typeface="+mj-lt"/>
              <a:buAutoNum type="arabicPeriod"/>
            </a:pPr>
            <a:r>
              <a:rPr lang="fa-IR" dirty="0">
                <a:highlight>
                  <a:srgbClr val="FFFF00"/>
                </a:highlight>
              </a:rPr>
              <a:t>به طور کلی؛ 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fa-IR" dirty="0">
                <a:solidFill>
                  <a:schemeClr val="tx1"/>
                </a:solidFill>
                <a:highlight>
                  <a:srgbClr val="FFFF00"/>
                </a:highlight>
              </a:rPr>
              <a:t>تحلیل الگوریتم در سطحی ساده که بتونیم انجام بدیم.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fa-IR" dirty="0">
                <a:solidFill>
                  <a:schemeClr val="tx1"/>
                </a:solidFill>
                <a:highlight>
                  <a:srgbClr val="FFFF00"/>
                </a:highlight>
              </a:rPr>
              <a:t>تکنولوژی ابتدایی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fa-IR" dirty="0">
                <a:solidFill>
                  <a:schemeClr val="tx1"/>
                </a:solidFill>
                <a:highlight>
                  <a:srgbClr val="FFFF00"/>
                </a:highlight>
              </a:rPr>
              <a:t>منظور از تحلیل تحلیل زمان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fa-IR" dirty="0">
                <a:solidFill>
                  <a:schemeClr val="tx1"/>
                </a:solidFill>
                <a:highlight>
                  <a:srgbClr val="FFFF00"/>
                </a:highlight>
              </a:rPr>
              <a:t>هر عملیات رم در زمان ثابت انجام میشود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fa-IR" dirty="0">
                <a:solidFill>
                  <a:schemeClr val="tx1"/>
                </a:solidFill>
                <a:highlight>
                  <a:srgbClr val="FFFF00"/>
                </a:highlight>
              </a:rPr>
              <a:t>تک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cpu</a:t>
            </a:r>
            <a:r>
              <a:rPr lang="fa-IR" dirty="0">
                <a:solidFill>
                  <a:schemeClr val="tx1"/>
                </a:solidFill>
                <a:highlight>
                  <a:srgbClr val="FFFF00"/>
                </a:highlight>
              </a:rPr>
              <a:t> لحاظ میشود بدون موازی سازی.</a:t>
            </a:r>
          </a:p>
          <a:p>
            <a:pPr marL="342900" indent="-342900" algn="r" rtl="1">
              <a:buFont typeface="+mj-lt"/>
              <a:buAutoNum type="arabicPeriod"/>
            </a:pPr>
            <a:endParaRPr lang="fa-IR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342900" indent="-342900" algn="r" rtl="1">
              <a:buFont typeface="+mj-lt"/>
              <a:buAutoNum type="arabicPeriod"/>
            </a:pPr>
            <a:endParaRPr lang="fa-IR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1. print (“hello”)  =&gt; const time c1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2.for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i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 in range 10: print(“hello”) =&gt; c1 * 10 = c2 =&gt; const time c2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62436-999D-BA60-3CCB-64BFD5FDF5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6EA6-75EA-BC43-847D-098704264B3C}" type="slidenum">
              <a:rPr lang="en-US" smtClean="0"/>
              <a:pPr/>
              <a:t>51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0786711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79F7F-CB1E-3F11-370B-FAEB34A48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پیشنیاز های دانشجو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C7C50-3904-996C-10EC-B400CC11C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r" rtl="1">
              <a:buFont typeface="+mj-lt"/>
              <a:buAutoNum type="arabicPeriod"/>
            </a:pPr>
            <a:r>
              <a:rPr lang="fa-IR" dirty="0"/>
              <a:t>ساده ترین تحلیل ها در مدل </a:t>
            </a:r>
            <a:r>
              <a:rPr lang="en-US" dirty="0"/>
              <a:t>RAM</a:t>
            </a:r>
            <a:r>
              <a:rPr lang="fa-IR" dirty="0"/>
              <a:t> پیچیده است. 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fa-IR" dirty="0"/>
              <a:t>توانایی ریاضیاتی در:</a:t>
            </a:r>
          </a:p>
          <a:p>
            <a:pPr marL="688975" lvl="1" indent="-342900" algn="r" rtl="1">
              <a:buFont typeface="+mj-lt"/>
              <a:buAutoNum type="arabicPeriod"/>
            </a:pPr>
            <a:r>
              <a:rPr lang="fa-IR" dirty="0"/>
              <a:t>ترکیبات</a:t>
            </a:r>
          </a:p>
          <a:p>
            <a:pPr marL="688975" lvl="1" indent="-342900" algn="r" rtl="1">
              <a:buFont typeface="+mj-lt"/>
              <a:buAutoNum type="arabicPeriod"/>
            </a:pPr>
            <a:r>
              <a:rPr lang="fa-IR" dirty="0"/>
              <a:t>نظریه احتمالات</a:t>
            </a:r>
          </a:p>
          <a:p>
            <a:pPr marL="688975" lvl="1" indent="-342900" algn="r" rtl="1">
              <a:buFont typeface="+mj-lt"/>
              <a:buAutoNum type="arabicPeriod"/>
            </a:pPr>
            <a:r>
              <a:rPr lang="fa-IR" dirty="0"/>
              <a:t>مهارت جبر</a:t>
            </a:r>
          </a:p>
          <a:p>
            <a:pPr marL="688975" lvl="1" indent="-342900" algn="r" rtl="1">
              <a:buFont typeface="+mj-lt"/>
              <a:buAutoNum type="arabicPeriod"/>
            </a:pPr>
            <a:r>
              <a:rPr lang="fa-IR" dirty="0"/>
              <a:t>توانایی تشخیص عبارات تاثیر گذار.</a:t>
            </a:r>
          </a:p>
          <a:p>
            <a:pPr marL="688975" lvl="1" indent="-342900" algn="r" rtl="1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3A5A9-3B5E-D1CA-9686-B204A96E15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6EA6-75EA-BC43-847D-098704264B3C}" type="slidenum">
              <a:rPr lang="en-US" smtClean="0"/>
              <a:pPr/>
              <a:t>52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1786212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C3514-503D-80F9-A4EE-535262B3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تحلیل مرتب سازی درجی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F68C8-F117-C0AC-4EBE-67750E2A2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/>
              <a:t>وابسته به ورودی است؟ مرتب سازی 1000 عدد بیش از 3 عدد؟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/>
              <a:t>آیا نسبت به مرتب بودن اولیه اعداد؟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/>
              <a:t>معمولا زمان موزد نیاز یک الگوریتم با اندازه ورودی رشد میکند.</a:t>
            </a:r>
          </a:p>
          <a:p>
            <a:pPr marL="631825" lvl="1" indent="-285750" algn="r" rtl="1">
              <a:buFont typeface="Arial" panose="020B0604020202020204" pitchFamily="34" charset="0"/>
              <a:buChar char="•"/>
            </a:pPr>
            <a:r>
              <a:rPr lang="fa-IR" dirty="0"/>
              <a:t>مرسو است زمان اجرای الگوریتم ها را به صورت تابعی از اندازه ورودی نشان دهیم.</a:t>
            </a:r>
          </a:p>
          <a:p>
            <a:pPr marL="631825" lvl="1" indent="-285750" algn="r" rtl="1">
              <a:buFont typeface="Arial" panose="020B0604020202020204" pitchFamily="34" charset="0"/>
              <a:buChar char="•"/>
            </a:pPr>
            <a:r>
              <a:rPr lang="fa-IR" dirty="0"/>
              <a:t>زمان اجرا: تعداد اعمال یا مراحل </a:t>
            </a:r>
          </a:p>
          <a:p>
            <a:pPr marL="631825" lvl="1" indent="-285750" algn="r" rtl="1">
              <a:buFont typeface="Arial" panose="020B0604020202020204" pitchFamily="34" charset="0"/>
              <a:buChar char="•"/>
            </a:pPr>
            <a:r>
              <a:rPr lang="fa-IR" dirty="0"/>
              <a:t>اندازه ی ورودی – پارامترهای ورودی نوع داده ها است : مرتب سازی؟ اندازه ورودی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0FD08-6822-24AD-E110-B3CCDFE82A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6EA6-75EA-BC43-847D-098704264B3C}" type="slidenum">
              <a:rPr lang="en-US" smtClean="0"/>
              <a:pPr/>
              <a:t>53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56803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BD24B-CC31-5A5E-70E3-A3AAFCF9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تحلیل مرتب سازی درجی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D0F5C-43A1-19D2-CB07-249E308D4F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6EA6-75EA-BC43-847D-098704264B3C}" type="slidenum">
              <a:rPr lang="en-US" smtClean="0"/>
              <a:pPr/>
              <a:t>54</a:t>
            </a:fld>
            <a:endParaRPr lang="en-US" sz="1400"/>
          </a:p>
        </p:txBody>
      </p:sp>
      <p:pic>
        <p:nvPicPr>
          <p:cNvPr id="5122" name="Picture 2" descr="enter image description here">
            <a:extLst>
              <a:ext uri="{FF2B5EF4-FFF2-40B4-BE49-F238E27FC236}">
                <a16:creationId xmlns:a16="http://schemas.microsoft.com/office/drawing/2014/main" id="{802FCDD8-6915-0723-1998-2C5C872C8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319" y="1066800"/>
            <a:ext cx="6673362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727DAD-3BF0-2704-CE88-495A5896B140}"/>
                  </a:ext>
                </a:extLst>
              </p:cNvPr>
              <p:cNvSpPr txBox="1"/>
              <p:nvPr/>
            </p:nvSpPr>
            <p:spPr>
              <a:xfrm>
                <a:off x="1371600" y="4496395"/>
                <a:ext cx="6537081" cy="668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dirty="0">
                    <a:cs typeface="B Nazanin" panose="00000400000000000000" pitchFamily="2" charset="-78"/>
                  </a:rPr>
                  <a:t>فرض کنید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b="0" i="1" dirty="0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a-IR" dirty="0">
                    <a:cs typeface="B Nazanin" panose="00000400000000000000" pitchFamily="2" charset="-78"/>
                  </a:rPr>
                  <a:t> برای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3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,…,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𝑛</m:t>
                    </m:r>
                    <m:r>
                      <a:rPr lang="fa-IR" i="1" dirty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𝐴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.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𝑙𝑒𝑛𝑔𝑡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)</m:t>
                    </m:r>
                    <m:r>
                      <a:rPr lang="fa-IR" i="1" dirty="0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 </m:t>
                    </m:r>
                  </m:oMath>
                </a14:m>
                <a:r>
                  <a:rPr lang="fa-IR" dirty="0">
                    <a:cs typeface="B Nazanin" panose="00000400000000000000" pitchFamily="2" charset="-78"/>
                  </a:rPr>
                  <a:t>، تعداد تکرارهای حلقه ی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while</a:t>
                </a:r>
                <a:r>
                  <a:rPr lang="fa-IR" dirty="0">
                    <a:cs typeface="B Nazanin" panose="00000400000000000000" pitchFamily="2" charset="-78"/>
                  </a:rPr>
                  <a:t> در خط 5 برای هر</a:t>
                </a:r>
                <a:r>
                  <a:rPr lang="fa-I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fa-IR" dirty="0">
                    <a:cs typeface="B Nazanin" panose="00000400000000000000" pitchFamily="2" charset="-78"/>
                  </a:rPr>
                  <a:t> باشد.</a:t>
                </a:r>
                <a:endParaRPr lang="en-US" dirty="0"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727DAD-3BF0-2704-CE88-495A5896B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496395"/>
                <a:ext cx="6537081" cy="668645"/>
              </a:xfrm>
              <a:prstGeom prst="rect">
                <a:avLst/>
              </a:prstGeom>
              <a:blipFill>
                <a:blip r:embed="rId3"/>
                <a:stretch>
                  <a:fillRect t="-917" r="-840" b="-16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8841D1C-2A60-1266-CF18-4E8AC51B7751}"/>
              </a:ext>
            </a:extLst>
          </p:cNvPr>
          <p:cNvSpPr txBox="1"/>
          <p:nvPr/>
        </p:nvSpPr>
        <p:spPr>
          <a:xfrm>
            <a:off x="1371600" y="5228574"/>
            <a:ext cx="6537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وقتی یک حلقه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fa-IR" dirty="0">
                <a:cs typeface="B Nazanin" panose="00000400000000000000" pitchFamily="2" charset="-78"/>
              </a:rPr>
              <a:t> یا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i="1" dirty="0">
                <a:latin typeface="Cambria Math" panose="02040503050406030204" pitchFamily="18" charset="0"/>
                <a:cs typeface="B Nazanin" panose="00000400000000000000" pitchFamily="2" charset="-78"/>
              </a:rPr>
              <a:t>به</a:t>
            </a:r>
            <a:r>
              <a:rPr lang="fa-IR" dirty="0">
                <a:cs typeface="B Nazanin" panose="00000400000000000000" pitchFamily="2" charset="-78"/>
              </a:rPr>
              <a:t> صورت طبیعی پایان می یابد ( یعنی به علت نادرست بودن شرط حلقه)، تست اول حلقه یک بار بیشتر از بدنه حلقه اجرا شده است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CAAB27-5C78-3A37-8232-4B398636DB64}"/>
              </a:ext>
            </a:extLst>
          </p:cNvPr>
          <p:cNvSpPr txBox="1"/>
          <p:nvPr/>
        </p:nvSpPr>
        <p:spPr>
          <a:xfrm>
            <a:off x="1346791" y="5938439"/>
            <a:ext cx="6537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فرض میکنیم توضیحات قابل اجرا نیستند، و بنابراین به زمان احتیاج ندارند.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278257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BD24B-CC31-5A5E-70E3-A3AAFCF9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تحلیل مرتب سازی درجی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D0F5C-43A1-19D2-CB07-249E308D4F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6EA6-75EA-BC43-847D-098704264B3C}" type="slidenum">
              <a:rPr lang="en-US" smtClean="0"/>
              <a:pPr/>
              <a:t>55</a:t>
            </a:fld>
            <a:endParaRPr lang="en-US" sz="1400"/>
          </a:p>
        </p:txBody>
      </p:sp>
      <p:pic>
        <p:nvPicPr>
          <p:cNvPr id="5122" name="Picture 2" descr="enter image description here">
            <a:extLst>
              <a:ext uri="{FF2B5EF4-FFF2-40B4-BE49-F238E27FC236}">
                <a16:creationId xmlns:a16="http://schemas.microsoft.com/office/drawing/2014/main" id="{802FCDD8-6915-0723-1998-2C5C872C8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319" y="1066800"/>
            <a:ext cx="6673362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761815-743D-2E55-9A69-54B269E04BBB}"/>
              </a:ext>
            </a:extLst>
          </p:cNvPr>
          <p:cNvSpPr txBox="1"/>
          <p:nvPr/>
        </p:nvSpPr>
        <p:spPr>
          <a:xfrm>
            <a:off x="1566209" y="4482584"/>
            <a:ext cx="6011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/>
              <a:t>زمان اجرای کل الگوریتم برابر است با مجموع زمان اجرای تک تک عبارات.</a:t>
            </a:r>
            <a:endParaRPr lang="en-US" dirty="0"/>
          </a:p>
        </p:txBody>
      </p:sp>
      <p:pic>
        <p:nvPicPr>
          <p:cNvPr id="7170" name="Picture 2" descr="Total cost for insertion sort">
            <a:extLst>
              <a:ext uri="{FF2B5EF4-FFF2-40B4-BE49-F238E27FC236}">
                <a16:creationId xmlns:a16="http://schemas.microsoft.com/office/drawing/2014/main" id="{84D3FE8D-3959-9619-46FF-A01D36567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209" y="4953000"/>
            <a:ext cx="592455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8630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0D05F-3A8B-D971-ACC9-782A81AF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بهترین حالت مرتب سازی درجی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79AE58-9835-B17B-89DE-1C1B2B62F4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26581" y="914400"/>
                <a:ext cx="8686800" cy="91440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79AE58-9835-B17B-89DE-1C1B2B62F4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26581" y="914400"/>
                <a:ext cx="8686800" cy="914400"/>
              </a:xfrm>
              <a:blipFill>
                <a:blip r:embed="rId2"/>
                <a:stretch>
                  <a:fillRect t="-97333" b="-13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D2C7C3-0641-5ED3-8373-9C8AE6C932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6EA6-75EA-BC43-847D-098704264B3C}" type="slidenum">
              <a:rPr lang="en-US" smtClean="0"/>
              <a:pPr/>
              <a:t>56</a:t>
            </a:fld>
            <a:endParaRPr 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0A00E04-5CDC-08CC-B680-47C0F692F91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0" y="2971800"/>
                <a:ext cx="8686800" cy="914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3399"/>
                  </a:buClr>
                  <a:buSzPct val="50000"/>
                  <a:buFont typeface="Monotype Sorts" charset="2"/>
                  <a:defRPr kumimoji="1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46075" indent="-231775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627063" indent="-166688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147763" indent="-40481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398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19970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4542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114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3686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0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 kern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kern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kern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 kern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 kern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i="1" kern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kern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i="1" kern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fa-IR" b="0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kern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 kern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en-US" i="1" kern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 kern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 kern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i="1" kern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 kern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a-IR" b="0" i="1" kern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 kern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 kern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i="1" kern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kern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 kern="0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en-US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 kern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 kern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3"/>
                                    </m:rPr>
                                    <a:rPr lang="en-US" i="1" kern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 kern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i="1" kern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a-IR" b="0" i="1" kern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i="1" kern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 kern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i="1" kern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 kern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kern="0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 kern="0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sub>
                                  </m:sSub>
                                  <m:r>
                                    <a:rPr lang="en-US" i="1" kern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 kern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 kern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 kern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 kern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kern="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0A00E04-5CDC-08CC-B680-47C0F692F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2971800"/>
                <a:ext cx="8686800" cy="914400"/>
              </a:xfrm>
              <a:prstGeom prst="rect">
                <a:avLst/>
              </a:prstGeom>
              <a:blipFill>
                <a:blip r:embed="rId3"/>
                <a:stretch>
                  <a:fillRect t="-97333" b="-13933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4531A0-D0F7-8DB3-62DD-41112BFAFBE3}"/>
                  </a:ext>
                </a:extLst>
              </p:cNvPr>
              <p:cNvSpPr txBox="1"/>
              <p:nvPr/>
            </p:nvSpPr>
            <p:spPr>
              <a:xfrm>
                <a:off x="905877" y="2030968"/>
                <a:ext cx="7032118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 rtl="1"/>
                <a:r>
                  <a:rPr lang="fa-IR" dirty="0"/>
                  <a:t>بهترین حالت حالتیست که آرایه مرتب باشد و حلقه داخلی اجرا نشود. حالتی که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fa-IR" dirty="0"/>
                  <a:t> است.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4531A0-D0F7-8DB3-62DD-41112BFAF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877" y="2030968"/>
                <a:ext cx="7032118" cy="391646"/>
              </a:xfrm>
              <a:prstGeom prst="rect">
                <a:avLst/>
              </a:prstGeom>
              <a:blipFill>
                <a:blip r:embed="rId4"/>
                <a:stretch>
                  <a:fillRect l="-867" t="-7813" r="-69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6E2D5FA1-7CCB-884F-C360-0E87F2CE248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8536" y="4107712"/>
                <a:ext cx="8686800" cy="914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3399"/>
                  </a:buClr>
                  <a:buSzPct val="50000"/>
                  <a:buFont typeface="Monotype Sorts" charset="2"/>
                  <a:defRPr kumimoji="1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46075" indent="-231775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627063" indent="-166688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147763" indent="-40481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398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19970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4542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114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3686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0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 kern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kern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kern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 kern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 kern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i="1" kern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kern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i="1" kern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fa-IR" b="0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 ker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  <m:r>
                            <a:rPr lang="en-US" i="1" ker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ker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ker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kern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kern="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6E2D5FA1-7CCB-884F-C360-0E87F2CE2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536" y="4107712"/>
                <a:ext cx="8686800" cy="914400"/>
              </a:xfrm>
              <a:prstGeom prst="rect">
                <a:avLst/>
              </a:prstGeom>
              <a:blipFill>
                <a:blip r:embed="rId5"/>
                <a:stretch>
                  <a:fillRect t="-134000" b="-10266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8A25FE3C-EF3B-3240-B7C7-069652AD296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447800" y="4579088"/>
                <a:ext cx="6490195" cy="6645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3399"/>
                  </a:buClr>
                  <a:buSzPct val="50000"/>
                  <a:buFont typeface="Monotype Sorts" charset="2"/>
                  <a:defRPr kumimoji="1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46075" indent="-231775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627063" indent="-166688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147763" indent="-40481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398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19970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4542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114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3686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kern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kern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kern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kern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kern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kern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kern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 kern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kern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kern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kern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 kern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kern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kern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en-US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ker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ker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i="1" ker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ker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ker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ker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kern="0" dirty="0"/>
                  <a:t>)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8A25FE3C-EF3B-3240-B7C7-069652AD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7800" y="4579088"/>
                <a:ext cx="6490195" cy="6645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39865492-76E7-45FA-FC68-A738EA98309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57200" y="5336011"/>
                <a:ext cx="6490195" cy="6645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3399"/>
                  </a:buClr>
                  <a:buSzPct val="50000"/>
                  <a:buFont typeface="Monotype Sorts" charset="2"/>
                  <a:defRPr kumimoji="1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46075" indent="-231775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627063" indent="-166688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147763" indent="-40481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398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19970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4542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114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3686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0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 kern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kern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kern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kern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 kern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kern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ker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b="0" i="1" kern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kern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kern="0" smtClean="0">
                          <a:latin typeface="Cambria Math" panose="02040503050406030204" pitchFamily="18" charset="0"/>
                        </a:rPr>
                        <m:t> −(</m:t>
                      </m:r>
                      <m:sSub>
                        <m:sSubPr>
                          <m:ctrlPr>
                            <a:rPr lang="en-US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ker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ker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ker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 ker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ker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i="1" ker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ker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b="0" i="1" kern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kern="0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39865492-76E7-45FA-FC68-A738EA983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5336011"/>
                <a:ext cx="6490195" cy="6645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00802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0D05F-3A8B-D971-ACC9-782A81AF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بدترین  حالت مرتب سازی درجی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79AE58-9835-B17B-89DE-1C1B2B62F4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26581" y="914400"/>
                <a:ext cx="8686800" cy="91440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79AE58-9835-B17B-89DE-1C1B2B62F4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26581" y="914400"/>
                <a:ext cx="8686800" cy="914400"/>
              </a:xfrm>
              <a:blipFill>
                <a:blip r:embed="rId2"/>
                <a:stretch>
                  <a:fillRect t="-97333" b="-13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D2C7C3-0641-5ED3-8373-9C8AE6C932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6EA6-75EA-BC43-847D-098704264B3C}" type="slidenum">
              <a:rPr lang="en-US" smtClean="0"/>
              <a:pPr/>
              <a:t>57</a:t>
            </a:fld>
            <a:endParaRPr 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0A00E04-5CDC-08CC-B680-47C0F692F91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0" y="2971800"/>
                <a:ext cx="8686800" cy="914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3399"/>
                  </a:buClr>
                  <a:buSzPct val="50000"/>
                  <a:buFont typeface="Monotype Sorts" charset="2"/>
                  <a:defRPr kumimoji="1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46075" indent="-231775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627063" indent="-166688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147763" indent="-40481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398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19970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4542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114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3686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0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 kern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kern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kern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 kern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 kern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i="1" kern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kern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i="1" kern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kern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kern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 kern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en-US" i="1" kern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 kern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 kern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i="1" kern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 kern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kern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 kern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 kern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i="1" kern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kern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 kern="0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en-US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 kern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 kern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3"/>
                                    </m:rPr>
                                    <a:rPr lang="en-US" i="1" kern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 kern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i="1" kern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kern="0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 kern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 kern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i="1" kern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 kern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kern="0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 kern="0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sub>
                                  </m:sSub>
                                  <m:r>
                                    <a:rPr lang="en-US" i="1" kern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 kern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 kern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 kern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 kern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kern="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0A00E04-5CDC-08CC-B680-47C0F692F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2971800"/>
                <a:ext cx="8686800" cy="914400"/>
              </a:xfrm>
              <a:prstGeom prst="rect">
                <a:avLst/>
              </a:prstGeom>
              <a:blipFill>
                <a:blip r:embed="rId3"/>
                <a:stretch>
                  <a:fillRect t="-97333" b="-13933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4531A0-D0F7-8DB3-62DD-41112BFAFBE3}"/>
                  </a:ext>
                </a:extLst>
              </p:cNvPr>
              <p:cNvSpPr txBox="1"/>
              <p:nvPr/>
            </p:nvSpPr>
            <p:spPr>
              <a:xfrm>
                <a:off x="1143000" y="2030968"/>
                <a:ext cx="6794995" cy="668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dirty="0"/>
                  <a:t>بدترین حالت حالتیست که آرایه مرتب نزولی باشد و حلقه داخلی بیشترین اجرا را داشته باشد. در این حالت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fa-IR" dirty="0"/>
                  <a:t> است.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4531A0-D0F7-8DB3-62DD-41112BFAF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030968"/>
                <a:ext cx="6794995" cy="668645"/>
              </a:xfrm>
              <a:prstGeom prst="rect">
                <a:avLst/>
              </a:prstGeom>
              <a:blipFill>
                <a:blip r:embed="rId4"/>
                <a:stretch>
                  <a:fillRect t="-4545" r="-80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16BF60-CED7-1E83-65B4-C62F5A485757}"/>
                  </a:ext>
                </a:extLst>
              </p:cNvPr>
              <p:cNvSpPr txBox="1"/>
              <p:nvPr/>
            </p:nvSpPr>
            <p:spPr>
              <a:xfrm>
                <a:off x="1752600" y="4052500"/>
                <a:ext cx="2127698" cy="78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16BF60-CED7-1E83-65B4-C62F5A485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4052500"/>
                <a:ext cx="2127698" cy="7875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1F494B7-34A3-E0F3-7AA0-2B8423E9C7D6}"/>
                  </a:ext>
                </a:extLst>
              </p:cNvPr>
              <p:cNvSpPr txBox="1"/>
              <p:nvPr/>
            </p:nvSpPr>
            <p:spPr>
              <a:xfrm>
                <a:off x="1752600" y="4999009"/>
                <a:ext cx="2281586" cy="78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)=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1F494B7-34A3-E0F3-7AA0-2B8423E9C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4999009"/>
                <a:ext cx="2281586" cy="7875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7B94869-772D-A1A9-09F3-D698E9B9B06C}"/>
              </a:ext>
            </a:extLst>
          </p:cNvPr>
          <p:cNvSpPr txBox="1"/>
          <p:nvPr/>
        </p:nvSpPr>
        <p:spPr>
          <a:xfrm>
            <a:off x="5334000" y="4724400"/>
            <a:ext cx="3188693" cy="646331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Learn Series (Mathematics)</a:t>
            </a:r>
          </a:p>
          <a:p>
            <a:r>
              <a:rPr lang="en-US" dirty="0"/>
              <a:t>CLRS – Appendix A(1)</a:t>
            </a:r>
          </a:p>
        </p:txBody>
      </p:sp>
    </p:spTree>
    <p:extLst>
      <p:ext uri="{BB962C8B-B14F-4D97-AF65-F5344CB8AC3E}">
        <p14:creationId xmlns:p14="http://schemas.microsoft.com/office/powerpoint/2010/main" val="1108297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0D05F-3A8B-D971-ACC9-782A81AF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بدترین  حالت مرتب سازی درجی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D2C7C3-0641-5ED3-8373-9C8AE6C932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6EA6-75EA-BC43-847D-098704264B3C}" type="slidenum">
              <a:rPr lang="en-US" smtClean="0"/>
              <a:pPr/>
              <a:t>58</a:t>
            </a:fld>
            <a:endParaRPr 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0A00E04-5CDC-08CC-B680-47C0F692F91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94743" y="3170758"/>
                <a:ext cx="8686800" cy="7875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3399"/>
                  </a:buClr>
                  <a:buSzPct val="50000"/>
                  <a:buFont typeface="Monotype Sorts" charset="2"/>
                  <a:defRPr kumimoji="1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46075" indent="-231775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627063" indent="-166688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147763" indent="-40481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398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19970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4542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114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3686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0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 kern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kern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kern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 kern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 kern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en-US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kern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kern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kern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kern="0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en-US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ker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kern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kern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kern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d>
                        <m:dPr>
                          <m:ctrlPr>
                            <a:rPr lang="en-US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kern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kern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kern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b="0" i="1" kern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kern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kern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kern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kern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kern="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0A00E04-5CDC-08CC-B680-47C0F692F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743" y="3170758"/>
                <a:ext cx="8686800" cy="787523"/>
              </a:xfrm>
              <a:prstGeom prst="rect">
                <a:avLst/>
              </a:prstGeom>
              <a:blipFill>
                <a:blip r:embed="rId2"/>
                <a:stretch>
                  <a:fillRect b="-4186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4531A0-D0F7-8DB3-62DD-41112BFAFBE3}"/>
                  </a:ext>
                </a:extLst>
              </p:cNvPr>
              <p:cNvSpPr txBox="1"/>
              <p:nvPr/>
            </p:nvSpPr>
            <p:spPr>
              <a:xfrm>
                <a:off x="1143000" y="2030968"/>
                <a:ext cx="6794995" cy="668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dirty="0"/>
                  <a:t>بدترین حالت حالتیست که آرایه مرتب نزولی باشد و حلقه داخلی بیشترین اجرا را داشته باشد. در این حالت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fa-IR" dirty="0"/>
                  <a:t> است.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4531A0-D0F7-8DB3-62DD-41112BFAF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030968"/>
                <a:ext cx="6794995" cy="668645"/>
              </a:xfrm>
              <a:prstGeom prst="rect">
                <a:avLst/>
              </a:prstGeom>
              <a:blipFill>
                <a:blip r:embed="rId3"/>
                <a:stretch>
                  <a:fillRect t="-4545" r="-80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16BF60-CED7-1E83-65B4-C62F5A485757}"/>
                  </a:ext>
                </a:extLst>
              </p:cNvPr>
              <p:cNvSpPr txBox="1"/>
              <p:nvPr/>
            </p:nvSpPr>
            <p:spPr>
              <a:xfrm>
                <a:off x="1752600" y="4052500"/>
                <a:ext cx="2127698" cy="78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16BF60-CED7-1E83-65B4-C62F5A485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4052500"/>
                <a:ext cx="2127698" cy="7875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1F494B7-34A3-E0F3-7AA0-2B8423E9C7D6}"/>
                  </a:ext>
                </a:extLst>
              </p:cNvPr>
              <p:cNvSpPr txBox="1"/>
              <p:nvPr/>
            </p:nvSpPr>
            <p:spPr>
              <a:xfrm>
                <a:off x="1752600" y="4999009"/>
                <a:ext cx="2281586" cy="78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)=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1F494B7-34A3-E0F3-7AA0-2B8423E9C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4999009"/>
                <a:ext cx="2281586" cy="7875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7B94869-772D-A1A9-09F3-D698E9B9B06C}"/>
              </a:ext>
            </a:extLst>
          </p:cNvPr>
          <p:cNvSpPr txBox="1"/>
          <p:nvPr/>
        </p:nvSpPr>
        <p:spPr>
          <a:xfrm>
            <a:off x="5334000" y="4724400"/>
            <a:ext cx="3188693" cy="646331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Learn Series (Mathematics)</a:t>
            </a:r>
          </a:p>
          <a:p>
            <a:r>
              <a:rPr lang="en-US" dirty="0"/>
              <a:t>CLRS – Appendix A(1)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841EF974-3CEB-7E22-CEE5-D41BE4E2388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97097" y="882266"/>
                <a:ext cx="8686800" cy="914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3399"/>
                  </a:buClr>
                  <a:buSzPct val="50000"/>
                  <a:buFont typeface="Monotype Sorts" charset="2"/>
                  <a:defRPr kumimoji="1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46075" indent="-231775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627063" indent="-166688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147763" indent="-40481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398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19970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4542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114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3686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0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 kern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kern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kern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 kern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 kern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i="1" kern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kern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i="1" kern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kern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kern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 kern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en-US" i="1" kern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 kern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 kern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i="1" kern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 kern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kern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 kern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 kern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i="1" kern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kern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 kern="0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en-US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 kern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 kern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3"/>
                                    </m:rPr>
                                    <a:rPr lang="en-US" i="1" kern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 kern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i="1" kern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kern="0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 kern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 kern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i="1" kern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 kern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kern="0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 kern="0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sub>
                                  </m:sSub>
                                  <m:r>
                                    <a:rPr lang="en-US" i="1" kern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 kern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 kern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 kern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 kern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kern="0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841EF974-3CEB-7E22-CEE5-D41BE4E23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7097" y="882266"/>
                <a:ext cx="8686800" cy="914400"/>
              </a:xfrm>
              <a:prstGeom prst="rect">
                <a:avLst/>
              </a:prstGeom>
              <a:blipFill>
                <a:blip r:embed="rId6"/>
                <a:stretch>
                  <a:fillRect t="-97333" b="-13933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81960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0D05F-3A8B-D971-ACC9-782A81AF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بدترین  حالت مرتب سازی درجی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D2C7C3-0641-5ED3-8373-9C8AE6C932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6EA6-75EA-BC43-847D-098704264B3C}" type="slidenum">
              <a:rPr lang="en-US" smtClean="0"/>
              <a:pPr/>
              <a:t>59</a:t>
            </a:fld>
            <a:endParaRPr 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0A00E04-5CDC-08CC-B680-47C0F692F91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94743" y="3170758"/>
                <a:ext cx="8686800" cy="7875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3399"/>
                  </a:buClr>
                  <a:buSzPct val="50000"/>
                  <a:buFont typeface="Monotype Sorts" charset="2"/>
                  <a:defRPr kumimoji="1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46075" indent="-231775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627063" indent="-166688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147763" indent="-40481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398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19970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4542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114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3686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kern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kern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kern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kern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kern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kern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kern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kern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kern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kern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kern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kern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kern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b="0" i="1" kern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kern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kern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kern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kern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kern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kern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kern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kern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kern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kern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kern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kern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kern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kern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kern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kern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kern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kern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kern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kern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e>
                    </m:d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−(</m:t>
                    </m:r>
                    <m:sSub>
                      <m:sSubPr>
                        <m:ctrlPr>
                          <a:rPr lang="en-US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kern="0" dirty="0"/>
                  <a:t> 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0A00E04-5CDC-08CC-B680-47C0F692F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743" y="3170758"/>
                <a:ext cx="8686800" cy="7875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4531A0-D0F7-8DB3-62DD-41112BFAFBE3}"/>
                  </a:ext>
                </a:extLst>
              </p:cNvPr>
              <p:cNvSpPr txBox="1"/>
              <p:nvPr/>
            </p:nvSpPr>
            <p:spPr>
              <a:xfrm>
                <a:off x="1143000" y="2030968"/>
                <a:ext cx="6794995" cy="668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dirty="0"/>
                  <a:t>بدترین حالت حالتیست که آرایه مرتب نزولی باشد و حلقه داخلی بیشترین اجرا را داشته باشد. در این حالت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fa-IR" dirty="0"/>
                  <a:t> است.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4531A0-D0F7-8DB3-62DD-41112BFAF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030968"/>
                <a:ext cx="6794995" cy="668645"/>
              </a:xfrm>
              <a:prstGeom prst="rect">
                <a:avLst/>
              </a:prstGeom>
              <a:blipFill>
                <a:blip r:embed="rId3"/>
                <a:stretch>
                  <a:fillRect t="-4545" r="-80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8B14C3-10CA-F1C8-9403-9EA2E17264D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12464" y="736202"/>
                <a:ext cx="8686800" cy="7875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3399"/>
                  </a:buClr>
                  <a:buSzPct val="50000"/>
                  <a:buFont typeface="Monotype Sorts" charset="2"/>
                  <a:defRPr kumimoji="1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46075" indent="-231775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627063" indent="-166688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147763" indent="-40481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398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19970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4542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114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3686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0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 kern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kern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kern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 kern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 kern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en-US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kern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kern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kern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kern="0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en-US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ker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kern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kern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kern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d>
                        <m:dPr>
                          <m:ctrlPr>
                            <a:rPr lang="en-US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kern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kern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kern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b="0" i="1" kern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kern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kern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kern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kern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kern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8B14C3-10CA-F1C8-9403-9EA2E1726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464" y="736202"/>
                <a:ext cx="8686800" cy="787523"/>
              </a:xfrm>
              <a:prstGeom prst="rect">
                <a:avLst/>
              </a:prstGeom>
              <a:blipFill>
                <a:blip r:embed="rId4"/>
                <a:stretch>
                  <a:fillRect b="-4108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9919680-5F90-CAC0-4B7B-02C4EAC1BE6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94743" y="4035664"/>
                <a:ext cx="8686800" cy="7875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3399"/>
                  </a:buClr>
                  <a:buSzPct val="50000"/>
                  <a:buFont typeface="Monotype Sorts" charset="2"/>
                  <a:defRPr kumimoji="1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46075" indent="-231775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627063" indent="-166688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147763" indent="-40481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398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19970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4542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114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3686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0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 kern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kern="0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kern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kern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kern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kern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kern="0" smtClean="0">
                          <a:latin typeface="Cambria Math" panose="02040503050406030204" pitchFamily="18" charset="0"/>
                        </a:rPr>
                        <m:t>𝑏𝑛</m:t>
                      </m:r>
                      <m:r>
                        <a:rPr lang="en-US" b="0" i="1" kern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kern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kern="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9919680-5F90-CAC0-4B7B-02C4EAC1B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743" y="4035664"/>
                <a:ext cx="8686800" cy="7875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7442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14635-0200-E33D-208E-F5C08B974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and Growth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954FF-6E46-731C-E764-7CEC61903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1905000" cy="541020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https://medium.com/@paulsoham/insertion-sort-68736809cd9d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21EBA-366B-A01B-3EC3-729C1EE34C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6EA6-75EA-BC43-847D-098704264B3C}" type="slidenum">
              <a:rPr lang="en-US" smtClean="0"/>
              <a:pPr/>
              <a:t>6</a:t>
            </a:fld>
            <a:endParaRPr lang="en-US" sz="140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81EB170-53C3-1AA7-D778-C72403F85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881415"/>
            <a:ext cx="5353050" cy="541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6357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0AA31-D3AD-50A0-BDD6-AE75701CF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نکاتی در رابطه با بدترین حالت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11856F-0147-D6AC-5052-7803E01985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914400"/>
                <a:ext cx="7848600" cy="2209800"/>
              </a:xfrm>
            </p:spPr>
            <p:txBody>
              <a:bodyPr/>
              <a:lstStyle/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fa-IR" dirty="0">
                    <a:cs typeface="B Nazanin" panose="00000400000000000000" pitchFamily="2" charset="-78"/>
                  </a:rPr>
                  <a:t>فقط بروی زمان اجرای بدترین حالت متمرکز خواهیم شد</a:t>
                </a: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fa-IR" dirty="0">
                    <a:cs typeface="B Nazanin" panose="00000400000000000000" pitchFamily="2" charset="-78"/>
                  </a:rPr>
                  <a:t>بدترین حالت به ما یک کران بالا برای زمان اجرای الگوریتم میدهد.</a:t>
                </a: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fa-IR" dirty="0">
                    <a:cs typeface="B Nazanin" panose="00000400000000000000" pitchFamily="2" charset="-78"/>
                  </a:rPr>
                  <a:t>در اغلب موارد بدترین حالت زمان اجرا اتفاق میفتد.</a:t>
                </a: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fa-IR" dirty="0">
                    <a:cs typeface="B Nazanin" panose="00000400000000000000" pitchFamily="2" charset="-78"/>
                  </a:rPr>
                  <a:t>حالت متوسط زمان اجرا، معمولا به همان بدی زمان اجرا در بدترین حالت است.</a:t>
                </a: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fa-IR" dirty="0">
                    <a:cs typeface="B Nazanin" panose="00000400000000000000" pitchFamily="2" charset="-78"/>
                  </a:rPr>
                  <a:t>به طور متوسط ( غریزی) در مرتب سازی درجی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fa-IR" dirty="0">
                    <a:cs typeface="B Nazanin" panose="00000400000000000000" pitchFamily="2" charset="-78"/>
                  </a:rPr>
                  <a:t> نصف عناصر از عنصر کوچکتر و نصف دیگر بزرگتر است.</a:t>
                </a: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endParaRPr lang="en-US" dirty="0"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11856F-0147-D6AC-5052-7803E01985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14400"/>
                <a:ext cx="7848600" cy="22098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5D77C-384C-7357-6671-1EB72EDABE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6EA6-75EA-BC43-847D-098704264B3C}" type="slidenum">
              <a:rPr lang="en-US" smtClean="0"/>
              <a:pPr/>
              <a:t>60</a:t>
            </a:fld>
            <a:endParaRPr lang="en-US" sz="14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BA9C1A-ED3B-E472-1C73-C586A3FF9557}"/>
              </a:ext>
            </a:extLst>
          </p:cNvPr>
          <p:cNvSpPr txBox="1">
            <a:spLocks/>
          </p:cNvSpPr>
          <p:nvPr/>
        </p:nvSpPr>
        <p:spPr bwMode="auto">
          <a:xfrm>
            <a:off x="609600" y="3962400"/>
            <a:ext cx="7848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kern="0" dirty="0">
                <a:cs typeface="B Nazanin" panose="00000400000000000000" pitchFamily="2" charset="-78"/>
              </a:rPr>
              <a:t>زمان اجرای متوسط، امید ریاضی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kern="0" dirty="0">
                <a:cs typeface="B Nazanin" panose="00000400000000000000" pitchFamily="2" charset="-78"/>
              </a:rPr>
              <a:t>تحلیل احتمالی </a:t>
            </a:r>
            <a:r>
              <a:rPr lang="en-US" kern="0" dirty="0">
                <a:cs typeface="B Nazanin" panose="00000400000000000000" pitchFamily="2" charset="-78"/>
              </a:rPr>
              <a:t>probabilistic analysis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kern="0" dirty="0">
                <a:cs typeface="B Nazanin" panose="00000400000000000000" pitchFamily="2" charset="-78"/>
              </a:rPr>
              <a:t>الگوریتم تصادفی </a:t>
            </a:r>
            <a:r>
              <a:rPr lang="en-US" kern="0" dirty="0">
                <a:cs typeface="B Nazanin" panose="00000400000000000000" pitchFamily="2" charset="-78"/>
              </a:rPr>
              <a:t>randomized algorithm</a:t>
            </a:r>
            <a:endParaRPr lang="fa-IR" kern="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kern="0" dirty="0">
              <a:cs typeface="B Nazanin" panose="00000400000000000000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E68E8C-79A0-42C0-E362-E96137E7B0FC}"/>
              </a:ext>
            </a:extLst>
          </p:cNvPr>
          <p:cNvSpPr txBox="1"/>
          <p:nvPr/>
        </p:nvSpPr>
        <p:spPr>
          <a:xfrm>
            <a:off x="2077266" y="3358634"/>
            <a:ext cx="4979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چند اصطلاح فنی برای محاسبات و تحلیل پیشرفته برای علاقه مندان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822348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F1CC3F0-47ED-1E77-5742-DCBD1D6131B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rtl="1"/>
                <a:r>
                  <a:rPr lang="fa-IR" dirty="0"/>
                  <a:t>تابع رشد و نماد تتا </a:t>
                </a:r>
                <a14:m>
                  <m:oMath xmlns:m="http://schemas.openxmlformats.org/officeDocument/2006/math">
                    <m:r>
                      <a:rPr lang="fa-I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F1CC3F0-47ED-1E77-5742-DCBD1D6131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0667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CBF2E1-26A6-1085-BD9A-9070253EA3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7700" y="914400"/>
                <a:ext cx="7848600" cy="5410200"/>
              </a:xfrm>
            </p:spPr>
            <p:txBody>
              <a:bodyPr/>
              <a:lstStyle/>
              <a:p>
                <a:pPr algn="r" rtl="1"/>
                <a:endParaRPr lang="fa-IR" dirty="0">
                  <a:cs typeface="B Nazanin" panose="00000400000000000000" pitchFamily="2" charset="-78"/>
                </a:endParaRPr>
              </a:p>
              <a:p>
                <a:pPr algn="r" rtl="1"/>
                <a:r>
                  <a:rPr lang="fa-IR" dirty="0">
                    <a:cs typeface="B Nazanin" panose="00000400000000000000" pitchFamily="2" charset="-78"/>
                  </a:rPr>
                  <a:t>ساده سازی هایی که تا بدین جا داشتیم؛ استفاده از نماد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a-IR" dirty="0">
                    <a:cs typeface="B Nazanin" panose="00000400000000000000" pitchFamily="2" charset="-78"/>
                  </a:rPr>
                  <a:t> به جای مجموعه </a:t>
                </a:r>
                <a:r>
                  <a:rPr lang="en-US" dirty="0">
                    <a:cs typeface="B Nazanin" panose="00000400000000000000" pitchFamily="2" charset="-78"/>
                  </a:rPr>
                  <a:t>c</a:t>
                </a:r>
                <a:r>
                  <a:rPr lang="fa-IR" dirty="0">
                    <a:cs typeface="B Nazanin" panose="00000400000000000000" pitchFamily="2" charset="-78"/>
                  </a:rPr>
                  <a:t> </a:t>
                </a:r>
              </a:p>
              <a:p>
                <a:pPr algn="r" rtl="1"/>
                <a:r>
                  <a:rPr lang="fa-IR" dirty="0">
                    <a:cs typeface="B Nazanin" panose="00000400000000000000" pitchFamily="2" charset="-78"/>
                  </a:rPr>
                  <a:t>حتی این ثابت ها هم تحلیل هایمان را آشفته میکند.</a:t>
                </a:r>
                <a:endParaRPr lang="en-US" dirty="0">
                  <a:cs typeface="B Nazanin" panose="00000400000000000000" pitchFamily="2" charset="-78"/>
                </a:endParaRPr>
              </a:p>
              <a:p>
                <a:pPr algn="r" rtl="1"/>
                <a:endParaRPr lang="fa-IR" dirty="0">
                  <a:cs typeface="B Nazanin" panose="00000400000000000000" pitchFamily="2" charset="-78"/>
                </a:endParaRPr>
              </a:p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a-IR" dirty="0">
                  <a:cs typeface="B Nazanin" panose="00000400000000000000" pitchFamily="2" charset="-78"/>
                </a:endParaRPr>
              </a:p>
              <a:p>
                <a:pPr algn="r" rtl="1"/>
                <a:endParaRPr lang="en-US" dirty="0">
                  <a:cs typeface="B Nazanin" panose="00000400000000000000" pitchFamily="2" charset="-78"/>
                </a:endParaRPr>
              </a:p>
              <a:p>
                <a:pPr algn="r" rtl="1"/>
                <a:r>
                  <a:rPr lang="fa-IR" dirty="0">
                    <a:cs typeface="B Nazanin" panose="00000400000000000000" pitchFamily="2" charset="-78"/>
                  </a:rPr>
                  <a:t>در این جا از یک ساده سازی دیگر نیز استفاده میکنیم. این ساده سازی نرخ رشد ( </a:t>
                </a:r>
                <a:r>
                  <a:rPr lang="en-US" dirty="0">
                    <a:cs typeface="B Nazanin" panose="00000400000000000000" pitchFamily="2" charset="-78"/>
                  </a:rPr>
                  <a:t>rate of growth</a:t>
                </a:r>
                <a:r>
                  <a:rPr lang="fa-IR" dirty="0">
                    <a:cs typeface="B Nazanin" panose="00000400000000000000" pitchFamily="2" charset="-78"/>
                  </a:rPr>
                  <a:t>) یا مرتبه رشد (</a:t>
                </a:r>
                <a:r>
                  <a:rPr lang="en-US" dirty="0">
                    <a:cs typeface="B Nazanin" panose="00000400000000000000" pitchFamily="2" charset="-78"/>
                  </a:rPr>
                  <a:t>order of growth</a:t>
                </a:r>
                <a:r>
                  <a:rPr lang="fa-IR" dirty="0">
                    <a:cs typeface="B Nazanin" panose="00000400000000000000" pitchFamily="2" charset="-78"/>
                  </a:rPr>
                  <a:t>) زمان اجرا است، و در واقع این سرعت رشد زمان اجرا است که مورد نظر ماست.</a:t>
                </a:r>
              </a:p>
              <a:p>
                <a:pPr algn="r" rtl="1"/>
                <a:r>
                  <a:rPr lang="fa-IR" dirty="0">
                    <a:cs typeface="B Nazanin" panose="00000400000000000000" pitchFamily="2" charset="-78"/>
                  </a:rPr>
                  <a:t>در مثال ما</a:t>
                </a:r>
              </a:p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a-IR" dirty="0">
                  <a:cs typeface="B Nazanin" panose="00000400000000000000" pitchFamily="2" charset="-78"/>
                </a:endParaRPr>
              </a:p>
              <a:p>
                <a:pPr algn="r" rtl="1"/>
                <a:endParaRPr lang="fa-IR" dirty="0">
                  <a:cs typeface="B Nazanin" panose="00000400000000000000" pitchFamily="2" charset="-78"/>
                </a:endParaRPr>
              </a:p>
              <a:p>
                <a:pPr algn="r" rtl="1"/>
                <a:r>
                  <a:rPr lang="fa-IR" dirty="0">
                    <a:cs typeface="B Nazanin" panose="00000400000000000000" pitchFamily="2" charset="-78"/>
                  </a:rPr>
                  <a:t>و میخوانیم بدترین حالت زمان اجرای الگوریتم مرتب سازی درجی </a:t>
                </a:r>
                <a14:m>
                  <m:oMath xmlns:m="http://schemas.openxmlformats.org/officeDocument/2006/math">
                    <m:r>
                      <a:rPr lang="fa-I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Nazanin" panose="00000400000000000000" pitchFamily="2" charset="-78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Nazanin" panose="00000400000000000000" pitchFamily="2" charset="-78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Nazanin" panose="00000400000000000000" pitchFamily="2" charset="-78"/>
                      </a:rPr>
                      <m:t>)</m:t>
                    </m:r>
                  </m:oMath>
                </a14:m>
                <a:r>
                  <a:rPr lang="fa-IR" dirty="0">
                    <a:cs typeface="B Nazanin" panose="00000400000000000000" pitchFamily="2" charset="-78"/>
                  </a:rPr>
                  <a:t> است.</a:t>
                </a:r>
              </a:p>
              <a:p>
                <a:pPr algn="r" rtl="1"/>
                <a:endParaRPr lang="en-US" dirty="0"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CBF2E1-26A6-1085-BD9A-9070253EA3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914400"/>
                <a:ext cx="7848600" cy="5410200"/>
              </a:xfrm>
              <a:blipFill>
                <a:blip r:embed="rId3"/>
                <a:stretch>
                  <a:fillRect r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E23D9-26E2-4DA6-C6D1-21E614F912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6EA6-75EA-BC43-847D-098704264B3C}" type="slidenum">
              <a:rPr lang="en-US" smtClean="0"/>
              <a:pPr/>
              <a:t>61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5548074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D32AD-3D36-6B43-4F67-8919C6A51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تمرین دوم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9D5A5-F782-32E7-FAE3-EB0FEAC0E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/>
              <a:t>فرض کنید میخواهیم </a:t>
            </a:r>
            <a:r>
              <a:rPr lang="en-US" dirty="0"/>
              <a:t>n</a:t>
            </a:r>
            <a:r>
              <a:rPr lang="fa-IR" dirty="0"/>
              <a:t> عدد را که در آرایه ی </a:t>
            </a:r>
            <a:r>
              <a:rPr lang="en-US" dirty="0"/>
              <a:t>A</a:t>
            </a:r>
            <a:r>
              <a:rPr lang="fa-IR" dirty="0"/>
              <a:t> ذخیره شده اند، مرتب کنیم. راه حل زیر را در نظر بگیرید: ابتدا کوچک ترین عنصر را در </a:t>
            </a:r>
            <a:r>
              <a:rPr lang="en-US" dirty="0"/>
              <a:t>A</a:t>
            </a:r>
            <a:r>
              <a:rPr lang="fa-IR" dirty="0"/>
              <a:t> پیدا میکنیم، و جای آن را با عنصر </a:t>
            </a:r>
            <a:r>
              <a:rPr lang="en-US" dirty="0"/>
              <a:t>A[1]</a:t>
            </a:r>
            <a:r>
              <a:rPr lang="fa-IR" dirty="0"/>
              <a:t> عوض میکنیم. سپس دومین عنصر کوچک را یافته و جای آن را با </a:t>
            </a:r>
            <a:r>
              <a:rPr lang="en-US" dirty="0"/>
              <a:t>A[2]</a:t>
            </a:r>
            <a:r>
              <a:rPr lang="fa-IR" dirty="0"/>
              <a:t> عوض میکنیم. همین کار را برای </a:t>
            </a:r>
            <a:r>
              <a:rPr lang="en-US" dirty="0"/>
              <a:t>n-1</a:t>
            </a:r>
            <a:r>
              <a:rPr lang="fa-IR" dirty="0"/>
              <a:t> عنصر اول </a:t>
            </a:r>
            <a:r>
              <a:rPr lang="en-US" dirty="0"/>
              <a:t>A</a:t>
            </a:r>
            <a:r>
              <a:rPr lang="fa-IR" dirty="0"/>
              <a:t> انجام می دهیم. یک رویه برای این الگوریتم بنویسید (نام این الگوریتم مرتب سازی انتخابی یا (</a:t>
            </a:r>
            <a:r>
              <a:rPr lang="en-US" dirty="0"/>
              <a:t>selection sort</a:t>
            </a:r>
            <a:r>
              <a:rPr lang="fa-IR" dirty="0"/>
              <a:t>) است).</a:t>
            </a:r>
          </a:p>
          <a:p>
            <a:pPr algn="r" rtl="1"/>
            <a:r>
              <a:rPr lang="fa-IR" dirty="0"/>
              <a:t>ثابت های حلقه ی این الگوریتم را مشخص کنید؟ چرا باید الگوریتم را فقط برای </a:t>
            </a:r>
            <a:r>
              <a:rPr lang="en-US" dirty="0"/>
              <a:t>n-1</a:t>
            </a:r>
            <a:r>
              <a:rPr lang="fa-IR" dirty="0"/>
              <a:t> عنصر اول ( به جای تمام </a:t>
            </a:r>
            <a:r>
              <a:rPr lang="en-US" dirty="0"/>
              <a:t>n</a:t>
            </a:r>
            <a:r>
              <a:rPr lang="fa-IR" dirty="0"/>
              <a:t> عنصر) اجرا کنیم؟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3428C-1F17-C240-861B-654FD33C96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6EA6-75EA-BC43-847D-098704264B3C}" type="slidenum">
              <a:rPr lang="en-US" smtClean="0"/>
              <a:pPr/>
              <a:t>62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084892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B73A4-FFA8-E981-E951-6B67C73A0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FA0A2-7917-8B2E-FA30-E48CF3FDB8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6EA6-75EA-BC43-847D-098704264B3C}" type="slidenum">
              <a:rPr lang="en-US" smtClean="0"/>
              <a:pPr/>
              <a:t>7</a:t>
            </a:fld>
            <a:endParaRPr lang="en-US" sz="1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43E2D3-3058-04FF-04AF-7509F0675CEC}"/>
              </a:ext>
            </a:extLst>
          </p:cNvPr>
          <p:cNvSpPr txBox="1"/>
          <p:nvPr/>
        </p:nvSpPr>
        <p:spPr>
          <a:xfrm>
            <a:off x="533400" y="5562600"/>
            <a:ext cx="5064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https://devdojo.com/algonoob/insertion-sort</a:t>
            </a:r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A64E26-8C10-5688-A930-79992DDE4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762000"/>
            <a:ext cx="77724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975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69D22-B861-AE4B-A495-35492DA2B281}" type="slidenum">
              <a:rPr lang="en-US"/>
              <a:pPr/>
              <a:t>8</a:t>
            </a:fld>
            <a:endParaRPr lang="en-US" sz="1400"/>
          </a:p>
        </p:txBody>
      </p:sp>
      <p:sp>
        <p:nvSpPr>
          <p:cNvPr id="61498" name="Rectangle 58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0.56</a:t>
            </a:r>
          </a:p>
        </p:txBody>
      </p:sp>
      <p:sp>
        <p:nvSpPr>
          <p:cNvPr id="61500" name="Rectangle 60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1.12</a:t>
            </a:r>
          </a:p>
        </p:txBody>
      </p:sp>
      <p:sp>
        <p:nvSpPr>
          <p:cNvPr id="61502" name="Rectangle 62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61504" name="Rectangle 64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61506" name="Rectangle 66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61508" name="Rectangle 68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7.42</a:t>
            </a:r>
          </a:p>
        </p:txBody>
      </p:sp>
      <p:sp>
        <p:nvSpPr>
          <p:cNvPr id="61510" name="Rectangle 70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61512" name="Rectangle 72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61514" name="Rectangle 74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61516" name="Rectangle 76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61518" name="Rectangle 78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61451" name="Text Box 11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0: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61494" name="Rectangle 5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61527" name="Group 87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61528" name="Rectangle 88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1529" name="Rectangle 89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61530" name="Rectangle 90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61531" name="Rectangle 91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61532" name="Rectangle 92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61533" name="Rectangle 93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1534" name="Rectangle 94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61535" name="Rectangle 95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61536" name="Rectangle 96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61537" name="Rectangle 97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61538" name="Rectangle 98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61540" name="Rectangle 100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 dirty="0"/>
              <a:t>Iteration </a:t>
            </a:r>
            <a:r>
              <a:rPr lang="en-US" dirty="0" err="1"/>
              <a:t>i</a:t>
            </a:r>
            <a:r>
              <a:rPr lang="en-US" dirty="0"/>
              <a:t>.  </a:t>
            </a:r>
            <a:r>
              <a:rPr lang="en-US" dirty="0">
                <a:solidFill>
                  <a:schemeClr val="tx1"/>
                </a:solidFill>
              </a:rPr>
              <a:t>Repeatedly swap element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with the one to its left if smaller.</a:t>
            </a:r>
          </a:p>
          <a:p>
            <a:endParaRPr lang="en-US" dirty="0"/>
          </a:p>
          <a:p>
            <a:r>
              <a:rPr lang="en-US" dirty="0"/>
              <a:t>Property.  </a:t>
            </a:r>
            <a:r>
              <a:rPr lang="en-US" dirty="0">
                <a:solidFill>
                  <a:schemeClr val="tx1"/>
                </a:solidFill>
              </a:rPr>
              <a:t>After </a:t>
            </a:r>
            <a:r>
              <a:rPr lang="en-US" dirty="0" err="1">
                <a:solidFill>
                  <a:schemeClr val="tx1"/>
                </a:solidFill>
              </a:rPr>
              <a:t>ith</a:t>
            </a:r>
            <a:r>
              <a:rPr lang="en-US" dirty="0">
                <a:solidFill>
                  <a:schemeClr val="tx1"/>
                </a:solidFill>
              </a:rPr>
              <a:t> iteration, </a:t>
            </a:r>
            <a:r>
              <a:rPr lang="en-US" sz="1600" dirty="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 dirty="0">
                <a:solidFill>
                  <a:schemeClr val="tx1"/>
                </a:solidFill>
              </a:rPr>
              <a:t> through </a:t>
            </a:r>
            <a:r>
              <a:rPr lang="en-US" sz="1600" dirty="0">
                <a:solidFill>
                  <a:schemeClr val="tx1"/>
                </a:solidFill>
                <a:latin typeface="Courier New" charset="0"/>
              </a:rPr>
              <a:t>a[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charset="0"/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52868-2163-0742-BC36-B0B20816F403}" type="slidenum">
              <a:rPr lang="en-US"/>
              <a:pPr/>
              <a:t>9</a:t>
            </a:fld>
            <a:endParaRPr lang="en-US" sz="1400"/>
          </a:p>
        </p:txBody>
      </p:sp>
      <p:sp>
        <p:nvSpPr>
          <p:cNvPr id="214018" name="Rectangle 2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0.56</a:t>
            </a:r>
          </a:p>
        </p:txBody>
      </p:sp>
      <p:sp>
        <p:nvSpPr>
          <p:cNvPr id="214019" name="Rectangle 3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1.12</a:t>
            </a:r>
          </a:p>
        </p:txBody>
      </p:sp>
      <p:sp>
        <p:nvSpPr>
          <p:cNvPr id="214020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214021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14022" name="Rectangle 6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14023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14024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14025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14026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14027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14028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14041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1: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1404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14045" name="Group 29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14046" name="Rectangle 30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14047" name="Rectangle 31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4048" name="Rectangle 32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14049" name="Rectangle 33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14050" name="Rectangle 34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14051" name="Rectangle 35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14052" name="Rectangle 36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14053" name="Rectangle 37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14054" name="Rectangle 38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14055" name="Rectangle 39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14056" name="Rectangle 40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14058" name="Rectangle 42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roalgsds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introalgsd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5875" cap="flat" cmpd="sng" algn="ctr">
          <a:solidFill>
            <a:schemeClr val="tx1"/>
          </a:solidFill>
          <a:prstDash val="solid"/>
          <a:round/>
          <a:headEnd type="oval" w="med" len="med"/>
          <a:tailEnd type="triangl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5875" cap="flat" cmpd="sng" algn="ctr">
          <a:solidFill>
            <a:schemeClr val="tx1"/>
          </a:solidFill>
          <a:prstDash val="solid"/>
          <a:round/>
          <a:headEnd type="oval" w="med" len="med"/>
          <a:tailEnd type="triangl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mic Sans MS" charset="0"/>
          </a:defRPr>
        </a:defPPr>
      </a:lstStyle>
    </a:lnDef>
  </a:objectDefaults>
  <a:extraClrSchemeLst>
    <a:extraClrScheme>
      <a:clrScheme name="introalgsds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algsds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algsds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algsds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algsds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algsds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algsds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HD:Users:wayne:Documents:cos226-f05:introalgsds.pot</Template>
  <TotalTime>2297</TotalTime>
  <Words>4267</Words>
  <Application>Microsoft Office PowerPoint</Application>
  <PresentationFormat>On-screen Show (4:3)</PresentationFormat>
  <Paragraphs>1161</Paragraphs>
  <Slides>62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1" baseType="lpstr">
      <vt:lpstr>Arial</vt:lpstr>
      <vt:lpstr>B Nazanin</vt:lpstr>
      <vt:lpstr>Cambria Math</vt:lpstr>
      <vt:lpstr>Comic Sans MS</vt:lpstr>
      <vt:lpstr>Courier New</vt:lpstr>
      <vt:lpstr>Monotype Sorts</vt:lpstr>
      <vt:lpstr>Times New Roman</vt:lpstr>
      <vt:lpstr>Wingdings</vt:lpstr>
      <vt:lpstr>introalgsds</vt:lpstr>
      <vt:lpstr>درس اول ساختار داده های علوم تحقیقات</vt:lpstr>
      <vt:lpstr>Sorting Problem</vt:lpstr>
      <vt:lpstr>Sorting Problem</vt:lpstr>
      <vt:lpstr>Insertion sort and Growth Idea</vt:lpstr>
      <vt:lpstr>Insertion sort and Growth Idea</vt:lpstr>
      <vt:lpstr>Insertion sort and Growth Idea</vt:lpstr>
      <vt:lpstr>Insertion sort definition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Key Features of Insertion Sort</vt:lpstr>
      <vt:lpstr>Key Features of Insertion Sort</vt:lpstr>
      <vt:lpstr>Key Features of Insertion Sort</vt:lpstr>
      <vt:lpstr>Psudocode</vt:lpstr>
      <vt:lpstr>Psudocode</vt:lpstr>
      <vt:lpstr>Insertion Sort Psudocode</vt:lpstr>
      <vt:lpstr>PowerPoint Presentation</vt:lpstr>
      <vt:lpstr>Trace Table for first loop</vt:lpstr>
      <vt:lpstr>درستی الگوریتم</vt:lpstr>
      <vt:lpstr>درستی الگوریتم</vt:lpstr>
      <vt:lpstr>درستی الگوریتم</vt:lpstr>
      <vt:lpstr>درستی الگوریتم مرتب سازی درجی</vt:lpstr>
      <vt:lpstr>تمارین سری یک ساختمان داده</vt:lpstr>
      <vt:lpstr>تحلیل الگوریتم</vt:lpstr>
      <vt:lpstr>تحلیل الگوریتم</vt:lpstr>
      <vt:lpstr>تحلیل الگوریتم</vt:lpstr>
      <vt:lpstr>پیشنیاز های دانشجو</vt:lpstr>
      <vt:lpstr>تحلیل مرتب سازی درجی</vt:lpstr>
      <vt:lpstr>تحلیل مرتب سازی درجی</vt:lpstr>
      <vt:lpstr>تحلیل مرتب سازی درجی</vt:lpstr>
      <vt:lpstr>بهترین حالت مرتب سازی درجی</vt:lpstr>
      <vt:lpstr>بدترین  حالت مرتب سازی درجی</vt:lpstr>
      <vt:lpstr>بدترین  حالت مرتب سازی درجی</vt:lpstr>
      <vt:lpstr>بدترین  حالت مرتب سازی درجی</vt:lpstr>
      <vt:lpstr>نکاتی در رابطه با بدترین حالت</vt:lpstr>
      <vt:lpstr>تابع رشد و نماد تتا θ</vt:lpstr>
      <vt:lpstr>تمرین دوم</vt:lpstr>
    </vt:vector>
  </TitlesOfParts>
  <Manager/>
  <Company>Princeton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Insertion Sort</dc:title>
  <dc:subject/>
  <dc:creator>Kevin Wayne</dc:creator>
  <cp:keywords/>
  <dc:description/>
  <cp:lastModifiedBy>sepand</cp:lastModifiedBy>
  <cp:revision>244</cp:revision>
  <dcterms:created xsi:type="dcterms:W3CDTF">2010-03-25T13:40:02Z</dcterms:created>
  <dcterms:modified xsi:type="dcterms:W3CDTF">2024-09-27T11:21:12Z</dcterms:modified>
  <cp:category/>
</cp:coreProperties>
</file>