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1"/>
  </p:notesMasterIdLst>
  <p:handoutMasterIdLst>
    <p:handoutMasterId r:id="rId42"/>
  </p:handoutMasterIdLst>
  <p:sldIdLst>
    <p:sldId id="346" r:id="rId2"/>
    <p:sldId id="355" r:id="rId3"/>
    <p:sldId id="356" r:id="rId4"/>
    <p:sldId id="366" r:id="rId5"/>
    <p:sldId id="367" r:id="rId6"/>
    <p:sldId id="369" r:id="rId7"/>
    <p:sldId id="363" r:id="rId8"/>
    <p:sldId id="365" r:id="rId9"/>
    <p:sldId id="368" r:id="rId10"/>
    <p:sldId id="370" r:id="rId11"/>
    <p:sldId id="372" r:id="rId12"/>
    <p:sldId id="373" r:id="rId13"/>
    <p:sldId id="374" r:id="rId14"/>
    <p:sldId id="375" r:id="rId15"/>
    <p:sldId id="376" r:id="rId16"/>
    <p:sldId id="377" r:id="rId17"/>
    <p:sldId id="385" r:id="rId18"/>
    <p:sldId id="386" r:id="rId19"/>
    <p:sldId id="387" r:id="rId20"/>
    <p:sldId id="388" r:id="rId21"/>
    <p:sldId id="389" r:id="rId22"/>
    <p:sldId id="390" r:id="rId23"/>
    <p:sldId id="391" r:id="rId24"/>
    <p:sldId id="392" r:id="rId25"/>
    <p:sldId id="360" r:id="rId26"/>
    <p:sldId id="361" r:id="rId27"/>
    <p:sldId id="378" r:id="rId28"/>
    <p:sldId id="362" r:id="rId29"/>
    <p:sldId id="381" r:id="rId30"/>
    <p:sldId id="384" r:id="rId31"/>
    <p:sldId id="379" r:id="rId32"/>
    <p:sldId id="382" r:id="rId33"/>
    <p:sldId id="383" r:id="rId34"/>
    <p:sldId id="394" r:id="rId35"/>
    <p:sldId id="396" r:id="rId36"/>
    <p:sldId id="395" r:id="rId37"/>
    <p:sldId id="397" r:id="rId38"/>
    <p:sldId id="398" r:id="rId39"/>
    <p:sldId id="399" r:id="rId40"/>
  </p:sldIdLst>
  <p:sldSz cx="9144000" cy="6858000" type="screen4x3"/>
  <p:notesSz cx="6858000" cy="9144000"/>
  <p:defaultTextStyle>
    <a:defPPr>
      <a:defRPr lang="en-US"/>
    </a:defPPr>
    <a:lvl1pPr algn="l" rtl="0" eaLnBrk="0" fontAlgn="base" hangingPunct="0">
      <a:spcBef>
        <a:spcPct val="0"/>
      </a:spcBef>
      <a:spcAft>
        <a:spcPct val="0"/>
      </a:spcAft>
      <a:defRPr kumimoji="1" kern="1200">
        <a:solidFill>
          <a:schemeClr val="tx1"/>
        </a:solidFill>
        <a:latin typeface="Comic Sans MS" charset="0"/>
        <a:ea typeface="+mn-ea"/>
        <a:cs typeface="+mn-cs"/>
      </a:defRPr>
    </a:lvl1pPr>
    <a:lvl2pPr marL="457200" algn="l" rtl="0" eaLnBrk="0" fontAlgn="base" hangingPunct="0">
      <a:spcBef>
        <a:spcPct val="0"/>
      </a:spcBef>
      <a:spcAft>
        <a:spcPct val="0"/>
      </a:spcAft>
      <a:defRPr kumimoji="1" kern="1200">
        <a:solidFill>
          <a:schemeClr val="tx1"/>
        </a:solidFill>
        <a:latin typeface="Comic Sans MS" charset="0"/>
        <a:ea typeface="+mn-ea"/>
        <a:cs typeface="+mn-cs"/>
      </a:defRPr>
    </a:lvl2pPr>
    <a:lvl3pPr marL="914400" algn="l" rtl="0" eaLnBrk="0" fontAlgn="base" hangingPunct="0">
      <a:spcBef>
        <a:spcPct val="0"/>
      </a:spcBef>
      <a:spcAft>
        <a:spcPct val="0"/>
      </a:spcAft>
      <a:defRPr kumimoji="1" kern="1200">
        <a:solidFill>
          <a:schemeClr val="tx1"/>
        </a:solidFill>
        <a:latin typeface="Comic Sans MS" charset="0"/>
        <a:ea typeface="+mn-ea"/>
        <a:cs typeface="+mn-cs"/>
      </a:defRPr>
    </a:lvl3pPr>
    <a:lvl4pPr marL="1371600" algn="l" rtl="0" eaLnBrk="0" fontAlgn="base" hangingPunct="0">
      <a:spcBef>
        <a:spcPct val="0"/>
      </a:spcBef>
      <a:spcAft>
        <a:spcPct val="0"/>
      </a:spcAft>
      <a:defRPr kumimoji="1" kern="1200">
        <a:solidFill>
          <a:schemeClr val="tx1"/>
        </a:solidFill>
        <a:latin typeface="Comic Sans MS" charset="0"/>
        <a:ea typeface="+mn-ea"/>
        <a:cs typeface="+mn-cs"/>
      </a:defRPr>
    </a:lvl4pPr>
    <a:lvl5pPr marL="1828800" algn="l" rtl="0" eaLnBrk="0" fontAlgn="base" hangingPunct="0">
      <a:spcBef>
        <a:spcPct val="0"/>
      </a:spcBef>
      <a:spcAft>
        <a:spcPct val="0"/>
      </a:spcAft>
      <a:defRPr kumimoji="1" kern="1200">
        <a:solidFill>
          <a:schemeClr val="tx1"/>
        </a:solidFill>
        <a:latin typeface="Comic Sans MS" charset="0"/>
        <a:ea typeface="+mn-ea"/>
        <a:cs typeface="+mn-cs"/>
      </a:defRPr>
    </a:lvl5pPr>
    <a:lvl6pPr marL="2286000" algn="l" defTabSz="457200" rtl="0" eaLnBrk="1" latinLnBrk="0" hangingPunct="1">
      <a:defRPr kumimoji="1" kern="1200">
        <a:solidFill>
          <a:schemeClr val="tx1"/>
        </a:solidFill>
        <a:latin typeface="Comic Sans MS" charset="0"/>
        <a:ea typeface="+mn-ea"/>
        <a:cs typeface="+mn-cs"/>
      </a:defRPr>
    </a:lvl6pPr>
    <a:lvl7pPr marL="2743200" algn="l" defTabSz="457200" rtl="0" eaLnBrk="1" latinLnBrk="0" hangingPunct="1">
      <a:defRPr kumimoji="1" kern="1200">
        <a:solidFill>
          <a:schemeClr val="tx1"/>
        </a:solidFill>
        <a:latin typeface="Comic Sans MS" charset="0"/>
        <a:ea typeface="+mn-ea"/>
        <a:cs typeface="+mn-cs"/>
      </a:defRPr>
    </a:lvl7pPr>
    <a:lvl8pPr marL="3200400" algn="l" defTabSz="457200" rtl="0" eaLnBrk="1" latinLnBrk="0" hangingPunct="1">
      <a:defRPr kumimoji="1" kern="1200">
        <a:solidFill>
          <a:schemeClr val="tx1"/>
        </a:solidFill>
        <a:latin typeface="Comic Sans MS" charset="0"/>
        <a:ea typeface="+mn-ea"/>
        <a:cs typeface="+mn-cs"/>
      </a:defRPr>
    </a:lvl8pPr>
    <a:lvl9pPr marL="3657600" algn="l" defTabSz="457200" rtl="0" eaLnBrk="1" latinLnBrk="0" hangingPunct="1">
      <a:defRPr kumimoji="1" kern="1200">
        <a:solidFill>
          <a:schemeClr val="tx1"/>
        </a:solidFill>
        <a:latin typeface="Comic Sans M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E3C"/>
    <a:srgbClr val="009999"/>
    <a:srgbClr val="006600"/>
    <a:srgbClr val="C189F7"/>
    <a:srgbClr val="008080"/>
    <a:srgbClr val="990033"/>
    <a:srgbClr val="CC0000"/>
    <a:srgbClr val="003399"/>
    <a:srgbClr val="3366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653" autoAdjust="0"/>
    <p:restoredTop sz="90929"/>
  </p:normalViewPr>
  <p:slideViewPr>
    <p:cSldViewPr>
      <p:cViewPr varScale="1">
        <p:scale>
          <a:sx n="85" d="100"/>
          <a:sy n="85" d="100"/>
        </p:scale>
        <p:origin x="96" y="3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75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200"/>
            </a:lvl1pPr>
          </a:lstStyle>
          <a:p>
            <a:endParaRPr lang="en-US"/>
          </a:p>
        </p:txBody>
      </p:sp>
      <p:sp>
        <p:nvSpPr>
          <p:cNvPr id="143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200"/>
            </a:lvl1pPr>
          </a:lstStyle>
          <a:p>
            <a:fld id="{F2BED889-5080-684D-9887-B8BC3FC85C0B}" type="datetime1">
              <a:rPr lang="en-US"/>
              <a:pPr/>
              <a:t>10/4/2024</a:t>
            </a:fld>
            <a:endParaRPr lang="en-US"/>
          </a:p>
        </p:txBody>
      </p:sp>
      <p:sp>
        <p:nvSpPr>
          <p:cNvPr id="143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200"/>
            </a:lvl1pPr>
          </a:lstStyle>
          <a:p>
            <a:endParaRPr lang="en-US"/>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200"/>
            </a:lvl1pPr>
          </a:lstStyle>
          <a:p>
            <a:fld id="{B437373F-8915-F44B-BB20-431A0B02CEA1}"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200"/>
            </a:lvl1pPr>
          </a:lstStyle>
          <a:p>
            <a:endParaRPr lang="en-US"/>
          </a:p>
        </p:txBody>
      </p:sp>
      <p:sp>
        <p:nvSpPr>
          <p:cNvPr id="2057" name="Rectangle 9"/>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8" name="Rectangle 10"/>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9" name="Rectangle 11"/>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200"/>
            </a:lvl1pPr>
          </a:lstStyle>
          <a:p>
            <a:fld id="{C9DD46D2-1116-B240-AED9-0B31FBAB8AFE}" type="datetime1">
              <a:rPr lang="en-US"/>
              <a:pPr/>
              <a:t>10/4/2024</a:t>
            </a:fld>
            <a:endParaRPr lang="en-US"/>
          </a:p>
        </p:txBody>
      </p:sp>
      <p:sp>
        <p:nvSpPr>
          <p:cNvPr id="2060" name="Rectangle 12"/>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200"/>
            </a:lvl1pPr>
          </a:lstStyle>
          <a:p>
            <a:endParaRPr lang="en-US"/>
          </a:p>
        </p:txBody>
      </p:sp>
      <p:sp>
        <p:nvSpPr>
          <p:cNvPr id="2061" name="Rectangle 13"/>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200"/>
            </a:lvl1pPr>
          </a:lstStyle>
          <a:p>
            <a:fld id="{6CA0E5B9-188A-B34A-9DC9-46A22C0353F2}" type="slidenum">
              <a:rPr lang="en-US"/>
              <a:pPr/>
              <a:t>‹#›</a:t>
            </a:fld>
            <a:endParaRPr 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Comic Sans MS" charset="0"/>
        <a:ea typeface="+mn-ea"/>
        <a:cs typeface="+mn-cs"/>
      </a:defRPr>
    </a:lvl1pPr>
    <a:lvl2pPr marL="4572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4883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prstTxWarp prst="textNoShape">
              <a:avLst/>
            </a:prstTxWarp>
          </a:bodyPr>
          <a:lstStyle/>
          <a:p>
            <a:endParaRPr lang="en-US"/>
          </a:p>
        </p:txBody>
      </p:sp>
      <p:sp>
        <p:nvSpPr>
          <p:cNvPr id="248835" name="Rectangle 3"/>
          <p:cNvSpPr>
            <a:spLocks noGrp="1" noChangeArrowheads="1"/>
          </p:cNvSpPr>
          <p:nvPr>
            <p:ph type="ctrTitle" sz="quarter"/>
          </p:nvPr>
        </p:nvSpPr>
        <p:spPr>
          <a:xfrm>
            <a:off x="0" y="0"/>
            <a:ext cx="9144000" cy="1524000"/>
          </a:xfrm>
        </p:spPr>
        <p:txBody>
          <a:bodyPr anchor="b"/>
          <a:lstStyle>
            <a:lvl1pPr>
              <a:lnSpc>
                <a:spcPct val="80000"/>
              </a:lnSpc>
              <a:defRPr sz="3200">
                <a:solidFill>
                  <a:schemeClr val="folHlink"/>
                </a:solidFill>
              </a:defRPr>
            </a:lvl1pPr>
          </a:lstStyle>
          <a:p>
            <a:r>
              <a:rPr lang="en-US"/>
              <a:t>Click to edit Master title style</a:t>
            </a:r>
          </a:p>
        </p:txBody>
      </p:sp>
      <p:sp>
        <p:nvSpPr>
          <p:cNvPr id="248836" name="Text Box 4"/>
          <p:cNvSpPr txBox="1">
            <a:spLocks noChangeArrowheads="1"/>
          </p:cNvSpPr>
          <p:nvPr/>
        </p:nvSpPr>
        <p:spPr bwMode="auto">
          <a:xfrm>
            <a:off x="0" y="6613525"/>
            <a:ext cx="9144000" cy="269875"/>
          </a:xfrm>
          <a:prstGeom prst="rect">
            <a:avLst/>
          </a:prstGeom>
          <a:noFill/>
          <a:ln w="15875">
            <a:noFill/>
            <a:miter lim="800000"/>
            <a:headEnd/>
            <a:tailEnd/>
          </a:ln>
          <a:effectLst/>
        </p:spPr>
        <p:txBody>
          <a:bodyPr lIns="92075" tIns="46038" rIns="92075" bIns="46038">
            <a:prstTxWarp prst="textNoShape">
              <a:avLst/>
            </a:prstTxWarp>
            <a:spAutoFit/>
          </a:bodyPr>
          <a:lstStyle/>
          <a:p>
            <a:pPr algn="ctr">
              <a:spcBef>
                <a:spcPct val="50000"/>
              </a:spcBef>
            </a:pPr>
            <a:r>
              <a:rPr lang="en-US" sz="1000"/>
              <a:t>Robert Sedgewick and Kevin Wayne   •   Copyright © 2005   •   http://www.Princeton.EDU/~cos226</a:t>
            </a:r>
          </a:p>
        </p:txBody>
      </p:sp>
      <p:sp>
        <p:nvSpPr>
          <p:cNvPr id="248837" name="Rectangle 5"/>
          <p:cNvSpPr>
            <a:spLocks noGrp="1" noChangeArrowheads="1"/>
          </p:cNvSpPr>
          <p:nvPr>
            <p:ph type="subTitle" sz="quarter" idx="1"/>
          </p:nvPr>
        </p:nvSpPr>
        <p:spPr>
          <a:xfrm>
            <a:off x="1220788" y="2671763"/>
            <a:ext cx="7162800" cy="3094037"/>
          </a:xfrm>
          <a:ln>
            <a:tailEnd type="none" w="sm" len="sm"/>
          </a:ln>
        </p:spPr>
        <p:txBody>
          <a:bodyPr/>
          <a:lstStyle>
            <a:lvl1pPr defTabSz="915988">
              <a:defRPr sz="16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fld id="{48F1877E-47F0-5847-A0A3-B890D0DCCC7D}" type="slidenum">
              <a:rPr lang="en-US"/>
              <a:pPr/>
              <a:t>‹#›</a:t>
            </a:fld>
            <a:endParaRPr lang="en-US" sz="14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7056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fld id="{D026A786-1767-1B43-A3B1-ADF6A749B269}" type="slidenum">
              <a:rPr lang="en-US"/>
              <a:pPr/>
              <a:t>‹#›</a:t>
            </a:fld>
            <a:endParaRPr lang="en-US"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fld id="{BB936EA6-75EA-BC43-847D-098704264B3C}" type="slidenum">
              <a:rPr lang="en-US"/>
              <a:pPr/>
              <a:t>‹#›</a:t>
            </a:fld>
            <a:endParaRPr lang="en-US"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6647D5AB-2C4A-0042-B742-ECEDA9791599}" type="slidenum">
              <a:rPr lang="en-US"/>
              <a:pPr/>
              <a:t>‹#›</a:t>
            </a:fld>
            <a:endParaRPr lang="en-US"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smtClean="0"/>
            </a:lvl1pPr>
          </a:lstStyle>
          <a:p>
            <a:fld id="{C7652E08-095B-B04D-B4B8-A038E23233F1}" type="slidenum">
              <a:rPr lang="en-US"/>
              <a:pPr/>
              <a:t>‹#›</a:t>
            </a:fld>
            <a:endParaRPr lang="en-US" sz="1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smtClean="0"/>
            </a:lvl1pPr>
          </a:lstStyle>
          <a:p>
            <a:fld id="{6B72AB01-F6AD-1E45-B24B-1D3ADFEBA590}" type="slidenum">
              <a:rPr lang="en-US"/>
              <a:pPr/>
              <a:t>‹#›</a:t>
            </a:fld>
            <a:endParaRPr lang="en-US" sz="1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mtClean="0"/>
            </a:lvl1pPr>
          </a:lstStyle>
          <a:p>
            <a:fld id="{76F1A4EE-9816-5E48-B698-2298DEB4C544}" type="slidenum">
              <a:rPr lang="en-US"/>
              <a:pPr/>
              <a:t>‹#›</a:t>
            </a:fld>
            <a:endParaRPr lang="en-US"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7AF460F0-8797-A144-A3AD-0257E43C4C05}" type="slidenum">
              <a:rPr lang="en-US"/>
              <a:pPr/>
              <a:t>‹#›</a:t>
            </a:fld>
            <a:endParaRPr lang="en-US"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A65E4EFC-2F9D-6E47-AE63-E6A54B8C0C2F}" type="slidenum">
              <a:rPr lang="en-US"/>
              <a:pPr/>
              <a:t>‹#›</a:t>
            </a:fld>
            <a:endParaRPr lang="en-US" sz="14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F5D6CD6A-1CF3-6A4B-AAE1-73DCAE687144}" type="slidenum">
              <a:rPr lang="en-US"/>
              <a:pPr/>
              <a:t>‹#›</a:t>
            </a:fld>
            <a:endParaRPr lang="en-US" sz="14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bwMode="auto">
          <a:xfrm>
            <a:off x="0" y="152400"/>
            <a:ext cx="9144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247811" name="Rectangle 3"/>
          <p:cNvSpPr>
            <a:spLocks noGrp="1" noChangeArrowheads="1"/>
          </p:cNvSpPr>
          <p:nvPr>
            <p:ph type="body" idx="1"/>
          </p:nvPr>
        </p:nvSpPr>
        <p:spPr bwMode="auto">
          <a:xfrm>
            <a:off x="609600" y="914400"/>
            <a:ext cx="7848600" cy="5410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7812" name="Rectangle 4"/>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800"/>
            </a:lvl1pPr>
          </a:lstStyle>
          <a:p>
            <a:fld id="{2B64A297-A5DD-5C44-9BF5-BA795E4CC960}" type="slidenum">
              <a:rPr lang="en-US"/>
              <a:pPr/>
              <a:t>‹#›</a:t>
            </a:fld>
            <a:endParaRPr lang="en-US" sz="140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dt="0"/>
  <p:txStyles>
    <p:titleStyle>
      <a:lvl1pPr algn="ctr" rtl="0" eaLnBrk="0" fontAlgn="base" hangingPunct="0">
        <a:lnSpc>
          <a:spcPct val="70000"/>
        </a:lnSpc>
        <a:spcBef>
          <a:spcPct val="0"/>
        </a:spcBef>
        <a:spcAft>
          <a:spcPct val="0"/>
        </a:spcAft>
        <a:defRPr kumimoji="1" sz="2000">
          <a:solidFill>
            <a:schemeClr va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hlink"/>
          </a:solidFill>
          <a:latin typeface="Comic Sans MS" charset="0"/>
        </a:defRPr>
      </a:lvl2pPr>
      <a:lvl3pPr algn="ctr" rtl="0" eaLnBrk="0" fontAlgn="base" hangingPunct="0">
        <a:lnSpc>
          <a:spcPct val="70000"/>
        </a:lnSpc>
        <a:spcBef>
          <a:spcPct val="0"/>
        </a:spcBef>
        <a:spcAft>
          <a:spcPct val="0"/>
        </a:spcAft>
        <a:defRPr kumimoji="1" sz="2000">
          <a:solidFill>
            <a:schemeClr val="hlink"/>
          </a:solidFill>
          <a:latin typeface="Comic Sans MS" charset="0"/>
        </a:defRPr>
      </a:lvl3pPr>
      <a:lvl4pPr algn="ctr" rtl="0" eaLnBrk="0" fontAlgn="base" hangingPunct="0">
        <a:lnSpc>
          <a:spcPct val="70000"/>
        </a:lnSpc>
        <a:spcBef>
          <a:spcPct val="0"/>
        </a:spcBef>
        <a:spcAft>
          <a:spcPct val="0"/>
        </a:spcAft>
        <a:defRPr kumimoji="1" sz="2000">
          <a:solidFill>
            <a:schemeClr val="hlink"/>
          </a:solidFill>
          <a:latin typeface="Comic Sans MS" charset="0"/>
        </a:defRPr>
      </a:lvl4pPr>
      <a:lvl5pPr algn="ctr" rtl="0" eaLnBrk="0" fontAlgn="base" hangingPunct="0">
        <a:lnSpc>
          <a:spcPct val="70000"/>
        </a:lnSpc>
        <a:spcBef>
          <a:spcPct val="0"/>
        </a:spcBef>
        <a:spcAft>
          <a:spcPct val="0"/>
        </a:spcAft>
        <a:defRPr kumimoji="1" sz="2000">
          <a:solidFill>
            <a:schemeClr val="hlink"/>
          </a:solidFill>
          <a:latin typeface="Comic Sans MS" charset="0"/>
        </a:defRPr>
      </a:lvl5pPr>
      <a:lvl6pPr marL="457200" algn="ctr" rtl="0" eaLnBrk="0" fontAlgn="base" hangingPunct="0">
        <a:lnSpc>
          <a:spcPct val="70000"/>
        </a:lnSpc>
        <a:spcBef>
          <a:spcPct val="0"/>
        </a:spcBef>
        <a:spcAft>
          <a:spcPct val="0"/>
        </a:spcAft>
        <a:defRPr kumimoji="1" sz="2000">
          <a:solidFill>
            <a:schemeClr val="hlink"/>
          </a:solidFill>
          <a:latin typeface="Comic Sans MS" charset="0"/>
        </a:defRPr>
      </a:lvl6pPr>
      <a:lvl7pPr marL="914400" algn="ctr" rtl="0" eaLnBrk="0" fontAlgn="base" hangingPunct="0">
        <a:lnSpc>
          <a:spcPct val="70000"/>
        </a:lnSpc>
        <a:spcBef>
          <a:spcPct val="0"/>
        </a:spcBef>
        <a:spcAft>
          <a:spcPct val="0"/>
        </a:spcAft>
        <a:defRPr kumimoji="1" sz="2000">
          <a:solidFill>
            <a:schemeClr val="hlink"/>
          </a:solidFill>
          <a:latin typeface="Comic Sans MS" charset="0"/>
        </a:defRPr>
      </a:lvl7pPr>
      <a:lvl8pPr marL="1371600" algn="ctr" rtl="0" eaLnBrk="0" fontAlgn="base" hangingPunct="0">
        <a:lnSpc>
          <a:spcPct val="70000"/>
        </a:lnSpc>
        <a:spcBef>
          <a:spcPct val="0"/>
        </a:spcBef>
        <a:spcAft>
          <a:spcPct val="0"/>
        </a:spcAft>
        <a:defRPr kumimoji="1" sz="2000">
          <a:solidFill>
            <a:schemeClr val="hlink"/>
          </a:solidFill>
          <a:latin typeface="Comic Sans MS" charset="0"/>
        </a:defRPr>
      </a:lvl8pPr>
      <a:lvl9pPr marL="1828800" algn="ctr" rtl="0" eaLnBrk="0" fontAlgn="base" hangingPunct="0">
        <a:lnSpc>
          <a:spcPct val="70000"/>
        </a:lnSpc>
        <a:spcBef>
          <a:spcPct val="0"/>
        </a:spcBef>
        <a:spcAft>
          <a:spcPct val="0"/>
        </a:spcAft>
        <a:defRPr kumimoji="1" sz="2000">
          <a:solidFill>
            <a:schemeClr val="hlink"/>
          </a:solidFill>
          <a:latin typeface="Comic Sans MS" charset="0"/>
        </a:defRPr>
      </a:lvl9pPr>
    </p:titleStyle>
    <p:bodyStyle>
      <a:lvl1pPr algn="l" rtl="0" eaLnBrk="0" fontAlgn="base" hangingPunct="0">
        <a:lnSpc>
          <a:spcPts val="2600"/>
        </a:lnSpc>
        <a:spcBef>
          <a:spcPct val="0"/>
        </a:spcBef>
        <a:spcAft>
          <a:spcPct val="0"/>
        </a:spcAft>
        <a:buClr>
          <a:srgbClr val="003399"/>
        </a:buClr>
        <a:buSzPct val="50000"/>
        <a:buFont typeface="Monotype Sorts" charset="2"/>
        <a:defRPr kumimoji="1">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charset="2"/>
        <a:buChar char="n"/>
        <a:defRPr kumimoji="1">
          <a:solidFill>
            <a:schemeClr val="tx1"/>
          </a:solidFill>
          <a:latin typeface="+mn-lt"/>
          <a:ea typeface="ＭＳ Ｐゴシック" charset="-128"/>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ea typeface="ＭＳ Ｐゴシック" charset="-128"/>
        </a:defRPr>
      </a:lvl3pPr>
      <a:lvl4pPr marL="1147763" indent="-404813" algn="l" rtl="0" eaLnBrk="0" fontAlgn="base" hangingPunct="0">
        <a:lnSpc>
          <a:spcPts val="2600"/>
        </a:lnSpc>
        <a:spcBef>
          <a:spcPct val="0"/>
        </a:spcBef>
        <a:spcAft>
          <a:spcPct val="0"/>
        </a:spcAft>
        <a:buClr>
          <a:schemeClr val="tx1"/>
        </a:buClr>
        <a:buFont typeface="Wingdings" charset="2"/>
        <a:buChar char="!"/>
        <a:defRPr kumimoji="1">
          <a:solidFill>
            <a:schemeClr val="tx1"/>
          </a:solidFill>
          <a:latin typeface="+mn-lt"/>
          <a:ea typeface="ＭＳ Ｐゴシック" charset="-128"/>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21.png"/><Relationship Id="rId2" Type="http://schemas.openxmlformats.org/officeDocument/2006/relationships/image" Target="../media/image19.png"/><Relationship Id="rId1" Type="http://schemas.openxmlformats.org/officeDocument/2006/relationships/slideLayout" Target="../slideLayouts/slideLayout2.xml"/><Relationship Id="rId6" Type="http://schemas.microsoft.com/office/2007/relationships/hdphoto" Target="../media/hdphoto6.wdp"/><Relationship Id="rId5" Type="http://schemas.openxmlformats.org/officeDocument/2006/relationships/image" Target="../media/image22.png"/><Relationship Id="rId4" Type="http://schemas.microsoft.com/office/2007/relationships/hdphoto" Target="../media/hdphoto5.wdp"/></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0.png"/><Relationship Id="rId1" Type="http://schemas.openxmlformats.org/officeDocument/2006/relationships/slideLayout" Target="../slideLayouts/slideLayout2.xml"/><Relationship Id="rId6" Type="http://schemas.openxmlformats.org/officeDocument/2006/relationships/image" Target="../media/image210.png"/><Relationship Id="rId5" Type="http://schemas.microsoft.com/office/2007/relationships/hdphoto" Target="../media/hdphoto7.wdp"/><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0.png"/><Relationship Id="rId7" Type="http://schemas.openxmlformats.org/officeDocument/2006/relationships/image" Target="../media/image220.png"/><Relationship Id="rId2" Type="http://schemas.openxmlformats.org/officeDocument/2006/relationships/image" Target="../media/image180.png"/><Relationship Id="rId1" Type="http://schemas.openxmlformats.org/officeDocument/2006/relationships/slideLayout" Target="../slideLayouts/slideLayout2.xml"/><Relationship Id="rId6" Type="http://schemas.openxmlformats.org/officeDocument/2006/relationships/image" Target="../media/image210.png"/><Relationship Id="rId5" Type="http://schemas.microsoft.com/office/2007/relationships/hdphoto" Target="../media/hdphoto7.wdp"/><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2.xml"/><Relationship Id="rId5" Type="http://schemas.openxmlformats.org/officeDocument/2006/relationships/image" Target="../media/image270.png"/><Relationship Id="rId4" Type="http://schemas.openxmlformats.org/officeDocument/2006/relationships/image" Target="../media/image260.png"/></Relationships>
</file>

<file path=ppt/slides/_rels/slide3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90.png"/><Relationship Id="rId7" Type="http://schemas.openxmlformats.org/officeDocument/2006/relationships/image" Target="../media/image31.png"/><Relationship Id="rId2" Type="http://schemas.openxmlformats.org/officeDocument/2006/relationships/image" Target="../media/image280.png"/><Relationship Id="rId1" Type="http://schemas.openxmlformats.org/officeDocument/2006/relationships/slideLayout" Target="../slideLayouts/slideLayout2.xml"/><Relationship Id="rId6"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2.xml"/><Relationship Id="rId5" Type="http://schemas.microsoft.com/office/2007/relationships/hdphoto" Target="../media/hdphoto7.wdp"/><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5.png"/><Relationship Id="rId5" Type="http://schemas.microsoft.com/office/2007/relationships/hdphoto" Target="../media/hdphoto7.wdp"/><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microsoft.com/office/2007/relationships/hdphoto" Target="../media/hdphoto7.wdp"/><Relationship Id="rId5" Type="http://schemas.openxmlformats.org/officeDocument/2006/relationships/image" Target="../media/image28.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microsoft.com/office/2007/relationships/hdphoto" Target="../media/hdphoto7.wdp"/><Relationship Id="rId5" Type="http://schemas.openxmlformats.org/officeDocument/2006/relationships/image" Target="../media/image28.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682BE-0248-501A-91C0-47D699696DC5}"/>
              </a:ext>
            </a:extLst>
          </p:cNvPr>
          <p:cNvSpPr>
            <a:spLocks noGrp="1"/>
          </p:cNvSpPr>
          <p:nvPr>
            <p:ph type="title"/>
          </p:nvPr>
        </p:nvSpPr>
        <p:spPr/>
        <p:txBody>
          <a:bodyPr/>
          <a:lstStyle/>
          <a:p>
            <a:r>
              <a:rPr lang="fa-IR" dirty="0"/>
              <a:t>درس اول ساختار داده های علوم تحقیقات</a:t>
            </a:r>
            <a:endParaRPr lang="en-US" dirty="0"/>
          </a:p>
        </p:txBody>
      </p:sp>
      <p:sp>
        <p:nvSpPr>
          <p:cNvPr id="3" name="Content Placeholder 2">
            <a:extLst>
              <a:ext uri="{FF2B5EF4-FFF2-40B4-BE49-F238E27FC236}">
                <a16:creationId xmlns:a16="http://schemas.microsoft.com/office/drawing/2014/main" id="{3D6AAADE-95CA-ED1C-A97B-0FF919EB6956}"/>
              </a:ext>
            </a:extLst>
          </p:cNvPr>
          <p:cNvSpPr>
            <a:spLocks noGrp="1"/>
          </p:cNvSpPr>
          <p:nvPr>
            <p:ph idx="1"/>
          </p:nvPr>
        </p:nvSpPr>
        <p:spPr/>
        <p:txBody>
          <a:bodyPr/>
          <a:lstStyle/>
          <a:p>
            <a:r>
              <a:rPr lang="fa-IR" dirty="0"/>
              <a:t>تدریس : سهراب خان بدر</a:t>
            </a:r>
            <a:endParaRPr lang="en-US" dirty="0"/>
          </a:p>
        </p:txBody>
      </p:sp>
      <p:sp>
        <p:nvSpPr>
          <p:cNvPr id="4" name="Slide Number Placeholder 3">
            <a:extLst>
              <a:ext uri="{FF2B5EF4-FFF2-40B4-BE49-F238E27FC236}">
                <a16:creationId xmlns:a16="http://schemas.microsoft.com/office/drawing/2014/main" id="{73633E96-1FBC-E84B-121C-C2AAAF23111C}"/>
              </a:ext>
            </a:extLst>
          </p:cNvPr>
          <p:cNvSpPr>
            <a:spLocks noGrp="1"/>
          </p:cNvSpPr>
          <p:nvPr>
            <p:ph type="sldNum" sz="quarter" idx="10"/>
          </p:nvPr>
        </p:nvSpPr>
        <p:spPr/>
        <p:txBody>
          <a:bodyPr/>
          <a:lstStyle/>
          <a:p>
            <a:fld id="{BB936EA6-75EA-BC43-847D-098704264B3C}" type="slidenum">
              <a:rPr lang="en-US" smtClean="0"/>
              <a:pPr/>
              <a:t>1</a:t>
            </a:fld>
            <a:endParaRPr lang="en-US" sz="1400"/>
          </a:p>
        </p:txBody>
      </p:sp>
    </p:spTree>
    <p:extLst>
      <p:ext uri="{BB962C8B-B14F-4D97-AF65-F5344CB8AC3E}">
        <p14:creationId xmlns:p14="http://schemas.microsoft.com/office/powerpoint/2010/main" val="85337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3AC7-F61F-C9F5-84DF-E72EDA4892F0}"/>
              </a:ext>
            </a:extLst>
          </p:cNvPr>
          <p:cNvSpPr>
            <a:spLocks noGrp="1"/>
          </p:cNvSpPr>
          <p:nvPr>
            <p:ph type="title"/>
          </p:nvPr>
        </p:nvSpPr>
        <p:spPr/>
        <p:txBody>
          <a:bodyPr/>
          <a:lstStyle/>
          <a:p>
            <a:r>
              <a:rPr lang="fa-IR" dirty="0"/>
              <a:t>صحت الگوریتم ادغام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805CC0-A630-DB6F-1EDB-2B972E27DB6D}"/>
                  </a:ext>
                </a:extLst>
              </p:cNvPr>
              <p:cNvSpPr>
                <a:spLocks noGrp="1"/>
              </p:cNvSpPr>
              <p:nvPr>
                <p:ph idx="1"/>
              </p:nvPr>
            </p:nvSpPr>
            <p:spPr>
              <a:xfrm>
                <a:off x="647700" y="2438400"/>
                <a:ext cx="7848600" cy="1676400"/>
              </a:xfrm>
            </p:spPr>
            <p:txBody>
              <a:bodyPr/>
              <a:lstStyle/>
              <a:p>
                <a:pPr algn="r" rtl="1"/>
                <a:r>
                  <a:rPr lang="fa-IR" dirty="0">
                    <a:cs typeface="B Nazanin" panose="00000400000000000000" pitchFamily="2" charset="-78"/>
                  </a:rPr>
                  <a:t>شروع: </a:t>
                </a:r>
                <a:r>
                  <a:rPr lang="fa-IR" dirty="0">
                    <a:solidFill>
                      <a:schemeClr val="tx1"/>
                    </a:solidFill>
                    <a:cs typeface="B Nazanin" panose="00000400000000000000" pitchFamily="2" charset="-78"/>
                  </a:rPr>
                  <a:t>قبل از اولین تکرار حلقه، داریم </a:t>
                </a:r>
                <a14:m>
                  <m:oMath xmlns:m="http://schemas.openxmlformats.org/officeDocument/2006/math">
                    <m:r>
                      <a:rPr lang="en-US" i="1" dirty="0" smtClean="0">
                        <a:solidFill>
                          <a:schemeClr val="tx1"/>
                        </a:solidFill>
                        <a:latin typeface="Cambria Math" panose="02040503050406030204" pitchFamily="18" charset="0"/>
                      </a:rPr>
                      <m:t>𝑘</m:t>
                    </m:r>
                    <m:r>
                      <a:rPr lang="en-US" i="1" dirty="0" smtClean="0">
                        <a:solidFill>
                          <a:schemeClr val="tx1"/>
                        </a:solidFill>
                        <a:latin typeface="Cambria Math" panose="02040503050406030204" pitchFamily="18" charset="0"/>
                      </a:rPr>
                      <m:t> = </m:t>
                    </m:r>
                    <m:r>
                      <a:rPr lang="en-US" i="1" dirty="0" smtClean="0">
                        <a:solidFill>
                          <a:schemeClr val="tx1"/>
                        </a:solidFill>
                        <a:latin typeface="Cambria Math" panose="02040503050406030204" pitchFamily="18" charset="0"/>
                      </a:rPr>
                      <m:t>𝑝</m:t>
                    </m:r>
                    <m:r>
                      <a:rPr lang="fa-IR" i="1" dirty="0" smtClean="0">
                        <a:solidFill>
                          <a:schemeClr val="tx1"/>
                        </a:solidFill>
                        <a:latin typeface="Cambria Math" panose="02040503050406030204" pitchFamily="18" charset="0"/>
                      </a:rPr>
                      <m:t> </m:t>
                    </m:r>
                  </m:oMath>
                </a14:m>
                <a:r>
                  <a:rPr lang="fa-IR" dirty="0">
                    <a:solidFill>
                      <a:schemeClr val="tx1"/>
                    </a:solidFill>
                    <a:cs typeface="B Nazanin" panose="00000400000000000000" pitchFamily="2" charset="-78"/>
                  </a:rPr>
                  <a:t>، پس زیر آرایه </a:t>
                </a:r>
                <a14:m>
                  <m:oMath xmlns:m="http://schemas.openxmlformats.org/officeDocument/2006/math">
                    <m:r>
                      <a:rPr lang="en-US" i="1" dirty="0" smtClean="0">
                        <a:solidFill>
                          <a:schemeClr val="tx1"/>
                        </a:solidFill>
                        <a:latin typeface="Cambria Math" panose="02040503050406030204" pitchFamily="18" charset="0"/>
                      </a:rPr>
                      <m:t>𝐴</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𝑝</m:t>
                    </m:r>
                    <m:r>
                      <a:rPr lang="en-US" i="1" dirty="0">
                        <a:solidFill>
                          <a:schemeClr val="tx1"/>
                        </a:solidFill>
                        <a:latin typeface="Cambria Math" panose="02040503050406030204" pitchFamily="18" charset="0"/>
                      </a:rPr>
                      <m:t> </m:t>
                    </m:r>
                    <m:r>
                      <a:rPr lang="en-US" i="1" dirty="0" smtClean="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 </m:t>
                    </m:r>
                    <m:r>
                      <a:rPr lang="en-US" i="1" dirty="0" smtClean="0">
                        <a:solidFill>
                          <a:schemeClr val="tx1"/>
                        </a:solidFill>
                        <a:latin typeface="Cambria Math" panose="02040503050406030204" pitchFamily="18" charset="0"/>
                      </a:rPr>
                      <m:t>𝐾</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r>
                      <a:rPr lang="en-US" i="1" dirty="0" smtClean="0">
                        <a:solidFill>
                          <a:schemeClr val="tx1"/>
                        </a:solidFill>
                        <a:latin typeface="Cambria Math" panose="02040503050406030204" pitchFamily="18" charset="0"/>
                      </a:rPr>
                      <m:t>] </m:t>
                    </m:r>
                  </m:oMath>
                </a14:m>
                <a:r>
                  <a:rPr lang="fa-IR" dirty="0">
                    <a:solidFill>
                      <a:schemeClr val="tx1"/>
                    </a:solidFill>
                    <a:cs typeface="B Nazanin" panose="00000400000000000000" pitchFamily="2" charset="-78"/>
                  </a:rPr>
                  <a:t>تهی است. این آرایه تهی حاوی </a:t>
                </a:r>
                <a14:m>
                  <m:oMath xmlns:m="http://schemas.openxmlformats.org/officeDocument/2006/math">
                    <m:r>
                      <a:rPr lang="en-US" i="1" dirty="0" smtClean="0">
                        <a:solidFill>
                          <a:schemeClr val="tx1"/>
                        </a:solidFill>
                        <a:latin typeface="Cambria Math" panose="02040503050406030204" pitchFamily="18" charset="0"/>
                      </a:rPr>
                      <m:t>𝑘</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𝑝</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0</m:t>
                    </m:r>
                  </m:oMath>
                </a14:m>
                <a:r>
                  <a:rPr lang="fa-IR" dirty="0">
                    <a:solidFill>
                      <a:schemeClr val="tx1"/>
                    </a:solidFill>
                    <a:cs typeface="B Nazanin" panose="00000400000000000000" pitchFamily="2" charset="-78"/>
                  </a:rPr>
                  <a:t> عنصر کوچک </a:t>
                </a:r>
                <a14:m>
                  <m:oMath xmlns:m="http://schemas.openxmlformats.org/officeDocument/2006/math">
                    <m:r>
                      <a:rPr lang="en-US" i="1" dirty="0" smtClean="0">
                        <a:solidFill>
                          <a:schemeClr val="tx1"/>
                        </a:solidFill>
                        <a:latin typeface="Cambria Math" panose="02040503050406030204" pitchFamily="18" charset="0"/>
                      </a:rPr>
                      <m:t>𝐿</m:t>
                    </m:r>
                  </m:oMath>
                </a14:m>
                <a:r>
                  <a:rPr lang="fa-IR" dirty="0">
                    <a:solidFill>
                      <a:schemeClr val="tx1"/>
                    </a:solidFill>
                    <a:cs typeface="B Nazanin" panose="00000400000000000000" pitchFamily="2" charset="-78"/>
                  </a:rPr>
                  <a:t> و </a:t>
                </a:r>
                <a14:m>
                  <m:oMath xmlns:m="http://schemas.openxmlformats.org/officeDocument/2006/math">
                    <m:r>
                      <a:rPr lang="en-US" i="1" dirty="0" smtClean="0">
                        <a:solidFill>
                          <a:schemeClr val="tx1"/>
                        </a:solidFill>
                        <a:latin typeface="Cambria Math" panose="02040503050406030204" pitchFamily="18" charset="0"/>
                      </a:rPr>
                      <m:t>𝑅</m:t>
                    </m:r>
                  </m:oMath>
                </a14:m>
                <a:r>
                  <a:rPr lang="fa-IR" dirty="0">
                    <a:solidFill>
                      <a:schemeClr val="tx1"/>
                    </a:solidFill>
                    <a:cs typeface="B Nazanin" panose="00000400000000000000" pitchFamily="2" charset="-78"/>
                  </a:rPr>
                  <a:t> است، و از آن جایی که </a:t>
                </a:r>
                <a14:m>
                  <m:oMath xmlns:m="http://schemas.openxmlformats.org/officeDocument/2006/math">
                    <m:r>
                      <a:rPr lang="en-US" i="1" dirty="0" smtClean="0">
                        <a:solidFill>
                          <a:schemeClr val="tx1"/>
                        </a:solidFill>
                        <a:latin typeface="Cambria Math" panose="02040503050406030204" pitchFamily="18" charset="0"/>
                      </a:rPr>
                      <m:t>𝑖</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𝑗</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oMath>
                </a14:m>
                <a:r>
                  <a:rPr lang="fa-IR" dirty="0">
                    <a:solidFill>
                      <a:schemeClr val="tx1"/>
                    </a:solidFill>
                    <a:cs typeface="B Nazanin" panose="00000400000000000000" pitchFamily="2" charset="-78"/>
                  </a:rPr>
                  <a:t>، هر دو عنصر </a:t>
                </a:r>
                <a14:m>
                  <m:oMath xmlns:m="http://schemas.openxmlformats.org/officeDocument/2006/math">
                    <m:r>
                      <a:rPr lang="en-US" i="1" dirty="0" smtClean="0">
                        <a:solidFill>
                          <a:schemeClr val="tx1"/>
                        </a:solidFill>
                        <a:latin typeface="Cambria Math" panose="02040503050406030204" pitchFamily="18" charset="0"/>
                      </a:rPr>
                      <m:t>𝐿</m:t>
                    </m:r>
                    <m:r>
                      <a:rPr lang="en-US" i="1" dirty="0" smtClean="0">
                        <a:solidFill>
                          <a:schemeClr val="tx1"/>
                        </a:solidFill>
                        <a:latin typeface="Cambria Math" panose="02040503050406030204" pitchFamily="18" charset="0"/>
                      </a:rPr>
                      <m:t>[</m:t>
                    </m:r>
                    <m:r>
                      <a:rPr lang="en-US" i="1" dirty="0" err="1" smtClean="0">
                        <a:solidFill>
                          <a:schemeClr val="tx1"/>
                        </a:solidFill>
                        <a:latin typeface="Cambria Math" panose="02040503050406030204" pitchFamily="18" charset="0"/>
                      </a:rPr>
                      <m:t>𝑖</m:t>
                    </m:r>
                    <m:r>
                      <a:rPr lang="en-US" i="1" dirty="0" smtClean="0">
                        <a:solidFill>
                          <a:schemeClr val="tx1"/>
                        </a:solidFill>
                        <a:latin typeface="Cambria Math" panose="02040503050406030204" pitchFamily="18" charset="0"/>
                      </a:rPr>
                      <m:t>]</m:t>
                    </m:r>
                    <m:r>
                      <a:rPr lang="fa-IR" i="1" dirty="0" smtClean="0">
                        <a:solidFill>
                          <a:schemeClr val="tx1"/>
                        </a:solidFill>
                        <a:latin typeface="Cambria Math" panose="02040503050406030204" pitchFamily="18" charset="0"/>
                      </a:rPr>
                      <m:t> </m:t>
                    </m:r>
                  </m:oMath>
                </a14:m>
                <a:r>
                  <a:rPr lang="fa-IR" dirty="0">
                    <a:solidFill>
                      <a:schemeClr val="tx1"/>
                    </a:solidFill>
                    <a:cs typeface="B Nazanin" panose="00000400000000000000" pitchFamily="2" charset="-78"/>
                  </a:rPr>
                  <a:t>و </a:t>
                </a:r>
                <a14:m>
                  <m:oMath xmlns:m="http://schemas.openxmlformats.org/officeDocument/2006/math">
                    <m:r>
                      <a:rPr lang="en-US" i="1" dirty="0" smtClean="0">
                        <a:solidFill>
                          <a:schemeClr val="tx1"/>
                        </a:solidFill>
                        <a:latin typeface="Cambria Math" panose="02040503050406030204" pitchFamily="18" charset="0"/>
                      </a:rPr>
                      <m:t>𝑅</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𝑗</m:t>
                    </m:r>
                    <m:r>
                      <a:rPr lang="en-US" i="1" dirty="0" smtClean="0">
                        <a:solidFill>
                          <a:schemeClr val="tx1"/>
                        </a:solidFill>
                        <a:latin typeface="Cambria Math" panose="02040503050406030204" pitchFamily="18" charset="0"/>
                      </a:rPr>
                      <m:t>]</m:t>
                    </m:r>
                  </m:oMath>
                </a14:m>
                <a:r>
                  <a:rPr lang="fa-IR" dirty="0">
                    <a:solidFill>
                      <a:schemeClr val="tx1"/>
                    </a:solidFill>
                    <a:cs typeface="B Nazanin" panose="00000400000000000000" pitchFamily="2" charset="-78"/>
                  </a:rPr>
                  <a:t> کوچک ترین عناصر زیر آرایه های مربوطه هستند که هنوز در </a:t>
                </a:r>
                <a14:m>
                  <m:oMath xmlns:m="http://schemas.openxmlformats.org/officeDocument/2006/math">
                    <m:r>
                      <a:rPr lang="en-US" i="1" dirty="0" smtClean="0">
                        <a:solidFill>
                          <a:schemeClr val="tx1"/>
                        </a:solidFill>
                        <a:latin typeface="Cambria Math" panose="02040503050406030204" pitchFamily="18" charset="0"/>
                      </a:rPr>
                      <m:t>𝐴</m:t>
                    </m:r>
                  </m:oMath>
                </a14:m>
                <a:r>
                  <a:rPr lang="fa-IR" dirty="0">
                    <a:solidFill>
                      <a:schemeClr val="tx1"/>
                    </a:solidFill>
                    <a:cs typeface="B Nazanin" panose="00000400000000000000" pitchFamily="2" charset="-78"/>
                  </a:rPr>
                  <a:t> کپی نشده اند.</a:t>
                </a:r>
                <a:endParaRPr lang="fa-IR"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E0805CC0-A630-DB6F-1EDB-2B972E27DB6D}"/>
                  </a:ext>
                </a:extLst>
              </p:cNvPr>
              <p:cNvSpPr>
                <a:spLocks noGrp="1" noRot="1" noChangeAspect="1" noMove="1" noResize="1" noEditPoints="1" noAdjustHandles="1" noChangeArrowheads="1" noChangeShapeType="1" noTextEdit="1"/>
              </p:cNvSpPr>
              <p:nvPr>
                <p:ph idx="1"/>
              </p:nvPr>
            </p:nvSpPr>
            <p:spPr>
              <a:xfrm>
                <a:off x="647700" y="2438400"/>
                <a:ext cx="7848600" cy="1676400"/>
              </a:xfrm>
              <a:blipFill>
                <a:blip r:embed="rId2"/>
                <a:stretch>
                  <a:fillRect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77F4A7D-77B8-5E8B-9F9D-2F5B05820CBF}"/>
              </a:ext>
            </a:extLst>
          </p:cNvPr>
          <p:cNvSpPr>
            <a:spLocks noGrp="1"/>
          </p:cNvSpPr>
          <p:nvPr>
            <p:ph type="sldNum" sz="quarter" idx="10"/>
          </p:nvPr>
        </p:nvSpPr>
        <p:spPr/>
        <p:txBody>
          <a:bodyPr/>
          <a:lstStyle/>
          <a:p>
            <a:fld id="{BB936EA6-75EA-BC43-847D-098704264B3C}" type="slidenum">
              <a:rPr lang="en-US" smtClean="0"/>
              <a:pPr/>
              <a:t>10</a:t>
            </a:fld>
            <a:endParaRPr lang="en-US" sz="1400"/>
          </a:p>
        </p:txBody>
      </p:sp>
      <p:sp>
        <p:nvSpPr>
          <p:cNvPr id="5" name="Content Placeholder 2">
            <a:extLst>
              <a:ext uri="{FF2B5EF4-FFF2-40B4-BE49-F238E27FC236}">
                <a16:creationId xmlns:a16="http://schemas.microsoft.com/office/drawing/2014/main" id="{B26FB5A0-D232-0FE6-7FE1-3F7F6AF7AEF9}"/>
              </a:ext>
            </a:extLst>
          </p:cNvPr>
          <p:cNvSpPr txBox="1">
            <a:spLocks/>
          </p:cNvSpPr>
          <p:nvPr/>
        </p:nvSpPr>
        <p:spPr bwMode="auto">
          <a:xfrm>
            <a:off x="647700" y="914400"/>
            <a:ext cx="7848600" cy="16764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rtl="0" eaLnBrk="0" fontAlgn="base" hangingPunct="0">
              <a:lnSpc>
                <a:spcPts val="2600"/>
              </a:lnSpc>
              <a:spcBef>
                <a:spcPct val="0"/>
              </a:spcBef>
              <a:spcAft>
                <a:spcPct val="0"/>
              </a:spcAft>
              <a:buClr>
                <a:srgbClr val="003399"/>
              </a:buClr>
              <a:buSzPct val="50000"/>
              <a:buFont typeface="Monotype Sorts" charset="2"/>
              <a:defRPr kumimoji="1">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charset="2"/>
              <a:buChar char="n"/>
              <a:defRPr kumimoji="1">
                <a:solidFill>
                  <a:schemeClr val="tx1"/>
                </a:solidFill>
                <a:latin typeface="+mn-lt"/>
                <a:ea typeface="ＭＳ Ｐゴシック" charset="-128"/>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ea typeface="ＭＳ Ｐゴシック" charset="-128"/>
              </a:defRPr>
            </a:lvl3pPr>
            <a:lvl4pPr marL="1147763" indent="-404813" algn="l" rtl="0" eaLnBrk="0" fontAlgn="base" hangingPunct="0">
              <a:lnSpc>
                <a:spcPts val="2600"/>
              </a:lnSpc>
              <a:spcBef>
                <a:spcPct val="0"/>
              </a:spcBef>
              <a:spcAft>
                <a:spcPct val="0"/>
              </a:spcAft>
              <a:buClr>
                <a:schemeClr val="tx1"/>
              </a:buClr>
              <a:buFont typeface="Wingdings" charset="2"/>
              <a:buChar char="!"/>
              <a:defRPr kumimoji="1">
                <a:solidFill>
                  <a:schemeClr val="tx1"/>
                </a:solidFill>
                <a:latin typeface="+mn-lt"/>
                <a:ea typeface="ＭＳ Ｐゴシック" charset="-128"/>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9pPr>
          </a:lstStyle>
          <a:p>
            <a:pPr algn="r" rtl="1"/>
            <a:r>
              <a:rPr lang="fa-IR" kern="0" dirty="0">
                <a:cs typeface="B Nazanin" panose="00000400000000000000" pitchFamily="2" charset="-78"/>
              </a:rPr>
              <a:t>باید نشان دهیم که این ثابت حلقه قبل از اولین اجرای حلقه </a:t>
            </a:r>
            <a:r>
              <a:rPr lang="en-US" kern="0" dirty="0">
                <a:cs typeface="B Nazanin" panose="00000400000000000000" pitchFamily="2" charset="-78"/>
              </a:rPr>
              <a:t>for</a:t>
            </a:r>
            <a:r>
              <a:rPr lang="fa-IR" kern="0" dirty="0">
                <a:cs typeface="B Nazanin" panose="00000400000000000000" pitchFamily="2" charset="-78"/>
              </a:rPr>
              <a:t> خطوط 12 تا 17 برقرار است، هر تکرار حلقه، ثابت حلقه را حفظ می کند، و ثابت حلقه یک خصوصیت مفید برای نشان دادن صحت الگوریتم پس از پایان حلقه فراهم می کند. </a:t>
            </a:r>
          </a:p>
        </p:txBody>
      </p:sp>
    </p:spTree>
    <p:extLst>
      <p:ext uri="{BB962C8B-B14F-4D97-AF65-F5344CB8AC3E}">
        <p14:creationId xmlns:p14="http://schemas.microsoft.com/office/powerpoint/2010/main" val="2624625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01F4-DFC4-FEFD-ADF9-95D5DA56EDFC}"/>
              </a:ext>
            </a:extLst>
          </p:cNvPr>
          <p:cNvSpPr>
            <a:spLocks noGrp="1"/>
          </p:cNvSpPr>
          <p:nvPr>
            <p:ph type="title"/>
          </p:nvPr>
        </p:nvSpPr>
        <p:spPr/>
        <p:txBody>
          <a:bodyPr/>
          <a:lstStyle/>
          <a:p>
            <a:r>
              <a:rPr lang="fa-IR" dirty="0"/>
              <a:t>صحت الگوریتم ادغام</a:t>
            </a:r>
            <a:endParaRPr lang="en-US" dirty="0"/>
          </a:p>
        </p:txBody>
      </p:sp>
      <p:sp>
        <p:nvSpPr>
          <p:cNvPr id="3" name="Content Placeholder 2">
            <a:extLst>
              <a:ext uri="{FF2B5EF4-FFF2-40B4-BE49-F238E27FC236}">
                <a16:creationId xmlns:a16="http://schemas.microsoft.com/office/drawing/2014/main" id="{30000E79-C9BB-045C-0CC3-176A6205B2C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5651FBC-F0D4-7A5F-4E4C-E49E8F2945D5}"/>
              </a:ext>
            </a:extLst>
          </p:cNvPr>
          <p:cNvSpPr>
            <a:spLocks noGrp="1"/>
          </p:cNvSpPr>
          <p:nvPr>
            <p:ph type="sldNum" sz="quarter" idx="10"/>
          </p:nvPr>
        </p:nvSpPr>
        <p:spPr/>
        <p:txBody>
          <a:bodyPr/>
          <a:lstStyle/>
          <a:p>
            <a:fld id="{BB936EA6-75EA-BC43-847D-098704264B3C}" type="slidenum">
              <a:rPr lang="en-US" smtClean="0"/>
              <a:pPr/>
              <a:t>11</a:t>
            </a:fld>
            <a:endParaRPr lang="en-US" sz="1400"/>
          </a:p>
        </p:txBody>
      </p:sp>
      <p:pic>
        <p:nvPicPr>
          <p:cNvPr id="6" name="Picture 5">
            <a:extLst>
              <a:ext uri="{FF2B5EF4-FFF2-40B4-BE49-F238E27FC236}">
                <a16:creationId xmlns:a16="http://schemas.microsoft.com/office/drawing/2014/main" id="{95EDDC05-B640-6D50-F378-480A1BEDA8D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61987" y="604838"/>
            <a:ext cx="7820025" cy="6029325"/>
          </a:xfrm>
          <a:prstGeom prst="rect">
            <a:avLst/>
          </a:prstGeom>
        </p:spPr>
      </p:pic>
    </p:spTree>
    <p:extLst>
      <p:ext uri="{BB962C8B-B14F-4D97-AF65-F5344CB8AC3E}">
        <p14:creationId xmlns:p14="http://schemas.microsoft.com/office/powerpoint/2010/main" val="332447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1E5BF-CF05-B530-9F80-EE815AAB31F0}"/>
              </a:ext>
            </a:extLst>
          </p:cNvPr>
          <p:cNvSpPr>
            <a:spLocks noGrp="1"/>
          </p:cNvSpPr>
          <p:nvPr>
            <p:ph type="title"/>
          </p:nvPr>
        </p:nvSpPr>
        <p:spPr/>
        <p:txBody>
          <a:bodyPr/>
          <a:lstStyle/>
          <a:p>
            <a:r>
              <a:rPr lang="fa-IR" dirty="0"/>
              <a:t>صحت الگوریتم ادغام</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673417-D4AB-4914-B004-3889E0C9A28D}"/>
                  </a:ext>
                </a:extLst>
              </p:cNvPr>
              <p:cNvSpPr>
                <a:spLocks noGrp="1"/>
              </p:cNvSpPr>
              <p:nvPr>
                <p:ph idx="1"/>
              </p:nvPr>
            </p:nvSpPr>
            <p:spPr/>
            <p:txBody>
              <a:bodyPr/>
              <a:lstStyle/>
              <a:p>
                <a:pPr algn="r" rtl="1"/>
                <a:r>
                  <a:rPr lang="fa-IR" dirty="0"/>
                  <a:t>ادامه یا نگهداشت : </a:t>
                </a:r>
              </a:p>
              <a:p>
                <a:pPr algn="r" rtl="1"/>
                <a:r>
                  <a:rPr lang="fa-IR" dirty="0"/>
                  <a:t>برای اینکه نشان دهیم هر تکرار حلقه، ثابت حلقه را حفظ می کند، اجازه دهید فرض کنیم </a:t>
                </a:r>
                <a14:m>
                  <m:oMath xmlns:m="http://schemas.openxmlformats.org/officeDocument/2006/math">
                    <m:r>
                      <a:rPr lang="en-US" b="0" i="1" smtClean="0">
                        <a:latin typeface="Cambria Math" panose="02040503050406030204" pitchFamily="18" charset="0"/>
                      </a:rPr>
                      <m:t>𝐿</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fa-IR" dirty="0"/>
                  <a:t> . در این صورت </a:t>
                </a:r>
                <a14:m>
                  <m:oMath xmlns:m="http://schemas.openxmlformats.org/officeDocument/2006/math">
                    <m:r>
                      <a:rPr lang="en-US" b="0" i="1" smtClean="0">
                        <a:latin typeface="Cambria Math" panose="02040503050406030204" pitchFamily="18" charset="0"/>
                      </a:rPr>
                      <m:t>𝐿</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oMath>
                </a14:m>
                <a:r>
                  <a:rPr lang="fa-IR" dirty="0"/>
                  <a:t> کوچک ترین عنصری است که هنوز در </a:t>
                </a:r>
                <a14:m>
                  <m:oMath xmlns:m="http://schemas.openxmlformats.org/officeDocument/2006/math">
                    <m:r>
                      <a:rPr lang="en-US" i="1" dirty="0" smtClean="0">
                        <a:latin typeface="Cambria Math" panose="02040503050406030204" pitchFamily="18" charset="0"/>
                      </a:rPr>
                      <m:t>𝐴</m:t>
                    </m:r>
                  </m:oMath>
                </a14:m>
                <a:r>
                  <a:rPr lang="fa-IR" dirty="0"/>
                  <a:t> کپی نشده است. از آنجایی که هنوز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a14:m>
                <a:r>
                  <a:rPr lang="fa-IR" dirty="0"/>
                  <a:t> حاوی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𝑝</m:t>
                    </m:r>
                  </m:oMath>
                </a14:m>
                <a:r>
                  <a:rPr lang="fa-IR" dirty="0"/>
                  <a:t> عنصر کوچک است، بعد از اینکه در خط 14 مقدار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fa-IR" dirty="0"/>
                  <a:t> در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oMath>
                </a14:m>
                <a:r>
                  <a:rPr lang="fa-IR" dirty="0"/>
                  <a:t> کپی شد، زیر آرایه ی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 .. </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a14:m>
                <a:r>
                  <a:rPr lang="fa-IR" dirty="0"/>
                  <a:t> حاوی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oMath>
                </a14:m>
                <a:r>
                  <a:rPr lang="fa-IR" dirty="0"/>
                  <a:t> عنصر کوچک خواهد بود.  افزایش </a:t>
                </a:r>
                <a14:m>
                  <m:oMath xmlns:m="http://schemas.openxmlformats.org/officeDocument/2006/math">
                    <m:r>
                      <a:rPr lang="en-US" b="0" i="1" smtClean="0">
                        <a:latin typeface="Cambria Math" panose="02040503050406030204" pitchFamily="18" charset="0"/>
                      </a:rPr>
                      <m:t>𝑘</m:t>
                    </m:r>
                  </m:oMath>
                </a14:m>
                <a:r>
                  <a:rPr lang="fa-IR" dirty="0"/>
                  <a:t> ( در سرآیند حلقه </a:t>
                </a:r>
                <a14:m>
                  <m:oMath xmlns:m="http://schemas.openxmlformats.org/officeDocument/2006/math">
                    <m:r>
                      <a:rPr lang="en-US" i="1" dirty="0" smtClean="0">
                        <a:latin typeface="Cambria Math" panose="02040503050406030204" pitchFamily="18" charset="0"/>
                      </a:rPr>
                      <m:t>𝑓𝑜𝑟</m:t>
                    </m:r>
                  </m:oMath>
                </a14:m>
                <a:r>
                  <a:rPr lang="fa-IR" dirty="0"/>
                  <a:t> ) و </a:t>
                </a:r>
                <a14:m>
                  <m:oMath xmlns:m="http://schemas.openxmlformats.org/officeDocument/2006/math">
                    <m:r>
                      <a:rPr lang="en-US" b="0" i="1" smtClean="0">
                        <a:latin typeface="Cambria Math" panose="02040503050406030204" pitchFamily="18" charset="0"/>
                      </a:rPr>
                      <m:t>𝑖</m:t>
                    </m:r>
                  </m:oMath>
                </a14:m>
                <a:r>
                  <a:rPr lang="fa-IR" dirty="0"/>
                  <a:t> (در خط 15) دوباره ثابت حلقه را برای تکرار بعدی برقرار می کند. در عوض اگر </a:t>
                </a:r>
                <a14:m>
                  <m:oMath xmlns:m="http://schemas.openxmlformats.org/officeDocument/2006/math">
                    <m:r>
                      <a:rPr lang="en-US" b="0" i="1" smtClean="0">
                        <a:latin typeface="Cambria Math" panose="02040503050406030204" pitchFamily="18" charset="0"/>
                      </a:rPr>
                      <m:t>𝐿</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&gt;</m:t>
                    </m:r>
                    <m:r>
                      <a:rPr lang="en-US" b="0" i="1" smtClean="0">
                        <a:latin typeface="Cambria Math" panose="02040503050406030204" pitchFamily="18" charset="0"/>
                      </a:rPr>
                      <m:t>𝑅</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oMath>
                </a14:m>
                <a:r>
                  <a:rPr lang="fa-IR" dirty="0"/>
                  <a:t> ، آن گاه در خطوط 17-16 عملیات مورد نیاز برای برقراری ثابت حلقه انجام خواهد شد.</a:t>
                </a:r>
                <a:endParaRPr lang="en-US" dirty="0"/>
              </a:p>
            </p:txBody>
          </p:sp>
        </mc:Choice>
        <mc:Fallback xmlns="">
          <p:sp>
            <p:nvSpPr>
              <p:cNvPr id="3" name="Content Placeholder 2">
                <a:extLst>
                  <a:ext uri="{FF2B5EF4-FFF2-40B4-BE49-F238E27FC236}">
                    <a16:creationId xmlns:a16="http://schemas.microsoft.com/office/drawing/2014/main" id="{56673417-D4AB-4914-B004-3889E0C9A28D}"/>
                  </a:ext>
                </a:extLst>
              </p:cNvPr>
              <p:cNvSpPr>
                <a:spLocks noGrp="1" noRot="1" noChangeAspect="1" noMove="1" noResize="1" noEditPoints="1" noAdjustHandles="1" noChangeArrowheads="1" noChangeShapeType="1" noTextEdit="1"/>
              </p:cNvSpPr>
              <p:nvPr>
                <p:ph idx="1"/>
              </p:nvPr>
            </p:nvSpPr>
            <p:spPr>
              <a:blipFill>
                <a:blip r:embed="rId2"/>
                <a:stretch>
                  <a:fillRect l="-1242"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8132449-B235-414D-AC71-81627BA8BB07}"/>
              </a:ext>
            </a:extLst>
          </p:cNvPr>
          <p:cNvSpPr>
            <a:spLocks noGrp="1"/>
          </p:cNvSpPr>
          <p:nvPr>
            <p:ph type="sldNum" sz="quarter" idx="10"/>
          </p:nvPr>
        </p:nvSpPr>
        <p:spPr/>
        <p:txBody>
          <a:bodyPr/>
          <a:lstStyle/>
          <a:p>
            <a:fld id="{BB936EA6-75EA-BC43-847D-098704264B3C}" type="slidenum">
              <a:rPr lang="en-US" smtClean="0"/>
              <a:pPr/>
              <a:t>12</a:t>
            </a:fld>
            <a:endParaRPr lang="en-US" sz="1400"/>
          </a:p>
        </p:txBody>
      </p:sp>
    </p:spTree>
    <p:extLst>
      <p:ext uri="{BB962C8B-B14F-4D97-AF65-F5344CB8AC3E}">
        <p14:creationId xmlns:p14="http://schemas.microsoft.com/office/powerpoint/2010/main" val="4141528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93E1-8C72-3731-9A72-7339000CA1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1D6835-AD86-7A76-15A4-9A45C3982EC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84F14BD-1FC4-7179-339D-0D2EFEEEA286}"/>
              </a:ext>
            </a:extLst>
          </p:cNvPr>
          <p:cNvSpPr>
            <a:spLocks noGrp="1"/>
          </p:cNvSpPr>
          <p:nvPr>
            <p:ph type="sldNum" sz="quarter" idx="10"/>
          </p:nvPr>
        </p:nvSpPr>
        <p:spPr/>
        <p:txBody>
          <a:bodyPr/>
          <a:lstStyle/>
          <a:p>
            <a:fld id="{BB936EA6-75EA-BC43-847D-098704264B3C}" type="slidenum">
              <a:rPr lang="en-US" smtClean="0"/>
              <a:pPr/>
              <a:t>13</a:t>
            </a:fld>
            <a:endParaRPr lang="en-US" sz="1400"/>
          </a:p>
        </p:txBody>
      </p:sp>
      <p:pic>
        <p:nvPicPr>
          <p:cNvPr id="6" name="Picture 5">
            <a:extLst>
              <a:ext uri="{FF2B5EF4-FFF2-40B4-BE49-F238E27FC236}">
                <a16:creationId xmlns:a16="http://schemas.microsoft.com/office/drawing/2014/main" id="{DF89972D-E8D3-68A1-1BD6-2F3CEADC8F7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655360" y="38100"/>
            <a:ext cx="5600700" cy="6781800"/>
          </a:xfrm>
          <a:prstGeom prst="rect">
            <a:avLst/>
          </a:prstGeom>
        </p:spPr>
      </p:pic>
    </p:spTree>
    <p:extLst>
      <p:ext uri="{BB962C8B-B14F-4D97-AF65-F5344CB8AC3E}">
        <p14:creationId xmlns:p14="http://schemas.microsoft.com/office/powerpoint/2010/main" val="4198520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4EB1-8FE0-6688-DA3F-5E1907935ADB}"/>
              </a:ext>
            </a:extLst>
          </p:cNvPr>
          <p:cNvSpPr>
            <a:spLocks noGrp="1"/>
          </p:cNvSpPr>
          <p:nvPr>
            <p:ph type="title"/>
          </p:nvPr>
        </p:nvSpPr>
        <p:spPr/>
        <p:txBody>
          <a:bodyPr/>
          <a:lstStyle/>
          <a:p>
            <a:r>
              <a:rPr lang="fa-IR" dirty="0"/>
              <a:t>صحت الگوریتم ادغام</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5A6DD8-D82C-7F3A-86B9-757F8CCC6F20}"/>
                  </a:ext>
                </a:extLst>
              </p:cNvPr>
              <p:cNvSpPr>
                <a:spLocks noGrp="1"/>
              </p:cNvSpPr>
              <p:nvPr>
                <p:ph idx="1"/>
              </p:nvPr>
            </p:nvSpPr>
            <p:spPr/>
            <p:txBody>
              <a:bodyPr/>
              <a:lstStyle/>
              <a:p>
                <a:pPr algn="r" rtl="1"/>
                <a:r>
                  <a:rPr lang="fa-IR" dirty="0"/>
                  <a:t>پایان</a:t>
                </a:r>
              </a:p>
              <a:p>
                <a:pPr algn="r" rtl="1"/>
                <a:r>
                  <a:rPr lang="fa-IR" dirty="0">
                    <a:solidFill>
                      <a:schemeClr val="tx1"/>
                    </a:solidFill>
                  </a:rPr>
                  <a:t>بعد از خروج از حلقه داریم </a:t>
                </a:r>
                <a14:m>
                  <m:oMath xmlns:m="http://schemas.openxmlformats.org/officeDocument/2006/math">
                    <m:r>
                      <a:rPr lang="en-US" i="1" dirty="0" smtClean="0">
                        <a:solidFill>
                          <a:schemeClr val="tx1"/>
                        </a:solidFill>
                        <a:latin typeface="Cambria Math" panose="02040503050406030204" pitchFamily="18" charset="0"/>
                      </a:rPr>
                      <m:t>𝑘</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𝑟</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r>
                      <a:rPr lang="fa-IR" i="1" dirty="0">
                        <a:solidFill>
                          <a:schemeClr val="tx1"/>
                        </a:solidFill>
                        <a:latin typeface="Cambria Math" panose="02040503050406030204" pitchFamily="18" charset="0"/>
                      </a:rPr>
                      <m:t> </m:t>
                    </m:r>
                  </m:oMath>
                </a14:m>
                <a:r>
                  <a:rPr lang="fa-IR" dirty="0">
                    <a:solidFill>
                      <a:schemeClr val="tx1"/>
                    </a:solidFill>
                  </a:rPr>
                  <a:t>. طبق ثابت حلقه زیر آرایه ی </a:t>
                </a:r>
                <a14:m>
                  <m:oMath xmlns:m="http://schemas.openxmlformats.org/officeDocument/2006/math">
                    <m:r>
                      <a:rPr lang="en-US" i="1" dirty="0" smtClean="0">
                        <a:solidFill>
                          <a:schemeClr val="tx1"/>
                        </a:solidFill>
                        <a:latin typeface="Cambria Math" panose="02040503050406030204" pitchFamily="18" charset="0"/>
                      </a:rPr>
                      <m:t>𝐴</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𝑝</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𝑘</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r>
                      <a:rPr lang="en-US" i="1" dirty="0" smtClean="0">
                        <a:solidFill>
                          <a:schemeClr val="tx1"/>
                        </a:solidFill>
                        <a:latin typeface="Cambria Math" panose="02040503050406030204" pitchFamily="18" charset="0"/>
                      </a:rPr>
                      <m:t>] </m:t>
                    </m:r>
                  </m:oMath>
                </a14:m>
                <a:r>
                  <a:rPr lang="fa-IR" dirty="0">
                    <a:solidFill>
                      <a:schemeClr val="tx1"/>
                    </a:solidFill>
                  </a:rPr>
                  <a:t>، که همان </a:t>
                </a:r>
                <a14:m>
                  <m:oMath xmlns:m="http://schemas.openxmlformats.org/officeDocument/2006/math">
                    <m:r>
                      <a:rPr lang="en-US" i="1" dirty="0" smtClean="0">
                        <a:solidFill>
                          <a:schemeClr val="tx1"/>
                        </a:solidFill>
                        <a:latin typeface="Cambria Math" panose="02040503050406030204" pitchFamily="18" charset="0"/>
                      </a:rPr>
                      <m:t>𝐴</m:t>
                    </m:r>
                    <m:r>
                      <a:rPr lang="en-US" i="1" dirty="0" smtClean="0">
                        <a:solidFill>
                          <a:schemeClr val="tx1"/>
                        </a:solidFill>
                        <a:latin typeface="Cambria Math" panose="02040503050406030204" pitchFamily="18" charset="0"/>
                      </a:rPr>
                      <m:t>[</m:t>
                    </m:r>
                    <m:r>
                      <a:rPr lang="en-US" i="1" dirty="0" err="1" smtClean="0">
                        <a:solidFill>
                          <a:schemeClr val="tx1"/>
                        </a:solidFill>
                        <a:latin typeface="Cambria Math" panose="02040503050406030204" pitchFamily="18" charset="0"/>
                      </a:rPr>
                      <m:t>𝑝</m:t>
                    </m:r>
                    <m:r>
                      <a:rPr lang="en-US" i="1" dirty="0" err="1" smtClean="0">
                        <a:solidFill>
                          <a:schemeClr val="tx1"/>
                        </a:solidFill>
                        <a:latin typeface="Cambria Math" panose="02040503050406030204" pitchFamily="18" charset="0"/>
                      </a:rPr>
                      <m:t>..</m:t>
                    </m:r>
                    <m:r>
                      <a:rPr lang="en-US" i="1" dirty="0" err="1" smtClean="0">
                        <a:solidFill>
                          <a:schemeClr val="tx1"/>
                        </a:solidFill>
                        <a:latin typeface="Cambria Math" panose="02040503050406030204" pitchFamily="18" charset="0"/>
                      </a:rPr>
                      <m:t>𝑟</m:t>
                    </m:r>
                    <m:r>
                      <a:rPr lang="en-US" i="1" dirty="0" smtClean="0">
                        <a:solidFill>
                          <a:schemeClr val="tx1"/>
                        </a:solidFill>
                        <a:latin typeface="Cambria Math" panose="02040503050406030204" pitchFamily="18" charset="0"/>
                      </a:rPr>
                      <m:t>]</m:t>
                    </m:r>
                    <m:r>
                      <a:rPr lang="fa-IR" i="1" dirty="0">
                        <a:solidFill>
                          <a:schemeClr val="tx1"/>
                        </a:solidFill>
                        <a:latin typeface="Cambria Math" panose="02040503050406030204" pitchFamily="18" charset="0"/>
                      </a:rPr>
                      <m:t> </m:t>
                    </m:r>
                  </m:oMath>
                </a14:m>
                <a:r>
                  <a:rPr lang="fa-IR" dirty="0">
                    <a:solidFill>
                      <a:schemeClr val="tx1"/>
                    </a:solidFill>
                  </a:rPr>
                  <a:t>است، حاوی </a:t>
                </a:r>
                <a14:m>
                  <m:oMath xmlns:m="http://schemas.openxmlformats.org/officeDocument/2006/math">
                    <m:r>
                      <a:rPr lang="en-US" i="1" dirty="0" smtClean="0">
                        <a:solidFill>
                          <a:schemeClr val="tx1"/>
                        </a:solidFill>
                        <a:latin typeface="Cambria Math" panose="02040503050406030204" pitchFamily="18" charset="0"/>
                      </a:rPr>
                      <m:t>𝑘</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𝑝</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𝑟</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𝑝</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r>
                      <a:rPr lang="fa-IR" i="1" dirty="0" smtClean="0">
                        <a:solidFill>
                          <a:schemeClr val="tx1"/>
                        </a:solidFill>
                        <a:latin typeface="Cambria Math" panose="02040503050406030204" pitchFamily="18" charset="0"/>
                      </a:rPr>
                      <m:t> </m:t>
                    </m:r>
                  </m:oMath>
                </a14:m>
                <a:r>
                  <a:rPr lang="fa-IR" dirty="0">
                    <a:solidFill>
                      <a:schemeClr val="tx1"/>
                    </a:solidFill>
                  </a:rPr>
                  <a:t>عنصر کوچک آرایه های </a:t>
                </a:r>
                <a14:m>
                  <m:oMath xmlns:m="http://schemas.openxmlformats.org/officeDocument/2006/math">
                    <m:r>
                      <a:rPr lang="en-US" i="1" dirty="0" smtClean="0">
                        <a:solidFill>
                          <a:schemeClr val="tx1"/>
                        </a:solidFill>
                        <a:latin typeface="Cambria Math" panose="02040503050406030204" pitchFamily="18" charset="0"/>
                      </a:rPr>
                      <m:t>𝐿</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r>
                      <a:rPr lang="en-US" i="1" dirty="0" smtClean="0">
                        <a:solidFill>
                          <a:schemeClr val="tx1"/>
                        </a:solidFill>
                        <a:latin typeface="Cambria Math" panose="02040503050406030204" pitchFamily="18" charset="0"/>
                      </a:rPr>
                      <m:t>..</m:t>
                    </m:r>
                    <m:sSub>
                      <m:sSubPr>
                        <m:ctrlPr>
                          <a:rPr lang="en-US" i="1" dirty="0" smtClean="0">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𝑛</m:t>
                        </m:r>
                      </m:e>
                      <m:sub>
                        <m:r>
                          <a:rPr lang="en-US" i="1" dirty="0" smtClean="0">
                            <a:solidFill>
                              <a:schemeClr val="tx1"/>
                            </a:solidFill>
                            <a:latin typeface="Cambria Math" panose="02040503050406030204" pitchFamily="18" charset="0"/>
                          </a:rPr>
                          <m:t>1</m:t>
                        </m:r>
                      </m:sub>
                    </m:sSub>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r>
                      <a:rPr lang="en-US" i="1" dirty="0" smtClean="0">
                        <a:solidFill>
                          <a:schemeClr val="tx1"/>
                        </a:solidFill>
                        <a:latin typeface="Cambria Math" panose="02040503050406030204" pitchFamily="18" charset="0"/>
                      </a:rPr>
                      <m:t>] </m:t>
                    </m:r>
                  </m:oMath>
                </a14:m>
                <a:r>
                  <a:rPr lang="fa-IR" dirty="0">
                    <a:solidFill>
                      <a:schemeClr val="tx1"/>
                    </a:solidFill>
                  </a:rPr>
                  <a:t>و </a:t>
                </a:r>
                <a14:m>
                  <m:oMath xmlns:m="http://schemas.openxmlformats.org/officeDocument/2006/math">
                    <m:r>
                      <a:rPr lang="en-US" i="1" dirty="0" smtClean="0">
                        <a:solidFill>
                          <a:schemeClr val="tx1"/>
                        </a:solidFill>
                        <a:latin typeface="Cambria Math" panose="02040503050406030204" pitchFamily="18" charset="0"/>
                      </a:rPr>
                      <m:t>𝑅</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r>
                      <a:rPr lang="en-US" i="1" dirty="0" smtClean="0">
                        <a:solidFill>
                          <a:schemeClr val="tx1"/>
                        </a:solidFill>
                        <a:latin typeface="Cambria Math" panose="02040503050406030204" pitchFamily="18" charset="0"/>
                      </a:rPr>
                      <m:t>..</m:t>
                    </m:r>
                    <m:sSub>
                      <m:sSubPr>
                        <m:ctrlPr>
                          <a:rPr lang="en-US" i="1" dirty="0" smtClean="0">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𝑛</m:t>
                        </m:r>
                      </m:e>
                      <m:sub>
                        <m:r>
                          <a:rPr lang="en-US" i="1" dirty="0" smtClean="0">
                            <a:solidFill>
                              <a:schemeClr val="tx1"/>
                            </a:solidFill>
                            <a:latin typeface="Cambria Math" panose="02040503050406030204" pitchFamily="18" charset="0"/>
                          </a:rPr>
                          <m:t>2</m:t>
                        </m:r>
                      </m:sub>
                    </m:sSub>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r>
                      <a:rPr lang="en-US" i="1" dirty="0" smtClean="0">
                        <a:solidFill>
                          <a:schemeClr val="tx1"/>
                        </a:solidFill>
                        <a:latin typeface="Cambria Math" panose="02040503050406030204" pitchFamily="18" charset="0"/>
                      </a:rPr>
                      <m:t>] </m:t>
                    </m:r>
                  </m:oMath>
                </a14:m>
                <a:r>
                  <a:rPr lang="fa-IR" dirty="0">
                    <a:solidFill>
                      <a:schemeClr val="tx1"/>
                    </a:solidFill>
                  </a:rPr>
                  <a:t>به صورت مرتب شده خواهد بود. آرایه های </a:t>
                </a:r>
                <a14:m>
                  <m:oMath xmlns:m="http://schemas.openxmlformats.org/officeDocument/2006/math">
                    <m:r>
                      <a:rPr lang="en-US" i="1" dirty="0" smtClean="0">
                        <a:solidFill>
                          <a:schemeClr val="tx1"/>
                        </a:solidFill>
                        <a:latin typeface="Cambria Math" panose="02040503050406030204" pitchFamily="18" charset="0"/>
                      </a:rPr>
                      <m:t>𝐿</m:t>
                    </m:r>
                  </m:oMath>
                </a14:m>
                <a:r>
                  <a:rPr lang="fa-IR" dirty="0">
                    <a:solidFill>
                      <a:schemeClr val="tx1"/>
                    </a:solidFill>
                  </a:rPr>
                  <a:t> و </a:t>
                </a:r>
                <a14:m>
                  <m:oMath xmlns:m="http://schemas.openxmlformats.org/officeDocument/2006/math">
                    <m:r>
                      <a:rPr lang="en-US" i="1" dirty="0" smtClean="0">
                        <a:solidFill>
                          <a:schemeClr val="tx1"/>
                        </a:solidFill>
                        <a:latin typeface="Cambria Math" panose="02040503050406030204" pitchFamily="18" charset="0"/>
                      </a:rPr>
                      <m:t>𝑅</m:t>
                    </m:r>
                  </m:oMath>
                </a14:m>
                <a:r>
                  <a:rPr lang="fa-IR" dirty="0">
                    <a:solidFill>
                      <a:schemeClr val="tx1"/>
                    </a:solidFill>
                  </a:rPr>
                  <a:t> روی هم </a:t>
                </a:r>
                <a14:m>
                  <m:oMath xmlns:m="http://schemas.openxmlformats.org/officeDocument/2006/math">
                    <m:sSub>
                      <m:sSubPr>
                        <m:ctrlPr>
                          <a:rPr lang="en-US" i="1" dirty="0" smtClean="0">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𝑛</m:t>
                        </m:r>
                      </m:e>
                      <m:sub>
                        <m:r>
                          <a:rPr lang="en-US" i="1" dirty="0" smtClean="0">
                            <a:solidFill>
                              <a:schemeClr val="tx1"/>
                            </a:solidFill>
                            <a:latin typeface="Cambria Math" panose="02040503050406030204" pitchFamily="18" charset="0"/>
                          </a:rPr>
                          <m:t>1</m:t>
                        </m:r>
                      </m:sub>
                    </m:sSub>
                    <m:r>
                      <a:rPr lang="en-US" i="1" dirty="0" smtClean="0">
                        <a:solidFill>
                          <a:schemeClr val="tx1"/>
                        </a:solidFill>
                        <a:latin typeface="Cambria Math" panose="02040503050406030204" pitchFamily="18" charset="0"/>
                      </a:rPr>
                      <m:t>+</m:t>
                    </m:r>
                    <m:sSub>
                      <m:sSubPr>
                        <m:ctrlPr>
                          <a:rPr lang="en-US" i="1" dirty="0" smtClean="0">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𝑛</m:t>
                        </m:r>
                      </m:e>
                      <m:sub>
                        <m:r>
                          <a:rPr lang="en-US" i="1" dirty="0" smtClean="0">
                            <a:solidFill>
                              <a:schemeClr val="tx1"/>
                            </a:solidFill>
                            <a:latin typeface="Cambria Math" panose="02040503050406030204" pitchFamily="18" charset="0"/>
                          </a:rPr>
                          <m:t>2</m:t>
                        </m:r>
                      </m:sub>
                    </m:sSub>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2</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𝑟</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𝑝</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3</m:t>
                    </m:r>
                  </m:oMath>
                </a14:m>
                <a:r>
                  <a:rPr lang="fa-IR" dirty="0">
                    <a:solidFill>
                      <a:schemeClr val="tx1"/>
                    </a:solidFill>
                  </a:rPr>
                  <a:t> عنصر دارند، که تمام آن ها غیر از دو عنصر بزرگ در </a:t>
                </a:r>
                <a:r>
                  <a:rPr lang="en-US" dirty="0">
                    <a:solidFill>
                      <a:schemeClr val="tx1"/>
                    </a:solidFill>
                  </a:rPr>
                  <a:t>A</a:t>
                </a:r>
                <a:r>
                  <a:rPr lang="fa-IR" dirty="0">
                    <a:solidFill>
                      <a:schemeClr val="tx1"/>
                    </a:solidFill>
                  </a:rPr>
                  <a:t> کپی شده اند، و این دو عنصر بزرگ، همان مقادیر نگهبان هستند. </a:t>
                </a: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DE5A6DD8-D82C-7F3A-86B9-757F8CCC6F20}"/>
                  </a:ext>
                </a:extLst>
              </p:cNvPr>
              <p:cNvSpPr>
                <a:spLocks noGrp="1" noRot="1" noChangeAspect="1" noMove="1" noResize="1" noEditPoints="1" noAdjustHandles="1" noChangeArrowheads="1" noChangeShapeType="1" noTextEdit="1"/>
              </p:cNvSpPr>
              <p:nvPr>
                <p:ph idx="1"/>
              </p:nvPr>
            </p:nvSpPr>
            <p:spPr>
              <a:blipFill>
                <a:blip r:embed="rId2"/>
                <a:stretch>
                  <a:fillRect l="-1087"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2577727-F88A-6B8F-8E97-978C157A8DB9}"/>
              </a:ext>
            </a:extLst>
          </p:cNvPr>
          <p:cNvSpPr>
            <a:spLocks noGrp="1"/>
          </p:cNvSpPr>
          <p:nvPr>
            <p:ph type="sldNum" sz="quarter" idx="10"/>
          </p:nvPr>
        </p:nvSpPr>
        <p:spPr/>
        <p:txBody>
          <a:bodyPr/>
          <a:lstStyle/>
          <a:p>
            <a:fld id="{BB936EA6-75EA-BC43-847D-098704264B3C}" type="slidenum">
              <a:rPr lang="en-US" smtClean="0"/>
              <a:pPr/>
              <a:t>14</a:t>
            </a:fld>
            <a:endParaRPr lang="en-US" sz="1400"/>
          </a:p>
        </p:txBody>
      </p:sp>
    </p:spTree>
    <p:extLst>
      <p:ext uri="{BB962C8B-B14F-4D97-AF65-F5344CB8AC3E}">
        <p14:creationId xmlns:p14="http://schemas.microsoft.com/office/powerpoint/2010/main" val="4035781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53E42-1CB3-EFC8-C337-19672C3B32EC}"/>
              </a:ext>
            </a:extLst>
          </p:cNvPr>
          <p:cNvSpPr>
            <a:spLocks noGrp="1"/>
          </p:cNvSpPr>
          <p:nvPr>
            <p:ph type="title"/>
          </p:nvPr>
        </p:nvSpPr>
        <p:spPr/>
        <p:txBody>
          <a:bodyPr/>
          <a:lstStyle/>
          <a:p>
            <a:r>
              <a:rPr lang="fa-IR" dirty="0"/>
              <a:t>مرتب سازی ادغامی</a:t>
            </a:r>
            <a:endParaRPr lang="en-US" dirty="0"/>
          </a:p>
        </p:txBody>
      </p:sp>
      <p:sp>
        <p:nvSpPr>
          <p:cNvPr id="3" name="Content Placeholder 2">
            <a:extLst>
              <a:ext uri="{FF2B5EF4-FFF2-40B4-BE49-F238E27FC236}">
                <a16:creationId xmlns:a16="http://schemas.microsoft.com/office/drawing/2014/main" id="{765112CD-C9E1-75FF-3C2E-96BCBCCCA9F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828C6C0-36C9-3649-2274-355F4E03B8CA}"/>
              </a:ext>
            </a:extLst>
          </p:cNvPr>
          <p:cNvSpPr>
            <a:spLocks noGrp="1"/>
          </p:cNvSpPr>
          <p:nvPr>
            <p:ph type="sldNum" sz="quarter" idx="10"/>
          </p:nvPr>
        </p:nvSpPr>
        <p:spPr/>
        <p:txBody>
          <a:bodyPr/>
          <a:lstStyle/>
          <a:p>
            <a:fld id="{BB936EA6-75EA-BC43-847D-098704264B3C}" type="slidenum">
              <a:rPr lang="en-US" smtClean="0"/>
              <a:pPr/>
              <a:t>15</a:t>
            </a:fld>
            <a:endParaRPr lang="en-US" sz="1400"/>
          </a:p>
        </p:txBody>
      </p:sp>
      <p:pic>
        <p:nvPicPr>
          <p:cNvPr id="5" name="Picture 4">
            <a:extLst>
              <a:ext uri="{FF2B5EF4-FFF2-40B4-BE49-F238E27FC236}">
                <a16:creationId xmlns:a16="http://schemas.microsoft.com/office/drawing/2014/main" id="{459B0702-C6EB-735A-919A-056BD0A75068}"/>
              </a:ext>
            </a:extLst>
          </p:cNvPr>
          <p:cNvPicPr>
            <a:picLocks noChangeAspect="1"/>
          </p:cNvPicPr>
          <p:nvPr/>
        </p:nvPicPr>
        <p:blipFill>
          <a:blip r:embed="rId2"/>
          <a:stretch>
            <a:fillRect/>
          </a:stretch>
        </p:blipFill>
        <p:spPr>
          <a:xfrm>
            <a:off x="0" y="1283825"/>
            <a:ext cx="9144000" cy="4290349"/>
          </a:xfrm>
          <a:prstGeom prst="rect">
            <a:avLst/>
          </a:prstGeom>
        </p:spPr>
      </p:pic>
      <p:sp>
        <p:nvSpPr>
          <p:cNvPr id="6" name="TextBox 5">
            <a:extLst>
              <a:ext uri="{FF2B5EF4-FFF2-40B4-BE49-F238E27FC236}">
                <a16:creationId xmlns:a16="http://schemas.microsoft.com/office/drawing/2014/main" id="{3714DC10-C72A-6BBD-A074-FCAF384B296D}"/>
              </a:ext>
            </a:extLst>
          </p:cNvPr>
          <p:cNvSpPr txBox="1"/>
          <p:nvPr/>
        </p:nvSpPr>
        <p:spPr>
          <a:xfrm>
            <a:off x="2209800" y="5768133"/>
            <a:ext cx="3270447" cy="36933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none" rtlCol="0">
            <a:spAutoFit/>
          </a:bodyPr>
          <a:lstStyle/>
          <a:p>
            <a:r>
              <a:rPr lang="en-US" dirty="0"/>
              <a:t>Stable? </a:t>
            </a:r>
            <a:r>
              <a:rPr lang="en-US" dirty="0" err="1"/>
              <a:t>Inplacce</a:t>
            </a:r>
            <a:r>
              <a:rPr lang="en-US" dirty="0"/>
              <a:t>? Adaptive?</a:t>
            </a:r>
          </a:p>
        </p:txBody>
      </p:sp>
    </p:spTree>
    <p:extLst>
      <p:ext uri="{BB962C8B-B14F-4D97-AF65-F5344CB8AC3E}">
        <p14:creationId xmlns:p14="http://schemas.microsoft.com/office/powerpoint/2010/main" val="3697444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45E42-FB18-06DD-CDE2-5DFAC8341D41}"/>
              </a:ext>
            </a:extLst>
          </p:cNvPr>
          <p:cNvSpPr>
            <a:spLocks noGrp="1"/>
          </p:cNvSpPr>
          <p:nvPr>
            <p:ph type="title"/>
          </p:nvPr>
        </p:nvSpPr>
        <p:spPr/>
        <p:txBody>
          <a:bodyPr/>
          <a:lstStyle/>
          <a:p>
            <a:r>
              <a:rPr lang="fa-IR" dirty="0"/>
              <a:t>مرتب سازی ادغامی</a:t>
            </a:r>
            <a:endParaRPr lang="en-US" dirty="0"/>
          </a:p>
        </p:txBody>
      </p:sp>
      <p:sp>
        <p:nvSpPr>
          <p:cNvPr id="3" name="Content Placeholder 2">
            <a:extLst>
              <a:ext uri="{FF2B5EF4-FFF2-40B4-BE49-F238E27FC236}">
                <a16:creationId xmlns:a16="http://schemas.microsoft.com/office/drawing/2014/main" id="{165BC7F5-CAC9-F747-49EB-2D65AFADF1E9}"/>
              </a:ext>
            </a:extLst>
          </p:cNvPr>
          <p:cNvSpPr>
            <a:spLocks noGrp="1"/>
          </p:cNvSpPr>
          <p:nvPr>
            <p:ph idx="1"/>
          </p:nvPr>
        </p:nvSpPr>
        <p:spPr/>
        <p:txBody>
          <a:bodyPr/>
          <a:lstStyle/>
          <a:p>
            <a:pPr algn="r" rtl="1"/>
            <a:r>
              <a:rPr lang="fa-IR" dirty="0"/>
              <a:t>بله، </a:t>
            </a:r>
            <a:r>
              <a:rPr lang="en-US" b="1" dirty="0"/>
              <a:t>Merge Sort</a:t>
            </a:r>
            <a:r>
              <a:rPr lang="en-US" dirty="0"/>
              <a:t> </a:t>
            </a:r>
            <a:r>
              <a:rPr lang="fa-IR" dirty="0"/>
              <a:t>یک الگوریتم </a:t>
            </a:r>
            <a:r>
              <a:rPr lang="en-US" b="1" dirty="0"/>
              <a:t>stable</a:t>
            </a:r>
            <a:r>
              <a:rPr lang="en-US" dirty="0"/>
              <a:t> </a:t>
            </a:r>
            <a:r>
              <a:rPr lang="fa-IR" dirty="0"/>
              <a:t>است.</a:t>
            </a:r>
          </a:p>
          <a:p>
            <a:pPr algn="r" rtl="1"/>
            <a:r>
              <a:rPr lang="fa-IR" dirty="0"/>
              <a:t>یک الگوریتم </a:t>
            </a:r>
            <a:r>
              <a:rPr lang="en-US" b="1" dirty="0"/>
              <a:t>stable</a:t>
            </a:r>
            <a:r>
              <a:rPr lang="en-US" dirty="0"/>
              <a:t> </a:t>
            </a:r>
            <a:r>
              <a:rPr lang="fa-IR" dirty="0"/>
              <a:t>مرتب‌سازی، الگوریتمی است که اگر دو عنصر با مقادیر یکسان در آرایه وجود داشته باشند، ترتیب نسبی آنها پس از مرتب‌سازی تغییر نمی‌کند. به عبارت دیگر، اگر دو عنصر مقدار مساوی داشته باشند و یکی از آنها قبل از دیگری ظاهر شود، بعد از مرتب‌سازی نیز باید به همان ترتیب ظاهر شوند.</a:t>
            </a:r>
          </a:p>
          <a:p>
            <a:pPr algn="r" rtl="1"/>
            <a:endParaRPr lang="fa-IR" dirty="0"/>
          </a:p>
          <a:p>
            <a:pPr algn="r" rtl="1"/>
            <a:r>
              <a:rPr lang="fa-IR" dirty="0"/>
              <a:t>خیر، </a:t>
            </a:r>
            <a:r>
              <a:rPr lang="en-US" b="1" dirty="0"/>
              <a:t>Merge Sort</a:t>
            </a:r>
            <a:r>
              <a:rPr lang="en-US" dirty="0"/>
              <a:t> </a:t>
            </a:r>
            <a:r>
              <a:rPr lang="fa-IR" dirty="0"/>
              <a:t>یک الگوریتم </a:t>
            </a:r>
            <a:r>
              <a:rPr lang="en-US" b="1" dirty="0"/>
              <a:t>in-place</a:t>
            </a:r>
            <a:r>
              <a:rPr lang="en-US" dirty="0"/>
              <a:t> </a:t>
            </a:r>
            <a:r>
              <a:rPr lang="fa-IR" dirty="0"/>
              <a:t>نیست.</a:t>
            </a:r>
          </a:p>
          <a:p>
            <a:pPr algn="r" rtl="1"/>
            <a:r>
              <a:rPr lang="fa-IR" dirty="0"/>
              <a:t>یک الگوریتم </a:t>
            </a:r>
            <a:r>
              <a:rPr lang="en-US" b="1" dirty="0"/>
              <a:t>in-place</a:t>
            </a:r>
            <a:r>
              <a:rPr lang="en-US" dirty="0"/>
              <a:t> (</a:t>
            </a:r>
            <a:r>
              <a:rPr lang="fa-IR" dirty="0"/>
              <a:t>درجا) الگوریتمی است که به حافظه اضافه زیادی نیاز ندارد و تنها با استفاده از فضای ثابت یا مقدار بسیار کمی از حافظه اضافی (معمولاً </a:t>
            </a:r>
            <a:r>
              <a:rPr lang="en-US" dirty="0"/>
              <a:t>O(1) </a:t>
            </a:r>
            <a:r>
              <a:rPr lang="fa-IR" dirty="0"/>
              <a:t>کار خود را انجام می‌دهد. به عبارت دیگر، این الگوریتم داده‌ها را با استفاده از فضای موجود درون آرایه مرتب می‌کند، بدون اینکه نیاز به آرایه‌های کمکی داشته باشد.</a:t>
            </a:r>
          </a:p>
          <a:p>
            <a:pPr marL="285750" indent="-285750">
              <a:buFont typeface="Arial" panose="020B0604020202020204" pitchFamily="34" charset="0"/>
              <a:buChar char="•"/>
            </a:pPr>
            <a:endParaRPr lang="fa-IR" dirty="0"/>
          </a:p>
          <a:p>
            <a:pPr algn="r" rtl="1"/>
            <a:r>
              <a:rPr lang="fa-IR" dirty="0"/>
              <a:t>خیر، </a:t>
            </a:r>
            <a:r>
              <a:rPr lang="en-US" b="1" dirty="0"/>
              <a:t>Merge Sort</a:t>
            </a:r>
            <a:r>
              <a:rPr lang="en-US" dirty="0"/>
              <a:t> </a:t>
            </a:r>
            <a:r>
              <a:rPr lang="fa-IR" dirty="0"/>
              <a:t>یک الگوریتم </a:t>
            </a:r>
            <a:r>
              <a:rPr lang="en-US" b="1" dirty="0"/>
              <a:t>adaptive</a:t>
            </a:r>
            <a:r>
              <a:rPr lang="en-US" dirty="0"/>
              <a:t> (</a:t>
            </a:r>
            <a:r>
              <a:rPr lang="fa-IR" dirty="0"/>
              <a:t>انطباق‌پذیر) نیست.</a:t>
            </a:r>
          </a:p>
          <a:p>
            <a:pPr algn="r" rtl="1"/>
            <a:r>
              <a:rPr lang="fa-IR" dirty="0"/>
              <a:t>الگوریتم‌های </a:t>
            </a:r>
            <a:r>
              <a:rPr lang="en-US" b="1" dirty="0"/>
              <a:t>adaptive</a:t>
            </a:r>
            <a:r>
              <a:rPr lang="en-US" dirty="0"/>
              <a:t> </a:t>
            </a:r>
            <a:r>
              <a:rPr lang="fa-IR" dirty="0"/>
              <a:t>الگوریتم‌هایی هستند که عملکرد آنها بر اساس وضعیت داده‌های ورودی بهبود می‌یابد، یعنی اگر داده‌های ورودی تا حدی مرتب باشند، زمان اجرای آنها کمتر از حالت کلی (برای داده‌های نامرتب) خواهد بود. به عبارت دیگر، این الگوریتم‌ها می‌توانند از این "پیش‌مرتب‌سازی" استفاده کنند تا سریع‌تر اجرا شوند.</a:t>
            </a:r>
          </a:p>
        </p:txBody>
      </p:sp>
      <p:sp>
        <p:nvSpPr>
          <p:cNvPr id="4" name="Slide Number Placeholder 3">
            <a:extLst>
              <a:ext uri="{FF2B5EF4-FFF2-40B4-BE49-F238E27FC236}">
                <a16:creationId xmlns:a16="http://schemas.microsoft.com/office/drawing/2014/main" id="{BD31573E-8D8C-BC65-60EC-389BE46C500B}"/>
              </a:ext>
            </a:extLst>
          </p:cNvPr>
          <p:cNvSpPr>
            <a:spLocks noGrp="1"/>
          </p:cNvSpPr>
          <p:nvPr>
            <p:ph type="sldNum" sz="quarter" idx="10"/>
          </p:nvPr>
        </p:nvSpPr>
        <p:spPr/>
        <p:txBody>
          <a:bodyPr/>
          <a:lstStyle/>
          <a:p>
            <a:fld id="{BB936EA6-75EA-BC43-847D-098704264B3C}" type="slidenum">
              <a:rPr lang="en-US" smtClean="0"/>
              <a:pPr/>
              <a:t>16</a:t>
            </a:fld>
            <a:endParaRPr lang="en-US" sz="1400"/>
          </a:p>
        </p:txBody>
      </p:sp>
    </p:spTree>
    <p:extLst>
      <p:ext uri="{BB962C8B-B14F-4D97-AF65-F5344CB8AC3E}">
        <p14:creationId xmlns:p14="http://schemas.microsoft.com/office/powerpoint/2010/main" val="398021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5268-1B82-1042-1297-AE256A93F615}"/>
              </a:ext>
            </a:extLst>
          </p:cNvPr>
          <p:cNvSpPr>
            <a:spLocks noGrp="1"/>
          </p:cNvSpPr>
          <p:nvPr>
            <p:ph type="title"/>
          </p:nvPr>
        </p:nvSpPr>
        <p:spPr/>
        <p:txBody>
          <a:bodyPr/>
          <a:lstStyle/>
          <a:p>
            <a:r>
              <a:rPr lang="fa-IR" dirty="0"/>
              <a:t>مرتب سازی ادغامی / تحلیل و آنالیز الگوریتم</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DDD81D-E9AC-BCC0-45F5-780DB78F8CCE}"/>
                  </a:ext>
                </a:extLst>
              </p:cNvPr>
              <p:cNvSpPr>
                <a:spLocks noGrp="1"/>
              </p:cNvSpPr>
              <p:nvPr>
                <p:ph idx="1"/>
              </p:nvPr>
            </p:nvSpPr>
            <p:spPr/>
            <p:txBody>
              <a:bodyPr/>
              <a:lstStyle/>
              <a:p>
                <a:pPr algn="r" rtl="1"/>
                <a:r>
                  <a:rPr lang="fa-IR" dirty="0"/>
                  <a:t>وقتی یک الگوریتم حاوی فراخوانی خود به صورت بازگشتی است، معمولا میتوان زمان اجرای آن را یبه کمک </a:t>
                </a:r>
                <a:r>
                  <a:rPr lang="fa-IR" dirty="0">
                    <a:highlight>
                      <a:srgbClr val="FFFF00"/>
                    </a:highlight>
                  </a:rPr>
                  <a:t>یک معادله بازگشتی ( </a:t>
                </a:r>
                <a:r>
                  <a:rPr lang="en-US" dirty="0">
                    <a:highlight>
                      <a:srgbClr val="FFFF00"/>
                    </a:highlight>
                  </a:rPr>
                  <a:t>recurrence equation</a:t>
                </a:r>
                <a:r>
                  <a:rPr lang="fa-IR" dirty="0">
                    <a:highlight>
                      <a:srgbClr val="FFFF00"/>
                    </a:highlight>
                  </a:rPr>
                  <a:t> )</a:t>
                </a:r>
                <a:r>
                  <a:rPr lang="fa-IR" dirty="0"/>
                  <a:t> و یا به اختصار بازگشت (</a:t>
                </a:r>
                <a:r>
                  <a:rPr lang="en-US" dirty="0"/>
                  <a:t> recurrence</a:t>
                </a:r>
                <a:r>
                  <a:rPr lang="fa-IR" dirty="0"/>
                  <a:t>) توصیف کرد در این روش زمان اجرای کلی برای مسئله ای با اندازه </a:t>
                </a:r>
                <a14:m>
                  <m:oMath xmlns:m="http://schemas.openxmlformats.org/officeDocument/2006/math">
                    <m:r>
                      <a:rPr lang="en-US" i="1" dirty="0" smtClean="0">
                        <a:latin typeface="Cambria Math" panose="02040503050406030204" pitchFamily="18" charset="0"/>
                      </a:rPr>
                      <m:t>𝑛</m:t>
                    </m:r>
                  </m:oMath>
                </a14:m>
                <a:r>
                  <a:rPr lang="fa-IR" dirty="0"/>
                  <a:t> بر حسب زمان اجرا با ورودی های کوچک تر توصیف می شود. </a:t>
                </a:r>
              </a:p>
              <a:p>
                <a:pPr algn="r" rtl="1"/>
                <a:endParaRPr lang="fa-IR" dirty="0"/>
              </a:p>
              <a:p>
                <a:pPr algn="r" rtl="1"/>
                <a:endParaRPr lang="fa-IR" dirty="0"/>
              </a:p>
              <a:p>
                <a:pPr algn="r" rtl="1"/>
                <a:endParaRPr lang="en-US" dirty="0"/>
              </a:p>
            </p:txBody>
          </p:sp>
        </mc:Choice>
        <mc:Fallback xmlns="">
          <p:sp>
            <p:nvSpPr>
              <p:cNvPr id="3" name="Content Placeholder 2">
                <a:extLst>
                  <a:ext uri="{FF2B5EF4-FFF2-40B4-BE49-F238E27FC236}">
                    <a16:creationId xmlns:a16="http://schemas.microsoft.com/office/drawing/2014/main" id="{95DDD81D-E9AC-BCC0-45F5-780DB78F8CCE}"/>
                  </a:ext>
                </a:extLst>
              </p:cNvPr>
              <p:cNvSpPr>
                <a:spLocks noGrp="1" noRot="1" noChangeAspect="1" noMove="1" noResize="1" noEditPoints="1" noAdjustHandles="1" noChangeArrowheads="1" noChangeShapeType="1" noTextEdit="1"/>
              </p:cNvSpPr>
              <p:nvPr>
                <p:ph idx="1"/>
              </p:nvPr>
            </p:nvSpPr>
            <p:spPr>
              <a:blipFill>
                <a:blip r:embed="rId2"/>
                <a:stretch>
                  <a:fillRect r="-6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45F8C34-83A3-8615-8487-B66357FF01E2}"/>
              </a:ext>
            </a:extLst>
          </p:cNvPr>
          <p:cNvSpPr>
            <a:spLocks noGrp="1"/>
          </p:cNvSpPr>
          <p:nvPr>
            <p:ph type="sldNum" sz="quarter" idx="10"/>
          </p:nvPr>
        </p:nvSpPr>
        <p:spPr/>
        <p:txBody>
          <a:bodyPr/>
          <a:lstStyle/>
          <a:p>
            <a:fld id="{BB936EA6-75EA-BC43-847D-098704264B3C}" type="slidenum">
              <a:rPr lang="en-US" smtClean="0"/>
              <a:pPr/>
              <a:t>17</a:t>
            </a:fld>
            <a:endParaRPr lang="en-US" sz="1400"/>
          </a:p>
        </p:txBody>
      </p:sp>
    </p:spTree>
    <p:extLst>
      <p:ext uri="{BB962C8B-B14F-4D97-AF65-F5344CB8AC3E}">
        <p14:creationId xmlns:p14="http://schemas.microsoft.com/office/powerpoint/2010/main" val="3172994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BB71-DA74-44C7-A770-23F41776EF41}"/>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E22C05-AE2F-3168-5748-D5A11A8548A7}"/>
                  </a:ext>
                </a:extLst>
              </p:cNvPr>
              <p:cNvSpPr>
                <a:spLocks noGrp="1"/>
              </p:cNvSpPr>
              <p:nvPr>
                <p:ph idx="1"/>
              </p:nvPr>
            </p:nvSpPr>
            <p:spPr/>
            <p:txBody>
              <a:bodyPr/>
              <a:lstStyle/>
              <a:p>
                <a:pPr algn="r" rtl="1"/>
                <a:r>
                  <a:rPr lang="fa-IR" dirty="0"/>
                  <a:t>برای تعیین یک معادله ی بازگشتی برای یک الگوریتم تقسیم و حل می توانیم از سه مرحله ی الگوی اصلی ( که قبلا ارائه شد) استفاده کنیم.</a:t>
                </a:r>
              </a:p>
              <a:p>
                <a:pPr algn="r" rtl="1"/>
                <a:r>
                  <a:rPr lang="fa-IR" dirty="0"/>
                  <a:t>مانند قبل فرض میکنیم </a:t>
                </a:r>
                <a:r>
                  <a:rPr lang="en-US" dirty="0"/>
                  <a:t>T(n)</a:t>
                </a:r>
                <a:r>
                  <a:rPr lang="fa-IR" dirty="0"/>
                  <a:t> زمان اجرای الگوریتم بر روی یک ورودی با اندازه ی </a:t>
                </a:r>
                <a:r>
                  <a:rPr lang="en-US" dirty="0"/>
                  <a:t>n</a:t>
                </a:r>
                <a:r>
                  <a:rPr lang="fa-IR" dirty="0"/>
                  <a:t> باشد. اگر اندازه ی مسئله به اندازه کافی کوچک باشد ، مثلا </a:t>
                </a:r>
                <a:r>
                  <a:rPr lang="en-US" dirty="0"/>
                  <a:t>n&lt;=c</a:t>
                </a:r>
                <a:r>
                  <a:rPr lang="fa-IR" dirty="0"/>
                  <a:t> ، که </a:t>
                </a:r>
                <a:r>
                  <a:rPr lang="en-US" dirty="0"/>
                  <a:t>c</a:t>
                </a:r>
                <a:r>
                  <a:rPr lang="fa-IR" dirty="0"/>
                  <a:t> یک ثابت استدر این صورت الگوریتم در زمان ثابت جواب را تولید خواهد کرد، که آن را به صورت </a:t>
                </a:r>
                <a14:m>
                  <m:oMath xmlns:m="http://schemas.openxmlformats.org/officeDocument/2006/math">
                    <m:r>
                      <a:rPr lang="fa-IR" i="1" smtClean="0">
                        <a:latin typeface="Cambria Math" panose="02040503050406030204" pitchFamily="18" charset="0"/>
                        <a:ea typeface="Cambria Math" panose="02040503050406030204" pitchFamily="18" charset="0"/>
                      </a:rPr>
                      <m:t>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oMath>
                </a14:m>
                <a:r>
                  <a:rPr lang="fa-IR" dirty="0"/>
                  <a:t> مینویسیم.</a:t>
                </a:r>
              </a:p>
              <a:p>
                <a:pPr algn="r" rtl="1"/>
                <a:r>
                  <a:rPr lang="fa-IR" dirty="0"/>
                  <a:t>فرض کنید مرحله تقسیم </a:t>
                </a:r>
                <a:r>
                  <a:rPr lang="en-US" dirty="0"/>
                  <a:t>a</a:t>
                </a:r>
                <a:r>
                  <a:rPr lang="fa-IR" dirty="0"/>
                  <a:t> زیر مسئله تولید میکند ، که اندازه هر کدام </a:t>
                </a:r>
                <a:r>
                  <a:rPr lang="en-US" dirty="0"/>
                  <a:t>1/b</a:t>
                </a:r>
                <a:r>
                  <a:rPr lang="fa-IR" dirty="0"/>
                  <a:t> اندازه مسئله اولیه است. </a:t>
                </a:r>
              </a:p>
              <a:p>
                <a:pPr algn="r" rtl="1"/>
                <a:r>
                  <a:rPr lang="fa-IR" dirty="0"/>
                  <a:t>برای مسئله ادغام سازی هر دو </a:t>
                </a:r>
                <a:r>
                  <a:rPr lang="en-US" dirty="0"/>
                  <a:t>a</a:t>
                </a:r>
                <a:r>
                  <a:rPr lang="fa-IR" dirty="0"/>
                  <a:t> و </a:t>
                </a:r>
                <a:r>
                  <a:rPr lang="en-US" dirty="0"/>
                  <a:t>b</a:t>
                </a:r>
                <a:r>
                  <a:rPr lang="fa-IR" dirty="0"/>
                  <a:t> مقدار 2 است.</a:t>
                </a:r>
              </a:p>
              <a:p>
                <a:pPr algn="r" rtl="1"/>
                <a:r>
                  <a:rPr lang="fa-IR" dirty="0"/>
                  <a:t>ولی الگوریتم های زیاد دیگری بر مبنای تقسیم و حل وجود دارند که </a:t>
                </a:r>
                <a:r>
                  <a:rPr lang="en-US" dirty="0"/>
                  <a:t>a!=b</a:t>
                </a:r>
                <a:r>
                  <a:rPr lang="fa-IR" dirty="0"/>
                  <a:t> است. </a:t>
                </a:r>
              </a:p>
              <a:p>
                <a:pPr algn="r" rtl="1"/>
                <a:endParaRPr lang="fa-IR" dirty="0"/>
              </a:p>
              <a:p>
                <a:pPr algn="r" rtl="1"/>
                <a:r>
                  <a:rPr lang="fa-IR" dirty="0"/>
                  <a:t>برای حل زیر مسئله ای با اندازه ی </a:t>
                </a:r>
                <a:r>
                  <a:rPr lang="en-US" dirty="0"/>
                  <a:t>n/b</a:t>
                </a:r>
                <a:r>
                  <a:rPr lang="fa-IR" dirty="0"/>
                  <a:t> به زمان </a:t>
                </a:r>
                <a:r>
                  <a:rPr lang="en-US" dirty="0"/>
                  <a:t>T(n/b)</a:t>
                </a:r>
                <a:r>
                  <a:rPr lang="fa-IR" dirty="0"/>
                  <a:t> نیاز داشته باشیم، پس برای حل </a:t>
                </a:r>
                <a:r>
                  <a:rPr lang="en-US" dirty="0"/>
                  <a:t>a</a:t>
                </a:r>
                <a:r>
                  <a:rPr lang="fa-IR" dirty="0"/>
                  <a:t> تا از آن ها </a:t>
                </a:r>
                <a:r>
                  <a:rPr lang="en-US" dirty="0" err="1"/>
                  <a:t>aT</a:t>
                </a:r>
                <a:r>
                  <a:rPr lang="en-US" dirty="0"/>
                  <a:t>(n/b)</a:t>
                </a:r>
                <a:r>
                  <a:rPr lang="fa-IR" dirty="0"/>
                  <a:t> زمان صرف خواهد شد. اگر زمان تقسیم مسئله به زیر مسئله ها برابر </a:t>
                </a:r>
                <a:r>
                  <a:rPr lang="en-US" dirty="0"/>
                  <a:t>D(n)</a:t>
                </a:r>
                <a:r>
                  <a:rPr lang="fa-IR" dirty="0"/>
                  <a:t> و زمان ترکیب جواب زیر مسئله ها و تولید جواب اصلی برابر </a:t>
                </a:r>
                <a:r>
                  <a:rPr lang="en-US" dirty="0"/>
                  <a:t>C(n)</a:t>
                </a:r>
                <a:r>
                  <a:rPr lang="fa-IR" dirty="0"/>
                  <a:t> باشد، معادله بازگشتی زیر را خواهیم داشت:</a:t>
                </a:r>
              </a:p>
              <a:p>
                <a:pPr algn="r" rt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m:rPr>
                                        <m:brk m:alnAt="7"/>
                                      </m:rPr>
                                      <a:rPr lang="en-US" b="0" i="1" smtClean="0">
                                        <a:latin typeface="Cambria Math" panose="02040503050406030204" pitchFamily="18" charset="0"/>
                                        <a:ea typeface="Cambria Math" panose="02040503050406030204" pitchFamily="18" charset="0"/>
                                      </a:rPr>
                                      <m:t>1</m:t>
                                    </m:r>
                                    <m:r>
                                      <m:rPr>
                                        <m:brk m:alnAt="7"/>
                                      </m:rP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𝑐</m:t>
                                    </m:r>
                                  </m:e>
                                </m:mr>
                              </m:m>
                            </m:e>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𝑎</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m:rPr>
                                                <m:brk m:alnAt="7"/>
                                              </m:rPr>
                                              <a:rPr lang="en-US" b="0" i="1" smtClean="0">
                                                <a:latin typeface="Cambria Math" panose="02040503050406030204" pitchFamily="18" charset="0"/>
                                              </a:rPr>
                                              <m:t>𝑛</m:t>
                                            </m:r>
                                          </m:num>
                                          <m:den>
                                            <m:r>
                                              <m:rPr>
                                                <m:brk m:alnAt="7"/>
                                              </m:rPr>
                                              <a:rPr lang="en-US" b="0" i="1" smtClean="0">
                                                <a:latin typeface="Cambria Math" panose="02040503050406030204" pitchFamily="18" charset="0"/>
                                              </a:rPr>
                                              <m:t>𝑏</m:t>
                                            </m:r>
                                          </m:den>
                                        </m:f>
                                      </m:e>
                                    </m:d>
                                    <m:r>
                                      <m:rPr>
                                        <m:brk m:alnAt="7"/>
                                      </m:rPr>
                                      <a:rPr lang="en-US" b="0" i="1" smtClean="0">
                                        <a:latin typeface="Cambria Math" panose="02040503050406030204" pitchFamily="18" charset="0"/>
                                      </a:rPr>
                                      <m:t>+</m:t>
                                    </m:r>
                                    <m:r>
                                      <a:rPr lang="en-US" b="0" i="1" smtClean="0">
                                        <a:latin typeface="Cambria Math" panose="02040503050406030204" pitchFamily="18" charset="0"/>
                                      </a:rPr>
                                      <m:t>𝐷</m:t>
                                    </m:r>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𝑛</m:t>
                                        </m:r>
                                      </m:e>
                                    </m:d>
                                    <m:r>
                                      <m:rPr>
                                        <m:brk m:alnAt="7"/>
                                      </m:rP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e>
                                  <m:e>
                                    <m:r>
                                      <a:rPr lang="en-US" b="0" i="1" smtClean="0">
                                        <a:latin typeface="Cambria Math" panose="02040503050406030204" pitchFamily="18" charset="0"/>
                                      </a:rPr>
                                      <m:t>𝑜𝑡</m:t>
                                    </m:r>
                                    <m:r>
                                      <a:rPr lang="en-US" b="0" i="1" smtClean="0">
                                        <a:latin typeface="Cambria Math" panose="02040503050406030204" pitchFamily="18" charset="0"/>
                                      </a:rPr>
                                      <m:t>h</m:t>
                                    </m:r>
                                    <m:r>
                                      <a:rPr lang="en-US" b="0" i="1" smtClean="0">
                                        <a:latin typeface="Cambria Math" panose="02040503050406030204" pitchFamily="18" charset="0"/>
                                      </a:rPr>
                                      <m:t>𝑒𝑟𝑤𝑖𝑠𝑒</m:t>
                                    </m:r>
                                  </m:e>
                                </m:mr>
                              </m:m>
                            </m:e>
                          </m:eqArr>
                        </m:e>
                      </m:d>
                    </m:oMath>
                  </m:oMathPara>
                </a14:m>
                <a:endParaRPr lang="en-US" dirty="0"/>
              </a:p>
            </p:txBody>
          </p:sp>
        </mc:Choice>
        <mc:Fallback xmlns="">
          <p:sp>
            <p:nvSpPr>
              <p:cNvPr id="3" name="Content Placeholder 2">
                <a:extLst>
                  <a:ext uri="{FF2B5EF4-FFF2-40B4-BE49-F238E27FC236}">
                    <a16:creationId xmlns:a16="http://schemas.microsoft.com/office/drawing/2014/main" id="{2AE22C05-AE2F-3168-5748-D5A11A8548A7}"/>
                  </a:ext>
                </a:extLst>
              </p:cNvPr>
              <p:cNvSpPr>
                <a:spLocks noGrp="1" noRot="1" noChangeAspect="1" noMove="1" noResize="1" noEditPoints="1" noAdjustHandles="1" noChangeArrowheads="1" noChangeShapeType="1" noTextEdit="1"/>
              </p:cNvSpPr>
              <p:nvPr>
                <p:ph idx="1"/>
              </p:nvPr>
            </p:nvSpPr>
            <p:spPr>
              <a:blipFill>
                <a:blip r:embed="rId2"/>
                <a:stretch>
                  <a:fillRect l="-776" r="-621" b="-440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1EEDB73-B43A-A5A6-8DF6-5CD2CCA5192E}"/>
              </a:ext>
            </a:extLst>
          </p:cNvPr>
          <p:cNvSpPr>
            <a:spLocks noGrp="1"/>
          </p:cNvSpPr>
          <p:nvPr>
            <p:ph type="sldNum" sz="quarter" idx="10"/>
          </p:nvPr>
        </p:nvSpPr>
        <p:spPr/>
        <p:txBody>
          <a:bodyPr/>
          <a:lstStyle/>
          <a:p>
            <a:fld id="{BB936EA6-75EA-BC43-847D-098704264B3C}" type="slidenum">
              <a:rPr lang="en-US" smtClean="0"/>
              <a:pPr/>
              <a:t>18</a:t>
            </a:fld>
            <a:endParaRPr lang="en-US" sz="1400"/>
          </a:p>
        </p:txBody>
      </p:sp>
    </p:spTree>
    <p:extLst>
      <p:ext uri="{BB962C8B-B14F-4D97-AF65-F5344CB8AC3E}">
        <p14:creationId xmlns:p14="http://schemas.microsoft.com/office/powerpoint/2010/main" val="545527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5185-6CCA-B050-A0C6-EC43DE5B37F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2226880-654A-2B41-7652-DB88953DCA01}"/>
              </a:ext>
            </a:extLst>
          </p:cNvPr>
          <p:cNvPicPr>
            <a:picLocks noGrp="1" noChangeAspect="1"/>
          </p:cNvPicPr>
          <p:nvPr>
            <p:ph idx="1"/>
          </p:nvPr>
        </p:nvPicPr>
        <p:blipFill>
          <a:blip r:embed="rId2"/>
          <a:stretch>
            <a:fillRect/>
          </a:stretch>
        </p:blipFill>
        <p:spPr>
          <a:xfrm>
            <a:off x="935309" y="838200"/>
            <a:ext cx="7273382" cy="4970145"/>
          </a:xfrm>
          <a:prstGeom prst="rect">
            <a:avLst/>
          </a:prstGeom>
        </p:spPr>
      </p:pic>
      <p:sp>
        <p:nvSpPr>
          <p:cNvPr id="4" name="Slide Number Placeholder 3">
            <a:extLst>
              <a:ext uri="{FF2B5EF4-FFF2-40B4-BE49-F238E27FC236}">
                <a16:creationId xmlns:a16="http://schemas.microsoft.com/office/drawing/2014/main" id="{80F3EDC5-7DBA-3124-D93B-061981F37411}"/>
              </a:ext>
            </a:extLst>
          </p:cNvPr>
          <p:cNvSpPr>
            <a:spLocks noGrp="1"/>
          </p:cNvSpPr>
          <p:nvPr>
            <p:ph type="sldNum" sz="quarter" idx="10"/>
          </p:nvPr>
        </p:nvSpPr>
        <p:spPr/>
        <p:txBody>
          <a:bodyPr/>
          <a:lstStyle/>
          <a:p>
            <a:fld id="{BB936EA6-75EA-BC43-847D-098704264B3C}" type="slidenum">
              <a:rPr lang="en-US" smtClean="0"/>
              <a:pPr/>
              <a:t>19</a:t>
            </a:fld>
            <a:endParaRPr lang="en-US" sz="1400"/>
          </a:p>
        </p:txBody>
      </p:sp>
      <p:sp>
        <p:nvSpPr>
          <p:cNvPr id="7" name="TextBox 6">
            <a:extLst>
              <a:ext uri="{FF2B5EF4-FFF2-40B4-BE49-F238E27FC236}">
                <a16:creationId xmlns:a16="http://schemas.microsoft.com/office/drawing/2014/main" id="{2A37B2B6-D3AB-E661-C090-68720633064E}"/>
              </a:ext>
            </a:extLst>
          </p:cNvPr>
          <p:cNvSpPr txBox="1"/>
          <p:nvPr/>
        </p:nvSpPr>
        <p:spPr>
          <a:xfrm>
            <a:off x="685800" y="6019800"/>
            <a:ext cx="7924800" cy="307777"/>
          </a:xfrm>
          <a:prstGeom prst="rect">
            <a:avLst/>
          </a:prstGeom>
          <a:noFill/>
        </p:spPr>
        <p:txBody>
          <a:bodyPr wrap="square">
            <a:spAutoFit/>
          </a:bodyPr>
          <a:lstStyle/>
          <a:p>
            <a:r>
              <a:rPr lang="en-US" sz="1400" dirty="0"/>
              <a:t>http://personal.kent.edu/~rmuhamma/Algorithms/MyAlgorithms/Sorting/mergeSort.htm</a:t>
            </a:r>
          </a:p>
        </p:txBody>
      </p:sp>
    </p:spTree>
    <p:extLst>
      <p:ext uri="{BB962C8B-B14F-4D97-AF65-F5344CB8AC3E}">
        <p14:creationId xmlns:p14="http://schemas.microsoft.com/office/powerpoint/2010/main" val="2243496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E34B-19BA-FB7A-E28D-C27B977206DF}"/>
              </a:ext>
            </a:extLst>
          </p:cNvPr>
          <p:cNvSpPr>
            <a:spLocks noGrp="1"/>
          </p:cNvSpPr>
          <p:nvPr>
            <p:ph type="title"/>
          </p:nvPr>
        </p:nvSpPr>
        <p:spPr/>
        <p:txBody>
          <a:bodyPr/>
          <a:lstStyle/>
          <a:p>
            <a:r>
              <a:rPr lang="en-US" dirty="0"/>
              <a:t>Merge Sort and Divide and Conquer Method</a:t>
            </a:r>
          </a:p>
        </p:txBody>
      </p:sp>
      <p:sp>
        <p:nvSpPr>
          <p:cNvPr id="3" name="Content Placeholder 2">
            <a:extLst>
              <a:ext uri="{FF2B5EF4-FFF2-40B4-BE49-F238E27FC236}">
                <a16:creationId xmlns:a16="http://schemas.microsoft.com/office/drawing/2014/main" id="{262EBB0C-A93E-007E-9785-C696B22124A2}"/>
              </a:ext>
            </a:extLst>
          </p:cNvPr>
          <p:cNvSpPr>
            <a:spLocks noGrp="1"/>
          </p:cNvSpPr>
          <p:nvPr>
            <p:ph idx="1"/>
          </p:nvPr>
        </p:nvSpPr>
        <p:spPr/>
        <p:txBody>
          <a:bodyPr/>
          <a:lstStyle/>
          <a:p>
            <a:pPr marL="285750" indent="-285750" algn="r" rtl="1">
              <a:buFont typeface="Arial" panose="020B0604020202020204" pitchFamily="34" charset="0"/>
              <a:buChar char="•"/>
            </a:pPr>
            <a:r>
              <a:rPr lang="fa-IR" dirty="0">
                <a:highlight>
                  <a:srgbClr val="FFFF00"/>
                </a:highlight>
              </a:rPr>
              <a:t>ایده بازگشتی</a:t>
            </a:r>
          </a:p>
          <a:p>
            <a:pPr marL="285750" indent="-285750" algn="r" rtl="1">
              <a:buFont typeface="Arial" panose="020B0604020202020204" pitchFamily="34" charset="0"/>
              <a:buChar char="•"/>
            </a:pPr>
            <a:r>
              <a:rPr lang="fa-IR" dirty="0"/>
              <a:t>بسیاری از الگوریتم های پر کاربرد، </a:t>
            </a:r>
            <a:r>
              <a:rPr lang="fa-IR" dirty="0">
                <a:solidFill>
                  <a:srgbClr val="FF0000"/>
                </a:solidFill>
              </a:rPr>
              <a:t>ساختاری بازگشتی ( </a:t>
            </a:r>
            <a:r>
              <a:rPr lang="en-US" dirty="0">
                <a:solidFill>
                  <a:srgbClr val="FF0000"/>
                </a:solidFill>
              </a:rPr>
              <a:t>recursive</a:t>
            </a:r>
            <a:r>
              <a:rPr lang="fa-IR" dirty="0">
                <a:solidFill>
                  <a:srgbClr val="FF0000"/>
                </a:solidFill>
              </a:rPr>
              <a:t> ) </a:t>
            </a:r>
            <a:r>
              <a:rPr lang="fa-IR" dirty="0"/>
              <a:t>دارند.</a:t>
            </a:r>
          </a:p>
          <a:p>
            <a:pPr marL="285750" indent="-285750" algn="r" rtl="1">
              <a:buFont typeface="Arial" panose="020B0604020202020204" pitchFamily="34" charset="0"/>
              <a:buChar char="•"/>
            </a:pPr>
            <a:r>
              <a:rPr lang="fa-IR" dirty="0"/>
              <a:t>رویه ی آن ها برای حل یک مسئله، </a:t>
            </a:r>
            <a:r>
              <a:rPr lang="fa-IR" dirty="0">
                <a:solidFill>
                  <a:srgbClr val="FF0000"/>
                </a:solidFill>
              </a:rPr>
              <a:t>خود را</a:t>
            </a:r>
            <a:r>
              <a:rPr lang="fa-IR" dirty="0"/>
              <a:t> یک یا چند بار به صورت بازگشتی فراخوانی می کنند؛ تا زیر مسئله ی بسیار مشابهی را حل کنند (تعریف </a:t>
            </a:r>
            <a:r>
              <a:rPr lang="en-US" dirty="0"/>
              <a:t>recursive</a:t>
            </a:r>
            <a:r>
              <a:rPr lang="fa-IR" dirty="0"/>
              <a:t>).</a:t>
            </a:r>
          </a:p>
          <a:p>
            <a:pPr marL="285750" indent="-285750" algn="r" rtl="1">
              <a:buFont typeface="Arial" panose="020B0604020202020204" pitchFamily="34" charset="0"/>
              <a:buChar char="•"/>
            </a:pPr>
            <a:endParaRPr lang="fa-IR" dirty="0"/>
          </a:p>
          <a:p>
            <a:pPr marL="285750" indent="-285750" algn="r" rtl="1">
              <a:buFont typeface="Arial" panose="020B0604020202020204" pitchFamily="34" charset="0"/>
              <a:buChar char="•"/>
            </a:pPr>
            <a:r>
              <a:rPr lang="fa-IR" dirty="0">
                <a:highlight>
                  <a:srgbClr val="FFFF00"/>
                </a:highlight>
              </a:rPr>
              <a:t>ایده تقسیم و حل</a:t>
            </a:r>
            <a:endParaRPr lang="en-US" dirty="0">
              <a:highlight>
                <a:srgbClr val="FFFF00"/>
              </a:highlight>
            </a:endParaRPr>
          </a:p>
          <a:p>
            <a:pPr marL="285750" indent="-285750" algn="r" rtl="1">
              <a:buFont typeface="Arial" panose="020B0604020202020204" pitchFamily="34" charset="0"/>
              <a:buChar char="•"/>
            </a:pPr>
            <a:r>
              <a:rPr lang="fa-IR" dirty="0"/>
              <a:t>این الگوریتم ها معمولا </a:t>
            </a:r>
            <a:r>
              <a:rPr lang="fa-IR" dirty="0">
                <a:solidFill>
                  <a:srgbClr val="FF0000"/>
                </a:solidFill>
              </a:rPr>
              <a:t>رویکرد تقسیم و حل </a:t>
            </a:r>
            <a:r>
              <a:rPr lang="fa-IR" dirty="0"/>
              <a:t>را دنبال می کنند: مسئله را به چندین زیر مسئله ی مشابه ولی با اندازه کوچک تر تقسیم کرده، زیر مسئله ها را به صورت بازگشتی حل میکنند، و سپس با ترکیب جواب زیر مسئله ها با یکدیگر جوابی برای مسئله اصلی میابند.</a:t>
            </a:r>
          </a:p>
          <a:p>
            <a:pPr marL="285750" indent="-285750" algn="r" rtl="1">
              <a:buFont typeface="Arial" panose="020B0604020202020204" pitchFamily="34" charset="0"/>
              <a:buChar char="•"/>
            </a:pPr>
            <a:r>
              <a:rPr lang="fa-IR" dirty="0"/>
              <a:t>الگوی تقسیم و حل در هر مرحله از بازگشت سامل سه مرحله زیر است:</a:t>
            </a:r>
          </a:p>
          <a:p>
            <a:pPr marL="631825" lvl="1" indent="-285750" algn="r" rtl="1">
              <a:buFont typeface="Arial" panose="020B0604020202020204" pitchFamily="34" charset="0"/>
              <a:buChar char="•"/>
            </a:pPr>
            <a:r>
              <a:rPr lang="fa-IR" b="1" dirty="0">
                <a:solidFill>
                  <a:srgbClr val="FF0000"/>
                </a:solidFill>
              </a:rPr>
              <a:t>تقسیم</a:t>
            </a:r>
            <a:r>
              <a:rPr lang="fa-IR" dirty="0"/>
              <a:t>: مسئله به تعدادی زیر مسئله، که نمونه های کوچک تری از همان مسئله هستند.</a:t>
            </a:r>
          </a:p>
          <a:p>
            <a:pPr marL="631825" lvl="1" indent="-285750" algn="r" rtl="1">
              <a:buFont typeface="Arial" panose="020B0604020202020204" pitchFamily="34" charset="0"/>
              <a:buChar char="•"/>
            </a:pPr>
            <a:r>
              <a:rPr lang="fa-IR" b="1" dirty="0">
                <a:solidFill>
                  <a:srgbClr val="FF0000"/>
                </a:solidFill>
              </a:rPr>
              <a:t>حل</a:t>
            </a:r>
            <a:r>
              <a:rPr lang="fa-IR" dirty="0"/>
              <a:t>: زیر مسئله ها به صورت بازگشتی، و یا به صورت غیر بازگشتی در صورت کوچک بودن اندازه ی زیر مسئله ها به اندازه کافی.</a:t>
            </a:r>
          </a:p>
          <a:p>
            <a:pPr marL="631825" lvl="1" indent="-285750" algn="r" rtl="1">
              <a:buFont typeface="Arial" panose="020B0604020202020204" pitchFamily="34" charset="0"/>
              <a:buChar char="•"/>
            </a:pPr>
            <a:r>
              <a:rPr lang="fa-IR" b="1" dirty="0">
                <a:solidFill>
                  <a:srgbClr val="FF0000"/>
                </a:solidFill>
              </a:rPr>
              <a:t>ترکیب</a:t>
            </a:r>
            <a:r>
              <a:rPr lang="fa-IR" dirty="0"/>
              <a:t>: جواب زیر مسئله ها و تولید جواب مسئله اصلی.</a:t>
            </a:r>
          </a:p>
          <a:p>
            <a:pPr marL="285750" indent="-285750" algn="r" rtl="1">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DBCC155-5037-CD72-94AC-5ED6EDC36432}"/>
              </a:ext>
            </a:extLst>
          </p:cNvPr>
          <p:cNvSpPr>
            <a:spLocks noGrp="1"/>
          </p:cNvSpPr>
          <p:nvPr>
            <p:ph type="sldNum" sz="quarter" idx="10"/>
          </p:nvPr>
        </p:nvSpPr>
        <p:spPr/>
        <p:txBody>
          <a:bodyPr/>
          <a:lstStyle/>
          <a:p>
            <a:fld id="{BB936EA6-75EA-BC43-847D-098704264B3C}" type="slidenum">
              <a:rPr lang="en-US" smtClean="0"/>
              <a:pPr/>
              <a:t>2</a:t>
            </a:fld>
            <a:endParaRPr lang="en-US" sz="1400"/>
          </a:p>
        </p:txBody>
      </p:sp>
    </p:spTree>
    <p:extLst>
      <p:ext uri="{BB962C8B-B14F-4D97-AF65-F5344CB8AC3E}">
        <p14:creationId xmlns:p14="http://schemas.microsoft.com/office/powerpoint/2010/main" val="1103492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90CF7-3F03-1F8D-DFF4-008B2958951C}"/>
              </a:ext>
            </a:extLst>
          </p:cNvPr>
          <p:cNvSpPr>
            <a:spLocks noGrp="1"/>
          </p:cNvSpPr>
          <p:nvPr>
            <p:ph type="title"/>
          </p:nvPr>
        </p:nvSpPr>
        <p:spPr/>
        <p:txBody>
          <a:bodyPr/>
          <a:lstStyle/>
          <a:p>
            <a:r>
              <a:rPr lang="fa-IR" dirty="0"/>
              <a:t>تحلیل مرتب سازی ادغامی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AD62A9-40D3-9EEC-22FF-15111E5E89A7}"/>
                  </a:ext>
                </a:extLst>
              </p:cNvPr>
              <p:cNvSpPr>
                <a:spLocks noGrp="1"/>
              </p:cNvSpPr>
              <p:nvPr>
                <p:ph idx="1"/>
              </p:nvPr>
            </p:nvSpPr>
            <p:spPr/>
            <p:txBody>
              <a:bodyPr/>
              <a:lstStyle/>
              <a:p>
                <a:pPr algn="r" rtl="1"/>
                <a:r>
                  <a:rPr lang="fa-IR" dirty="0"/>
                  <a:t>با این که رویه </a:t>
                </a:r>
                <a:r>
                  <a:rPr lang="en-US" dirty="0"/>
                  <a:t>merge sort</a:t>
                </a:r>
                <a:r>
                  <a:rPr lang="fa-IR" dirty="0"/>
                  <a:t> حتی وقتی تعداد عناصر زوج نباشد، به درستی کار می کند، اگر فرض کنیم اندازه ی مسئله ی اصلی توانی از 2 است، تحلیل بر مبنای بازگشت ساده تر خواهد شد. در این صورت هر مرحله ی تقسیم دو زیر دنباله دقیقا با اندازه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fa-IR" dirty="0"/>
                  <a:t> تولید میکند.</a:t>
                </a:r>
              </a:p>
              <a:p>
                <a:pPr algn="r" rtl="1"/>
                <a:endParaRPr lang="fa-IR" dirty="0"/>
              </a:p>
              <a:p>
                <a:pPr marL="285750" indent="-285750" algn="r" rtl="1">
                  <a:buFont typeface="Arial" panose="020B0604020202020204" pitchFamily="34" charset="0"/>
                  <a:buChar char="•"/>
                </a:pPr>
                <a:r>
                  <a:rPr lang="fa-IR" dirty="0"/>
                  <a:t>تقسیم: مرحله تقسیم فقط نقطه میانی آرایه را محاسبه میکند، که به زمان ثابت احتیاج دارد. بنابراین </a:t>
                </a:r>
                <a14:m>
                  <m:oMath xmlns:m="http://schemas.openxmlformats.org/officeDocument/2006/math">
                    <m:r>
                      <a:rPr lang="en-US" b="0" i="1" smtClean="0">
                        <a:latin typeface="Cambria Math" panose="02040503050406030204" pitchFamily="18" charset="0"/>
                      </a:rPr>
                      <m:t>𝐷</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oMath>
                </a14:m>
                <a:r>
                  <a:rPr lang="fa-IR" dirty="0"/>
                  <a:t>.</a:t>
                </a:r>
              </a:p>
              <a:p>
                <a:pPr marL="285750" indent="-285750" algn="r" rtl="1">
                  <a:buFont typeface="Arial" panose="020B0604020202020204" pitchFamily="34" charset="0"/>
                  <a:buChar char="•"/>
                </a:pPr>
                <a:r>
                  <a:rPr lang="fa-IR" dirty="0"/>
                  <a:t>حل : این مرحله به صورت بازگشتی دو زیر مسئله با اندازه ی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2</m:t>
                    </m:r>
                  </m:oMath>
                </a14:m>
                <a:r>
                  <a:rPr lang="fa-IR" dirty="0"/>
                  <a:t> را محاسبه می کند، که </a:t>
                </a:r>
                <a14:m>
                  <m:oMath xmlns:m="http://schemas.openxmlformats.org/officeDocument/2006/math">
                    <m:r>
                      <a:rPr lang="fa-IR" b="0" i="1" smtClean="0">
                        <a:latin typeface="Cambria Math" panose="02040503050406030204" pitchFamily="18" charset="0"/>
                      </a:rPr>
                      <m:t>2</m:t>
                    </m:r>
                    <m:r>
                      <a:rPr lang="en-US" b="0" i="1" smtClean="0">
                        <a:latin typeface="Cambria Math" panose="02040503050406030204" pitchFamily="18" charset="0"/>
                      </a:rPr>
                      <m:t>𝑇</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r>
                      <a:rPr lang="en-US" b="0" i="1" smtClean="0">
                        <a:latin typeface="Cambria Math" panose="02040503050406030204" pitchFamily="18" charset="0"/>
                      </a:rPr>
                      <m:t>)</m:t>
                    </m:r>
                  </m:oMath>
                </a14:m>
                <a:r>
                  <a:rPr lang="fa-IR" dirty="0"/>
                  <a:t> به زمان اجرای الگوریتم اضافه خواهد کرد.</a:t>
                </a:r>
              </a:p>
              <a:p>
                <a:pPr marL="285750" indent="-285750" algn="r" rtl="1">
                  <a:buFont typeface="Arial" panose="020B0604020202020204" pitchFamily="34" charset="0"/>
                  <a:buChar char="•"/>
                </a:pPr>
                <a:r>
                  <a:rPr lang="fa-IR" dirty="0"/>
                  <a:t>ترکیب:  قبلا هم دیدیم که رویه ی </a:t>
                </a:r>
                <a:r>
                  <a:rPr lang="en-US" dirty="0"/>
                  <a:t>merge</a:t>
                </a:r>
                <a:r>
                  <a:rPr lang="fa-IR" dirty="0"/>
                  <a:t> برای یک آرایه </a:t>
                </a:r>
                <a:r>
                  <a:rPr lang="en-US" dirty="0"/>
                  <a:t>n</a:t>
                </a:r>
                <a:r>
                  <a:rPr lang="fa-IR" dirty="0"/>
                  <a:t> عنصری به زمان </a:t>
                </a:r>
                <a14:m>
                  <m:oMath xmlns:m="http://schemas.openxmlformats.org/officeDocument/2006/math">
                    <m:r>
                      <a:rPr lang="fa-IR"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r>
                  <a:rPr lang="fa-IR" dirty="0"/>
                  <a:t> احتیاج دارد، بنابراین </a:t>
                </a:r>
                <a14:m>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r>
                  <a:rPr lang="fa-IR" dirty="0"/>
                  <a:t>.</a:t>
                </a:r>
                <a:endParaRPr lang="en-US" dirty="0"/>
              </a:p>
            </p:txBody>
          </p:sp>
        </mc:Choice>
        <mc:Fallback xmlns="">
          <p:sp>
            <p:nvSpPr>
              <p:cNvPr id="3" name="Content Placeholder 2">
                <a:extLst>
                  <a:ext uri="{FF2B5EF4-FFF2-40B4-BE49-F238E27FC236}">
                    <a16:creationId xmlns:a16="http://schemas.microsoft.com/office/drawing/2014/main" id="{F1AD62A9-40D3-9EEC-22FF-15111E5E89A7}"/>
                  </a:ext>
                </a:extLst>
              </p:cNvPr>
              <p:cNvSpPr>
                <a:spLocks noGrp="1" noRot="1" noChangeAspect="1" noMove="1" noResize="1" noEditPoints="1" noAdjustHandles="1" noChangeArrowheads="1" noChangeShapeType="1" noTextEdit="1"/>
              </p:cNvSpPr>
              <p:nvPr>
                <p:ph idx="1"/>
              </p:nvPr>
            </p:nvSpPr>
            <p:spPr>
              <a:blipFill>
                <a:blip r:embed="rId2"/>
                <a:stretch>
                  <a:fillRect l="-1165"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89B2DC3-93B4-F080-9B97-5ACEE8726A38}"/>
              </a:ext>
            </a:extLst>
          </p:cNvPr>
          <p:cNvSpPr>
            <a:spLocks noGrp="1"/>
          </p:cNvSpPr>
          <p:nvPr>
            <p:ph type="sldNum" sz="quarter" idx="10"/>
          </p:nvPr>
        </p:nvSpPr>
        <p:spPr/>
        <p:txBody>
          <a:bodyPr/>
          <a:lstStyle/>
          <a:p>
            <a:fld id="{BB936EA6-75EA-BC43-847D-098704264B3C}" type="slidenum">
              <a:rPr lang="en-US" smtClean="0"/>
              <a:pPr/>
              <a:t>20</a:t>
            </a:fld>
            <a:endParaRPr lang="en-US" sz="140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19E95F1-ADA8-A041-1CBA-B9665C4B4A9D}"/>
                  </a:ext>
                </a:extLst>
              </p:cNvPr>
              <p:cNvSpPr txBox="1"/>
              <p:nvPr/>
            </p:nvSpPr>
            <p:spPr>
              <a:xfrm>
                <a:off x="2743200" y="4876800"/>
                <a:ext cx="3191258" cy="8842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m:rPr>
                                    <m:brk m:alnAt="7"/>
                                  </m:rPr>
                                  <a:rPr lang="en-US" b="0" i="1" smtClean="0">
                                    <a:latin typeface="Cambria Math" panose="02040503050406030204" pitchFamily="18" charset="0"/>
                                    <a:ea typeface="Cambria Math" panose="02040503050406030204" pitchFamily="18" charset="0"/>
                                  </a:rPr>
                                  <m:t>1</m:t>
                                </m:r>
                                <m:r>
                                  <m:rPr>
                                    <m:brk m:alnAt="7"/>
                                  </m:rP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e>
                            </m:mr>
                            <m:mr>
                              <m:e>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𝑛</m:t>
                                </m:r>
                                <m:r>
                                  <a:rPr lang="en-US" b="0" i="1" smtClean="0">
                                    <a:latin typeface="Cambria Math" panose="02040503050406030204" pitchFamily="18" charset="0"/>
                                  </a:rPr>
                                  <m:t>&gt;</m:t>
                                </m:r>
                                <m:r>
                                  <a:rPr lang="en-US" b="0" i="1" smtClean="0">
                                    <a:latin typeface="Cambria Math" panose="02040503050406030204" pitchFamily="18" charset="0"/>
                                  </a:rPr>
                                  <m:t>1</m:t>
                                </m:r>
                              </m:e>
                            </m:mr>
                          </m:m>
                        </m:e>
                      </m:d>
                    </m:oMath>
                  </m:oMathPara>
                </a14:m>
                <a:endParaRPr lang="en-US" dirty="0"/>
              </a:p>
            </p:txBody>
          </p:sp>
        </mc:Choice>
        <mc:Fallback xmlns="">
          <p:sp>
            <p:nvSpPr>
              <p:cNvPr id="5" name="TextBox 4">
                <a:extLst>
                  <a:ext uri="{FF2B5EF4-FFF2-40B4-BE49-F238E27FC236}">
                    <a16:creationId xmlns:a16="http://schemas.microsoft.com/office/drawing/2014/main" id="{C19E95F1-ADA8-A041-1CBA-B9665C4B4A9D}"/>
                  </a:ext>
                </a:extLst>
              </p:cNvPr>
              <p:cNvSpPr txBox="1">
                <a:spLocks noRot="1" noChangeAspect="1" noMove="1" noResize="1" noEditPoints="1" noAdjustHandles="1" noChangeArrowheads="1" noChangeShapeType="1" noTextEdit="1"/>
              </p:cNvSpPr>
              <p:nvPr/>
            </p:nvSpPr>
            <p:spPr>
              <a:xfrm>
                <a:off x="2743200" y="4876800"/>
                <a:ext cx="3191258" cy="88428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33496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CE95-6AC6-E95F-EB8C-5978A72E23AC}"/>
              </a:ext>
            </a:extLst>
          </p:cNvPr>
          <p:cNvSpPr>
            <a:spLocks noGrp="1"/>
          </p:cNvSpPr>
          <p:nvPr>
            <p:ph type="title"/>
          </p:nvPr>
        </p:nvSpPr>
        <p:spPr/>
        <p:txBody>
          <a:bodyPr/>
          <a:lstStyle/>
          <a:p>
            <a:r>
              <a:rPr lang="fa-IR" dirty="0"/>
              <a:t>تکلیف داشنجو</a:t>
            </a:r>
            <a:endParaRPr lang="en-US" dirty="0"/>
          </a:p>
        </p:txBody>
      </p:sp>
      <p:sp>
        <p:nvSpPr>
          <p:cNvPr id="4" name="Slide Number Placeholder 3">
            <a:extLst>
              <a:ext uri="{FF2B5EF4-FFF2-40B4-BE49-F238E27FC236}">
                <a16:creationId xmlns:a16="http://schemas.microsoft.com/office/drawing/2014/main" id="{26E92D35-DFDA-C151-02B9-242D95284A85}"/>
              </a:ext>
            </a:extLst>
          </p:cNvPr>
          <p:cNvSpPr>
            <a:spLocks noGrp="1"/>
          </p:cNvSpPr>
          <p:nvPr>
            <p:ph type="sldNum" sz="quarter" idx="10"/>
          </p:nvPr>
        </p:nvSpPr>
        <p:spPr/>
        <p:txBody>
          <a:bodyPr/>
          <a:lstStyle/>
          <a:p>
            <a:fld id="{BB936EA6-75EA-BC43-847D-098704264B3C}" type="slidenum">
              <a:rPr lang="en-US" smtClean="0"/>
              <a:pPr/>
              <a:t>21</a:t>
            </a:fld>
            <a:endParaRPr lang="en-US" sz="1400"/>
          </a:p>
        </p:txBody>
      </p:sp>
      <p:sp>
        <p:nvSpPr>
          <p:cNvPr id="7" name="Content Placeholder 6">
            <a:extLst>
              <a:ext uri="{FF2B5EF4-FFF2-40B4-BE49-F238E27FC236}">
                <a16:creationId xmlns:a16="http://schemas.microsoft.com/office/drawing/2014/main" id="{1C7FF758-678A-9716-70B4-0912DAA2A4B3}"/>
              </a:ext>
            </a:extLst>
          </p:cNvPr>
          <p:cNvSpPr>
            <a:spLocks noGrp="1"/>
          </p:cNvSpPr>
          <p:nvPr>
            <p:ph idx="1"/>
          </p:nvPr>
        </p:nvSpPr>
        <p:spPr/>
        <p:txBody>
          <a:bodyPr/>
          <a:lstStyle/>
          <a:p>
            <a:pPr algn="r" rtl="1"/>
            <a:r>
              <a:rPr lang="fa-IR" dirty="0">
                <a:latin typeface="Times New Roman" panose="02020603050405020304" pitchFamily="18" charset="0"/>
              </a:rPr>
              <a:t>با </a:t>
            </a:r>
            <a:r>
              <a:rPr lang="en-US" dirty="0">
                <a:latin typeface="Times New Roman" panose="02020603050405020304" pitchFamily="18" charset="0"/>
              </a:rPr>
              <a:t>insertion sort</a:t>
            </a:r>
            <a:r>
              <a:rPr lang="fa-IR" dirty="0">
                <a:latin typeface="Times New Roman" panose="02020603050405020304" pitchFamily="18" charset="0"/>
              </a:rPr>
              <a:t> و </a:t>
            </a:r>
            <a:r>
              <a:rPr lang="en-US" dirty="0">
                <a:latin typeface="Times New Roman" panose="02020603050405020304" pitchFamily="18" charset="0"/>
              </a:rPr>
              <a:t>merge sort</a:t>
            </a:r>
            <a:r>
              <a:rPr lang="fa-IR" dirty="0">
                <a:latin typeface="Times New Roman" panose="02020603050405020304" pitchFamily="18" charset="0"/>
              </a:rPr>
              <a:t> آشنا شدید؛ اما این دو مبحث چه ارتباطی با درس ساختار داده یا ساختمان داده ها دارند؟ ( لطفا لیستی از 5 مورد ذکر کنید)</a:t>
            </a:r>
          </a:p>
          <a:p>
            <a:pPr algn="r" rtl="1"/>
            <a:r>
              <a:rPr lang="fa-IR" dirty="0">
                <a:latin typeface="Times New Roman" panose="02020603050405020304" pitchFamily="18" charset="0"/>
              </a:rPr>
              <a:t>الگوریتم‌های </a:t>
            </a:r>
            <a:r>
              <a:rPr lang="en-US" b="1" dirty="0">
                <a:latin typeface="Times New Roman" panose="02020603050405020304" pitchFamily="18" charset="0"/>
              </a:rPr>
              <a:t>Insertion Sort</a:t>
            </a:r>
            <a:r>
              <a:rPr lang="en-US" dirty="0">
                <a:latin typeface="Times New Roman" panose="02020603050405020304" pitchFamily="18" charset="0"/>
              </a:rPr>
              <a:t> </a:t>
            </a:r>
            <a:r>
              <a:rPr lang="fa-IR" dirty="0">
                <a:latin typeface="Times New Roman" panose="02020603050405020304" pitchFamily="18" charset="0"/>
              </a:rPr>
              <a:t>و </a:t>
            </a:r>
            <a:r>
              <a:rPr lang="en-US" b="1" dirty="0">
                <a:latin typeface="Times New Roman" panose="02020603050405020304" pitchFamily="18" charset="0"/>
              </a:rPr>
              <a:t>Merge Sort</a:t>
            </a:r>
            <a:r>
              <a:rPr lang="en-US" dirty="0">
                <a:latin typeface="Times New Roman" panose="02020603050405020304" pitchFamily="18" charset="0"/>
              </a:rPr>
              <a:t> </a:t>
            </a:r>
            <a:r>
              <a:rPr lang="fa-IR" dirty="0">
                <a:latin typeface="Times New Roman" panose="02020603050405020304" pitchFamily="18" charset="0"/>
              </a:rPr>
              <a:t>با درس </a:t>
            </a:r>
            <a:r>
              <a:rPr lang="fa-IR" b="1" dirty="0">
                <a:latin typeface="Times New Roman" panose="02020603050405020304" pitchFamily="18" charset="0"/>
              </a:rPr>
              <a:t>ساختار داده‌ها (ساختمان داده‌ها)</a:t>
            </a:r>
            <a:r>
              <a:rPr lang="fa-IR" dirty="0">
                <a:latin typeface="Times New Roman" panose="02020603050405020304" pitchFamily="18" charset="0"/>
              </a:rPr>
              <a:t> ارتباط عمیقی دارند. در زیر ۵ مورد از این ارتباط‌ها ذکر شده است:</a:t>
            </a:r>
          </a:p>
          <a:p>
            <a:pPr lvl="1" algn="r" rtl="1">
              <a:buFont typeface="+mj-lt"/>
              <a:buAutoNum type="arabicPeriod"/>
            </a:pPr>
            <a:r>
              <a:rPr lang="fa-IR" b="1" dirty="0">
                <a:highlight>
                  <a:srgbClr val="FFFF00"/>
                </a:highlight>
                <a:latin typeface="Times New Roman" panose="02020603050405020304" pitchFamily="18" charset="0"/>
              </a:rPr>
              <a:t>پیاده‌سازی ساختارهای داده‌ای پایه‌ای</a:t>
            </a:r>
            <a:endParaRPr lang="fa-IR" dirty="0">
              <a:highlight>
                <a:srgbClr val="FFFF00"/>
              </a:highlight>
              <a:latin typeface="Times New Roman" panose="02020603050405020304" pitchFamily="18" charset="0"/>
            </a:endParaRPr>
          </a:p>
          <a:p>
            <a:pPr lvl="1" algn="r" rtl="1">
              <a:buFont typeface="+mj-lt"/>
              <a:buAutoNum type="arabicPeriod"/>
            </a:pPr>
            <a:r>
              <a:rPr lang="fa-IR" b="1" dirty="0">
                <a:highlight>
                  <a:srgbClr val="FFFF00"/>
                </a:highlight>
                <a:latin typeface="Times New Roman" panose="02020603050405020304" pitchFamily="18" charset="0"/>
              </a:rPr>
              <a:t>تحلیل پیچیدگی زمانی و فضایی</a:t>
            </a:r>
            <a:endParaRPr lang="fa-IR" dirty="0">
              <a:highlight>
                <a:srgbClr val="FFFF00"/>
              </a:highlight>
              <a:latin typeface="Times New Roman" panose="02020603050405020304" pitchFamily="18" charset="0"/>
            </a:endParaRPr>
          </a:p>
          <a:p>
            <a:pPr lvl="1" algn="r" rtl="1">
              <a:buFont typeface="+mj-lt"/>
              <a:buAutoNum type="arabicPeriod"/>
            </a:pPr>
            <a:r>
              <a:rPr lang="fa-IR" b="1" dirty="0">
                <a:highlight>
                  <a:srgbClr val="FFFF00"/>
                </a:highlight>
                <a:latin typeface="Times New Roman" panose="02020603050405020304" pitchFamily="18" charset="0"/>
              </a:rPr>
              <a:t>مفاهیم بازگشت (</a:t>
            </a:r>
            <a:r>
              <a:rPr lang="en-US" b="1" dirty="0">
                <a:highlight>
                  <a:srgbClr val="FFFF00"/>
                </a:highlight>
                <a:latin typeface="Times New Roman" panose="02020603050405020304" pitchFamily="18" charset="0"/>
              </a:rPr>
              <a:t>Recursion</a:t>
            </a:r>
            <a:r>
              <a:rPr lang="fa-IR" b="1" dirty="0">
                <a:highlight>
                  <a:srgbClr val="FFFF00"/>
                </a:highlight>
                <a:latin typeface="Times New Roman" panose="02020603050405020304" pitchFamily="18" charset="0"/>
              </a:rPr>
              <a:t>)</a:t>
            </a:r>
            <a:r>
              <a:rPr lang="en-US" b="1" dirty="0">
                <a:highlight>
                  <a:srgbClr val="FFFF00"/>
                </a:highlight>
                <a:latin typeface="Times New Roman" panose="02020603050405020304" pitchFamily="18" charset="0"/>
              </a:rPr>
              <a:t> </a:t>
            </a:r>
            <a:r>
              <a:rPr lang="fa-IR" b="1" dirty="0">
                <a:highlight>
                  <a:srgbClr val="FFFF00"/>
                </a:highlight>
                <a:latin typeface="Times New Roman" panose="02020603050405020304" pitchFamily="18" charset="0"/>
              </a:rPr>
              <a:t>و تقسیم و غلبه (</a:t>
            </a:r>
            <a:r>
              <a:rPr lang="en-US" b="1" dirty="0">
                <a:highlight>
                  <a:srgbClr val="FFFF00"/>
                </a:highlight>
                <a:latin typeface="Times New Roman" panose="02020603050405020304" pitchFamily="18" charset="0"/>
              </a:rPr>
              <a:t>Divide and Conquer</a:t>
            </a:r>
            <a:r>
              <a:rPr lang="fa-IR" b="1" dirty="0">
                <a:highlight>
                  <a:srgbClr val="FFFF00"/>
                </a:highlight>
                <a:latin typeface="Times New Roman" panose="02020603050405020304" pitchFamily="18" charset="0"/>
              </a:rPr>
              <a:t>)</a:t>
            </a:r>
            <a:endParaRPr lang="en-US" dirty="0">
              <a:highlight>
                <a:srgbClr val="FFFF00"/>
              </a:highlight>
              <a:latin typeface="Times New Roman" panose="02020603050405020304" pitchFamily="18" charset="0"/>
            </a:endParaRPr>
          </a:p>
          <a:p>
            <a:pPr lvl="1" algn="r" rtl="1">
              <a:buFont typeface="+mj-lt"/>
              <a:buAutoNum type="arabicPeriod"/>
            </a:pPr>
            <a:r>
              <a:rPr lang="fa-IR" b="1" dirty="0">
                <a:highlight>
                  <a:srgbClr val="FFFF00"/>
                </a:highlight>
                <a:latin typeface="Times New Roman" panose="02020603050405020304" pitchFamily="18" charset="0"/>
              </a:rPr>
              <a:t>کار با داده‌های پویا و استاتیک</a:t>
            </a:r>
            <a:endParaRPr lang="fa-IR" dirty="0">
              <a:highlight>
                <a:srgbClr val="FFFF00"/>
              </a:highlight>
              <a:latin typeface="Times New Roman" panose="02020603050405020304" pitchFamily="18" charset="0"/>
            </a:endParaRPr>
          </a:p>
          <a:p>
            <a:pPr lvl="1" algn="r" rtl="1">
              <a:buFont typeface="+mj-lt"/>
              <a:buAutoNum type="arabicPeriod"/>
            </a:pPr>
            <a:r>
              <a:rPr lang="fa-IR" b="1" dirty="0">
                <a:highlight>
                  <a:srgbClr val="FFFF00"/>
                </a:highlight>
                <a:latin typeface="Times New Roman" panose="02020603050405020304" pitchFamily="18" charset="0"/>
              </a:rPr>
              <a:t>کاربرد عملی در مسائل واقعی</a:t>
            </a:r>
            <a:endParaRPr lang="en-US" b="1" dirty="0">
              <a:highlight>
                <a:srgbClr val="FFFF00"/>
              </a:highlight>
              <a:latin typeface="Times New Roman" panose="02020603050405020304" pitchFamily="18" charset="0"/>
            </a:endParaRPr>
          </a:p>
          <a:p>
            <a:pPr marL="285750" indent="-285750" algn="r" rtl="1">
              <a:buFont typeface="Arial" panose="020B0604020202020204" pitchFamily="34" charset="0"/>
              <a:buChar char="•"/>
            </a:pPr>
            <a:r>
              <a:rPr lang="fa-IR" b="1" dirty="0">
                <a:highlight>
                  <a:srgbClr val="00FF00"/>
                </a:highlight>
                <a:latin typeface="Times New Roman" panose="02020603050405020304" pitchFamily="18" charset="0"/>
              </a:rPr>
              <a:t>قانون هورنر چیست و چه کاربردی دارد ؟ شبه کد آن را بنویسید؟ مرتبه زمانی این شبه کد چند است؟</a:t>
            </a:r>
          </a:p>
          <a:p>
            <a:pPr marL="285750" indent="-285750" algn="r" rtl="1">
              <a:buFont typeface="Arial" panose="020B0604020202020204" pitchFamily="34" charset="0"/>
              <a:buChar char="•"/>
            </a:pPr>
            <a:r>
              <a:rPr lang="fa-IR" b="1" dirty="0">
                <a:highlight>
                  <a:srgbClr val="00FF00"/>
                </a:highlight>
                <a:latin typeface="Times New Roman" panose="02020603050405020304" pitchFamily="18" charset="0"/>
              </a:rPr>
              <a:t>وارونگی یا </a:t>
            </a:r>
            <a:r>
              <a:rPr lang="en-US" b="1" dirty="0">
                <a:highlight>
                  <a:srgbClr val="00FF00"/>
                </a:highlight>
                <a:latin typeface="Times New Roman" panose="02020603050405020304" pitchFamily="18" charset="0"/>
              </a:rPr>
              <a:t>inversion</a:t>
            </a:r>
            <a:r>
              <a:rPr lang="fa-IR" b="1" dirty="0">
                <a:highlight>
                  <a:srgbClr val="00FF00"/>
                </a:highlight>
                <a:latin typeface="Times New Roman" panose="02020603050405020304" pitchFamily="18" charset="0"/>
              </a:rPr>
              <a:t> در آرایه چیست؟ پنج وارونگی در آرایه زیر بیابید. </a:t>
            </a:r>
            <a:r>
              <a:rPr lang="en-US" b="1" dirty="0">
                <a:highlight>
                  <a:srgbClr val="00FF00"/>
                </a:highlight>
                <a:latin typeface="Times New Roman" panose="02020603050405020304" pitchFamily="18" charset="0"/>
              </a:rPr>
              <a:t>&lt;2,3,8,6,1&gt;</a:t>
            </a:r>
            <a:r>
              <a:rPr lang="fa-IR" b="1" dirty="0">
                <a:highlight>
                  <a:srgbClr val="00FF00"/>
                </a:highlight>
                <a:latin typeface="Times New Roman" panose="02020603050405020304" pitchFamily="18" charset="0"/>
              </a:rPr>
              <a:t>.</a:t>
            </a:r>
          </a:p>
          <a:p>
            <a:pPr marL="285750" indent="-285750" algn="r" rtl="1">
              <a:buFont typeface="Arial" panose="020B0604020202020204" pitchFamily="34" charset="0"/>
              <a:buChar char="•"/>
            </a:pPr>
            <a:r>
              <a:rPr lang="fa-IR" b="1" dirty="0">
                <a:highlight>
                  <a:srgbClr val="00FF00"/>
                </a:highlight>
                <a:latin typeface="Times New Roman" panose="02020603050405020304" pitchFamily="18" charset="0"/>
              </a:rPr>
              <a:t>لطفا مرتب سازی ادغامی را برای آرایه </a:t>
            </a:r>
            <a:r>
              <a:rPr lang="en-US" b="1" dirty="0">
                <a:highlight>
                  <a:srgbClr val="00FF00"/>
                </a:highlight>
                <a:latin typeface="Times New Roman" panose="02020603050405020304" pitchFamily="18" charset="0"/>
              </a:rPr>
              <a:t>&lt;2,3,8,6,1&gt;</a:t>
            </a:r>
            <a:r>
              <a:rPr lang="fa-IR" b="1" dirty="0">
                <a:highlight>
                  <a:srgbClr val="00FF00"/>
                </a:highlight>
                <a:latin typeface="Times New Roman" panose="02020603050405020304" pitchFamily="18" charset="0"/>
              </a:rPr>
              <a:t> با گرافیک نشان دهید.</a:t>
            </a:r>
            <a:endParaRPr lang="fa-IR" dirty="0">
              <a:highlight>
                <a:srgbClr val="00FF00"/>
              </a:highlight>
              <a:latin typeface="Times New Roman" panose="02020603050405020304" pitchFamily="18" charset="0"/>
            </a:endParaRPr>
          </a:p>
        </p:txBody>
      </p:sp>
    </p:spTree>
    <p:extLst>
      <p:ext uri="{BB962C8B-B14F-4D97-AF65-F5344CB8AC3E}">
        <p14:creationId xmlns:p14="http://schemas.microsoft.com/office/powerpoint/2010/main" val="1367624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4F7C-609D-480F-DB01-3C5EDD2E9A5F}"/>
              </a:ext>
            </a:extLst>
          </p:cNvPr>
          <p:cNvSpPr>
            <a:spLocks noGrp="1"/>
          </p:cNvSpPr>
          <p:nvPr>
            <p:ph type="title"/>
          </p:nvPr>
        </p:nvSpPr>
        <p:spPr/>
        <p:txBody>
          <a:bodyPr/>
          <a:lstStyle/>
          <a:p>
            <a:r>
              <a:rPr lang="fa-IR" dirty="0"/>
              <a:t>حل یک رابطه بازگشتی</a:t>
            </a:r>
            <a:endParaRPr lang="en-US" dirty="0"/>
          </a:p>
        </p:txBody>
      </p:sp>
      <p:graphicFrame>
        <p:nvGraphicFramePr>
          <p:cNvPr id="5" name="Content Placeholder 4">
            <a:extLst>
              <a:ext uri="{FF2B5EF4-FFF2-40B4-BE49-F238E27FC236}">
                <a16:creationId xmlns:a16="http://schemas.microsoft.com/office/drawing/2014/main" id="{4FE61A5B-3FC6-24AC-B59D-24EC78FB3672}"/>
              </a:ext>
            </a:extLst>
          </p:cNvPr>
          <p:cNvGraphicFramePr>
            <a:graphicFrameLocks noGrp="1"/>
          </p:cNvGraphicFramePr>
          <p:nvPr>
            <p:ph idx="1"/>
            <p:extLst>
              <p:ext uri="{D42A27DB-BD31-4B8C-83A1-F6EECF244321}">
                <p14:modId xmlns:p14="http://schemas.microsoft.com/office/powerpoint/2010/main" val="2703881081"/>
              </p:ext>
            </p:extLst>
          </p:nvPr>
        </p:nvGraphicFramePr>
        <p:xfrm>
          <a:off x="609600" y="914400"/>
          <a:ext cx="7620000" cy="1483360"/>
        </p:xfrm>
        <a:graphic>
          <a:graphicData uri="http://schemas.openxmlformats.org/drawingml/2006/table">
            <a:tbl>
              <a:tblPr firstRow="1" bandRow="1">
                <a:tableStyleId>{EB9631B5-78F2-41C9-869B-9F39066F8104}</a:tableStyleId>
              </a:tblPr>
              <a:tblGrid>
                <a:gridCol w="2540000">
                  <a:extLst>
                    <a:ext uri="{9D8B030D-6E8A-4147-A177-3AD203B41FA5}">
                      <a16:colId xmlns:a16="http://schemas.microsoft.com/office/drawing/2014/main" val="3273990163"/>
                    </a:ext>
                  </a:extLst>
                </a:gridCol>
                <a:gridCol w="2540000">
                  <a:extLst>
                    <a:ext uri="{9D8B030D-6E8A-4147-A177-3AD203B41FA5}">
                      <a16:colId xmlns:a16="http://schemas.microsoft.com/office/drawing/2014/main" val="3612499751"/>
                    </a:ext>
                  </a:extLst>
                </a:gridCol>
                <a:gridCol w="2540000">
                  <a:extLst>
                    <a:ext uri="{9D8B030D-6E8A-4147-A177-3AD203B41FA5}">
                      <a16:colId xmlns:a16="http://schemas.microsoft.com/office/drawing/2014/main" val="2865539901"/>
                    </a:ext>
                  </a:extLst>
                </a:gridCol>
              </a:tblGrid>
              <a:tr h="370840">
                <a:tc>
                  <a:txBody>
                    <a:bodyPr/>
                    <a:lstStyle/>
                    <a:p>
                      <a:pPr algn="r" rtl="1"/>
                      <a:endParaRPr lang="en-US"/>
                    </a:p>
                  </a:txBody>
                  <a:tcPr/>
                </a:tc>
                <a:tc>
                  <a:txBody>
                    <a:bodyPr/>
                    <a:lstStyle/>
                    <a:p>
                      <a:pPr algn="r" rtl="1"/>
                      <a:endParaRPr lang="en-US" dirty="0"/>
                    </a:p>
                  </a:txBody>
                  <a:tcPr/>
                </a:tc>
                <a:tc>
                  <a:txBody>
                    <a:bodyPr/>
                    <a:lstStyle/>
                    <a:p>
                      <a:pPr algn="r" rtl="1"/>
                      <a:endParaRPr lang="en-US"/>
                    </a:p>
                  </a:txBody>
                  <a:tcPr/>
                </a:tc>
                <a:extLst>
                  <a:ext uri="{0D108BD9-81ED-4DB2-BD59-A6C34878D82A}">
                    <a16:rowId xmlns:a16="http://schemas.microsoft.com/office/drawing/2014/main" val="3059994624"/>
                  </a:ext>
                </a:extLst>
              </a:tr>
              <a:tr h="370840">
                <a:tc>
                  <a:txBody>
                    <a:bodyPr/>
                    <a:lstStyle/>
                    <a:p>
                      <a:pPr algn="r" rtl="1"/>
                      <a:endParaRPr lang="en-US" dirty="0"/>
                    </a:p>
                  </a:txBody>
                  <a:tcPr/>
                </a:tc>
                <a:tc>
                  <a:txBody>
                    <a:bodyPr/>
                    <a:lstStyle/>
                    <a:p>
                      <a:pPr algn="r" rtl="1"/>
                      <a:endParaRPr lang="en-US"/>
                    </a:p>
                  </a:txBody>
                  <a:tcPr/>
                </a:tc>
                <a:tc>
                  <a:txBody>
                    <a:bodyPr/>
                    <a:lstStyle/>
                    <a:p>
                      <a:pPr algn="r" rtl="1"/>
                      <a:r>
                        <a:rPr lang="fa-IR" dirty="0"/>
                        <a:t>قضیه اصلی </a:t>
                      </a:r>
                      <a:endParaRPr lang="en-US" dirty="0"/>
                    </a:p>
                  </a:txBody>
                  <a:tcPr/>
                </a:tc>
                <a:extLst>
                  <a:ext uri="{0D108BD9-81ED-4DB2-BD59-A6C34878D82A}">
                    <a16:rowId xmlns:a16="http://schemas.microsoft.com/office/drawing/2014/main" val="3288291725"/>
                  </a:ext>
                </a:extLst>
              </a:tr>
              <a:tr h="370840">
                <a:tc>
                  <a:txBody>
                    <a:bodyPr/>
                    <a:lstStyle/>
                    <a:p>
                      <a:pPr algn="r" rtl="1"/>
                      <a:endParaRPr lang="en-US"/>
                    </a:p>
                  </a:txBody>
                  <a:tcPr/>
                </a:tc>
                <a:tc>
                  <a:txBody>
                    <a:bodyPr/>
                    <a:lstStyle/>
                    <a:p>
                      <a:pPr algn="r" rtl="1"/>
                      <a:endParaRPr lang="en-US" dirty="0"/>
                    </a:p>
                  </a:txBody>
                  <a:tcPr/>
                </a:tc>
                <a:tc>
                  <a:txBody>
                    <a:bodyPr/>
                    <a:lstStyle/>
                    <a:p>
                      <a:pPr algn="r" rtl="1"/>
                      <a:r>
                        <a:rPr lang="fa-IR" dirty="0"/>
                        <a:t>درخت بازگشتی</a:t>
                      </a:r>
                      <a:endParaRPr lang="en-US" dirty="0"/>
                    </a:p>
                  </a:txBody>
                  <a:tcPr/>
                </a:tc>
                <a:extLst>
                  <a:ext uri="{0D108BD9-81ED-4DB2-BD59-A6C34878D82A}">
                    <a16:rowId xmlns:a16="http://schemas.microsoft.com/office/drawing/2014/main" val="1424446498"/>
                  </a:ext>
                </a:extLst>
              </a:tr>
              <a:tr h="370840">
                <a:tc>
                  <a:txBody>
                    <a:bodyPr/>
                    <a:lstStyle/>
                    <a:p>
                      <a:pPr algn="r" rtl="1"/>
                      <a:endParaRPr lang="en-US" dirty="0"/>
                    </a:p>
                  </a:txBody>
                  <a:tcPr/>
                </a:tc>
                <a:tc>
                  <a:txBody>
                    <a:bodyPr/>
                    <a:lstStyle/>
                    <a:p>
                      <a:pPr algn="r" rtl="1"/>
                      <a:endParaRPr lang="en-US" dirty="0"/>
                    </a:p>
                  </a:txBody>
                  <a:tcPr/>
                </a:tc>
                <a:tc>
                  <a:txBody>
                    <a:bodyPr/>
                    <a:lstStyle/>
                    <a:p>
                      <a:pPr algn="r" rtl="1"/>
                      <a:r>
                        <a:rPr lang="fa-IR" dirty="0"/>
                        <a:t>جایگزاری </a:t>
                      </a:r>
                      <a:r>
                        <a:rPr lang="en-US" dirty="0"/>
                        <a:t>unfolding</a:t>
                      </a:r>
                    </a:p>
                  </a:txBody>
                  <a:tcPr/>
                </a:tc>
                <a:extLst>
                  <a:ext uri="{0D108BD9-81ED-4DB2-BD59-A6C34878D82A}">
                    <a16:rowId xmlns:a16="http://schemas.microsoft.com/office/drawing/2014/main" val="2613578115"/>
                  </a:ext>
                </a:extLst>
              </a:tr>
            </a:tbl>
          </a:graphicData>
        </a:graphic>
      </p:graphicFrame>
      <p:sp>
        <p:nvSpPr>
          <p:cNvPr id="4" name="Slide Number Placeholder 3">
            <a:extLst>
              <a:ext uri="{FF2B5EF4-FFF2-40B4-BE49-F238E27FC236}">
                <a16:creationId xmlns:a16="http://schemas.microsoft.com/office/drawing/2014/main" id="{C9F48F83-826C-F34E-D7A8-6F664A52A134}"/>
              </a:ext>
            </a:extLst>
          </p:cNvPr>
          <p:cNvSpPr>
            <a:spLocks noGrp="1"/>
          </p:cNvSpPr>
          <p:nvPr>
            <p:ph type="sldNum" sz="quarter" idx="10"/>
          </p:nvPr>
        </p:nvSpPr>
        <p:spPr/>
        <p:txBody>
          <a:bodyPr/>
          <a:lstStyle/>
          <a:p>
            <a:fld id="{BB936EA6-75EA-BC43-847D-098704264B3C}" type="slidenum">
              <a:rPr lang="en-US" smtClean="0"/>
              <a:pPr/>
              <a:t>22</a:t>
            </a:fld>
            <a:endParaRPr lang="en-US" sz="1400"/>
          </a:p>
        </p:txBody>
      </p:sp>
      <p:pic>
        <p:nvPicPr>
          <p:cNvPr id="3" name="Picture 2">
            <a:extLst>
              <a:ext uri="{FF2B5EF4-FFF2-40B4-BE49-F238E27FC236}">
                <a16:creationId xmlns:a16="http://schemas.microsoft.com/office/drawing/2014/main" id="{B397A558-A908-7171-1721-58FB2F224E97}"/>
              </a:ext>
            </a:extLst>
          </p:cNvPr>
          <p:cNvPicPr>
            <a:picLocks noChangeAspect="1"/>
          </p:cNvPicPr>
          <p:nvPr/>
        </p:nvPicPr>
        <p:blipFill>
          <a:blip r:embed="rId2"/>
          <a:stretch>
            <a:fillRect/>
          </a:stretch>
        </p:blipFill>
        <p:spPr>
          <a:xfrm>
            <a:off x="1676400" y="2987001"/>
            <a:ext cx="3194581" cy="883997"/>
          </a:xfrm>
          <a:prstGeom prst="rect">
            <a:avLst/>
          </a:prstGeom>
        </p:spPr>
      </p:pic>
    </p:spTree>
    <p:extLst>
      <p:ext uri="{BB962C8B-B14F-4D97-AF65-F5344CB8AC3E}">
        <p14:creationId xmlns:p14="http://schemas.microsoft.com/office/powerpoint/2010/main" val="969123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68CF-BA08-2BFF-A681-18059B47EBF2}"/>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F65CDEE6-D274-49EA-05F8-42A85DF25DB6}"/>
              </a:ext>
            </a:extLst>
          </p:cNvPr>
          <p:cNvSpPr>
            <a:spLocks noGrp="1"/>
          </p:cNvSpPr>
          <p:nvPr>
            <p:ph type="sldNum" sz="quarter" idx="10"/>
          </p:nvPr>
        </p:nvSpPr>
        <p:spPr/>
        <p:txBody>
          <a:bodyPr/>
          <a:lstStyle/>
          <a:p>
            <a:fld id="{BB936EA6-75EA-BC43-847D-098704264B3C}" type="slidenum">
              <a:rPr lang="en-US" smtClean="0"/>
              <a:pPr/>
              <a:t>23</a:t>
            </a:fld>
            <a:endParaRPr lang="en-US" sz="140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D3042DC-A874-C3B3-3EEE-2D315C78A2F4}"/>
                  </a:ext>
                </a:extLst>
              </p:cNvPr>
              <p:cNvSpPr txBox="1"/>
              <p:nvPr/>
            </p:nvSpPr>
            <p:spPr>
              <a:xfrm>
                <a:off x="609600" y="1066800"/>
                <a:ext cx="3191258" cy="8842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m:rPr>
                                    <m:brk m:alnAt="7"/>
                                  </m:rPr>
                                  <a:rPr lang="en-US" b="0" i="1" smtClean="0">
                                    <a:latin typeface="Cambria Math" panose="02040503050406030204" pitchFamily="18" charset="0"/>
                                    <a:ea typeface="Cambria Math" panose="02040503050406030204" pitchFamily="18" charset="0"/>
                                  </a:rPr>
                                  <m:t>1</m:t>
                                </m:r>
                                <m:r>
                                  <m:rPr>
                                    <m:brk m:alnAt="7"/>
                                  </m:rP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e>
                            </m:mr>
                            <m:mr>
                              <m:e>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𝑛</m:t>
                                </m:r>
                                <m:r>
                                  <a:rPr lang="en-US" b="0" i="1" smtClean="0">
                                    <a:latin typeface="Cambria Math" panose="02040503050406030204" pitchFamily="18" charset="0"/>
                                  </a:rPr>
                                  <m:t>&gt;</m:t>
                                </m:r>
                                <m:r>
                                  <a:rPr lang="en-US" b="0" i="1" smtClean="0">
                                    <a:latin typeface="Cambria Math" panose="02040503050406030204" pitchFamily="18" charset="0"/>
                                  </a:rPr>
                                  <m:t>1</m:t>
                                </m:r>
                              </m:e>
                            </m:mr>
                          </m:m>
                        </m:e>
                      </m:d>
                    </m:oMath>
                  </m:oMathPara>
                </a14:m>
                <a:endParaRPr lang="en-US" dirty="0"/>
              </a:p>
            </p:txBody>
          </p:sp>
        </mc:Choice>
        <mc:Fallback xmlns="">
          <p:sp>
            <p:nvSpPr>
              <p:cNvPr id="5" name="TextBox 4">
                <a:extLst>
                  <a:ext uri="{FF2B5EF4-FFF2-40B4-BE49-F238E27FC236}">
                    <a16:creationId xmlns:a16="http://schemas.microsoft.com/office/drawing/2014/main" id="{0D3042DC-A874-C3B3-3EEE-2D315C78A2F4}"/>
                  </a:ext>
                </a:extLst>
              </p:cNvPr>
              <p:cNvSpPr txBox="1">
                <a:spLocks noRot="1" noChangeAspect="1" noMove="1" noResize="1" noEditPoints="1" noAdjustHandles="1" noChangeArrowheads="1" noChangeShapeType="1" noTextEdit="1"/>
              </p:cNvSpPr>
              <p:nvPr/>
            </p:nvSpPr>
            <p:spPr>
              <a:xfrm>
                <a:off x="609600" y="1066800"/>
                <a:ext cx="3191258" cy="884281"/>
              </a:xfrm>
              <a:prstGeom prst="rect">
                <a:avLst/>
              </a:prstGeom>
              <a:blipFill>
                <a:blip r:embed="rId2"/>
                <a:stretch>
                  <a:fillRect/>
                </a:stretch>
              </a:blipFill>
            </p:spPr>
            <p:txBody>
              <a:bodyPr/>
              <a:lstStyle/>
              <a:p>
                <a:r>
                  <a:rPr lang="en-US">
                    <a:noFill/>
                  </a:rPr>
                  <a:t> </a:t>
                </a:r>
              </a:p>
            </p:txBody>
          </p:sp>
        </mc:Fallback>
      </mc:AlternateContent>
      <p:pic>
        <p:nvPicPr>
          <p:cNvPr id="1026" name="Picture 2" descr="Construction of recursion tree">
            <a:extLst>
              <a:ext uri="{FF2B5EF4-FFF2-40B4-BE49-F238E27FC236}">
                <a16:creationId xmlns:a16="http://schemas.microsoft.com/office/drawing/2014/main" id="{15F9FF3E-2F77-B59C-06C0-1A7E4F4F8A6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990600" y="2590800"/>
            <a:ext cx="21336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struction of recursion tree">
            <a:extLst>
              <a:ext uri="{FF2B5EF4-FFF2-40B4-BE49-F238E27FC236}">
                <a16:creationId xmlns:a16="http://schemas.microsoft.com/office/drawing/2014/main" id="{C70AC2FB-6337-D0F2-EAA7-7BA4E39C766A}"/>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971800" y="2667000"/>
            <a:ext cx="5074920" cy="35052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8A7730-EE35-F41B-FA87-99E6C66FEA5F}"/>
                  </a:ext>
                </a:extLst>
              </p:cNvPr>
              <p:cNvSpPr txBox="1"/>
              <p:nvPr/>
            </p:nvSpPr>
            <p:spPr>
              <a:xfrm>
                <a:off x="3996266" y="2483555"/>
                <a:ext cx="20326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a:fld id="{825F15A7-03F4-43D7-82C5-3E23DA2F108C}" type="mathplaceholder">
                        <a:rPr lang="en-US" i="1" smtClean="0">
                          <a:latin typeface="Cambria Math" panose="02040503050406030204" pitchFamily="18" charset="0"/>
                        </a:rPr>
                        <a:t>Type equation here.</a:t>
                      </a:fld>
                    </m:oMath>
                  </m:oMathPara>
                </a14:m>
                <a:endParaRPr lang="en-US" dirty="0"/>
              </a:p>
            </p:txBody>
          </p:sp>
        </mc:Choice>
        <mc:Fallback xmlns="">
          <p:sp>
            <p:nvSpPr>
              <p:cNvPr id="6" name="TextBox 5">
                <a:extLst>
                  <a:ext uri="{FF2B5EF4-FFF2-40B4-BE49-F238E27FC236}">
                    <a16:creationId xmlns:a16="http://schemas.microsoft.com/office/drawing/2014/main" id="{E78A7730-EE35-F41B-FA87-99E6C66FEA5F}"/>
                  </a:ext>
                </a:extLst>
              </p:cNvPr>
              <p:cNvSpPr txBox="1">
                <a:spLocks noRot="1" noChangeAspect="1" noMove="1" noResize="1" noEditPoints="1" noAdjustHandles="1" noChangeArrowheads="1" noChangeShapeType="1" noTextEdit="1"/>
              </p:cNvSpPr>
              <p:nvPr/>
            </p:nvSpPr>
            <p:spPr>
              <a:xfrm>
                <a:off x="3996266" y="2483555"/>
                <a:ext cx="2032608" cy="276999"/>
              </a:xfrm>
              <a:prstGeom prst="rect">
                <a:avLst/>
              </a:prstGeom>
              <a:blipFill>
                <a:blip r:embed="rId7"/>
                <a:stretch>
                  <a:fillRect l="-3303" r="-2402" b="-34783"/>
                </a:stretch>
              </a:blipFill>
            </p:spPr>
            <p:txBody>
              <a:bodyPr/>
              <a:lstStyle/>
              <a:p>
                <a:r>
                  <a:rPr lang="en-US">
                    <a:noFill/>
                  </a:rPr>
                  <a:t> </a:t>
                </a:r>
              </a:p>
            </p:txBody>
          </p:sp>
        </mc:Fallback>
      </mc:AlternateContent>
    </p:spTree>
    <p:extLst>
      <p:ext uri="{BB962C8B-B14F-4D97-AF65-F5344CB8AC3E}">
        <p14:creationId xmlns:p14="http://schemas.microsoft.com/office/powerpoint/2010/main" val="3767681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DDD34-FCEE-8593-9210-9B97EE421769}"/>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D4CEBF48-5DC4-BF9A-EEC8-C68581EFBD54}"/>
              </a:ext>
            </a:extLst>
          </p:cNvPr>
          <p:cNvSpPr>
            <a:spLocks noGrp="1"/>
          </p:cNvSpPr>
          <p:nvPr>
            <p:ph type="sldNum" sz="quarter" idx="10"/>
          </p:nvPr>
        </p:nvSpPr>
        <p:spPr/>
        <p:txBody>
          <a:bodyPr/>
          <a:lstStyle/>
          <a:p>
            <a:fld id="{BB936EA6-75EA-BC43-847D-098704264B3C}" type="slidenum">
              <a:rPr lang="en-US" smtClean="0"/>
              <a:pPr/>
              <a:t>24</a:t>
            </a:fld>
            <a:endParaRPr lang="en-US" sz="1400"/>
          </a:p>
        </p:txBody>
      </p:sp>
      <p:pic>
        <p:nvPicPr>
          <p:cNvPr id="2050" name="Picture 2" descr="Construction of the recursion tree">
            <a:extLst>
              <a:ext uri="{FF2B5EF4-FFF2-40B4-BE49-F238E27FC236}">
                <a16:creationId xmlns:a16="http://schemas.microsoft.com/office/drawing/2014/main" id="{EFA20FC6-A7FD-9C21-CD44-A348DE52B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20" y="762000"/>
            <a:ext cx="6072502" cy="5105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B3FC840-6016-F8E8-2CAA-9C69F728DE31}"/>
                  </a:ext>
                </a:extLst>
              </p:cNvPr>
              <p:cNvSpPr txBox="1"/>
              <p:nvPr/>
            </p:nvSpPr>
            <p:spPr>
              <a:xfrm>
                <a:off x="5562600" y="5855690"/>
                <a:ext cx="11765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𝑐𝑛𝑙𝑔𝑛</m:t>
                      </m:r>
                      <m:r>
                        <a:rPr lang="en-US" b="0" i="1" smtClean="0">
                          <a:latin typeface="Cambria Math" panose="02040503050406030204" pitchFamily="18" charset="0"/>
                        </a:rPr>
                        <m:t>+</m:t>
                      </m:r>
                      <m:r>
                        <a:rPr lang="en-US" b="0" i="1" smtClean="0">
                          <a:latin typeface="Cambria Math" panose="02040503050406030204" pitchFamily="18" charset="0"/>
                        </a:rPr>
                        <m:t>𝑐𝑛</m:t>
                      </m:r>
                    </m:oMath>
                  </m:oMathPara>
                </a14:m>
                <a:endParaRPr lang="en-US" dirty="0"/>
              </a:p>
            </p:txBody>
          </p:sp>
        </mc:Choice>
        <mc:Fallback xmlns="">
          <p:sp>
            <p:nvSpPr>
              <p:cNvPr id="5" name="TextBox 4">
                <a:extLst>
                  <a:ext uri="{FF2B5EF4-FFF2-40B4-BE49-F238E27FC236}">
                    <a16:creationId xmlns:a16="http://schemas.microsoft.com/office/drawing/2014/main" id="{AB3FC840-6016-F8E8-2CAA-9C69F728DE31}"/>
                  </a:ext>
                </a:extLst>
              </p:cNvPr>
              <p:cNvSpPr txBox="1">
                <a:spLocks noRot="1" noChangeAspect="1" noMove="1" noResize="1" noEditPoints="1" noAdjustHandles="1" noChangeArrowheads="1" noChangeShapeType="1" noTextEdit="1"/>
              </p:cNvSpPr>
              <p:nvPr/>
            </p:nvSpPr>
            <p:spPr>
              <a:xfrm>
                <a:off x="5562600" y="5855690"/>
                <a:ext cx="1176541" cy="276999"/>
              </a:xfrm>
              <a:prstGeom prst="rect">
                <a:avLst/>
              </a:prstGeom>
              <a:blipFill>
                <a:blip r:embed="rId3"/>
                <a:stretch>
                  <a:fillRect l="-5699" t="-2222" r="-1036" b="-37778"/>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3F87A409-645D-3BE9-B539-1512D4BECA28}"/>
              </a:ext>
            </a:extLst>
          </p:cNvPr>
          <p:cNvCxnSpPr>
            <a:cxnSpLocks/>
          </p:cNvCxnSpPr>
          <p:nvPr/>
        </p:nvCxnSpPr>
        <p:spPr bwMode="auto">
          <a:xfrm flipV="1">
            <a:off x="5676900" y="3759327"/>
            <a:ext cx="1062241" cy="60960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E4032A9-1D8D-C218-BD01-053CDB777C77}"/>
                  </a:ext>
                </a:extLst>
              </p:cNvPr>
              <p:cNvSpPr txBox="1"/>
              <p:nvPr/>
            </p:nvSpPr>
            <p:spPr>
              <a:xfrm>
                <a:off x="6629400" y="3284645"/>
                <a:ext cx="780150" cy="4746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𝑖</m:t>
                          </m:r>
                        </m:sup>
                      </m:sSup>
                      <m:r>
                        <a:rPr lang="en-US" b="0" i="1" smtClean="0">
                          <a:latin typeface="Cambria Math" panose="02040503050406030204" pitchFamily="18" charset="0"/>
                        </a:rPr>
                        <m:t>𝑐</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𝑖</m:t>
                              </m:r>
                            </m:sup>
                          </m:sSup>
                        </m:den>
                      </m:f>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3E4032A9-1D8D-C218-BD01-053CDB777C77}"/>
                  </a:ext>
                </a:extLst>
              </p:cNvPr>
              <p:cNvSpPr txBox="1">
                <a:spLocks noRot="1" noChangeAspect="1" noMove="1" noResize="1" noEditPoints="1" noAdjustHandles="1" noChangeArrowheads="1" noChangeShapeType="1" noTextEdit="1"/>
              </p:cNvSpPr>
              <p:nvPr/>
            </p:nvSpPr>
            <p:spPr>
              <a:xfrm>
                <a:off x="6629400" y="3284645"/>
                <a:ext cx="780150" cy="47468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1556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CFC2-DB1D-F88B-A5C1-D15750E25716}"/>
              </a:ext>
            </a:extLst>
          </p:cNvPr>
          <p:cNvSpPr>
            <a:spLocks noGrp="1"/>
          </p:cNvSpPr>
          <p:nvPr>
            <p:ph type="title"/>
          </p:nvPr>
        </p:nvSpPr>
        <p:spPr/>
        <p:txBody>
          <a:bodyPr/>
          <a:lstStyle/>
          <a:p>
            <a:r>
              <a:rPr lang="fa-IR" dirty="0"/>
              <a:t>رشد توابع – مرتبه رشد</a:t>
            </a:r>
            <a:endParaRPr lang="en-US" dirty="0"/>
          </a:p>
        </p:txBody>
      </p:sp>
      <p:sp>
        <p:nvSpPr>
          <p:cNvPr id="3" name="Content Placeholder 2">
            <a:extLst>
              <a:ext uri="{FF2B5EF4-FFF2-40B4-BE49-F238E27FC236}">
                <a16:creationId xmlns:a16="http://schemas.microsoft.com/office/drawing/2014/main" id="{07ACF5C0-34A9-B488-9C11-BB1E4605073B}"/>
              </a:ext>
            </a:extLst>
          </p:cNvPr>
          <p:cNvSpPr>
            <a:spLocks noGrp="1"/>
          </p:cNvSpPr>
          <p:nvPr>
            <p:ph idx="1"/>
          </p:nvPr>
        </p:nvSpPr>
        <p:spPr/>
        <p:txBody>
          <a:bodyPr/>
          <a:lstStyle/>
          <a:p>
            <a:pPr algn="r" rtl="1"/>
            <a:r>
              <a:rPr lang="fa-IR" sz="1800" b="1" dirty="0"/>
              <a:t>مرتبه رشد </a:t>
            </a:r>
            <a:r>
              <a:rPr lang="fa-IR" sz="1800" dirty="0"/>
              <a:t>زمان اجرای الگوریتم، توصیف ساده ای از</a:t>
            </a:r>
            <a:r>
              <a:rPr lang="fa-IR" sz="1800" b="1" dirty="0"/>
              <a:t> سرعت اجرای الگوریتم </a:t>
            </a:r>
            <a:r>
              <a:rPr lang="fa-IR" sz="1800" dirty="0"/>
              <a:t>به دست می دهد و ما را قادر می سازد که </a:t>
            </a:r>
            <a:r>
              <a:rPr lang="fa-IR" sz="1800" b="1" dirty="0">
                <a:highlight>
                  <a:srgbClr val="FFFF00"/>
                </a:highlight>
              </a:rPr>
              <a:t>کارایی الگوریتم های مختلف را با هم مقایسه کنیم</a:t>
            </a:r>
            <a:r>
              <a:rPr lang="fa-IR" sz="1800" dirty="0"/>
              <a:t>.</a:t>
            </a:r>
          </a:p>
          <a:p>
            <a:endParaRPr lang="en-US" dirty="0"/>
          </a:p>
        </p:txBody>
      </p:sp>
      <p:sp>
        <p:nvSpPr>
          <p:cNvPr id="4" name="Slide Number Placeholder 3">
            <a:extLst>
              <a:ext uri="{FF2B5EF4-FFF2-40B4-BE49-F238E27FC236}">
                <a16:creationId xmlns:a16="http://schemas.microsoft.com/office/drawing/2014/main" id="{76687179-1364-494C-A4E7-DB82C6161805}"/>
              </a:ext>
            </a:extLst>
          </p:cNvPr>
          <p:cNvSpPr>
            <a:spLocks noGrp="1"/>
          </p:cNvSpPr>
          <p:nvPr>
            <p:ph type="sldNum" sz="quarter" idx="10"/>
          </p:nvPr>
        </p:nvSpPr>
        <p:spPr/>
        <p:txBody>
          <a:bodyPr/>
          <a:lstStyle/>
          <a:p>
            <a:fld id="{BB936EA6-75EA-BC43-847D-098704264B3C}" type="slidenum">
              <a:rPr lang="en-US" smtClean="0"/>
              <a:pPr/>
              <a:t>25</a:t>
            </a:fld>
            <a:endParaRPr lang="en-US" sz="1400"/>
          </a:p>
        </p:txBody>
      </p:sp>
      <p:pic>
        <p:nvPicPr>
          <p:cNvPr id="1026" name="Picture 2" descr="Paul Ray">
            <a:extLst>
              <a:ext uri="{FF2B5EF4-FFF2-40B4-BE49-F238E27FC236}">
                <a16:creationId xmlns:a16="http://schemas.microsoft.com/office/drawing/2014/main" id="{E817728D-26DB-3352-13F0-265002D9E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7" y="1905000"/>
            <a:ext cx="5334000" cy="37071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F1E8E01-8E3B-30D2-B8EA-42BF80672AE2}"/>
              </a:ext>
            </a:extLst>
          </p:cNvPr>
          <p:cNvSpPr txBox="1"/>
          <p:nvPr/>
        </p:nvSpPr>
        <p:spPr>
          <a:xfrm>
            <a:off x="681037" y="5862935"/>
            <a:ext cx="4572000" cy="461665"/>
          </a:xfrm>
          <a:prstGeom prst="rect">
            <a:avLst/>
          </a:prstGeom>
          <a:noFill/>
        </p:spPr>
        <p:txBody>
          <a:bodyPr wrap="square">
            <a:spAutoFit/>
          </a:bodyPr>
          <a:lstStyle/>
          <a:p>
            <a:r>
              <a:rPr lang="en-US" sz="1200" dirty="0"/>
              <a:t>https://stackoverflow.com/questions/64604688/what-is-order-of-growth-and-how-do-you-compute-it</a:t>
            </a:r>
          </a:p>
        </p:txBody>
      </p:sp>
    </p:spTree>
    <p:extLst>
      <p:ext uri="{BB962C8B-B14F-4D97-AF65-F5344CB8AC3E}">
        <p14:creationId xmlns:p14="http://schemas.microsoft.com/office/powerpoint/2010/main" val="3469265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CFC2-DB1D-F88B-A5C1-D15750E25716}"/>
              </a:ext>
            </a:extLst>
          </p:cNvPr>
          <p:cNvSpPr>
            <a:spLocks noGrp="1"/>
          </p:cNvSpPr>
          <p:nvPr>
            <p:ph type="title"/>
          </p:nvPr>
        </p:nvSpPr>
        <p:spPr/>
        <p:txBody>
          <a:bodyPr/>
          <a:lstStyle/>
          <a:p>
            <a:r>
              <a:rPr lang="fa-IR" dirty="0"/>
              <a:t>رشد توابع – مرتبه رشد</a:t>
            </a:r>
            <a:endParaRPr lang="en-US" dirty="0"/>
          </a:p>
        </p:txBody>
      </p:sp>
      <p:sp>
        <p:nvSpPr>
          <p:cNvPr id="3" name="Content Placeholder 2">
            <a:extLst>
              <a:ext uri="{FF2B5EF4-FFF2-40B4-BE49-F238E27FC236}">
                <a16:creationId xmlns:a16="http://schemas.microsoft.com/office/drawing/2014/main" id="{07ACF5C0-34A9-B488-9C11-BB1E4605073B}"/>
              </a:ext>
            </a:extLst>
          </p:cNvPr>
          <p:cNvSpPr>
            <a:spLocks noGrp="1"/>
          </p:cNvSpPr>
          <p:nvPr>
            <p:ph idx="1"/>
          </p:nvPr>
        </p:nvSpPr>
        <p:spPr/>
        <p:txBody>
          <a:bodyPr/>
          <a:lstStyle/>
          <a:p>
            <a:pPr algn="r" rtl="1"/>
            <a:r>
              <a:rPr lang="fa-IR" sz="1800" dirty="0"/>
              <a:t>وفتی با هدف اهمیت دادن به مرتبه رشد زمان اجرا</a:t>
            </a:r>
            <a:r>
              <a:rPr lang="fa-IR" sz="1800" b="1" dirty="0"/>
              <a:t>، </a:t>
            </a:r>
            <a:r>
              <a:rPr lang="fa-IR" sz="1800" b="1" dirty="0">
                <a:highlight>
                  <a:srgbClr val="FFFF00"/>
                </a:highlight>
              </a:rPr>
              <a:t>فقط ورودی ها به اندازه کافی بزرگ </a:t>
            </a:r>
            <a:r>
              <a:rPr lang="fa-IR" sz="1800" dirty="0"/>
              <a:t>را در نظر میگیریم، در واقع داریم کارایی </a:t>
            </a:r>
            <a:r>
              <a:rPr lang="fa-IR" sz="1800" b="1" dirty="0">
                <a:highlight>
                  <a:srgbClr val="FFFF00"/>
                </a:highlight>
              </a:rPr>
              <a:t>حدی ( </a:t>
            </a:r>
            <a:r>
              <a:rPr lang="en-US" sz="1800" b="1" dirty="0">
                <a:highlight>
                  <a:srgbClr val="FFFF00"/>
                </a:highlight>
              </a:rPr>
              <a:t>asymptotic</a:t>
            </a:r>
            <a:r>
              <a:rPr lang="fa-IR" sz="1800" b="1" dirty="0">
                <a:highlight>
                  <a:srgbClr val="FFFF00"/>
                </a:highlight>
              </a:rPr>
              <a:t>) </a:t>
            </a:r>
            <a:r>
              <a:rPr lang="fa-IR" sz="1800" dirty="0"/>
              <a:t>الگوریتم ها را مطالعه می کنیم.</a:t>
            </a:r>
          </a:p>
          <a:p>
            <a:endParaRPr lang="en-US" dirty="0"/>
          </a:p>
        </p:txBody>
      </p:sp>
      <p:sp>
        <p:nvSpPr>
          <p:cNvPr id="4" name="Slide Number Placeholder 3">
            <a:extLst>
              <a:ext uri="{FF2B5EF4-FFF2-40B4-BE49-F238E27FC236}">
                <a16:creationId xmlns:a16="http://schemas.microsoft.com/office/drawing/2014/main" id="{76687179-1364-494C-A4E7-DB82C6161805}"/>
              </a:ext>
            </a:extLst>
          </p:cNvPr>
          <p:cNvSpPr>
            <a:spLocks noGrp="1"/>
          </p:cNvSpPr>
          <p:nvPr>
            <p:ph type="sldNum" sz="quarter" idx="10"/>
          </p:nvPr>
        </p:nvSpPr>
        <p:spPr/>
        <p:txBody>
          <a:bodyPr/>
          <a:lstStyle/>
          <a:p>
            <a:fld id="{BB936EA6-75EA-BC43-847D-098704264B3C}" type="slidenum">
              <a:rPr lang="en-US" smtClean="0"/>
              <a:pPr/>
              <a:t>26</a:t>
            </a:fld>
            <a:endParaRPr lang="en-US" sz="1400"/>
          </a:p>
        </p:txBody>
      </p:sp>
      <p:sp>
        <p:nvSpPr>
          <p:cNvPr id="11" name="TextBox 10">
            <a:extLst>
              <a:ext uri="{FF2B5EF4-FFF2-40B4-BE49-F238E27FC236}">
                <a16:creationId xmlns:a16="http://schemas.microsoft.com/office/drawing/2014/main" id="{A7B23DE8-AB5E-056F-F1FE-006CDD6BCF0A}"/>
              </a:ext>
            </a:extLst>
          </p:cNvPr>
          <p:cNvSpPr txBox="1"/>
          <p:nvPr/>
        </p:nvSpPr>
        <p:spPr>
          <a:xfrm>
            <a:off x="1059546" y="6078150"/>
            <a:ext cx="6948708" cy="276999"/>
          </a:xfrm>
          <a:prstGeom prst="rect">
            <a:avLst/>
          </a:prstGeom>
          <a:noFill/>
        </p:spPr>
        <p:txBody>
          <a:bodyPr wrap="square">
            <a:spAutoFit/>
          </a:bodyPr>
          <a:lstStyle/>
          <a:p>
            <a:r>
              <a:rPr lang="en-US" sz="1200" dirty="0"/>
              <a:t>https://www.javatpoint.com/data-structure-asymptotic-analysis</a:t>
            </a:r>
          </a:p>
        </p:txBody>
      </p:sp>
      <p:pic>
        <p:nvPicPr>
          <p:cNvPr id="5" name="Picture 4">
            <a:extLst>
              <a:ext uri="{FF2B5EF4-FFF2-40B4-BE49-F238E27FC236}">
                <a16:creationId xmlns:a16="http://schemas.microsoft.com/office/drawing/2014/main" id="{99039150-F0B2-6FEE-23F8-F413EE5935F9}"/>
              </a:ext>
            </a:extLst>
          </p:cNvPr>
          <p:cNvPicPr>
            <a:picLocks noChangeAspect="1"/>
          </p:cNvPicPr>
          <p:nvPr/>
        </p:nvPicPr>
        <p:blipFill>
          <a:blip r:embed="rId2"/>
          <a:stretch>
            <a:fillRect/>
          </a:stretch>
        </p:blipFill>
        <p:spPr>
          <a:xfrm>
            <a:off x="1059546" y="1915725"/>
            <a:ext cx="4953000" cy="3857625"/>
          </a:xfrm>
          <a:prstGeom prst="rect">
            <a:avLst/>
          </a:prstGeom>
        </p:spPr>
      </p:pic>
      <p:sp>
        <p:nvSpPr>
          <p:cNvPr id="6" name="Rectangle 5">
            <a:extLst>
              <a:ext uri="{FF2B5EF4-FFF2-40B4-BE49-F238E27FC236}">
                <a16:creationId xmlns:a16="http://schemas.microsoft.com/office/drawing/2014/main" id="{5E7A2795-2219-0146-0336-DA53792B39AA}"/>
              </a:ext>
            </a:extLst>
          </p:cNvPr>
          <p:cNvSpPr/>
          <p:nvPr/>
        </p:nvSpPr>
        <p:spPr>
          <a:xfrm rot="1269710">
            <a:off x="4464747" y="2616016"/>
            <a:ext cx="4522333"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Asymptotic analysis</a:t>
            </a:r>
          </a:p>
        </p:txBody>
      </p:sp>
    </p:spTree>
    <p:extLst>
      <p:ext uri="{BB962C8B-B14F-4D97-AF65-F5344CB8AC3E}">
        <p14:creationId xmlns:p14="http://schemas.microsoft.com/office/powerpoint/2010/main" val="2409612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CFC2-DB1D-F88B-A5C1-D15750E25716}"/>
              </a:ext>
            </a:extLst>
          </p:cNvPr>
          <p:cNvSpPr>
            <a:spLocks noGrp="1"/>
          </p:cNvSpPr>
          <p:nvPr>
            <p:ph type="title"/>
          </p:nvPr>
        </p:nvSpPr>
        <p:spPr/>
        <p:txBody>
          <a:bodyPr/>
          <a:lstStyle/>
          <a:p>
            <a:r>
              <a:rPr lang="fa-IR" dirty="0"/>
              <a:t>رشد توابع – مرتبه رشد</a:t>
            </a:r>
            <a:endParaRPr lang="en-US" dirty="0"/>
          </a:p>
        </p:txBody>
      </p:sp>
      <p:sp>
        <p:nvSpPr>
          <p:cNvPr id="3" name="Content Placeholder 2">
            <a:extLst>
              <a:ext uri="{FF2B5EF4-FFF2-40B4-BE49-F238E27FC236}">
                <a16:creationId xmlns:a16="http://schemas.microsoft.com/office/drawing/2014/main" id="{07ACF5C0-34A9-B488-9C11-BB1E4605073B}"/>
              </a:ext>
            </a:extLst>
          </p:cNvPr>
          <p:cNvSpPr>
            <a:spLocks noGrp="1"/>
          </p:cNvSpPr>
          <p:nvPr>
            <p:ph idx="1"/>
          </p:nvPr>
        </p:nvSpPr>
        <p:spPr/>
        <p:txBody>
          <a:bodyPr/>
          <a:lstStyle/>
          <a:p>
            <a:pPr algn="r" rtl="1"/>
            <a:r>
              <a:rPr lang="fa-IR" sz="1800" dirty="0"/>
              <a:t>وفتی با هدف اهمیت دادن به مرتبه رشد زمان اجرا</a:t>
            </a:r>
            <a:r>
              <a:rPr lang="fa-IR" sz="1800" b="1" dirty="0"/>
              <a:t>، </a:t>
            </a:r>
            <a:r>
              <a:rPr lang="fa-IR" sz="1800" b="1" dirty="0">
                <a:highlight>
                  <a:srgbClr val="FFFF00"/>
                </a:highlight>
              </a:rPr>
              <a:t>فقط ورودی ها به اندازه کافی بزرگ </a:t>
            </a:r>
            <a:r>
              <a:rPr lang="fa-IR" sz="1800" dirty="0"/>
              <a:t>را در نظر میگیریم، در واقع داریم کارایی </a:t>
            </a:r>
            <a:r>
              <a:rPr lang="fa-IR" sz="1800" b="1" dirty="0">
                <a:highlight>
                  <a:srgbClr val="FFFF00"/>
                </a:highlight>
              </a:rPr>
              <a:t>حدی ( </a:t>
            </a:r>
            <a:r>
              <a:rPr lang="en-US" sz="1800" b="1" dirty="0">
                <a:highlight>
                  <a:srgbClr val="FFFF00"/>
                </a:highlight>
              </a:rPr>
              <a:t>asymptotic</a:t>
            </a:r>
            <a:r>
              <a:rPr lang="fa-IR" sz="1800" b="1" dirty="0">
                <a:highlight>
                  <a:srgbClr val="FFFF00"/>
                </a:highlight>
              </a:rPr>
              <a:t>) </a:t>
            </a:r>
            <a:r>
              <a:rPr lang="fa-IR" sz="1800" dirty="0"/>
              <a:t>الگوریتم ها را مطالعه می کنیم.</a:t>
            </a:r>
          </a:p>
          <a:p>
            <a:endParaRPr lang="en-US" dirty="0"/>
          </a:p>
        </p:txBody>
      </p:sp>
      <p:sp>
        <p:nvSpPr>
          <p:cNvPr id="4" name="Slide Number Placeholder 3">
            <a:extLst>
              <a:ext uri="{FF2B5EF4-FFF2-40B4-BE49-F238E27FC236}">
                <a16:creationId xmlns:a16="http://schemas.microsoft.com/office/drawing/2014/main" id="{76687179-1364-494C-A4E7-DB82C6161805}"/>
              </a:ext>
            </a:extLst>
          </p:cNvPr>
          <p:cNvSpPr>
            <a:spLocks noGrp="1"/>
          </p:cNvSpPr>
          <p:nvPr>
            <p:ph type="sldNum" sz="quarter" idx="10"/>
          </p:nvPr>
        </p:nvSpPr>
        <p:spPr/>
        <p:txBody>
          <a:bodyPr/>
          <a:lstStyle/>
          <a:p>
            <a:fld id="{BB936EA6-75EA-BC43-847D-098704264B3C}" type="slidenum">
              <a:rPr lang="en-US" smtClean="0"/>
              <a:pPr/>
              <a:t>27</a:t>
            </a:fld>
            <a:endParaRPr lang="en-US" sz="1400"/>
          </a:p>
        </p:txBody>
      </p:sp>
      <p:sp>
        <p:nvSpPr>
          <p:cNvPr id="11" name="TextBox 10">
            <a:extLst>
              <a:ext uri="{FF2B5EF4-FFF2-40B4-BE49-F238E27FC236}">
                <a16:creationId xmlns:a16="http://schemas.microsoft.com/office/drawing/2014/main" id="{A7B23DE8-AB5E-056F-F1FE-006CDD6BCF0A}"/>
              </a:ext>
            </a:extLst>
          </p:cNvPr>
          <p:cNvSpPr txBox="1"/>
          <p:nvPr/>
        </p:nvSpPr>
        <p:spPr>
          <a:xfrm>
            <a:off x="1059546" y="6078150"/>
            <a:ext cx="6948708" cy="276999"/>
          </a:xfrm>
          <a:prstGeom prst="rect">
            <a:avLst/>
          </a:prstGeom>
          <a:noFill/>
        </p:spPr>
        <p:txBody>
          <a:bodyPr wrap="square">
            <a:spAutoFit/>
          </a:bodyPr>
          <a:lstStyle/>
          <a:p>
            <a:r>
              <a:rPr lang="en-US" sz="1200" dirty="0"/>
              <a:t>https://www.javatpoint.com/data-structure-asymptotic-analysis</a:t>
            </a:r>
          </a:p>
        </p:txBody>
      </p:sp>
      <p:pic>
        <p:nvPicPr>
          <p:cNvPr id="5" name="Picture 4">
            <a:extLst>
              <a:ext uri="{FF2B5EF4-FFF2-40B4-BE49-F238E27FC236}">
                <a16:creationId xmlns:a16="http://schemas.microsoft.com/office/drawing/2014/main" id="{99039150-F0B2-6FEE-23F8-F413EE5935F9}"/>
              </a:ext>
            </a:extLst>
          </p:cNvPr>
          <p:cNvPicPr>
            <a:picLocks noChangeAspect="1"/>
          </p:cNvPicPr>
          <p:nvPr/>
        </p:nvPicPr>
        <p:blipFill>
          <a:blip r:embed="rId2"/>
          <a:stretch>
            <a:fillRect/>
          </a:stretch>
        </p:blipFill>
        <p:spPr>
          <a:xfrm>
            <a:off x="1059546" y="1915725"/>
            <a:ext cx="4953000" cy="3857625"/>
          </a:xfrm>
          <a:prstGeom prst="rect">
            <a:avLst/>
          </a:prstGeom>
        </p:spPr>
      </p:pic>
      <p:sp>
        <p:nvSpPr>
          <p:cNvPr id="6" name="Rectangle 5">
            <a:extLst>
              <a:ext uri="{FF2B5EF4-FFF2-40B4-BE49-F238E27FC236}">
                <a16:creationId xmlns:a16="http://schemas.microsoft.com/office/drawing/2014/main" id="{5E7A2795-2219-0146-0336-DA53792B39AA}"/>
              </a:ext>
            </a:extLst>
          </p:cNvPr>
          <p:cNvSpPr/>
          <p:nvPr/>
        </p:nvSpPr>
        <p:spPr>
          <a:xfrm rot="1269710">
            <a:off x="4464747" y="2616016"/>
            <a:ext cx="4522333"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Asymptotic analysis</a:t>
            </a:r>
          </a:p>
        </p:txBody>
      </p:sp>
      <p:sp>
        <p:nvSpPr>
          <p:cNvPr id="9" name="Rectangle 8">
            <a:extLst>
              <a:ext uri="{FF2B5EF4-FFF2-40B4-BE49-F238E27FC236}">
                <a16:creationId xmlns:a16="http://schemas.microsoft.com/office/drawing/2014/main" id="{E22B6BDF-507B-0A9D-1258-20BB2E0B0440}"/>
              </a:ext>
            </a:extLst>
          </p:cNvPr>
          <p:cNvSpPr/>
          <p:nvPr/>
        </p:nvSpPr>
        <p:spPr bwMode="auto">
          <a:xfrm>
            <a:off x="1524000" y="2971800"/>
            <a:ext cx="1143000" cy="3106350"/>
          </a:xfrm>
          <a:prstGeom prst="rect">
            <a:avLst/>
          </a:prstGeom>
          <a:blipFill dpi="0" rotWithShape="1">
            <a:blip r:embed="rId3">
              <a:alphaModFix amt="35000"/>
            </a:blip>
            <a:srcRect/>
            <a:tile tx="0" ty="0" sx="100000" sy="100000" flip="none" algn="tl"/>
          </a:blipFill>
          <a:ln w="15875" cap="flat" cmpd="sng" algn="ctr">
            <a:gradFill>
              <a:gsLst>
                <a:gs pos="0">
                  <a:schemeClr val="accent1">
                    <a:alpha val="0"/>
                    <a:lumMod val="7000"/>
                    <a:lumOff val="93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Tree>
    <p:extLst>
      <p:ext uri="{BB962C8B-B14F-4D97-AF65-F5344CB8AC3E}">
        <p14:creationId xmlns:p14="http://schemas.microsoft.com/office/powerpoint/2010/main" val="1423491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21E9-129D-34A4-484F-899FB48F99A0}"/>
              </a:ext>
            </a:extLst>
          </p:cNvPr>
          <p:cNvSpPr>
            <a:spLocks noGrp="1"/>
          </p:cNvSpPr>
          <p:nvPr>
            <p:ph type="title"/>
          </p:nvPr>
        </p:nvSpPr>
        <p:spPr/>
        <p:txBody>
          <a:bodyPr/>
          <a:lstStyle/>
          <a:p>
            <a:r>
              <a:rPr lang="fa-IR" dirty="0"/>
              <a:t>نمادهای حدی</a:t>
            </a:r>
            <a:endParaRPr lang="en-US" dirty="0"/>
          </a:p>
        </p:txBody>
      </p:sp>
      <p:sp>
        <p:nvSpPr>
          <p:cNvPr id="4" name="Slide Number Placeholder 3">
            <a:extLst>
              <a:ext uri="{FF2B5EF4-FFF2-40B4-BE49-F238E27FC236}">
                <a16:creationId xmlns:a16="http://schemas.microsoft.com/office/drawing/2014/main" id="{DD1B36C1-4B56-97D6-A895-A91DE34BD724}"/>
              </a:ext>
            </a:extLst>
          </p:cNvPr>
          <p:cNvSpPr>
            <a:spLocks noGrp="1"/>
          </p:cNvSpPr>
          <p:nvPr>
            <p:ph type="sldNum" sz="quarter" idx="10"/>
          </p:nvPr>
        </p:nvSpPr>
        <p:spPr/>
        <p:txBody>
          <a:bodyPr/>
          <a:lstStyle/>
          <a:p>
            <a:fld id="{BB936EA6-75EA-BC43-847D-098704264B3C}" type="slidenum">
              <a:rPr lang="en-US" smtClean="0"/>
              <a:pPr/>
              <a:t>28</a:t>
            </a:fld>
            <a:endParaRPr lang="en-US" sz="1400"/>
          </a:p>
        </p:txBody>
      </p:sp>
      <p:grpSp>
        <p:nvGrpSpPr>
          <p:cNvPr id="9" name="Group 8">
            <a:extLst>
              <a:ext uri="{FF2B5EF4-FFF2-40B4-BE49-F238E27FC236}">
                <a16:creationId xmlns:a16="http://schemas.microsoft.com/office/drawing/2014/main" id="{4D4C6FEF-E732-EFAD-7DCF-5026BE8C99F3}"/>
              </a:ext>
            </a:extLst>
          </p:cNvPr>
          <p:cNvGrpSpPr/>
          <p:nvPr/>
        </p:nvGrpSpPr>
        <p:grpSpPr>
          <a:xfrm>
            <a:off x="228600" y="5309320"/>
            <a:ext cx="8793369" cy="923330"/>
            <a:chOff x="990600" y="3638370"/>
            <a:chExt cx="7653834" cy="92333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B92CD8-8885-9CC9-406A-A317E90ECBD8}"/>
                    </a:ext>
                  </a:extLst>
                </p:cNvPr>
                <p:cNvSpPr txBox="1"/>
                <p:nvPr/>
              </p:nvSpPr>
              <p:spPr>
                <a:xfrm>
                  <a:off x="990600" y="3810000"/>
                  <a:ext cx="7653834" cy="439736"/>
                </a:xfrm>
                <a:prstGeom prst="rect">
                  <a:avLst/>
                </a:prstGeom>
                <a:noFill/>
              </p:spPr>
              <p:txBody>
                <a:bodyPr wrap="none" rtlCol="0">
                  <a:spAutoFit/>
                </a:bodyPr>
                <a:lstStyle/>
                <a:p>
                  <a:pPr marL="285750" indent="-285750" algn="l">
                    <a:buFont typeface="Arial" panose="020B0604020202020204" pitchFamily="34" charset="0"/>
                    <a:buChar char="•"/>
                  </a:pPr>
                  <a14:m>
                    <m:oMath xmlns:m="http://schemas.openxmlformats.org/officeDocument/2006/math">
                      <m:r>
                        <a:rPr lang="en-US" sz="2000" b="1" i="1" smtClean="0">
                          <a:latin typeface="Cambria Math" panose="02040503050406030204" pitchFamily="18" charset="0"/>
                          <a:ea typeface="Cambria Math" panose="02040503050406030204" pitchFamily="18" charset="0"/>
                        </a:rPr>
                        <m:t>𝜽</m:t>
                      </m:r>
                      <m:d>
                        <m:dPr>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𝒈</m:t>
                          </m:r>
                          <m:d>
                            <m:dPr>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𝒏</m:t>
                              </m:r>
                            </m:e>
                          </m:d>
                        </m:e>
                      </m:d>
                      <m:r>
                        <a:rPr lang="en-US" sz="2000" b="1" i="1" smtClean="0">
                          <a:latin typeface="Cambria Math" panose="02040503050406030204" pitchFamily="18" charset="0"/>
                          <a:ea typeface="Cambria Math" panose="02040503050406030204" pitchFamily="18" charset="0"/>
                        </a:rPr>
                        <m:t>=</m:t>
                      </m:r>
                      <m:d>
                        <m:dPr>
                          <m:begChr m:val="{"/>
                          <m:endChr m:val="|"/>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𝒇</m:t>
                          </m:r>
                          <m:d>
                            <m:dPr>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𝒏</m:t>
                              </m:r>
                            </m:e>
                          </m:d>
                        </m:e>
                      </m:d>
                    </m:oMath>
                  </a14:m>
                  <a:r>
                    <a:rPr lang="en-US" sz="2000" b="1" i="1" dirty="0">
                      <a:latin typeface="Cambria Math" panose="02040503050406030204" pitchFamily="18" charset="0"/>
                      <a:ea typeface="Cambria Math" panose="02040503050406030204" pitchFamily="18" charset="0"/>
                    </a:rPr>
                    <a:t>                                                                                                                </a:t>
                  </a:r>
                  <a:r>
                    <a:rPr lang="en-US" sz="2000" b="1" dirty="0">
                      <a:latin typeface="Cambria Math" panose="02040503050406030204" pitchFamily="18" charset="0"/>
                      <a:ea typeface="Cambria Math" panose="02040503050406030204" pitchFamily="18" charset="0"/>
                    </a:rPr>
                    <a:t>}</a:t>
                  </a:r>
                </a:p>
              </p:txBody>
            </p:sp>
          </mc:Choice>
          <mc:Fallback xmlns="">
            <p:sp>
              <p:nvSpPr>
                <p:cNvPr id="5" name="TextBox 4">
                  <a:extLst>
                    <a:ext uri="{FF2B5EF4-FFF2-40B4-BE49-F238E27FC236}">
                      <a16:creationId xmlns:a16="http://schemas.microsoft.com/office/drawing/2014/main" id="{ECB92CD8-8885-9CC9-406A-A317E90ECBD8}"/>
                    </a:ext>
                  </a:extLst>
                </p:cNvPr>
                <p:cNvSpPr txBox="1">
                  <a:spLocks noRot="1" noChangeAspect="1" noMove="1" noResize="1" noEditPoints="1" noAdjustHandles="1" noChangeArrowheads="1" noChangeShapeType="1" noTextEdit="1"/>
                </p:cNvSpPr>
                <p:nvPr/>
              </p:nvSpPr>
              <p:spPr>
                <a:xfrm>
                  <a:off x="990600" y="3810000"/>
                  <a:ext cx="7653834" cy="439736"/>
                </a:xfrm>
                <a:prstGeom prst="rect">
                  <a:avLst/>
                </a:prstGeom>
                <a:blipFill>
                  <a:blip r:embed="rId2"/>
                  <a:stretch>
                    <a:fillRect l="-624" t="-4167" r="-416" b="-180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24B96F4-F9D7-D9D0-274E-71615CA1A63C}"/>
                    </a:ext>
                  </a:extLst>
                </p:cNvPr>
                <p:cNvSpPr txBox="1"/>
                <p:nvPr/>
              </p:nvSpPr>
              <p:spPr>
                <a:xfrm>
                  <a:off x="3113007" y="3638370"/>
                  <a:ext cx="5154975" cy="923330"/>
                </a:xfrm>
                <a:prstGeom prst="rect">
                  <a:avLst/>
                </a:prstGeom>
                <a:noFill/>
              </p:spPr>
              <p:txBody>
                <a:bodyPr wrap="square" rtlCol="0">
                  <a:spAutoFit/>
                </a:bodyPr>
                <a:lstStyle/>
                <a:p>
                  <a:pPr algn="r" rtl="1"/>
                  <a:r>
                    <a:rPr lang="fa-IR" b="1" dirty="0">
                      <a:cs typeface="B Nazanin" panose="00000400000000000000" pitchFamily="2" charset="-78"/>
                    </a:rPr>
                    <a:t>ثابت های مثبت </a:t>
                  </a:r>
                  <a14:m>
                    <m:oMath xmlns:m="http://schemas.openxmlformats.org/officeDocument/2006/math">
                      <m:r>
                        <a:rPr lang="fa-IR" b="1" i="0" dirty="0" smtClean="0">
                          <a:latin typeface="Cambria Math" panose="02040503050406030204" pitchFamily="18" charset="0"/>
                        </a:rPr>
                        <m:t> </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𝒄</m:t>
                          </m:r>
                        </m:e>
                        <m:sub>
                          <m:r>
                            <a:rPr lang="en-US" b="1" i="1" dirty="0" smtClean="0">
                              <a:latin typeface="Cambria Math" panose="02040503050406030204" pitchFamily="18" charset="0"/>
                            </a:rPr>
                            <m:t>𝟏</m:t>
                          </m:r>
                        </m:sub>
                      </m:sSub>
                    </m:oMath>
                  </a14:m>
                  <a:r>
                    <a:rPr lang="fa-IR" b="1" dirty="0">
                      <a:cs typeface="B Nazanin" panose="00000400000000000000" pitchFamily="2" charset="-78"/>
                    </a:rPr>
                    <a:t> ، </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panose="02040503050406030204" pitchFamily="18" charset="0"/>
                            </a:rPr>
                            <m:t>𝒄</m:t>
                          </m:r>
                        </m:e>
                        <m:sub>
                          <m:r>
                            <a:rPr lang="en-US" b="1" i="1" dirty="0" smtClean="0">
                              <a:latin typeface="Cambria Math" panose="02040503050406030204" pitchFamily="18" charset="0"/>
                            </a:rPr>
                            <m:t>𝟐</m:t>
                          </m:r>
                        </m:sub>
                      </m:sSub>
                    </m:oMath>
                  </a14:m>
                  <a:r>
                    <a:rPr lang="fa-IR" b="1" dirty="0">
                      <a:cs typeface="B Nazanin" panose="00000400000000000000" pitchFamily="2" charset="-78"/>
                    </a:rPr>
                    <a:t> و </a:t>
                  </a:r>
                  <a14:m>
                    <m:oMath xmlns:m="http://schemas.openxmlformats.org/officeDocument/2006/math">
                      <m:sSub>
                        <m:sSubPr>
                          <m:ctrlPr>
                            <a:rPr lang="en-US" b="1" i="1" dirty="0">
                              <a:latin typeface="Cambria Math" panose="02040503050406030204" pitchFamily="18" charset="0"/>
                            </a:rPr>
                          </m:ctrlPr>
                        </m:sSubPr>
                        <m:e>
                          <m:r>
                            <a:rPr lang="en-US" b="1" i="1" dirty="0" smtClean="0">
                              <a:latin typeface="Cambria Math" panose="02040503050406030204" pitchFamily="18" charset="0"/>
                            </a:rPr>
                            <m:t>𝒏</m:t>
                          </m:r>
                        </m:e>
                        <m:sub>
                          <m:r>
                            <a:rPr lang="en-US" b="1" i="1" dirty="0" smtClean="0">
                              <a:latin typeface="Cambria Math" panose="02040503050406030204" pitchFamily="18" charset="0"/>
                            </a:rPr>
                            <m:t>𝟎</m:t>
                          </m:r>
                        </m:sub>
                      </m:sSub>
                    </m:oMath>
                  </a14:m>
                  <a:r>
                    <a:rPr lang="fa-IR" b="1" dirty="0">
                      <a:cs typeface="B Nazanin" panose="00000400000000000000" pitchFamily="2" charset="-78"/>
                    </a:rPr>
                    <a:t> موجود باشند به طوری که برای تمام </a:t>
                  </a:r>
                  <a14:m>
                    <m:oMath xmlns:m="http://schemas.openxmlformats.org/officeDocument/2006/math">
                      <m:r>
                        <a:rPr lang="en-US" b="1" i="1" dirty="0" smtClean="0">
                          <a:latin typeface="Cambria Math" panose="02040503050406030204" pitchFamily="18" charset="0"/>
                          <a:cs typeface="B Nazanin" panose="00000400000000000000" pitchFamily="2" charset="-78"/>
                        </a:rPr>
                        <m:t>𝒏</m:t>
                      </m:r>
                      <m:r>
                        <a:rPr lang="en-US" b="1" i="1" dirty="0" smtClean="0">
                          <a:latin typeface="Cambria Math" panose="02040503050406030204" pitchFamily="18" charset="0"/>
                          <a:cs typeface="B Nazanin" panose="00000400000000000000" pitchFamily="2" charset="-78"/>
                        </a:rPr>
                        <m:t>≥</m:t>
                      </m:r>
                      <m:sSub>
                        <m:sSubPr>
                          <m:ctrlPr>
                            <a:rPr lang="en-US" b="1" i="1" dirty="0" smtClean="0">
                              <a:latin typeface="Cambria Math" panose="02040503050406030204" pitchFamily="18" charset="0"/>
                              <a:cs typeface="B Nazanin" panose="00000400000000000000" pitchFamily="2" charset="-78"/>
                            </a:rPr>
                          </m:ctrlPr>
                        </m:sSubPr>
                        <m:e>
                          <m:r>
                            <a:rPr lang="en-US" b="1" i="1" dirty="0" smtClean="0">
                              <a:latin typeface="Cambria Math" panose="02040503050406030204" pitchFamily="18" charset="0"/>
                              <a:cs typeface="B Nazanin" panose="00000400000000000000" pitchFamily="2" charset="-78"/>
                            </a:rPr>
                            <m:t>𝒏</m:t>
                          </m:r>
                        </m:e>
                        <m:sub>
                          <m:r>
                            <a:rPr lang="en-US" b="1" i="1" dirty="0" smtClean="0">
                              <a:latin typeface="Cambria Math" panose="02040503050406030204" pitchFamily="18" charset="0"/>
                              <a:cs typeface="B Nazanin" panose="00000400000000000000" pitchFamily="2" charset="-78"/>
                            </a:rPr>
                            <m:t>𝟎</m:t>
                          </m:r>
                        </m:sub>
                      </m:sSub>
                    </m:oMath>
                  </a14:m>
                  <a:r>
                    <a:rPr lang="fa-IR" b="1" dirty="0">
                      <a:cs typeface="B Nazanin" panose="00000400000000000000" pitchFamily="2" charset="-78"/>
                    </a:rPr>
                    <a:t> داشته باشیم </a:t>
                  </a:r>
                  <a14:m>
                    <m:oMath xmlns:m="http://schemas.openxmlformats.org/officeDocument/2006/math">
                      <m:r>
                        <a:rPr lang="en-US" b="1" i="1" smtClean="0">
                          <a:latin typeface="Cambria Math" panose="02040503050406030204" pitchFamily="18" charset="0"/>
                          <a:cs typeface="B Nazanin" panose="00000400000000000000" pitchFamily="2" charset="-78"/>
                        </a:rPr>
                        <m:t>𝟎</m:t>
                      </m:r>
                      <m:r>
                        <a:rPr lang="en-US" b="1" i="1" smtClean="0">
                          <a:latin typeface="Cambria Math" panose="02040503050406030204" pitchFamily="18" charset="0"/>
                          <a:cs typeface="B Nazanin" panose="00000400000000000000" pitchFamily="2" charset="-78"/>
                        </a:rPr>
                        <m:t>≤</m:t>
                      </m:r>
                      <m:sSub>
                        <m:sSubPr>
                          <m:ctrlPr>
                            <a:rPr lang="en-US" b="1" i="1" smtClean="0">
                              <a:latin typeface="Cambria Math" panose="02040503050406030204" pitchFamily="18" charset="0"/>
                              <a:cs typeface="B Nazanin" panose="00000400000000000000" pitchFamily="2" charset="-78"/>
                            </a:rPr>
                          </m:ctrlPr>
                        </m:sSubPr>
                        <m:e>
                          <m:r>
                            <a:rPr lang="en-US" b="1" i="1" smtClean="0">
                              <a:latin typeface="Cambria Math" panose="02040503050406030204" pitchFamily="18" charset="0"/>
                              <a:cs typeface="B Nazanin" panose="00000400000000000000" pitchFamily="2" charset="-78"/>
                            </a:rPr>
                            <m:t>𝒄</m:t>
                          </m:r>
                        </m:e>
                        <m:sub>
                          <m:r>
                            <a:rPr lang="en-US" b="1" i="1" smtClean="0">
                              <a:latin typeface="Cambria Math" panose="02040503050406030204" pitchFamily="18" charset="0"/>
                              <a:cs typeface="B Nazanin" panose="00000400000000000000" pitchFamily="2" charset="-78"/>
                            </a:rPr>
                            <m:t>𝟏</m:t>
                          </m:r>
                        </m:sub>
                      </m:sSub>
                      <m:r>
                        <a:rPr lang="en-US" b="1" i="1" smtClean="0">
                          <a:latin typeface="Cambria Math" panose="02040503050406030204" pitchFamily="18" charset="0"/>
                          <a:cs typeface="B Nazanin" panose="00000400000000000000" pitchFamily="2" charset="-78"/>
                        </a:rPr>
                        <m:t>𝒈</m:t>
                      </m:r>
                      <m:d>
                        <m:dPr>
                          <m:ctrlPr>
                            <a:rPr lang="en-US" b="1" i="1" smtClean="0">
                              <a:latin typeface="Cambria Math" panose="02040503050406030204" pitchFamily="18" charset="0"/>
                              <a:cs typeface="B Nazanin" panose="00000400000000000000" pitchFamily="2" charset="-78"/>
                            </a:rPr>
                          </m:ctrlPr>
                        </m:dPr>
                        <m:e>
                          <m:r>
                            <a:rPr lang="en-US" b="1" i="1" smtClean="0">
                              <a:latin typeface="Cambria Math" panose="02040503050406030204" pitchFamily="18" charset="0"/>
                              <a:cs typeface="B Nazanin" panose="00000400000000000000" pitchFamily="2" charset="-78"/>
                            </a:rPr>
                            <m:t>𝒏</m:t>
                          </m:r>
                        </m:e>
                      </m:d>
                      <m:r>
                        <a:rPr lang="en-US" b="1" i="1" smtClean="0">
                          <a:latin typeface="Cambria Math" panose="02040503050406030204" pitchFamily="18" charset="0"/>
                          <a:cs typeface="B Nazanin" panose="00000400000000000000" pitchFamily="2" charset="-78"/>
                        </a:rPr>
                        <m:t>≤</m:t>
                      </m:r>
                      <m:r>
                        <a:rPr lang="en-US" b="1" i="1" smtClean="0">
                          <a:latin typeface="Cambria Math" panose="02040503050406030204" pitchFamily="18" charset="0"/>
                          <a:cs typeface="B Nazanin" panose="00000400000000000000" pitchFamily="2" charset="-78"/>
                        </a:rPr>
                        <m:t>𝒇</m:t>
                      </m:r>
                      <m:d>
                        <m:dPr>
                          <m:ctrlPr>
                            <a:rPr lang="en-US" b="1" i="1" smtClean="0">
                              <a:latin typeface="Cambria Math" panose="02040503050406030204" pitchFamily="18" charset="0"/>
                              <a:cs typeface="B Nazanin" panose="00000400000000000000" pitchFamily="2" charset="-78"/>
                            </a:rPr>
                          </m:ctrlPr>
                        </m:dPr>
                        <m:e>
                          <m:r>
                            <a:rPr lang="en-US" b="1" i="1" smtClean="0">
                              <a:latin typeface="Cambria Math" panose="02040503050406030204" pitchFamily="18" charset="0"/>
                              <a:cs typeface="B Nazanin" panose="00000400000000000000" pitchFamily="2" charset="-78"/>
                            </a:rPr>
                            <m:t>𝒏</m:t>
                          </m:r>
                        </m:e>
                      </m:d>
                      <m:r>
                        <a:rPr lang="en-US" b="1" i="1" smtClean="0">
                          <a:latin typeface="Cambria Math" panose="02040503050406030204" pitchFamily="18" charset="0"/>
                          <a:cs typeface="B Nazanin" panose="00000400000000000000" pitchFamily="2" charset="-78"/>
                        </a:rPr>
                        <m:t>≤</m:t>
                      </m:r>
                      <m:sSub>
                        <m:sSubPr>
                          <m:ctrlPr>
                            <a:rPr lang="en-US" b="1" i="1" smtClean="0">
                              <a:latin typeface="Cambria Math" panose="02040503050406030204" pitchFamily="18" charset="0"/>
                              <a:cs typeface="B Nazanin" panose="00000400000000000000" pitchFamily="2" charset="-78"/>
                            </a:rPr>
                          </m:ctrlPr>
                        </m:sSubPr>
                        <m:e>
                          <m:r>
                            <a:rPr lang="en-US" b="1" i="1" smtClean="0">
                              <a:latin typeface="Cambria Math" panose="02040503050406030204" pitchFamily="18" charset="0"/>
                              <a:cs typeface="B Nazanin" panose="00000400000000000000" pitchFamily="2" charset="-78"/>
                            </a:rPr>
                            <m:t>𝒄</m:t>
                          </m:r>
                        </m:e>
                        <m:sub>
                          <m:r>
                            <a:rPr lang="en-US" b="1" i="1" smtClean="0">
                              <a:latin typeface="Cambria Math" panose="02040503050406030204" pitchFamily="18" charset="0"/>
                              <a:cs typeface="B Nazanin" panose="00000400000000000000" pitchFamily="2" charset="-78"/>
                            </a:rPr>
                            <m:t>𝟐</m:t>
                          </m:r>
                        </m:sub>
                      </m:sSub>
                      <m:r>
                        <a:rPr lang="en-US" b="1" i="1" smtClean="0">
                          <a:latin typeface="Cambria Math" panose="02040503050406030204" pitchFamily="18" charset="0"/>
                          <a:cs typeface="B Nazanin" panose="00000400000000000000" pitchFamily="2" charset="-78"/>
                        </a:rPr>
                        <m:t>𝒈</m:t>
                      </m:r>
                      <m:r>
                        <a:rPr lang="en-US" b="1" i="1" smtClean="0">
                          <a:latin typeface="Cambria Math" panose="02040503050406030204" pitchFamily="18" charset="0"/>
                          <a:cs typeface="B Nazanin" panose="00000400000000000000" pitchFamily="2" charset="-78"/>
                        </a:rPr>
                        <m:t>(</m:t>
                      </m:r>
                      <m:r>
                        <a:rPr lang="en-US" b="1" i="1" smtClean="0">
                          <a:latin typeface="Cambria Math" panose="02040503050406030204" pitchFamily="18" charset="0"/>
                          <a:cs typeface="B Nazanin" panose="00000400000000000000" pitchFamily="2" charset="-78"/>
                        </a:rPr>
                        <m:t>𝒏</m:t>
                      </m:r>
                      <m:r>
                        <a:rPr lang="en-US" b="1" i="1" smtClean="0">
                          <a:latin typeface="Cambria Math" panose="02040503050406030204" pitchFamily="18" charset="0"/>
                          <a:cs typeface="B Nazanin" panose="00000400000000000000" pitchFamily="2" charset="-78"/>
                        </a:rPr>
                        <m:t>)</m:t>
                      </m:r>
                    </m:oMath>
                  </a14:m>
                  <a:endParaRPr lang="en-US" b="1" dirty="0">
                    <a:cs typeface="B Nazanin" panose="00000400000000000000" pitchFamily="2" charset="-78"/>
                  </a:endParaRPr>
                </a:p>
                <a:p>
                  <a:pPr algn="r" rtl="1"/>
                  <a:endParaRPr lang="en-US" b="1" dirty="0"/>
                </a:p>
              </p:txBody>
            </p:sp>
          </mc:Choice>
          <mc:Fallback xmlns="">
            <p:sp>
              <p:nvSpPr>
                <p:cNvPr id="6" name="TextBox 5">
                  <a:extLst>
                    <a:ext uri="{FF2B5EF4-FFF2-40B4-BE49-F238E27FC236}">
                      <a16:creationId xmlns:a16="http://schemas.microsoft.com/office/drawing/2014/main" id="{624B96F4-F9D7-D9D0-274E-71615CA1A63C}"/>
                    </a:ext>
                  </a:extLst>
                </p:cNvPr>
                <p:cNvSpPr txBox="1">
                  <a:spLocks noRot="1" noChangeAspect="1" noMove="1" noResize="1" noEditPoints="1" noAdjustHandles="1" noChangeArrowheads="1" noChangeShapeType="1" noTextEdit="1"/>
                </p:cNvSpPr>
                <p:nvPr/>
              </p:nvSpPr>
              <p:spPr>
                <a:xfrm>
                  <a:off x="3113007" y="3638370"/>
                  <a:ext cx="5154975" cy="923330"/>
                </a:xfrm>
                <a:prstGeom prst="rect">
                  <a:avLst/>
                </a:prstGeom>
                <a:blipFill>
                  <a:blip r:embed="rId3"/>
                  <a:stretch>
                    <a:fillRect t="-2649" r="-824"/>
                  </a:stretch>
                </a:blipFill>
              </p:spPr>
              <p:txBody>
                <a:bodyPr/>
                <a:lstStyle/>
                <a:p>
                  <a:r>
                    <a:rPr lang="en-US">
                      <a:noFill/>
                    </a:rPr>
                    <a:t> </a:t>
                  </a:r>
                </a:p>
              </p:txBody>
            </p:sp>
          </mc:Fallback>
        </mc:AlternateContent>
      </p:grpSp>
      <p:pic>
        <p:nvPicPr>
          <p:cNvPr id="1026" name="Picture 2">
            <a:extLst>
              <a:ext uri="{FF2B5EF4-FFF2-40B4-BE49-F238E27FC236}">
                <a16:creationId xmlns:a16="http://schemas.microsoft.com/office/drawing/2014/main" id="{709B3918-607C-D50F-0B6C-7864A5D9F160}"/>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l="65833"/>
          <a:stretch/>
        </p:blipFill>
        <p:spPr bwMode="auto">
          <a:xfrm>
            <a:off x="533400" y="781230"/>
            <a:ext cx="4419600" cy="42871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B930CC3-B08C-0E2E-C00D-DFDD7B12BC48}"/>
                  </a:ext>
                </a:extLst>
              </p:cNvPr>
              <p:cNvSpPr txBox="1"/>
              <p:nvPr/>
            </p:nvSpPr>
            <p:spPr>
              <a:xfrm>
                <a:off x="5247874" y="918702"/>
                <a:ext cx="294362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𝑓</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𝑛</m:t>
                          </m:r>
                        </m:e>
                      </m:d>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𝜃</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𝑔</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𝑛</m:t>
                          </m:r>
                        </m:e>
                      </m:d>
                      <m:r>
                        <a:rPr lang="en-US" sz="3200"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8B930CC3-B08C-0E2E-C00D-DFDD7B12BC48}"/>
                  </a:ext>
                </a:extLst>
              </p:cNvPr>
              <p:cNvSpPr txBox="1">
                <a:spLocks noRot="1" noChangeAspect="1" noMove="1" noResize="1" noEditPoints="1" noAdjustHandles="1" noChangeArrowheads="1" noChangeShapeType="1" noTextEdit="1"/>
              </p:cNvSpPr>
              <p:nvPr/>
            </p:nvSpPr>
            <p:spPr>
              <a:xfrm>
                <a:off x="5247874" y="918702"/>
                <a:ext cx="2943626" cy="492443"/>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90192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21E9-129D-34A4-484F-899FB48F99A0}"/>
              </a:ext>
            </a:extLst>
          </p:cNvPr>
          <p:cNvSpPr>
            <a:spLocks noGrp="1"/>
          </p:cNvSpPr>
          <p:nvPr>
            <p:ph type="title"/>
          </p:nvPr>
        </p:nvSpPr>
        <p:spPr/>
        <p:txBody>
          <a:bodyPr/>
          <a:lstStyle/>
          <a:p>
            <a:r>
              <a:rPr lang="fa-IR" dirty="0"/>
              <a:t>نمادهای حدی</a:t>
            </a:r>
            <a:endParaRPr lang="en-US" dirty="0"/>
          </a:p>
        </p:txBody>
      </p:sp>
      <p:sp>
        <p:nvSpPr>
          <p:cNvPr id="4" name="Slide Number Placeholder 3">
            <a:extLst>
              <a:ext uri="{FF2B5EF4-FFF2-40B4-BE49-F238E27FC236}">
                <a16:creationId xmlns:a16="http://schemas.microsoft.com/office/drawing/2014/main" id="{DD1B36C1-4B56-97D6-A895-A91DE34BD724}"/>
              </a:ext>
            </a:extLst>
          </p:cNvPr>
          <p:cNvSpPr>
            <a:spLocks noGrp="1"/>
          </p:cNvSpPr>
          <p:nvPr>
            <p:ph type="sldNum" sz="quarter" idx="10"/>
          </p:nvPr>
        </p:nvSpPr>
        <p:spPr/>
        <p:txBody>
          <a:bodyPr/>
          <a:lstStyle/>
          <a:p>
            <a:fld id="{BB936EA6-75EA-BC43-847D-098704264B3C}" type="slidenum">
              <a:rPr lang="en-US" smtClean="0"/>
              <a:pPr/>
              <a:t>29</a:t>
            </a:fld>
            <a:endParaRPr lang="en-US" sz="1400"/>
          </a:p>
        </p:txBody>
      </p:sp>
      <p:grpSp>
        <p:nvGrpSpPr>
          <p:cNvPr id="9" name="Group 8">
            <a:extLst>
              <a:ext uri="{FF2B5EF4-FFF2-40B4-BE49-F238E27FC236}">
                <a16:creationId xmlns:a16="http://schemas.microsoft.com/office/drawing/2014/main" id="{4D4C6FEF-E732-EFAD-7DCF-5026BE8C99F3}"/>
              </a:ext>
            </a:extLst>
          </p:cNvPr>
          <p:cNvGrpSpPr/>
          <p:nvPr/>
        </p:nvGrpSpPr>
        <p:grpSpPr>
          <a:xfrm>
            <a:off x="228600" y="5309320"/>
            <a:ext cx="8793369" cy="923330"/>
            <a:chOff x="990600" y="3638370"/>
            <a:chExt cx="7653834" cy="92333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B92CD8-8885-9CC9-406A-A317E90ECBD8}"/>
                    </a:ext>
                  </a:extLst>
                </p:cNvPr>
                <p:cNvSpPr txBox="1"/>
                <p:nvPr/>
              </p:nvSpPr>
              <p:spPr>
                <a:xfrm>
                  <a:off x="990600" y="3810000"/>
                  <a:ext cx="7653834" cy="439736"/>
                </a:xfrm>
                <a:prstGeom prst="rect">
                  <a:avLst/>
                </a:prstGeom>
                <a:noFill/>
              </p:spPr>
              <p:txBody>
                <a:bodyPr wrap="none" rtlCol="0">
                  <a:spAutoFit/>
                </a:bodyPr>
                <a:lstStyle/>
                <a:p>
                  <a:pPr marL="285750" indent="-285750" algn="l">
                    <a:buFont typeface="Arial" panose="020B0604020202020204" pitchFamily="34" charset="0"/>
                    <a:buChar char="•"/>
                  </a:pPr>
                  <a14:m>
                    <m:oMath xmlns:m="http://schemas.openxmlformats.org/officeDocument/2006/math">
                      <m:r>
                        <a:rPr lang="en-US" sz="2000" b="1" i="1" smtClean="0">
                          <a:latin typeface="Cambria Math" panose="02040503050406030204" pitchFamily="18" charset="0"/>
                          <a:ea typeface="Cambria Math" panose="02040503050406030204" pitchFamily="18" charset="0"/>
                        </a:rPr>
                        <m:t>𝜽</m:t>
                      </m:r>
                      <m:d>
                        <m:dPr>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𝒈</m:t>
                          </m:r>
                          <m:d>
                            <m:dPr>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𝒏</m:t>
                              </m:r>
                            </m:e>
                          </m:d>
                        </m:e>
                      </m:d>
                      <m:r>
                        <a:rPr lang="en-US" sz="2000" b="1" i="1" smtClean="0">
                          <a:latin typeface="Cambria Math" panose="02040503050406030204" pitchFamily="18" charset="0"/>
                          <a:ea typeface="Cambria Math" panose="02040503050406030204" pitchFamily="18" charset="0"/>
                        </a:rPr>
                        <m:t>=</m:t>
                      </m:r>
                      <m:d>
                        <m:dPr>
                          <m:begChr m:val="{"/>
                          <m:endChr m:val="|"/>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𝒇</m:t>
                          </m:r>
                          <m:d>
                            <m:dPr>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𝒏</m:t>
                              </m:r>
                            </m:e>
                          </m:d>
                        </m:e>
                      </m:d>
                    </m:oMath>
                  </a14:m>
                  <a:r>
                    <a:rPr lang="en-US" sz="2000" b="1" i="1" dirty="0">
                      <a:latin typeface="Cambria Math" panose="02040503050406030204" pitchFamily="18" charset="0"/>
                      <a:ea typeface="Cambria Math" panose="02040503050406030204" pitchFamily="18" charset="0"/>
                    </a:rPr>
                    <a:t>                                                                                                                </a:t>
                  </a:r>
                  <a:r>
                    <a:rPr lang="en-US" sz="2000" b="1" dirty="0">
                      <a:latin typeface="Cambria Math" panose="02040503050406030204" pitchFamily="18" charset="0"/>
                      <a:ea typeface="Cambria Math" panose="02040503050406030204" pitchFamily="18" charset="0"/>
                    </a:rPr>
                    <a:t>}</a:t>
                  </a:r>
                </a:p>
              </p:txBody>
            </p:sp>
          </mc:Choice>
          <mc:Fallback xmlns="">
            <p:sp>
              <p:nvSpPr>
                <p:cNvPr id="5" name="TextBox 4">
                  <a:extLst>
                    <a:ext uri="{FF2B5EF4-FFF2-40B4-BE49-F238E27FC236}">
                      <a16:creationId xmlns:a16="http://schemas.microsoft.com/office/drawing/2014/main" id="{ECB92CD8-8885-9CC9-406A-A317E90ECBD8}"/>
                    </a:ext>
                  </a:extLst>
                </p:cNvPr>
                <p:cNvSpPr txBox="1">
                  <a:spLocks noRot="1" noChangeAspect="1" noMove="1" noResize="1" noEditPoints="1" noAdjustHandles="1" noChangeArrowheads="1" noChangeShapeType="1" noTextEdit="1"/>
                </p:cNvSpPr>
                <p:nvPr/>
              </p:nvSpPr>
              <p:spPr>
                <a:xfrm>
                  <a:off x="990600" y="3810000"/>
                  <a:ext cx="7653834" cy="439736"/>
                </a:xfrm>
                <a:prstGeom prst="rect">
                  <a:avLst/>
                </a:prstGeom>
                <a:blipFill>
                  <a:blip r:embed="rId2"/>
                  <a:stretch>
                    <a:fillRect l="-624" t="-4167" r="-416" b="-180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24B96F4-F9D7-D9D0-274E-71615CA1A63C}"/>
                    </a:ext>
                  </a:extLst>
                </p:cNvPr>
                <p:cNvSpPr txBox="1"/>
                <p:nvPr/>
              </p:nvSpPr>
              <p:spPr>
                <a:xfrm>
                  <a:off x="3113007" y="3638370"/>
                  <a:ext cx="5154975" cy="923330"/>
                </a:xfrm>
                <a:prstGeom prst="rect">
                  <a:avLst/>
                </a:prstGeom>
                <a:noFill/>
              </p:spPr>
              <p:txBody>
                <a:bodyPr wrap="square" rtlCol="0">
                  <a:spAutoFit/>
                </a:bodyPr>
                <a:lstStyle/>
                <a:p>
                  <a:pPr algn="r" rtl="1"/>
                  <a:r>
                    <a:rPr lang="fa-IR" b="1" dirty="0">
                      <a:cs typeface="B Nazanin" panose="00000400000000000000" pitchFamily="2" charset="-78"/>
                    </a:rPr>
                    <a:t>ثابت های مثبت </a:t>
                  </a:r>
                  <a14:m>
                    <m:oMath xmlns:m="http://schemas.openxmlformats.org/officeDocument/2006/math">
                      <m:r>
                        <a:rPr lang="fa-IR" b="1" i="0" dirty="0" smtClean="0">
                          <a:latin typeface="Cambria Math" panose="02040503050406030204" pitchFamily="18" charset="0"/>
                        </a:rPr>
                        <m:t> </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𝒄</m:t>
                          </m:r>
                        </m:e>
                        <m:sub>
                          <m:r>
                            <a:rPr lang="en-US" b="1" i="1" dirty="0" smtClean="0">
                              <a:latin typeface="Cambria Math" panose="02040503050406030204" pitchFamily="18" charset="0"/>
                            </a:rPr>
                            <m:t>𝟏</m:t>
                          </m:r>
                        </m:sub>
                      </m:sSub>
                    </m:oMath>
                  </a14:m>
                  <a:r>
                    <a:rPr lang="fa-IR" b="1" dirty="0">
                      <a:cs typeface="B Nazanin" panose="00000400000000000000" pitchFamily="2" charset="-78"/>
                    </a:rPr>
                    <a:t> ، </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panose="02040503050406030204" pitchFamily="18" charset="0"/>
                            </a:rPr>
                            <m:t>𝒄</m:t>
                          </m:r>
                        </m:e>
                        <m:sub>
                          <m:r>
                            <a:rPr lang="en-US" b="1" i="1" dirty="0" smtClean="0">
                              <a:latin typeface="Cambria Math" panose="02040503050406030204" pitchFamily="18" charset="0"/>
                            </a:rPr>
                            <m:t>𝟐</m:t>
                          </m:r>
                        </m:sub>
                      </m:sSub>
                    </m:oMath>
                  </a14:m>
                  <a:r>
                    <a:rPr lang="fa-IR" b="1" dirty="0">
                      <a:cs typeface="B Nazanin" panose="00000400000000000000" pitchFamily="2" charset="-78"/>
                    </a:rPr>
                    <a:t> و </a:t>
                  </a:r>
                  <a14:m>
                    <m:oMath xmlns:m="http://schemas.openxmlformats.org/officeDocument/2006/math">
                      <m:sSub>
                        <m:sSubPr>
                          <m:ctrlPr>
                            <a:rPr lang="en-US" b="1" i="1" dirty="0">
                              <a:latin typeface="Cambria Math" panose="02040503050406030204" pitchFamily="18" charset="0"/>
                            </a:rPr>
                          </m:ctrlPr>
                        </m:sSubPr>
                        <m:e>
                          <m:r>
                            <a:rPr lang="en-US" b="1" i="1" dirty="0" smtClean="0">
                              <a:latin typeface="Cambria Math" panose="02040503050406030204" pitchFamily="18" charset="0"/>
                            </a:rPr>
                            <m:t>𝒏</m:t>
                          </m:r>
                        </m:e>
                        <m:sub>
                          <m:r>
                            <a:rPr lang="en-US" b="1" i="1" dirty="0" smtClean="0">
                              <a:latin typeface="Cambria Math" panose="02040503050406030204" pitchFamily="18" charset="0"/>
                            </a:rPr>
                            <m:t>𝟎</m:t>
                          </m:r>
                        </m:sub>
                      </m:sSub>
                    </m:oMath>
                  </a14:m>
                  <a:r>
                    <a:rPr lang="fa-IR" b="1" dirty="0">
                      <a:cs typeface="B Nazanin" panose="00000400000000000000" pitchFamily="2" charset="-78"/>
                    </a:rPr>
                    <a:t> موجود باشند به طوری که برای تمام </a:t>
                  </a:r>
                  <a14:m>
                    <m:oMath xmlns:m="http://schemas.openxmlformats.org/officeDocument/2006/math">
                      <m:r>
                        <a:rPr lang="en-US" b="1" i="1" dirty="0" smtClean="0">
                          <a:latin typeface="Cambria Math" panose="02040503050406030204" pitchFamily="18" charset="0"/>
                          <a:cs typeface="B Nazanin" panose="00000400000000000000" pitchFamily="2" charset="-78"/>
                        </a:rPr>
                        <m:t>𝒏</m:t>
                      </m:r>
                      <m:r>
                        <a:rPr lang="en-US" b="1" i="1" dirty="0" smtClean="0">
                          <a:latin typeface="Cambria Math" panose="02040503050406030204" pitchFamily="18" charset="0"/>
                          <a:cs typeface="B Nazanin" panose="00000400000000000000" pitchFamily="2" charset="-78"/>
                        </a:rPr>
                        <m:t>≥</m:t>
                      </m:r>
                      <m:sSub>
                        <m:sSubPr>
                          <m:ctrlPr>
                            <a:rPr lang="en-US" b="1" i="1" dirty="0" smtClean="0">
                              <a:latin typeface="Cambria Math" panose="02040503050406030204" pitchFamily="18" charset="0"/>
                              <a:cs typeface="B Nazanin" panose="00000400000000000000" pitchFamily="2" charset="-78"/>
                            </a:rPr>
                          </m:ctrlPr>
                        </m:sSubPr>
                        <m:e>
                          <m:r>
                            <a:rPr lang="en-US" b="1" i="1" dirty="0" smtClean="0">
                              <a:latin typeface="Cambria Math" panose="02040503050406030204" pitchFamily="18" charset="0"/>
                              <a:cs typeface="B Nazanin" panose="00000400000000000000" pitchFamily="2" charset="-78"/>
                            </a:rPr>
                            <m:t>𝒏</m:t>
                          </m:r>
                        </m:e>
                        <m:sub>
                          <m:r>
                            <a:rPr lang="en-US" b="1" i="1" dirty="0" smtClean="0">
                              <a:latin typeface="Cambria Math" panose="02040503050406030204" pitchFamily="18" charset="0"/>
                              <a:cs typeface="B Nazanin" panose="00000400000000000000" pitchFamily="2" charset="-78"/>
                            </a:rPr>
                            <m:t>𝟎</m:t>
                          </m:r>
                        </m:sub>
                      </m:sSub>
                    </m:oMath>
                  </a14:m>
                  <a:r>
                    <a:rPr lang="fa-IR" b="1" dirty="0">
                      <a:cs typeface="B Nazanin" panose="00000400000000000000" pitchFamily="2" charset="-78"/>
                    </a:rPr>
                    <a:t> داشته باشیم </a:t>
                  </a:r>
                  <a14:m>
                    <m:oMath xmlns:m="http://schemas.openxmlformats.org/officeDocument/2006/math">
                      <m:r>
                        <a:rPr lang="en-US" b="1" i="1" smtClean="0">
                          <a:latin typeface="Cambria Math" panose="02040503050406030204" pitchFamily="18" charset="0"/>
                          <a:cs typeface="B Nazanin" panose="00000400000000000000" pitchFamily="2" charset="-78"/>
                        </a:rPr>
                        <m:t>𝟎</m:t>
                      </m:r>
                      <m:r>
                        <a:rPr lang="en-US" b="1" i="1" smtClean="0">
                          <a:latin typeface="Cambria Math" panose="02040503050406030204" pitchFamily="18" charset="0"/>
                          <a:cs typeface="B Nazanin" panose="00000400000000000000" pitchFamily="2" charset="-78"/>
                        </a:rPr>
                        <m:t>≤</m:t>
                      </m:r>
                      <m:sSub>
                        <m:sSubPr>
                          <m:ctrlPr>
                            <a:rPr lang="en-US" b="1" i="1" smtClean="0">
                              <a:latin typeface="Cambria Math" panose="02040503050406030204" pitchFamily="18" charset="0"/>
                              <a:cs typeface="B Nazanin" panose="00000400000000000000" pitchFamily="2" charset="-78"/>
                            </a:rPr>
                          </m:ctrlPr>
                        </m:sSubPr>
                        <m:e>
                          <m:r>
                            <a:rPr lang="en-US" b="1" i="1" smtClean="0">
                              <a:latin typeface="Cambria Math" panose="02040503050406030204" pitchFamily="18" charset="0"/>
                              <a:cs typeface="B Nazanin" panose="00000400000000000000" pitchFamily="2" charset="-78"/>
                            </a:rPr>
                            <m:t>𝒄</m:t>
                          </m:r>
                        </m:e>
                        <m:sub>
                          <m:r>
                            <a:rPr lang="en-US" b="1" i="1" smtClean="0">
                              <a:latin typeface="Cambria Math" panose="02040503050406030204" pitchFamily="18" charset="0"/>
                              <a:cs typeface="B Nazanin" panose="00000400000000000000" pitchFamily="2" charset="-78"/>
                            </a:rPr>
                            <m:t>𝟏</m:t>
                          </m:r>
                        </m:sub>
                      </m:sSub>
                      <m:r>
                        <a:rPr lang="en-US" b="1" i="1" smtClean="0">
                          <a:latin typeface="Cambria Math" panose="02040503050406030204" pitchFamily="18" charset="0"/>
                          <a:cs typeface="B Nazanin" panose="00000400000000000000" pitchFamily="2" charset="-78"/>
                        </a:rPr>
                        <m:t>𝒈</m:t>
                      </m:r>
                      <m:d>
                        <m:dPr>
                          <m:ctrlPr>
                            <a:rPr lang="en-US" b="1" i="1" smtClean="0">
                              <a:latin typeface="Cambria Math" panose="02040503050406030204" pitchFamily="18" charset="0"/>
                              <a:cs typeface="B Nazanin" panose="00000400000000000000" pitchFamily="2" charset="-78"/>
                            </a:rPr>
                          </m:ctrlPr>
                        </m:dPr>
                        <m:e>
                          <m:r>
                            <a:rPr lang="en-US" b="1" i="1" smtClean="0">
                              <a:latin typeface="Cambria Math" panose="02040503050406030204" pitchFamily="18" charset="0"/>
                              <a:cs typeface="B Nazanin" panose="00000400000000000000" pitchFamily="2" charset="-78"/>
                            </a:rPr>
                            <m:t>𝒏</m:t>
                          </m:r>
                        </m:e>
                      </m:d>
                      <m:r>
                        <a:rPr lang="en-US" b="1" i="1" smtClean="0">
                          <a:latin typeface="Cambria Math" panose="02040503050406030204" pitchFamily="18" charset="0"/>
                          <a:cs typeface="B Nazanin" panose="00000400000000000000" pitchFamily="2" charset="-78"/>
                        </a:rPr>
                        <m:t>≤</m:t>
                      </m:r>
                      <m:r>
                        <a:rPr lang="en-US" b="1" i="1" smtClean="0">
                          <a:latin typeface="Cambria Math" panose="02040503050406030204" pitchFamily="18" charset="0"/>
                          <a:cs typeface="B Nazanin" panose="00000400000000000000" pitchFamily="2" charset="-78"/>
                        </a:rPr>
                        <m:t>𝒇</m:t>
                      </m:r>
                      <m:d>
                        <m:dPr>
                          <m:ctrlPr>
                            <a:rPr lang="en-US" b="1" i="1" smtClean="0">
                              <a:latin typeface="Cambria Math" panose="02040503050406030204" pitchFamily="18" charset="0"/>
                              <a:cs typeface="B Nazanin" panose="00000400000000000000" pitchFamily="2" charset="-78"/>
                            </a:rPr>
                          </m:ctrlPr>
                        </m:dPr>
                        <m:e>
                          <m:r>
                            <a:rPr lang="en-US" b="1" i="1" smtClean="0">
                              <a:latin typeface="Cambria Math" panose="02040503050406030204" pitchFamily="18" charset="0"/>
                              <a:cs typeface="B Nazanin" panose="00000400000000000000" pitchFamily="2" charset="-78"/>
                            </a:rPr>
                            <m:t>𝒏</m:t>
                          </m:r>
                        </m:e>
                      </m:d>
                      <m:r>
                        <a:rPr lang="en-US" b="1" i="1" smtClean="0">
                          <a:latin typeface="Cambria Math" panose="02040503050406030204" pitchFamily="18" charset="0"/>
                          <a:cs typeface="B Nazanin" panose="00000400000000000000" pitchFamily="2" charset="-78"/>
                        </a:rPr>
                        <m:t>≤</m:t>
                      </m:r>
                      <m:sSub>
                        <m:sSubPr>
                          <m:ctrlPr>
                            <a:rPr lang="en-US" b="1" i="1" smtClean="0">
                              <a:latin typeface="Cambria Math" panose="02040503050406030204" pitchFamily="18" charset="0"/>
                              <a:cs typeface="B Nazanin" panose="00000400000000000000" pitchFamily="2" charset="-78"/>
                            </a:rPr>
                          </m:ctrlPr>
                        </m:sSubPr>
                        <m:e>
                          <m:r>
                            <a:rPr lang="en-US" b="1" i="1" smtClean="0">
                              <a:latin typeface="Cambria Math" panose="02040503050406030204" pitchFamily="18" charset="0"/>
                              <a:cs typeface="B Nazanin" panose="00000400000000000000" pitchFamily="2" charset="-78"/>
                            </a:rPr>
                            <m:t>𝒄</m:t>
                          </m:r>
                        </m:e>
                        <m:sub>
                          <m:r>
                            <a:rPr lang="en-US" b="1" i="1" smtClean="0">
                              <a:latin typeface="Cambria Math" panose="02040503050406030204" pitchFamily="18" charset="0"/>
                              <a:cs typeface="B Nazanin" panose="00000400000000000000" pitchFamily="2" charset="-78"/>
                            </a:rPr>
                            <m:t>𝟐</m:t>
                          </m:r>
                        </m:sub>
                      </m:sSub>
                      <m:r>
                        <a:rPr lang="en-US" b="1" i="1" smtClean="0">
                          <a:latin typeface="Cambria Math" panose="02040503050406030204" pitchFamily="18" charset="0"/>
                          <a:cs typeface="B Nazanin" panose="00000400000000000000" pitchFamily="2" charset="-78"/>
                        </a:rPr>
                        <m:t>𝒈</m:t>
                      </m:r>
                      <m:r>
                        <a:rPr lang="en-US" b="1" i="1" smtClean="0">
                          <a:latin typeface="Cambria Math" panose="02040503050406030204" pitchFamily="18" charset="0"/>
                          <a:cs typeface="B Nazanin" panose="00000400000000000000" pitchFamily="2" charset="-78"/>
                        </a:rPr>
                        <m:t>(</m:t>
                      </m:r>
                      <m:r>
                        <a:rPr lang="en-US" b="1" i="1" smtClean="0">
                          <a:latin typeface="Cambria Math" panose="02040503050406030204" pitchFamily="18" charset="0"/>
                          <a:cs typeface="B Nazanin" panose="00000400000000000000" pitchFamily="2" charset="-78"/>
                        </a:rPr>
                        <m:t>𝒏</m:t>
                      </m:r>
                      <m:r>
                        <a:rPr lang="en-US" b="1" i="1" smtClean="0">
                          <a:latin typeface="Cambria Math" panose="02040503050406030204" pitchFamily="18" charset="0"/>
                          <a:cs typeface="B Nazanin" panose="00000400000000000000" pitchFamily="2" charset="-78"/>
                        </a:rPr>
                        <m:t>)</m:t>
                      </m:r>
                    </m:oMath>
                  </a14:m>
                  <a:endParaRPr lang="en-US" b="1" dirty="0">
                    <a:cs typeface="B Nazanin" panose="00000400000000000000" pitchFamily="2" charset="-78"/>
                  </a:endParaRPr>
                </a:p>
                <a:p>
                  <a:pPr algn="r" rtl="1"/>
                  <a:endParaRPr lang="en-US" b="1" dirty="0"/>
                </a:p>
              </p:txBody>
            </p:sp>
          </mc:Choice>
          <mc:Fallback xmlns="">
            <p:sp>
              <p:nvSpPr>
                <p:cNvPr id="6" name="TextBox 5">
                  <a:extLst>
                    <a:ext uri="{FF2B5EF4-FFF2-40B4-BE49-F238E27FC236}">
                      <a16:creationId xmlns:a16="http://schemas.microsoft.com/office/drawing/2014/main" id="{624B96F4-F9D7-D9D0-274E-71615CA1A63C}"/>
                    </a:ext>
                  </a:extLst>
                </p:cNvPr>
                <p:cNvSpPr txBox="1">
                  <a:spLocks noRot="1" noChangeAspect="1" noMove="1" noResize="1" noEditPoints="1" noAdjustHandles="1" noChangeArrowheads="1" noChangeShapeType="1" noTextEdit="1"/>
                </p:cNvSpPr>
                <p:nvPr/>
              </p:nvSpPr>
              <p:spPr>
                <a:xfrm>
                  <a:off x="3113007" y="3638370"/>
                  <a:ext cx="5154975" cy="923330"/>
                </a:xfrm>
                <a:prstGeom prst="rect">
                  <a:avLst/>
                </a:prstGeom>
                <a:blipFill>
                  <a:blip r:embed="rId3"/>
                  <a:stretch>
                    <a:fillRect t="-2649" r="-824"/>
                  </a:stretch>
                </a:blipFill>
              </p:spPr>
              <p:txBody>
                <a:bodyPr/>
                <a:lstStyle/>
                <a:p>
                  <a:r>
                    <a:rPr lang="en-US">
                      <a:noFill/>
                    </a:rPr>
                    <a:t> </a:t>
                  </a:r>
                </a:p>
              </p:txBody>
            </p:sp>
          </mc:Fallback>
        </mc:AlternateContent>
      </p:grpSp>
      <p:pic>
        <p:nvPicPr>
          <p:cNvPr id="1026" name="Picture 2">
            <a:extLst>
              <a:ext uri="{FF2B5EF4-FFF2-40B4-BE49-F238E27FC236}">
                <a16:creationId xmlns:a16="http://schemas.microsoft.com/office/drawing/2014/main" id="{709B3918-607C-D50F-0B6C-7864A5D9F160}"/>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l="65833"/>
          <a:stretch/>
        </p:blipFill>
        <p:spPr bwMode="auto">
          <a:xfrm>
            <a:off x="533400" y="781230"/>
            <a:ext cx="4419600" cy="42871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B930CC3-B08C-0E2E-C00D-DFDD7B12BC48}"/>
                  </a:ext>
                </a:extLst>
              </p:cNvPr>
              <p:cNvSpPr txBox="1"/>
              <p:nvPr/>
            </p:nvSpPr>
            <p:spPr>
              <a:xfrm>
                <a:off x="5247874" y="918702"/>
                <a:ext cx="294362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𝑓</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𝑛</m:t>
                          </m:r>
                        </m:e>
                      </m:d>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𝜃</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𝑔</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𝑛</m:t>
                          </m:r>
                        </m:e>
                      </m:d>
                      <m:r>
                        <a:rPr lang="en-US" sz="3200"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8B930CC3-B08C-0E2E-C00D-DFDD7B12BC48}"/>
                  </a:ext>
                </a:extLst>
              </p:cNvPr>
              <p:cNvSpPr txBox="1">
                <a:spLocks noRot="1" noChangeAspect="1" noMove="1" noResize="1" noEditPoints="1" noAdjustHandles="1" noChangeArrowheads="1" noChangeShapeType="1" noTextEdit="1"/>
              </p:cNvSpPr>
              <p:nvPr/>
            </p:nvSpPr>
            <p:spPr>
              <a:xfrm>
                <a:off x="5247874" y="918702"/>
                <a:ext cx="2943626" cy="49244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AA87670-7484-1303-1D32-3B13242530D1}"/>
                  </a:ext>
                </a:extLst>
              </p:cNvPr>
              <p:cNvSpPr txBox="1"/>
              <p:nvPr/>
            </p:nvSpPr>
            <p:spPr>
              <a:xfrm>
                <a:off x="5247874" y="1780689"/>
                <a:ext cx="2943626" cy="1037463"/>
              </a:xfrm>
              <a:prstGeom prst="rect">
                <a:avLst/>
              </a:prstGeom>
              <a:solidFill>
                <a:srgbClr val="FFCE3C"/>
              </a:solidFill>
            </p:spPr>
            <p:txBody>
              <a:bodyPr wrap="square" rtlCol="0">
                <a:spAutoFit/>
              </a:bodyPr>
              <a:lstStyle/>
              <a:p>
                <a:pPr algn="r" rtl="1"/>
                <a:r>
                  <a:rPr lang="fa-IR" dirty="0"/>
                  <a:t>تعریف دقیق نماد </a:t>
                </a:r>
                <a14:m>
                  <m:oMath xmlns:m="http://schemas.openxmlformats.org/officeDocument/2006/math">
                    <m:r>
                      <a:rPr lang="fa-IR" i="1" smtClean="0">
                        <a:latin typeface="Cambria Math" panose="02040503050406030204" pitchFamily="18" charset="0"/>
                        <a:ea typeface="Cambria Math" panose="02040503050406030204" pitchFamily="18" charset="0"/>
                      </a:rPr>
                      <m:t>𝜃</m:t>
                    </m:r>
                  </m:oMath>
                </a14:m>
                <a:r>
                  <a:rPr lang="fa-IR" dirty="0"/>
                  <a:t>  این حدس را تایید کنیم که </a:t>
                </a:r>
                <a14:m>
                  <m:oMath xmlns:m="http://schemas.openxmlformats.org/officeDocument/2006/math">
                    <m:f>
                      <m:fPr>
                        <m:ctrlPr>
                          <a:rPr lang="fa-IR" b="0" i="1" smtClean="0">
                            <a:latin typeface="Cambria Math" panose="02040503050406030204" pitchFamily="18" charset="0"/>
                          </a:rPr>
                        </m:ctrlPr>
                      </m:fPr>
                      <m:num>
                        <m:r>
                          <a:rPr lang="fa-IR" b="0" i="1" smtClean="0">
                            <a:latin typeface="Cambria Math" panose="02040503050406030204" pitchFamily="18" charset="0"/>
                          </a:rPr>
                          <m:t>1</m:t>
                        </m:r>
                      </m:num>
                      <m:den>
                        <m:r>
                          <a:rPr lang="fa-IR"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fa-IR" dirty="0"/>
                  <a:t> .</a:t>
                </a:r>
                <a:endParaRPr lang="en-US" dirty="0"/>
              </a:p>
            </p:txBody>
          </p:sp>
        </mc:Choice>
        <mc:Fallback xmlns="">
          <p:sp>
            <p:nvSpPr>
              <p:cNvPr id="3" name="TextBox 2">
                <a:extLst>
                  <a:ext uri="{FF2B5EF4-FFF2-40B4-BE49-F238E27FC236}">
                    <a16:creationId xmlns:a16="http://schemas.microsoft.com/office/drawing/2014/main" id="{9AA87670-7484-1303-1D32-3B13242530D1}"/>
                  </a:ext>
                </a:extLst>
              </p:cNvPr>
              <p:cNvSpPr txBox="1">
                <a:spLocks noRot="1" noChangeAspect="1" noMove="1" noResize="1" noEditPoints="1" noAdjustHandles="1" noChangeArrowheads="1" noChangeShapeType="1" noTextEdit="1"/>
              </p:cNvSpPr>
              <p:nvPr/>
            </p:nvSpPr>
            <p:spPr>
              <a:xfrm>
                <a:off x="5247874" y="1780689"/>
                <a:ext cx="2943626" cy="1037463"/>
              </a:xfrm>
              <a:prstGeom prst="rect">
                <a:avLst/>
              </a:prstGeom>
              <a:blipFill>
                <a:blip r:embed="rId7"/>
                <a:stretch>
                  <a:fillRect l="-2692" t="-2941" r="-1656" b="-8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9094EE-1218-E5D6-DF22-06B5B7F0D36A}"/>
                  </a:ext>
                </a:extLst>
              </p:cNvPr>
              <p:cNvSpPr txBox="1"/>
              <p:nvPr/>
            </p:nvSpPr>
            <p:spPr>
              <a:xfrm>
                <a:off x="5247874" y="3048000"/>
                <a:ext cx="2943626" cy="1164934"/>
              </a:xfrm>
              <a:prstGeom prst="rect">
                <a:avLst/>
              </a:prstGeom>
              <a:noFill/>
            </p:spPr>
            <p:txBody>
              <a:bodyPr wrap="square" rtlCol="0">
                <a:spAutoFit/>
              </a:bodyPr>
              <a:lstStyle/>
              <a:p>
                <a:pPr algn="r" rtl="1"/>
                <a:r>
                  <a:rPr lang="fa-IR" dirty="0"/>
                  <a:t>برای اینکار باید ثابت های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oMath>
                </a14:m>
                <a:r>
                  <a:rPr lang="fa-IR"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fa-IR" b="0" i="1" smtClean="0">
                            <a:latin typeface="Cambria Math" panose="02040503050406030204" pitchFamily="18" charset="0"/>
                          </a:rPr>
                          <m:t>2</m:t>
                        </m:r>
                      </m:sub>
                    </m:sSub>
                  </m:oMath>
                </a14:m>
                <a:r>
                  <a:rPr lang="fa-IR" dirty="0"/>
                  <a:t> و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fa-IR" dirty="0"/>
                  <a:t> را تعیین کنیم به طوری که:</a:t>
                </a:r>
              </a:p>
              <a:p>
                <a:pPr algn="l"/>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m:oMathPara>
                </a14:m>
                <a:endParaRPr lang="en-US" dirty="0"/>
              </a:p>
            </p:txBody>
          </p:sp>
        </mc:Choice>
        <mc:Fallback xmlns="">
          <p:sp>
            <p:nvSpPr>
              <p:cNvPr id="7" name="TextBox 6">
                <a:extLst>
                  <a:ext uri="{FF2B5EF4-FFF2-40B4-BE49-F238E27FC236}">
                    <a16:creationId xmlns:a16="http://schemas.microsoft.com/office/drawing/2014/main" id="{EA9094EE-1218-E5D6-DF22-06B5B7F0D36A}"/>
                  </a:ext>
                </a:extLst>
              </p:cNvPr>
              <p:cNvSpPr txBox="1">
                <a:spLocks noRot="1" noChangeAspect="1" noMove="1" noResize="1" noEditPoints="1" noAdjustHandles="1" noChangeArrowheads="1" noChangeShapeType="1" noTextEdit="1"/>
              </p:cNvSpPr>
              <p:nvPr/>
            </p:nvSpPr>
            <p:spPr>
              <a:xfrm>
                <a:off x="5247874" y="3048000"/>
                <a:ext cx="2943626" cy="1164934"/>
              </a:xfrm>
              <a:prstGeom prst="rect">
                <a:avLst/>
              </a:prstGeom>
              <a:blipFill>
                <a:blip r:embed="rId8"/>
                <a:stretch>
                  <a:fillRect l="-3934" t="-2618" r="-1656"/>
                </a:stretch>
              </a:blipFill>
            </p:spPr>
            <p:txBody>
              <a:bodyPr/>
              <a:lstStyle/>
              <a:p>
                <a:r>
                  <a:rPr lang="en-US">
                    <a:noFill/>
                  </a:rPr>
                  <a:t> </a:t>
                </a:r>
              </a:p>
            </p:txBody>
          </p:sp>
        </mc:Fallback>
      </mc:AlternateContent>
    </p:spTree>
    <p:extLst>
      <p:ext uri="{BB962C8B-B14F-4D97-AF65-F5344CB8AC3E}">
        <p14:creationId xmlns:p14="http://schemas.microsoft.com/office/powerpoint/2010/main" val="2279172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5B9B-3E17-F160-3069-6BBB2F00F228}"/>
              </a:ext>
            </a:extLst>
          </p:cNvPr>
          <p:cNvSpPr>
            <a:spLocks noGrp="1"/>
          </p:cNvSpPr>
          <p:nvPr>
            <p:ph type="title"/>
          </p:nvPr>
        </p:nvSpPr>
        <p:spPr/>
        <p:txBody>
          <a:bodyPr/>
          <a:lstStyle/>
          <a:p>
            <a:r>
              <a:rPr lang="en-US" dirty="0"/>
              <a:t>Merge Sort and Divide and Conquer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F1C91D-B679-1D5F-377A-8969054FF87B}"/>
                  </a:ext>
                </a:extLst>
              </p:cNvPr>
              <p:cNvSpPr>
                <a:spLocks noGrp="1"/>
              </p:cNvSpPr>
              <p:nvPr>
                <p:ph idx="1"/>
              </p:nvPr>
            </p:nvSpPr>
            <p:spPr/>
            <p:txBody>
              <a:bodyPr/>
              <a:lstStyle/>
              <a:p>
                <a:pPr algn="r" rtl="1"/>
                <a:r>
                  <a:rPr lang="fa-IR" dirty="0"/>
                  <a:t>الگوریتم مرتب سازی ادغامی ( </a:t>
                </a:r>
                <a:r>
                  <a:rPr lang="en-US" dirty="0"/>
                  <a:t>merge sort</a:t>
                </a:r>
                <a:r>
                  <a:rPr lang="fa-IR" dirty="0"/>
                  <a:t> ) دقیقا از الگوی تقسیم و حل پیروی می کند. شکل کلی این الگوریتم به صورت زیر است:</a:t>
                </a:r>
              </a:p>
              <a:p>
                <a:pPr marL="631825" lvl="1" indent="-285750" algn="r" rtl="1">
                  <a:buFont typeface="Arial" panose="020B0604020202020204" pitchFamily="34" charset="0"/>
                  <a:buChar char="•"/>
                </a:pPr>
                <a:r>
                  <a:rPr lang="fa-IR" b="1" dirty="0">
                    <a:solidFill>
                      <a:srgbClr val="FF0000"/>
                    </a:solidFill>
                  </a:rPr>
                  <a:t>تقسیم</a:t>
                </a:r>
                <a:r>
                  <a:rPr lang="fa-IR" dirty="0"/>
                  <a:t>: تقسیم دنباله </a:t>
                </a:r>
                <a:r>
                  <a:rPr lang="en-US" dirty="0"/>
                  <a:t>n</a:t>
                </a:r>
                <a:r>
                  <a:rPr lang="fa-IR" dirty="0"/>
                  <a:t> عنصری مورد نظر به دو دنباله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r>
                      <a:rPr lang="fa-IR" b="0" i="1" smtClean="0">
                        <a:latin typeface="Cambria Math" panose="02040503050406030204" pitchFamily="18" charset="0"/>
                      </a:rPr>
                      <m:t> </m:t>
                    </m:r>
                  </m:oMath>
                </a14:m>
                <a:r>
                  <a:rPr lang="fa-IR" dirty="0"/>
                  <a:t> عنصری.</a:t>
                </a:r>
              </a:p>
              <a:p>
                <a:pPr marL="631825" lvl="1" indent="-285750" algn="r" rtl="1">
                  <a:buFont typeface="Arial" panose="020B0604020202020204" pitchFamily="34" charset="0"/>
                  <a:buChar char="•"/>
                </a:pPr>
                <a:r>
                  <a:rPr lang="fa-IR" b="1" dirty="0">
                    <a:solidFill>
                      <a:srgbClr val="FF0000"/>
                    </a:solidFill>
                  </a:rPr>
                  <a:t>حل</a:t>
                </a:r>
                <a:r>
                  <a:rPr lang="fa-IR" dirty="0"/>
                  <a:t>: مرتب سازی دو زیر دنباله به صورت بازگشتی و به وسیله ی الگوریتم مرتب سازی ادغامی.</a:t>
                </a:r>
              </a:p>
              <a:p>
                <a:pPr marL="631825" lvl="1" indent="-285750" algn="r" rtl="1">
                  <a:buFont typeface="Arial" panose="020B0604020202020204" pitchFamily="34" charset="0"/>
                  <a:buChar char="•"/>
                </a:pPr>
                <a:r>
                  <a:rPr lang="fa-IR" b="1" dirty="0">
                    <a:solidFill>
                      <a:srgbClr val="FF0000"/>
                    </a:solidFill>
                  </a:rPr>
                  <a:t>ترکیب</a:t>
                </a:r>
                <a:r>
                  <a:rPr lang="fa-IR" dirty="0"/>
                  <a:t>: ادغام دو زیر دنباله مرتب شده، و ارسال دنباله ی مرتب شده به خروجی به عنوان جواب.</a:t>
                </a:r>
              </a:p>
              <a:p>
                <a:pPr algn="r" rtl="1"/>
                <a:r>
                  <a:rPr lang="fa-IR"/>
                  <a:t>این بازگشت زمانی به پایین ترین مرحله خود می رسد که طول زیر دنباله هایی که باید مرتب شوند یک باشد، که در این حالت نیازی به انجام عملیات بر روی زیر آرایه ها نداریم، چرا که هر دنباله به طول 1 ذاتا مرتب شده است.</a:t>
                </a:r>
                <a:endParaRPr lang="fa-IR" dirty="0"/>
              </a:p>
              <a:p>
                <a:pPr algn="r" rtl="1"/>
                <a:endParaRPr lang="en-US" dirty="0"/>
              </a:p>
            </p:txBody>
          </p:sp>
        </mc:Choice>
        <mc:Fallback xmlns="">
          <p:sp>
            <p:nvSpPr>
              <p:cNvPr id="3" name="Content Placeholder 2">
                <a:extLst>
                  <a:ext uri="{FF2B5EF4-FFF2-40B4-BE49-F238E27FC236}">
                    <a16:creationId xmlns:a16="http://schemas.microsoft.com/office/drawing/2014/main" id="{DAF1C91D-B679-1D5F-377A-8969054FF87B}"/>
                  </a:ext>
                </a:extLst>
              </p:cNvPr>
              <p:cNvSpPr>
                <a:spLocks noGrp="1" noRot="1" noChangeAspect="1" noMove="1" noResize="1" noEditPoints="1" noAdjustHandles="1" noChangeArrowheads="1" noChangeShapeType="1" noTextEdit="1"/>
              </p:cNvSpPr>
              <p:nvPr>
                <p:ph idx="1"/>
              </p:nvPr>
            </p:nvSpPr>
            <p:spPr>
              <a:blipFill>
                <a:blip r:embed="rId2"/>
                <a:stretch>
                  <a:fillRect l="-1009"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2D09D8F-259A-74A0-B00D-0BD6854BBDA2}"/>
              </a:ext>
            </a:extLst>
          </p:cNvPr>
          <p:cNvSpPr>
            <a:spLocks noGrp="1"/>
          </p:cNvSpPr>
          <p:nvPr>
            <p:ph type="sldNum" sz="quarter" idx="10"/>
          </p:nvPr>
        </p:nvSpPr>
        <p:spPr/>
        <p:txBody>
          <a:bodyPr/>
          <a:lstStyle/>
          <a:p>
            <a:fld id="{BB936EA6-75EA-BC43-847D-098704264B3C}" type="slidenum">
              <a:rPr lang="en-US" smtClean="0"/>
              <a:pPr/>
              <a:t>3</a:t>
            </a:fld>
            <a:endParaRPr lang="en-US" sz="1400"/>
          </a:p>
        </p:txBody>
      </p:sp>
    </p:spTree>
    <p:extLst>
      <p:ext uri="{BB962C8B-B14F-4D97-AF65-F5344CB8AC3E}">
        <p14:creationId xmlns:p14="http://schemas.microsoft.com/office/powerpoint/2010/main" val="1113373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1A77-ACF2-0BB9-524F-B08B600B32BC}"/>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64352CDB-F22D-9C44-3B83-1E8753BC3881}"/>
              </a:ext>
            </a:extLst>
          </p:cNvPr>
          <p:cNvSpPr>
            <a:spLocks noGrp="1"/>
          </p:cNvSpPr>
          <p:nvPr>
            <p:ph type="sldNum" sz="quarter" idx="10"/>
          </p:nvPr>
        </p:nvSpPr>
        <p:spPr/>
        <p:txBody>
          <a:bodyPr/>
          <a:lstStyle/>
          <a:p>
            <a:fld id="{BB936EA6-75EA-BC43-847D-098704264B3C}" type="slidenum">
              <a:rPr lang="en-US" smtClean="0"/>
              <a:pPr/>
              <a:t>30</a:t>
            </a:fld>
            <a:endParaRPr lang="en-US" sz="140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1B4571-22C7-F6F3-7424-49E688F15685}"/>
                  </a:ext>
                </a:extLst>
              </p:cNvPr>
              <p:cNvSpPr txBox="1"/>
              <p:nvPr/>
            </p:nvSpPr>
            <p:spPr>
              <a:xfrm>
                <a:off x="602512" y="889591"/>
                <a:ext cx="7734300" cy="483466"/>
              </a:xfrm>
              <a:prstGeom prst="rect">
                <a:avLst/>
              </a:prstGeom>
              <a:solidFill>
                <a:srgbClr val="FFCE3C"/>
              </a:solidFill>
            </p:spPr>
            <p:txBody>
              <a:bodyPr wrap="square" rtlCol="0">
                <a:spAutoFit/>
              </a:bodyPr>
              <a:lstStyle/>
              <a:p>
                <a:pPr algn="r" rtl="1"/>
                <a:r>
                  <a:rPr lang="fa-IR" dirty="0"/>
                  <a:t>تعریف دقیق نماد </a:t>
                </a:r>
                <a14:m>
                  <m:oMath xmlns:m="http://schemas.openxmlformats.org/officeDocument/2006/math">
                    <m:r>
                      <a:rPr lang="fa-IR" i="1" smtClean="0">
                        <a:latin typeface="Cambria Math" panose="02040503050406030204" pitchFamily="18" charset="0"/>
                        <a:ea typeface="Cambria Math" panose="02040503050406030204" pitchFamily="18" charset="0"/>
                      </a:rPr>
                      <m:t>𝜃</m:t>
                    </m:r>
                  </m:oMath>
                </a14:m>
                <a:r>
                  <a:rPr lang="fa-IR" dirty="0"/>
                  <a:t>  این حدس را تایید کنیم که </a:t>
                </a:r>
                <a14:m>
                  <m:oMath xmlns:m="http://schemas.openxmlformats.org/officeDocument/2006/math">
                    <m:f>
                      <m:fPr>
                        <m:ctrlPr>
                          <a:rPr lang="fa-IR" b="0" i="1" smtClean="0">
                            <a:latin typeface="Cambria Math" panose="02040503050406030204" pitchFamily="18" charset="0"/>
                          </a:rPr>
                        </m:ctrlPr>
                      </m:fPr>
                      <m:num>
                        <m:r>
                          <a:rPr lang="fa-IR" b="0" i="1" smtClean="0">
                            <a:latin typeface="Cambria Math" panose="02040503050406030204" pitchFamily="18" charset="0"/>
                          </a:rPr>
                          <m:t>1</m:t>
                        </m:r>
                      </m:num>
                      <m:den>
                        <m:r>
                          <a:rPr lang="fa-IR"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fa-IR" dirty="0"/>
                  <a:t> .</a:t>
                </a:r>
                <a:endParaRPr lang="en-US" dirty="0"/>
              </a:p>
            </p:txBody>
          </p:sp>
        </mc:Choice>
        <mc:Fallback xmlns="">
          <p:sp>
            <p:nvSpPr>
              <p:cNvPr id="5" name="TextBox 4">
                <a:extLst>
                  <a:ext uri="{FF2B5EF4-FFF2-40B4-BE49-F238E27FC236}">
                    <a16:creationId xmlns:a16="http://schemas.microsoft.com/office/drawing/2014/main" id="{E11B4571-22C7-F6F3-7424-49E688F15685}"/>
                  </a:ext>
                </a:extLst>
              </p:cNvPr>
              <p:cNvSpPr txBox="1">
                <a:spLocks noRot="1" noChangeAspect="1" noMove="1" noResize="1" noEditPoints="1" noAdjustHandles="1" noChangeArrowheads="1" noChangeShapeType="1" noTextEdit="1"/>
              </p:cNvSpPr>
              <p:nvPr/>
            </p:nvSpPr>
            <p:spPr>
              <a:xfrm>
                <a:off x="602512" y="889591"/>
                <a:ext cx="7734300" cy="483466"/>
              </a:xfrm>
              <a:prstGeom prst="rect">
                <a:avLst/>
              </a:prstGeom>
              <a:blipFill>
                <a:blip r:embed="rId2"/>
                <a:stretch>
                  <a:fillRect r="-630" b="-75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0A67967-1CBD-8D31-8ACF-D704C3BBFFFB}"/>
                  </a:ext>
                </a:extLst>
              </p:cNvPr>
              <p:cNvSpPr txBox="1"/>
              <p:nvPr/>
            </p:nvSpPr>
            <p:spPr>
              <a:xfrm>
                <a:off x="602512" y="1524000"/>
                <a:ext cx="7734300" cy="887935"/>
              </a:xfrm>
              <a:prstGeom prst="rect">
                <a:avLst/>
              </a:prstGeom>
              <a:solidFill>
                <a:schemeClr val="accent1">
                  <a:lumMod val="40000"/>
                  <a:lumOff val="60000"/>
                </a:schemeClr>
              </a:solidFill>
            </p:spPr>
            <p:txBody>
              <a:bodyPr wrap="square" rtlCol="0">
                <a:spAutoFit/>
              </a:bodyPr>
              <a:lstStyle/>
              <a:p>
                <a:pPr algn="r" rtl="1"/>
                <a:r>
                  <a:rPr lang="fa-IR" dirty="0"/>
                  <a:t>برای اینکار باید ثابت های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oMath>
                </a14:m>
                <a:r>
                  <a:rPr lang="fa-IR"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fa-IR" b="0" i="1" smtClean="0">
                            <a:latin typeface="Cambria Math" panose="02040503050406030204" pitchFamily="18" charset="0"/>
                          </a:rPr>
                          <m:t>2</m:t>
                        </m:r>
                      </m:sub>
                    </m:sSub>
                  </m:oMath>
                </a14:m>
                <a:r>
                  <a:rPr lang="fa-IR" dirty="0"/>
                  <a:t> و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fa-IR" dirty="0"/>
                  <a:t> را تعیین کنیم به طوری که:</a:t>
                </a:r>
              </a:p>
              <a:p>
                <a:pPr algn="l"/>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m:oMathPara>
                </a14:m>
                <a:endParaRPr lang="en-US" dirty="0"/>
              </a:p>
            </p:txBody>
          </p:sp>
        </mc:Choice>
        <mc:Fallback xmlns="">
          <p:sp>
            <p:nvSpPr>
              <p:cNvPr id="6" name="TextBox 5">
                <a:extLst>
                  <a:ext uri="{FF2B5EF4-FFF2-40B4-BE49-F238E27FC236}">
                    <a16:creationId xmlns:a16="http://schemas.microsoft.com/office/drawing/2014/main" id="{40A67967-1CBD-8D31-8ACF-D704C3BBFFFB}"/>
                  </a:ext>
                </a:extLst>
              </p:cNvPr>
              <p:cNvSpPr txBox="1">
                <a:spLocks noRot="1" noChangeAspect="1" noMove="1" noResize="1" noEditPoints="1" noAdjustHandles="1" noChangeArrowheads="1" noChangeShapeType="1" noTextEdit="1"/>
              </p:cNvSpPr>
              <p:nvPr/>
            </p:nvSpPr>
            <p:spPr>
              <a:xfrm>
                <a:off x="602512" y="1524000"/>
                <a:ext cx="7734300" cy="887935"/>
              </a:xfrm>
              <a:prstGeom prst="rect">
                <a:avLst/>
              </a:prstGeom>
              <a:blipFill>
                <a:blip r:embed="rId3"/>
                <a:stretch>
                  <a:fillRect t="-3425" r="-6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4F0FA9F-2679-A5D2-AD08-F0D2C83E1D8D}"/>
                  </a:ext>
                </a:extLst>
              </p:cNvPr>
              <p:cNvSpPr txBox="1"/>
              <p:nvPr/>
            </p:nvSpPr>
            <p:spPr>
              <a:xfrm>
                <a:off x="602512" y="2569967"/>
                <a:ext cx="7734300" cy="1164934"/>
              </a:xfrm>
              <a:prstGeom prst="rect">
                <a:avLst/>
              </a:prstGeom>
              <a:solidFill>
                <a:srgbClr val="FFCE3C"/>
              </a:solidFill>
            </p:spPr>
            <p:txBody>
              <a:bodyPr wrap="square" rtlCol="0">
                <a:spAutoFit/>
              </a:bodyPr>
              <a:lstStyle/>
              <a:p>
                <a:pPr algn="r" rtl="1"/>
                <a:r>
                  <a:rPr lang="fa-IR" dirty="0"/>
                  <a:t>برای هر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fa-IR" dirty="0"/>
                  <a:t> اگر دو طرف تساوی را به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fa-IR" dirty="0"/>
                  <a:t> تقسیم کنیم، خواهیم داشت:</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𝑛</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m:oMathPara>
                </a14:m>
                <a:endParaRPr lang="en-US" dirty="0"/>
              </a:p>
              <a:p>
                <a:pPr algn="l"/>
                <a:endParaRPr lang="en-US" dirty="0"/>
              </a:p>
            </p:txBody>
          </p:sp>
        </mc:Choice>
        <mc:Fallback xmlns="">
          <p:sp>
            <p:nvSpPr>
              <p:cNvPr id="7" name="TextBox 6">
                <a:extLst>
                  <a:ext uri="{FF2B5EF4-FFF2-40B4-BE49-F238E27FC236}">
                    <a16:creationId xmlns:a16="http://schemas.microsoft.com/office/drawing/2014/main" id="{D4F0FA9F-2679-A5D2-AD08-F0D2C83E1D8D}"/>
                  </a:ext>
                </a:extLst>
              </p:cNvPr>
              <p:cNvSpPr txBox="1">
                <a:spLocks noRot="1" noChangeAspect="1" noMove="1" noResize="1" noEditPoints="1" noAdjustHandles="1" noChangeArrowheads="1" noChangeShapeType="1" noTextEdit="1"/>
              </p:cNvSpPr>
              <p:nvPr/>
            </p:nvSpPr>
            <p:spPr>
              <a:xfrm>
                <a:off x="602512" y="2569967"/>
                <a:ext cx="7734300" cy="1164934"/>
              </a:xfrm>
              <a:prstGeom prst="rect">
                <a:avLst/>
              </a:prstGeom>
              <a:blipFill>
                <a:blip r:embed="rId4"/>
                <a:stretch>
                  <a:fillRect t="-3141" r="-6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0ECDF82-8D16-8DB2-3F26-1868D2BA7547}"/>
                  </a:ext>
                </a:extLst>
              </p:cNvPr>
              <p:cNvSpPr txBox="1"/>
              <p:nvPr/>
            </p:nvSpPr>
            <p:spPr>
              <a:xfrm>
                <a:off x="602512" y="3939130"/>
                <a:ext cx="7734300" cy="1265731"/>
              </a:xfrm>
              <a:prstGeom prst="rect">
                <a:avLst/>
              </a:prstGeom>
              <a:solidFill>
                <a:schemeClr val="accent1">
                  <a:lumMod val="40000"/>
                  <a:lumOff val="60000"/>
                </a:schemeClr>
              </a:solidFill>
            </p:spPr>
            <p:txBody>
              <a:bodyPr wrap="square" rtlCol="0">
                <a:spAutoFit/>
              </a:bodyPr>
              <a:lstStyle/>
              <a:p>
                <a:pPr algn="r" rtl="1"/>
                <a:r>
                  <a:rPr lang="fa-IR" dirty="0"/>
                  <a:t>با انتخاب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fa-IR" dirty="0"/>
                  <a:t> ، نامساوی سمت راست برای هر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oMath>
                </a14:m>
                <a:r>
                  <a:rPr lang="fa-IR" dirty="0"/>
                  <a:t> برقرار خواهد بود. به همین شکل با انتخاب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14</m:t>
                        </m:r>
                      </m:den>
                    </m:f>
                  </m:oMath>
                </a14:m>
                <a:r>
                  <a:rPr lang="fa-IR" dirty="0"/>
                  <a:t> نامساوی سمت چپ برای هر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7</m:t>
                    </m:r>
                  </m:oMath>
                </a14:m>
                <a:r>
                  <a:rPr lang="fa-IR" dirty="0"/>
                  <a:t> برقرار خواهد بود. بنابراین با انتخاب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14</m:t>
                        </m:r>
                      </m:den>
                    </m:f>
                    <m:r>
                      <a:rPr lang="fa-IR" b="0" i="1" smtClean="0">
                        <a:latin typeface="Cambria Math" panose="02040503050406030204" pitchFamily="18" charset="0"/>
                      </a:rPr>
                      <m:t> </m:t>
                    </m:r>
                  </m:oMath>
                </a14:m>
                <a:r>
                  <a:rPr lang="fa-IR" dirty="0"/>
                  <a:t> و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fa-IR" dirty="0"/>
                  <a:t> و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7</m:t>
                    </m:r>
                  </m:oMath>
                </a14:m>
                <a:r>
                  <a:rPr lang="fa-IR" dirty="0"/>
                  <a:t> میتوانیم نشان دهیم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8" name="TextBox 7">
                <a:extLst>
                  <a:ext uri="{FF2B5EF4-FFF2-40B4-BE49-F238E27FC236}">
                    <a16:creationId xmlns:a16="http://schemas.microsoft.com/office/drawing/2014/main" id="{00ECDF82-8D16-8DB2-3F26-1868D2BA7547}"/>
                  </a:ext>
                </a:extLst>
              </p:cNvPr>
              <p:cNvSpPr txBox="1">
                <a:spLocks noRot="1" noChangeAspect="1" noMove="1" noResize="1" noEditPoints="1" noAdjustHandles="1" noChangeArrowheads="1" noChangeShapeType="1" noTextEdit="1"/>
              </p:cNvSpPr>
              <p:nvPr/>
            </p:nvSpPr>
            <p:spPr>
              <a:xfrm>
                <a:off x="602512" y="3939130"/>
                <a:ext cx="7734300" cy="1265731"/>
              </a:xfrm>
              <a:prstGeom prst="rect">
                <a:avLst/>
              </a:prstGeom>
              <a:blipFill>
                <a:blip r:embed="rId5"/>
                <a:stretch>
                  <a:fillRect r="-630" b="-1923"/>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421C8181-4F96-8413-B093-4994EC564B69}"/>
              </a:ext>
            </a:extLst>
          </p:cNvPr>
          <p:cNvSpPr txBox="1"/>
          <p:nvPr/>
        </p:nvSpPr>
        <p:spPr>
          <a:xfrm>
            <a:off x="602512" y="5283476"/>
            <a:ext cx="7734300" cy="923330"/>
          </a:xfrm>
          <a:prstGeom prst="rect">
            <a:avLst/>
          </a:prstGeom>
          <a:solidFill>
            <a:srgbClr val="FFCE3C"/>
          </a:solidFill>
        </p:spPr>
        <p:txBody>
          <a:bodyPr wrap="square" rtlCol="0">
            <a:spAutoFit/>
          </a:bodyPr>
          <a:lstStyle/>
          <a:p>
            <a:pPr algn="r" rtl="1"/>
            <a:r>
              <a:rPr lang="fa-IR"/>
              <a:t>مطمئننا انتخاب های دیگری هم برای این ثابت ها وجود دارد ولی نکته مهم این است که حداقل یک انتخاب وجود داشته باشد.</a:t>
            </a:r>
            <a:endParaRPr lang="en-US" dirty="0"/>
          </a:p>
          <a:p>
            <a:pPr algn="l"/>
            <a:endParaRPr lang="en-US" dirty="0"/>
          </a:p>
        </p:txBody>
      </p:sp>
    </p:spTree>
    <p:extLst>
      <p:ext uri="{BB962C8B-B14F-4D97-AF65-F5344CB8AC3E}">
        <p14:creationId xmlns:p14="http://schemas.microsoft.com/office/powerpoint/2010/main" val="682056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21E9-129D-34A4-484F-899FB48F99A0}"/>
              </a:ext>
            </a:extLst>
          </p:cNvPr>
          <p:cNvSpPr>
            <a:spLocks noGrp="1"/>
          </p:cNvSpPr>
          <p:nvPr>
            <p:ph type="title"/>
          </p:nvPr>
        </p:nvSpPr>
        <p:spPr/>
        <p:txBody>
          <a:bodyPr/>
          <a:lstStyle/>
          <a:p>
            <a:r>
              <a:rPr lang="fa-IR" dirty="0"/>
              <a:t>نمادهای حدی</a:t>
            </a:r>
            <a:r>
              <a:rPr lang="en-US" dirty="0"/>
              <a:t> big O</a:t>
            </a:r>
          </a:p>
        </p:txBody>
      </p:sp>
      <p:sp>
        <p:nvSpPr>
          <p:cNvPr id="4" name="Slide Number Placeholder 3">
            <a:extLst>
              <a:ext uri="{FF2B5EF4-FFF2-40B4-BE49-F238E27FC236}">
                <a16:creationId xmlns:a16="http://schemas.microsoft.com/office/drawing/2014/main" id="{DD1B36C1-4B56-97D6-A895-A91DE34BD724}"/>
              </a:ext>
            </a:extLst>
          </p:cNvPr>
          <p:cNvSpPr>
            <a:spLocks noGrp="1"/>
          </p:cNvSpPr>
          <p:nvPr>
            <p:ph type="sldNum" sz="quarter" idx="10"/>
          </p:nvPr>
        </p:nvSpPr>
        <p:spPr/>
        <p:txBody>
          <a:bodyPr/>
          <a:lstStyle/>
          <a:p>
            <a:fld id="{BB936EA6-75EA-BC43-847D-098704264B3C}" type="slidenum">
              <a:rPr lang="en-US" smtClean="0"/>
              <a:pPr/>
              <a:t>31</a:t>
            </a:fld>
            <a:endParaRPr lang="en-US" sz="1400"/>
          </a:p>
        </p:txBody>
      </p:sp>
      <p:grpSp>
        <p:nvGrpSpPr>
          <p:cNvPr id="9" name="Group 8">
            <a:extLst>
              <a:ext uri="{FF2B5EF4-FFF2-40B4-BE49-F238E27FC236}">
                <a16:creationId xmlns:a16="http://schemas.microsoft.com/office/drawing/2014/main" id="{4D4C6FEF-E732-EFAD-7DCF-5026BE8C99F3}"/>
              </a:ext>
            </a:extLst>
          </p:cNvPr>
          <p:cNvGrpSpPr/>
          <p:nvPr/>
        </p:nvGrpSpPr>
        <p:grpSpPr>
          <a:xfrm>
            <a:off x="228600" y="5309320"/>
            <a:ext cx="8793369" cy="923330"/>
            <a:chOff x="990600" y="3638370"/>
            <a:chExt cx="7653834" cy="92333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B92CD8-8885-9CC9-406A-A317E90ECBD8}"/>
                    </a:ext>
                  </a:extLst>
                </p:cNvPr>
                <p:cNvSpPr txBox="1"/>
                <p:nvPr/>
              </p:nvSpPr>
              <p:spPr>
                <a:xfrm>
                  <a:off x="990600" y="3810000"/>
                  <a:ext cx="7653834" cy="439736"/>
                </a:xfrm>
                <a:prstGeom prst="rect">
                  <a:avLst/>
                </a:prstGeom>
                <a:noFill/>
              </p:spPr>
              <p:txBody>
                <a:bodyPr wrap="none" rtlCol="0">
                  <a:spAutoFit/>
                </a:bodyPr>
                <a:lstStyle/>
                <a:p>
                  <a:pPr marL="285750" indent="-285750" algn="l">
                    <a:buFont typeface="Arial" panose="020B0604020202020204" pitchFamily="34" charset="0"/>
                    <a:buChar char="•"/>
                  </a:pPr>
                  <a14:m>
                    <m:oMath xmlns:m="http://schemas.openxmlformats.org/officeDocument/2006/math">
                      <m:r>
                        <a:rPr lang="en-US" sz="2000" b="1" i="1" smtClean="0">
                          <a:latin typeface="Cambria Math" panose="02040503050406030204" pitchFamily="18" charset="0"/>
                          <a:ea typeface="Cambria Math" panose="02040503050406030204" pitchFamily="18" charset="0"/>
                        </a:rPr>
                        <m:t>𝑶</m:t>
                      </m:r>
                      <m:d>
                        <m:dPr>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𝒈</m:t>
                          </m:r>
                          <m:d>
                            <m:dPr>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𝒏</m:t>
                              </m:r>
                            </m:e>
                          </m:d>
                        </m:e>
                      </m:d>
                      <m:r>
                        <a:rPr lang="en-US" sz="2000" b="1" i="1" smtClean="0">
                          <a:latin typeface="Cambria Math" panose="02040503050406030204" pitchFamily="18" charset="0"/>
                          <a:ea typeface="Cambria Math" panose="02040503050406030204" pitchFamily="18" charset="0"/>
                        </a:rPr>
                        <m:t>=</m:t>
                      </m:r>
                      <m:d>
                        <m:dPr>
                          <m:begChr m:val="{"/>
                          <m:endChr m:val="|"/>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𝒇</m:t>
                          </m:r>
                          <m:d>
                            <m:dPr>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𝒏</m:t>
                              </m:r>
                            </m:e>
                          </m:d>
                        </m:e>
                      </m:d>
                    </m:oMath>
                  </a14:m>
                  <a:r>
                    <a:rPr lang="en-US" sz="2000" b="1" i="1" dirty="0">
                      <a:latin typeface="Cambria Math" panose="02040503050406030204" pitchFamily="18" charset="0"/>
                      <a:ea typeface="Cambria Math" panose="02040503050406030204" pitchFamily="18" charset="0"/>
                    </a:rPr>
                    <a:t>                                                                                                                </a:t>
                  </a:r>
                  <a:r>
                    <a:rPr lang="en-US" sz="2000" b="1" dirty="0">
                      <a:latin typeface="Cambria Math" panose="02040503050406030204" pitchFamily="18" charset="0"/>
                      <a:ea typeface="Cambria Math" panose="02040503050406030204" pitchFamily="18" charset="0"/>
                    </a:rPr>
                    <a:t>}</a:t>
                  </a:r>
                </a:p>
              </p:txBody>
            </p:sp>
          </mc:Choice>
          <mc:Fallback xmlns="">
            <p:sp>
              <p:nvSpPr>
                <p:cNvPr id="5" name="TextBox 4">
                  <a:extLst>
                    <a:ext uri="{FF2B5EF4-FFF2-40B4-BE49-F238E27FC236}">
                      <a16:creationId xmlns:a16="http://schemas.microsoft.com/office/drawing/2014/main" id="{ECB92CD8-8885-9CC9-406A-A317E90ECBD8}"/>
                    </a:ext>
                  </a:extLst>
                </p:cNvPr>
                <p:cNvSpPr txBox="1">
                  <a:spLocks noRot="1" noChangeAspect="1" noMove="1" noResize="1" noEditPoints="1" noAdjustHandles="1" noChangeArrowheads="1" noChangeShapeType="1" noTextEdit="1"/>
                </p:cNvSpPr>
                <p:nvPr/>
              </p:nvSpPr>
              <p:spPr>
                <a:xfrm>
                  <a:off x="990600" y="3810000"/>
                  <a:ext cx="7653834" cy="439736"/>
                </a:xfrm>
                <a:prstGeom prst="rect">
                  <a:avLst/>
                </a:prstGeom>
                <a:blipFill>
                  <a:blip r:embed="rId2"/>
                  <a:stretch>
                    <a:fillRect l="-624" t="-4167" r="-763" b="-180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24B96F4-F9D7-D9D0-274E-71615CA1A63C}"/>
                    </a:ext>
                  </a:extLst>
                </p:cNvPr>
                <p:cNvSpPr txBox="1"/>
                <p:nvPr/>
              </p:nvSpPr>
              <p:spPr>
                <a:xfrm>
                  <a:off x="3046682" y="3638370"/>
                  <a:ext cx="5221300" cy="923330"/>
                </a:xfrm>
                <a:prstGeom prst="rect">
                  <a:avLst/>
                </a:prstGeom>
                <a:noFill/>
              </p:spPr>
              <p:txBody>
                <a:bodyPr wrap="square" rtlCol="0">
                  <a:spAutoFit/>
                </a:bodyPr>
                <a:lstStyle/>
                <a:p>
                  <a:pPr algn="r" rtl="1"/>
                  <a:r>
                    <a:rPr lang="fa-IR" b="1" dirty="0">
                      <a:cs typeface="B Nazanin" panose="00000400000000000000" pitchFamily="2" charset="-78"/>
                    </a:rPr>
                    <a:t>ثابت های مثبت </a:t>
                  </a:r>
                  <a14:m>
                    <m:oMath xmlns:m="http://schemas.openxmlformats.org/officeDocument/2006/math">
                      <m:r>
                        <a:rPr lang="fa-IR" b="1" i="0" dirty="0" smtClean="0">
                          <a:latin typeface="Cambria Math" panose="02040503050406030204" pitchFamily="18" charset="0"/>
                        </a:rPr>
                        <m:t> </m:t>
                      </m:r>
                      <m:r>
                        <a:rPr lang="en-US" b="1" i="1" dirty="0" smtClean="0">
                          <a:latin typeface="Cambria Math" panose="02040503050406030204" pitchFamily="18" charset="0"/>
                        </a:rPr>
                        <m:t>𝒄</m:t>
                      </m:r>
                    </m:oMath>
                  </a14:m>
                  <a:r>
                    <a:rPr lang="fa-IR" b="1" dirty="0">
                      <a:cs typeface="B Nazanin" panose="00000400000000000000" pitchFamily="2" charset="-78"/>
                    </a:rPr>
                    <a:t> و </a:t>
                  </a:r>
                  <a14:m>
                    <m:oMath xmlns:m="http://schemas.openxmlformats.org/officeDocument/2006/math">
                      <m:sSub>
                        <m:sSubPr>
                          <m:ctrlPr>
                            <a:rPr lang="en-US" b="1" i="1" dirty="0">
                              <a:latin typeface="Cambria Math" panose="02040503050406030204" pitchFamily="18" charset="0"/>
                            </a:rPr>
                          </m:ctrlPr>
                        </m:sSubPr>
                        <m:e>
                          <m:r>
                            <a:rPr lang="en-US" b="1" i="1" dirty="0" smtClean="0">
                              <a:latin typeface="Cambria Math" panose="02040503050406030204" pitchFamily="18" charset="0"/>
                            </a:rPr>
                            <m:t>𝒏</m:t>
                          </m:r>
                        </m:e>
                        <m:sub>
                          <m:r>
                            <a:rPr lang="en-US" b="1" i="1" dirty="0" smtClean="0">
                              <a:latin typeface="Cambria Math" panose="02040503050406030204" pitchFamily="18" charset="0"/>
                            </a:rPr>
                            <m:t>𝟎</m:t>
                          </m:r>
                        </m:sub>
                      </m:sSub>
                    </m:oMath>
                  </a14:m>
                  <a:r>
                    <a:rPr lang="fa-IR" b="1" dirty="0">
                      <a:cs typeface="B Nazanin" panose="00000400000000000000" pitchFamily="2" charset="-78"/>
                    </a:rPr>
                    <a:t> موجود باشند به طوری که برای تمام </a:t>
                  </a:r>
                  <a14:m>
                    <m:oMath xmlns:m="http://schemas.openxmlformats.org/officeDocument/2006/math">
                      <m:r>
                        <a:rPr lang="en-US" b="1" i="1" dirty="0" smtClean="0">
                          <a:latin typeface="Cambria Math" panose="02040503050406030204" pitchFamily="18" charset="0"/>
                          <a:cs typeface="B Nazanin" panose="00000400000000000000" pitchFamily="2" charset="-78"/>
                        </a:rPr>
                        <m:t>𝒏</m:t>
                      </m:r>
                      <m:r>
                        <a:rPr lang="en-US" b="1" i="1" dirty="0" smtClean="0">
                          <a:latin typeface="Cambria Math" panose="02040503050406030204" pitchFamily="18" charset="0"/>
                          <a:cs typeface="B Nazanin" panose="00000400000000000000" pitchFamily="2" charset="-78"/>
                        </a:rPr>
                        <m:t>≥</m:t>
                      </m:r>
                      <m:sSub>
                        <m:sSubPr>
                          <m:ctrlPr>
                            <a:rPr lang="en-US" b="1" i="1" dirty="0" smtClean="0">
                              <a:latin typeface="Cambria Math" panose="02040503050406030204" pitchFamily="18" charset="0"/>
                              <a:cs typeface="B Nazanin" panose="00000400000000000000" pitchFamily="2" charset="-78"/>
                            </a:rPr>
                          </m:ctrlPr>
                        </m:sSubPr>
                        <m:e>
                          <m:r>
                            <a:rPr lang="en-US" b="1" i="1" dirty="0" smtClean="0">
                              <a:latin typeface="Cambria Math" panose="02040503050406030204" pitchFamily="18" charset="0"/>
                              <a:cs typeface="B Nazanin" panose="00000400000000000000" pitchFamily="2" charset="-78"/>
                            </a:rPr>
                            <m:t>𝒏</m:t>
                          </m:r>
                        </m:e>
                        <m:sub>
                          <m:r>
                            <a:rPr lang="en-US" b="1" i="1" dirty="0" smtClean="0">
                              <a:latin typeface="Cambria Math" panose="02040503050406030204" pitchFamily="18" charset="0"/>
                              <a:cs typeface="B Nazanin" panose="00000400000000000000" pitchFamily="2" charset="-78"/>
                            </a:rPr>
                            <m:t>𝟎</m:t>
                          </m:r>
                        </m:sub>
                      </m:sSub>
                    </m:oMath>
                  </a14:m>
                  <a:r>
                    <a:rPr lang="fa-IR" b="1" dirty="0">
                      <a:cs typeface="B Nazanin" panose="00000400000000000000" pitchFamily="2" charset="-78"/>
                    </a:rPr>
                    <a:t> داشته باشیم </a:t>
                  </a:r>
                  <a14:m>
                    <m:oMath xmlns:m="http://schemas.openxmlformats.org/officeDocument/2006/math">
                      <m:r>
                        <a:rPr lang="en-US" b="1" i="1" smtClean="0">
                          <a:latin typeface="Cambria Math" panose="02040503050406030204" pitchFamily="18" charset="0"/>
                          <a:cs typeface="B Nazanin" panose="00000400000000000000" pitchFamily="2" charset="-78"/>
                        </a:rPr>
                        <m:t>𝟎</m:t>
                      </m:r>
                      <m:r>
                        <a:rPr lang="en-US" b="1" i="1" smtClean="0">
                          <a:latin typeface="Cambria Math" panose="02040503050406030204" pitchFamily="18" charset="0"/>
                          <a:cs typeface="B Nazanin" panose="00000400000000000000" pitchFamily="2" charset="-78"/>
                        </a:rPr>
                        <m:t>≤</m:t>
                      </m:r>
                      <m:r>
                        <a:rPr lang="en-US" b="1" i="1" smtClean="0">
                          <a:latin typeface="Cambria Math" panose="02040503050406030204" pitchFamily="18" charset="0"/>
                          <a:cs typeface="B Nazanin" panose="00000400000000000000" pitchFamily="2" charset="-78"/>
                        </a:rPr>
                        <m:t>𝒇</m:t>
                      </m:r>
                      <m:d>
                        <m:dPr>
                          <m:ctrlPr>
                            <a:rPr lang="en-US" b="1" i="1" smtClean="0">
                              <a:latin typeface="Cambria Math" panose="02040503050406030204" pitchFamily="18" charset="0"/>
                              <a:cs typeface="B Nazanin" panose="00000400000000000000" pitchFamily="2" charset="-78"/>
                            </a:rPr>
                          </m:ctrlPr>
                        </m:dPr>
                        <m:e>
                          <m:r>
                            <a:rPr lang="en-US" b="1" i="1" smtClean="0">
                              <a:latin typeface="Cambria Math" panose="02040503050406030204" pitchFamily="18" charset="0"/>
                              <a:cs typeface="B Nazanin" panose="00000400000000000000" pitchFamily="2" charset="-78"/>
                            </a:rPr>
                            <m:t>𝒏</m:t>
                          </m:r>
                        </m:e>
                      </m:d>
                      <m:r>
                        <a:rPr lang="en-US" b="1" i="1" smtClean="0">
                          <a:latin typeface="Cambria Math" panose="02040503050406030204" pitchFamily="18" charset="0"/>
                          <a:cs typeface="B Nazanin" panose="00000400000000000000" pitchFamily="2" charset="-78"/>
                        </a:rPr>
                        <m:t>≤</m:t>
                      </m:r>
                      <m:r>
                        <a:rPr lang="en-US" b="1" i="1" smtClean="0">
                          <a:latin typeface="Cambria Math" panose="02040503050406030204" pitchFamily="18" charset="0"/>
                          <a:cs typeface="B Nazanin" panose="00000400000000000000" pitchFamily="2" charset="-78"/>
                        </a:rPr>
                        <m:t>𝒄𝒈</m:t>
                      </m:r>
                      <m:r>
                        <a:rPr lang="en-US" b="1" i="1" smtClean="0">
                          <a:latin typeface="Cambria Math" panose="02040503050406030204" pitchFamily="18" charset="0"/>
                          <a:cs typeface="B Nazanin" panose="00000400000000000000" pitchFamily="2" charset="-78"/>
                        </a:rPr>
                        <m:t>(</m:t>
                      </m:r>
                      <m:r>
                        <a:rPr lang="en-US" b="1" i="1" smtClean="0">
                          <a:latin typeface="Cambria Math" panose="02040503050406030204" pitchFamily="18" charset="0"/>
                          <a:cs typeface="B Nazanin" panose="00000400000000000000" pitchFamily="2" charset="-78"/>
                        </a:rPr>
                        <m:t>𝒏</m:t>
                      </m:r>
                      <m:r>
                        <a:rPr lang="en-US" b="1" i="1" smtClean="0">
                          <a:latin typeface="Cambria Math" panose="02040503050406030204" pitchFamily="18" charset="0"/>
                          <a:cs typeface="B Nazanin" panose="00000400000000000000" pitchFamily="2" charset="-78"/>
                        </a:rPr>
                        <m:t>)</m:t>
                      </m:r>
                    </m:oMath>
                  </a14:m>
                  <a:endParaRPr lang="en-US" b="1" dirty="0">
                    <a:cs typeface="B Nazanin" panose="00000400000000000000" pitchFamily="2" charset="-78"/>
                  </a:endParaRPr>
                </a:p>
                <a:p>
                  <a:pPr algn="r" rtl="1"/>
                  <a:endParaRPr lang="en-US" b="1" dirty="0"/>
                </a:p>
              </p:txBody>
            </p:sp>
          </mc:Choice>
          <mc:Fallback xmlns="">
            <p:sp>
              <p:nvSpPr>
                <p:cNvPr id="6" name="TextBox 5">
                  <a:extLst>
                    <a:ext uri="{FF2B5EF4-FFF2-40B4-BE49-F238E27FC236}">
                      <a16:creationId xmlns:a16="http://schemas.microsoft.com/office/drawing/2014/main" id="{624B96F4-F9D7-D9D0-274E-71615CA1A63C}"/>
                    </a:ext>
                  </a:extLst>
                </p:cNvPr>
                <p:cNvSpPr txBox="1">
                  <a:spLocks noRot="1" noChangeAspect="1" noMove="1" noResize="1" noEditPoints="1" noAdjustHandles="1" noChangeArrowheads="1" noChangeShapeType="1" noTextEdit="1"/>
                </p:cNvSpPr>
                <p:nvPr/>
              </p:nvSpPr>
              <p:spPr>
                <a:xfrm>
                  <a:off x="3046682" y="3638370"/>
                  <a:ext cx="5221300" cy="923330"/>
                </a:xfrm>
                <a:prstGeom prst="rect">
                  <a:avLst/>
                </a:prstGeom>
                <a:blipFill>
                  <a:blip r:embed="rId3"/>
                  <a:stretch>
                    <a:fillRect t="-2649" r="-81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B930CC3-B08C-0E2E-C00D-DFDD7B12BC48}"/>
                  </a:ext>
                </a:extLst>
              </p:cNvPr>
              <p:cNvSpPr txBox="1"/>
              <p:nvPr/>
            </p:nvSpPr>
            <p:spPr>
              <a:xfrm>
                <a:off x="5247874" y="918702"/>
                <a:ext cx="294362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𝑓</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𝑛</m:t>
                          </m:r>
                        </m:e>
                      </m:d>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𝑂</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𝑔</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𝑛</m:t>
                          </m:r>
                        </m:e>
                      </m:d>
                      <m:r>
                        <a:rPr lang="en-US" sz="3200"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8B930CC3-B08C-0E2E-C00D-DFDD7B12BC48}"/>
                  </a:ext>
                </a:extLst>
              </p:cNvPr>
              <p:cNvSpPr txBox="1">
                <a:spLocks noRot="1" noChangeAspect="1" noMove="1" noResize="1" noEditPoints="1" noAdjustHandles="1" noChangeArrowheads="1" noChangeShapeType="1" noTextEdit="1"/>
              </p:cNvSpPr>
              <p:nvPr/>
            </p:nvSpPr>
            <p:spPr>
              <a:xfrm>
                <a:off x="5247874" y="918702"/>
                <a:ext cx="2943626" cy="49244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DF9EFAC-55BB-A62C-9BEA-C08DA92A610D}"/>
                  </a:ext>
                </a:extLst>
              </p:cNvPr>
              <p:cNvSpPr txBox="1"/>
              <p:nvPr/>
            </p:nvSpPr>
            <p:spPr>
              <a:xfrm>
                <a:off x="5247874" y="2057400"/>
                <a:ext cx="3438926" cy="2585323"/>
              </a:xfrm>
              <a:prstGeom prst="rect">
                <a:avLst/>
              </a:prstGeom>
              <a:noFill/>
            </p:spPr>
            <p:txBody>
              <a:bodyPr wrap="square" rtlCol="0">
                <a:spAutoFit/>
              </a:bodyPr>
              <a:lstStyle/>
              <a:p>
                <a:pPr algn="r" rtl="1"/>
                <a:r>
                  <a:rPr lang="fa-IR" dirty="0"/>
                  <a:t>وقتی که فقط یک </a:t>
                </a:r>
                <a:r>
                  <a:rPr lang="fa-IR" b="1" dirty="0"/>
                  <a:t>کران بالای حدی داشته باشیم ؛ از نماد </a:t>
                </a:r>
                <a14:m>
                  <m:oMath xmlns:m="http://schemas.openxmlformats.org/officeDocument/2006/math">
                    <m:r>
                      <a:rPr lang="en-US" b="1" i="1" dirty="0" smtClean="0">
                        <a:latin typeface="Cambria Math" panose="02040503050406030204" pitchFamily="18" charset="0"/>
                      </a:rPr>
                      <m:t>𝑶</m:t>
                    </m:r>
                  </m:oMath>
                </a14:m>
                <a:r>
                  <a:rPr lang="fa-IR" b="1" dirty="0"/>
                  <a:t> استفاده میکنیم.</a:t>
                </a:r>
              </a:p>
              <a:p>
                <a:pPr algn="r" rtl="1"/>
                <a:r>
                  <a:rPr lang="fa-IR" dirty="0"/>
                  <a:t>از نماد </a:t>
                </a:r>
                <a14:m>
                  <m:oMath xmlns:m="http://schemas.openxmlformats.org/officeDocument/2006/math">
                    <m:r>
                      <a:rPr lang="en-US" i="1" dirty="0" smtClean="0">
                        <a:latin typeface="Cambria Math" panose="02040503050406030204" pitchFamily="18" charset="0"/>
                      </a:rPr>
                      <m:t>𝑂</m:t>
                    </m:r>
                  </m:oMath>
                </a14:m>
                <a:r>
                  <a:rPr lang="fa-IR" dirty="0"/>
                  <a:t> برای تعیین یک کران بالا با ضریب ثابت برای تابع استفاده میکنیم.</a:t>
                </a:r>
              </a:p>
              <a:p>
                <a:pPr algn="r" rtl="1"/>
                <a:r>
                  <a:rPr lang="fa-IR" dirty="0"/>
                  <a:t>در شکل نماد </a:t>
                </a:r>
                <a14:m>
                  <m:oMath xmlns:m="http://schemas.openxmlformats.org/officeDocument/2006/math">
                    <m:r>
                      <a:rPr lang="en-US" i="1" dirty="0" smtClean="0">
                        <a:latin typeface="Cambria Math" panose="02040503050406030204" pitchFamily="18" charset="0"/>
                      </a:rPr>
                      <m:t>𝑂</m:t>
                    </m:r>
                  </m:oMath>
                </a14:m>
                <a:r>
                  <a:rPr lang="fa-IR" dirty="0"/>
                  <a:t> را به صورت شهودی نشان می دهد؛ برای تمام مقادیر </a:t>
                </a:r>
                <a:r>
                  <a:rPr lang="en-US" dirty="0"/>
                  <a:t>n</a:t>
                </a:r>
                <a:r>
                  <a:rPr lang="fa-IR" dirty="0"/>
                  <a:t>، در سمت راست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𝑛</m:t>
                        </m:r>
                      </m:e>
                      <m:sub>
                        <m:r>
                          <a:rPr lang="en-US" i="1" dirty="0" smtClean="0">
                            <a:latin typeface="Cambria Math" panose="02040503050406030204" pitchFamily="18" charset="0"/>
                          </a:rPr>
                          <m:t>0</m:t>
                        </m:r>
                      </m:sub>
                    </m:sSub>
                  </m:oMath>
                </a14:m>
                <a:r>
                  <a:rPr lang="fa-IR" dirty="0"/>
                  <a:t> ،مقدار تابع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fa-IR" dirty="0"/>
                  <a:t> مماس یا زیر </a:t>
                </a:r>
                <a14:m>
                  <m:oMath xmlns:m="http://schemas.openxmlformats.org/officeDocument/2006/math">
                    <m:r>
                      <a:rPr lang="en-US" i="1" dirty="0" smtClean="0">
                        <a:latin typeface="Cambria Math" panose="02040503050406030204" pitchFamily="18" charset="0"/>
                      </a:rPr>
                      <m:t>𝑔</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fa-IR" dirty="0"/>
                  <a:t>است.</a:t>
                </a:r>
              </a:p>
              <a:p>
                <a:pPr algn="r" rtl="1"/>
                <a:endParaRPr lang="en-US" dirty="0"/>
              </a:p>
            </p:txBody>
          </p:sp>
        </mc:Choice>
        <mc:Fallback xmlns="">
          <p:sp>
            <p:nvSpPr>
              <p:cNvPr id="3" name="TextBox 2">
                <a:extLst>
                  <a:ext uri="{FF2B5EF4-FFF2-40B4-BE49-F238E27FC236}">
                    <a16:creationId xmlns:a16="http://schemas.microsoft.com/office/drawing/2014/main" id="{0DF9EFAC-55BB-A62C-9BEA-C08DA92A610D}"/>
                  </a:ext>
                </a:extLst>
              </p:cNvPr>
              <p:cNvSpPr txBox="1">
                <a:spLocks noRot="1" noChangeAspect="1" noMove="1" noResize="1" noEditPoints="1" noAdjustHandles="1" noChangeArrowheads="1" noChangeShapeType="1" noTextEdit="1"/>
              </p:cNvSpPr>
              <p:nvPr/>
            </p:nvSpPr>
            <p:spPr>
              <a:xfrm>
                <a:off x="5247874" y="2057400"/>
                <a:ext cx="3438926" cy="2585323"/>
              </a:xfrm>
              <a:prstGeom prst="rect">
                <a:avLst/>
              </a:prstGeom>
              <a:blipFill>
                <a:blip r:embed="rId7"/>
                <a:stretch>
                  <a:fillRect l="-2837" t="-1415" r="-1418"/>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CCDE17B-8DB2-34F6-7D14-55C6C670B8A0}"/>
              </a:ext>
            </a:extLst>
          </p:cNvPr>
          <p:cNvPicPr>
            <a:picLocks noChangeAspect="1"/>
          </p:cNvPicPr>
          <p:nvPr/>
        </p:nvPicPr>
        <p:blipFill>
          <a:blip r:embed="rId8"/>
          <a:stretch>
            <a:fillRect/>
          </a:stretch>
        </p:blipFill>
        <p:spPr>
          <a:xfrm>
            <a:off x="304800" y="1162101"/>
            <a:ext cx="4084674" cy="3974937"/>
          </a:xfrm>
          <a:prstGeom prst="rect">
            <a:avLst/>
          </a:prstGeom>
        </p:spPr>
      </p:pic>
    </p:spTree>
    <p:extLst>
      <p:ext uri="{BB962C8B-B14F-4D97-AF65-F5344CB8AC3E}">
        <p14:creationId xmlns:p14="http://schemas.microsoft.com/office/powerpoint/2010/main" val="3052722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21E9-129D-34A4-484F-899FB48F99A0}"/>
              </a:ext>
            </a:extLst>
          </p:cNvPr>
          <p:cNvSpPr>
            <a:spLocks noGrp="1"/>
          </p:cNvSpPr>
          <p:nvPr>
            <p:ph type="title"/>
          </p:nvPr>
        </p:nvSpPr>
        <p:spPr/>
        <p:txBody>
          <a:bodyPr/>
          <a:lstStyle/>
          <a:p>
            <a:r>
              <a:rPr lang="fa-IR" dirty="0"/>
              <a:t>نمادهای حدی</a:t>
            </a:r>
            <a:r>
              <a:rPr lang="en-US" dirty="0"/>
              <a:t> big O</a:t>
            </a:r>
          </a:p>
        </p:txBody>
      </p:sp>
      <p:sp>
        <p:nvSpPr>
          <p:cNvPr id="4" name="Slide Number Placeholder 3">
            <a:extLst>
              <a:ext uri="{FF2B5EF4-FFF2-40B4-BE49-F238E27FC236}">
                <a16:creationId xmlns:a16="http://schemas.microsoft.com/office/drawing/2014/main" id="{DD1B36C1-4B56-97D6-A895-A91DE34BD724}"/>
              </a:ext>
            </a:extLst>
          </p:cNvPr>
          <p:cNvSpPr>
            <a:spLocks noGrp="1"/>
          </p:cNvSpPr>
          <p:nvPr>
            <p:ph type="sldNum" sz="quarter" idx="10"/>
          </p:nvPr>
        </p:nvSpPr>
        <p:spPr/>
        <p:txBody>
          <a:bodyPr/>
          <a:lstStyle/>
          <a:p>
            <a:fld id="{BB936EA6-75EA-BC43-847D-098704264B3C}" type="slidenum">
              <a:rPr lang="en-US" smtClean="0"/>
              <a:pPr/>
              <a:t>32</a:t>
            </a:fld>
            <a:endParaRPr lang="en-US" sz="140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B930CC3-B08C-0E2E-C00D-DFDD7B12BC48}"/>
                  </a:ext>
                </a:extLst>
              </p:cNvPr>
              <p:cNvSpPr txBox="1"/>
              <p:nvPr/>
            </p:nvSpPr>
            <p:spPr>
              <a:xfrm>
                <a:off x="5247874" y="918702"/>
                <a:ext cx="294362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𝑓</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𝑛</m:t>
                          </m:r>
                        </m:e>
                      </m:d>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𝑂</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𝑔</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𝑛</m:t>
                          </m:r>
                        </m:e>
                      </m:d>
                      <m:r>
                        <a:rPr lang="en-US" sz="3200"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8B930CC3-B08C-0E2E-C00D-DFDD7B12BC48}"/>
                  </a:ext>
                </a:extLst>
              </p:cNvPr>
              <p:cNvSpPr txBox="1">
                <a:spLocks noRot="1" noChangeAspect="1" noMove="1" noResize="1" noEditPoints="1" noAdjustHandles="1" noChangeArrowheads="1" noChangeShapeType="1" noTextEdit="1"/>
              </p:cNvSpPr>
              <p:nvPr/>
            </p:nvSpPr>
            <p:spPr>
              <a:xfrm>
                <a:off x="5247874" y="918702"/>
                <a:ext cx="2943626" cy="49244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B677A2D-7460-417B-DD97-04FE19498A67}"/>
                  </a:ext>
                </a:extLst>
              </p:cNvPr>
              <p:cNvSpPr txBox="1"/>
              <p:nvPr/>
            </p:nvSpPr>
            <p:spPr>
              <a:xfrm>
                <a:off x="457200" y="2057400"/>
                <a:ext cx="7734300" cy="862737"/>
              </a:xfrm>
              <a:prstGeom prst="rect">
                <a:avLst/>
              </a:prstGeom>
              <a:noFill/>
            </p:spPr>
            <p:txBody>
              <a:bodyPr wrap="square" rtlCol="0">
                <a:spAutoFit/>
              </a:bodyPr>
              <a:lstStyle/>
              <a:p>
                <a:pPr algn="r" rtl="1"/>
                <a:r>
                  <a:rPr lang="fa-IR" sz="1600" dirty="0"/>
                  <a:t>برای نشان دادن این که یک تابع عضوی از مجموعه ی </a:t>
                </a:r>
                <a14:m>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smtClean="0">
                        <a:latin typeface="Cambria Math" panose="02040503050406030204" pitchFamily="18" charset="0"/>
                      </a:rPr>
                      <m:t>𝑔</m:t>
                    </m:r>
                    <m:r>
                      <a:rPr lang="en-US" sz="1600" i="1" dirty="0" smtClean="0">
                        <a:latin typeface="Cambria Math" panose="02040503050406030204" pitchFamily="18" charset="0"/>
                      </a:rPr>
                      <m:t>(</m:t>
                    </m:r>
                    <m:r>
                      <a:rPr lang="en-US" sz="1600" i="1" dirty="0" smtClean="0">
                        <a:latin typeface="Cambria Math" panose="02040503050406030204" pitchFamily="18" charset="0"/>
                      </a:rPr>
                      <m:t>𝑛</m:t>
                    </m:r>
                    <m:r>
                      <a:rPr lang="en-US" sz="1600" i="1" dirty="0" smtClean="0">
                        <a:latin typeface="Cambria Math" panose="02040503050406030204" pitchFamily="18" charset="0"/>
                      </a:rPr>
                      <m:t>)) </m:t>
                    </m:r>
                  </m:oMath>
                </a14:m>
                <a:r>
                  <a:rPr lang="fa-IR" sz="1600" dirty="0"/>
                  <a:t>است می نویسیم؛ </a:t>
                </a:r>
                <a14:m>
                  <m:oMath xmlns:m="http://schemas.openxmlformats.org/officeDocument/2006/math">
                    <m:r>
                      <a:rPr lang="en-US" sz="1600" i="1" dirty="0" smtClean="0">
                        <a:latin typeface="Cambria Math" panose="02040503050406030204" pitchFamily="18" charset="0"/>
                      </a:rPr>
                      <m:t>𝐹</m:t>
                    </m:r>
                    <m:r>
                      <a:rPr lang="en-US" sz="1600" i="1" dirty="0" smtClean="0">
                        <a:latin typeface="Cambria Math" panose="02040503050406030204" pitchFamily="18" charset="0"/>
                      </a:rPr>
                      <m:t>(</m:t>
                    </m:r>
                    <m:r>
                      <a:rPr lang="en-US" sz="1600" i="1" dirty="0" smtClean="0">
                        <a:latin typeface="Cambria Math" panose="02040503050406030204" pitchFamily="18" charset="0"/>
                      </a:rPr>
                      <m:t>𝑁</m:t>
                    </m:r>
                    <m:r>
                      <a:rPr lang="en-US" sz="1600" i="1" dirty="0" smtClean="0">
                        <a:latin typeface="Cambria Math" panose="02040503050406030204" pitchFamily="18" charset="0"/>
                      </a:rPr>
                      <m:t>)=</m:t>
                    </m:r>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smtClean="0">
                        <a:latin typeface="Cambria Math" panose="02040503050406030204" pitchFamily="18" charset="0"/>
                      </a:rPr>
                      <m:t>𝑔</m:t>
                    </m:r>
                    <m:r>
                      <a:rPr lang="en-US" sz="1600" i="1" dirty="0" smtClean="0">
                        <a:latin typeface="Cambria Math" panose="02040503050406030204" pitchFamily="18" charset="0"/>
                      </a:rPr>
                      <m:t>(</m:t>
                    </m:r>
                    <m:r>
                      <a:rPr lang="en-US" sz="1600" i="1" dirty="0" smtClean="0">
                        <a:latin typeface="Cambria Math" panose="02040503050406030204" pitchFamily="18" charset="0"/>
                      </a:rPr>
                      <m:t>𝑛</m:t>
                    </m:r>
                    <m:r>
                      <a:rPr lang="en-US" sz="1600" i="1" dirty="0" smtClean="0">
                        <a:latin typeface="Cambria Math" panose="02040503050406030204" pitchFamily="18" charset="0"/>
                      </a:rPr>
                      <m:t>))</m:t>
                    </m:r>
                  </m:oMath>
                </a14:m>
                <a:r>
                  <a:rPr lang="fa-IR" sz="1600" dirty="0"/>
                  <a:t> . توجه داشته باشید که </a:t>
                </a:r>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𝑛</m:t>
                        </m:r>
                      </m:e>
                    </m:d>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𝜃</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𝑔</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𝑛</m:t>
                            </m:r>
                          </m:e>
                        </m:d>
                      </m:e>
                    </m:d>
                  </m:oMath>
                </a14:m>
                <a:r>
                  <a:rPr lang="fa-IR" sz="1600" dirty="0"/>
                  <a:t> نتیجه می دهد </a:t>
                </a:r>
                <a14:m>
                  <m:oMath xmlns:m="http://schemas.openxmlformats.org/officeDocument/2006/math">
                    <m:r>
                      <a:rPr lang="en-US" sz="1600" i="1" dirty="0" smtClean="0">
                        <a:latin typeface="Cambria Math" panose="02040503050406030204" pitchFamily="18" charset="0"/>
                      </a:rPr>
                      <m:t>𝑓</m:t>
                    </m:r>
                    <m:r>
                      <a:rPr lang="en-US" sz="1600" i="1" dirty="0" smtClean="0">
                        <a:latin typeface="Cambria Math" panose="02040503050406030204" pitchFamily="18" charset="0"/>
                      </a:rPr>
                      <m:t>(</m:t>
                    </m:r>
                    <m:r>
                      <a:rPr lang="en-US" sz="1600" i="1" dirty="0" smtClean="0">
                        <a:latin typeface="Cambria Math" panose="02040503050406030204" pitchFamily="18" charset="0"/>
                      </a:rPr>
                      <m:t>𝑛</m:t>
                    </m:r>
                    <m:r>
                      <a:rPr lang="en-US" sz="1600" i="1" dirty="0" smtClean="0">
                        <a:latin typeface="Cambria Math" panose="02040503050406030204" pitchFamily="18" charset="0"/>
                      </a:rPr>
                      <m:t>)=</m:t>
                    </m:r>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smtClean="0">
                        <a:latin typeface="Cambria Math" panose="02040503050406030204" pitchFamily="18" charset="0"/>
                      </a:rPr>
                      <m:t>𝑔</m:t>
                    </m:r>
                    <m:r>
                      <a:rPr lang="en-US" sz="1600" i="1" dirty="0" smtClean="0">
                        <a:latin typeface="Cambria Math" panose="02040503050406030204" pitchFamily="18" charset="0"/>
                      </a:rPr>
                      <m:t>(</m:t>
                    </m:r>
                    <m:r>
                      <a:rPr lang="en-US" sz="1600" i="1" dirty="0" smtClean="0">
                        <a:latin typeface="Cambria Math" panose="02040503050406030204" pitchFamily="18" charset="0"/>
                      </a:rPr>
                      <m:t>𝑛</m:t>
                    </m:r>
                    <m:r>
                      <a:rPr lang="en-US" sz="1600" i="1" dirty="0" smtClean="0">
                        <a:latin typeface="Cambria Math" panose="02040503050406030204" pitchFamily="18" charset="0"/>
                      </a:rPr>
                      <m:t>))</m:t>
                    </m:r>
                  </m:oMath>
                </a14:m>
                <a:r>
                  <a:rPr lang="fa-IR" sz="1600" dirty="0"/>
                  <a:t> ، چرا که نماد </a:t>
                </a:r>
                <a14:m>
                  <m:oMath xmlns:m="http://schemas.openxmlformats.org/officeDocument/2006/math">
                    <m:r>
                      <a:rPr lang="fa-IR" sz="1600" i="1" smtClean="0">
                        <a:latin typeface="Cambria Math" panose="02040503050406030204" pitchFamily="18" charset="0"/>
                        <a:ea typeface="Cambria Math" panose="02040503050406030204" pitchFamily="18" charset="0"/>
                      </a:rPr>
                      <m:t>𝜃</m:t>
                    </m:r>
                  </m:oMath>
                </a14:m>
                <a:r>
                  <a:rPr lang="fa-IR" sz="1600" dirty="0"/>
                  <a:t>  حالت خاصی از نماد </a:t>
                </a:r>
                <a:r>
                  <a:rPr lang="en-US" sz="1600" dirty="0"/>
                  <a:t>𝑂</a:t>
                </a:r>
                <a:r>
                  <a:rPr lang="fa-IR" sz="1600" dirty="0"/>
                  <a:t> است.</a:t>
                </a:r>
                <a:endParaRPr lang="en-US" sz="1600" dirty="0"/>
              </a:p>
            </p:txBody>
          </p:sp>
        </mc:Choice>
        <mc:Fallback xmlns="">
          <p:sp>
            <p:nvSpPr>
              <p:cNvPr id="3" name="TextBox 2">
                <a:extLst>
                  <a:ext uri="{FF2B5EF4-FFF2-40B4-BE49-F238E27FC236}">
                    <a16:creationId xmlns:a16="http://schemas.microsoft.com/office/drawing/2014/main" id="{9B677A2D-7460-417B-DD97-04FE19498A67}"/>
                  </a:ext>
                </a:extLst>
              </p:cNvPr>
              <p:cNvSpPr txBox="1">
                <a:spLocks noRot="1" noChangeAspect="1" noMove="1" noResize="1" noEditPoints="1" noAdjustHandles="1" noChangeArrowheads="1" noChangeShapeType="1" noTextEdit="1"/>
              </p:cNvSpPr>
              <p:nvPr/>
            </p:nvSpPr>
            <p:spPr>
              <a:xfrm>
                <a:off x="457200" y="2057400"/>
                <a:ext cx="7734300" cy="862737"/>
              </a:xfrm>
              <a:prstGeom prst="rect">
                <a:avLst/>
              </a:prstGeom>
              <a:blipFill>
                <a:blip r:embed="rId3"/>
                <a:stretch>
                  <a:fillRect l="-946" t="-2128" r="-394" b="-7801"/>
                </a:stretch>
              </a:blipFill>
            </p:spPr>
            <p:txBody>
              <a:bodyPr/>
              <a:lstStyle/>
              <a:p>
                <a:r>
                  <a:rPr lang="en-US">
                    <a:noFill/>
                  </a:rPr>
                  <a:t> </a:t>
                </a:r>
              </a:p>
            </p:txBody>
          </p:sp>
        </mc:Fallback>
      </mc:AlternateContent>
      <p:pic>
        <p:nvPicPr>
          <p:cNvPr id="8" name="Picture 2">
            <a:extLst>
              <a:ext uri="{FF2B5EF4-FFF2-40B4-BE49-F238E27FC236}">
                <a16:creationId xmlns:a16="http://schemas.microsoft.com/office/drawing/2014/main" id="{9A7816A7-4458-19F6-AE13-00FD2F3D9D0F}"/>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l="-2429" t="6599" r="68262" b="-6599"/>
          <a:stretch/>
        </p:blipFill>
        <p:spPr bwMode="auto">
          <a:xfrm>
            <a:off x="457200" y="3048000"/>
            <a:ext cx="3696290" cy="358547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63D9011F-9F41-962B-DBA3-BEC2EB73639D}"/>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l="65833"/>
          <a:stretch/>
        </p:blipFill>
        <p:spPr bwMode="auto">
          <a:xfrm>
            <a:off x="4324350" y="3032246"/>
            <a:ext cx="3589101" cy="34815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870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21E9-129D-34A4-484F-899FB48F99A0}"/>
              </a:ext>
            </a:extLst>
          </p:cNvPr>
          <p:cNvSpPr>
            <a:spLocks noGrp="1"/>
          </p:cNvSpPr>
          <p:nvPr>
            <p:ph type="title"/>
          </p:nvPr>
        </p:nvSpPr>
        <p:spPr/>
        <p:txBody>
          <a:bodyPr/>
          <a:lstStyle/>
          <a:p>
            <a:r>
              <a:rPr lang="fa-IR" dirty="0"/>
              <a:t>نمادهای حدی</a:t>
            </a:r>
            <a:r>
              <a:rPr lang="en-US" dirty="0"/>
              <a:t> big omega</a:t>
            </a:r>
          </a:p>
        </p:txBody>
      </p:sp>
      <p:sp>
        <p:nvSpPr>
          <p:cNvPr id="4" name="Slide Number Placeholder 3">
            <a:extLst>
              <a:ext uri="{FF2B5EF4-FFF2-40B4-BE49-F238E27FC236}">
                <a16:creationId xmlns:a16="http://schemas.microsoft.com/office/drawing/2014/main" id="{DD1B36C1-4B56-97D6-A895-A91DE34BD724}"/>
              </a:ext>
            </a:extLst>
          </p:cNvPr>
          <p:cNvSpPr>
            <a:spLocks noGrp="1"/>
          </p:cNvSpPr>
          <p:nvPr>
            <p:ph type="sldNum" sz="quarter" idx="10"/>
          </p:nvPr>
        </p:nvSpPr>
        <p:spPr/>
        <p:txBody>
          <a:bodyPr/>
          <a:lstStyle/>
          <a:p>
            <a:fld id="{BB936EA6-75EA-BC43-847D-098704264B3C}" type="slidenum">
              <a:rPr lang="en-US" smtClean="0"/>
              <a:pPr/>
              <a:t>33</a:t>
            </a:fld>
            <a:endParaRPr lang="en-US" sz="1400"/>
          </a:p>
        </p:txBody>
      </p:sp>
      <p:grpSp>
        <p:nvGrpSpPr>
          <p:cNvPr id="9" name="Group 8">
            <a:extLst>
              <a:ext uri="{FF2B5EF4-FFF2-40B4-BE49-F238E27FC236}">
                <a16:creationId xmlns:a16="http://schemas.microsoft.com/office/drawing/2014/main" id="{4D4C6FEF-E732-EFAD-7DCF-5026BE8C99F3}"/>
              </a:ext>
            </a:extLst>
          </p:cNvPr>
          <p:cNvGrpSpPr/>
          <p:nvPr/>
        </p:nvGrpSpPr>
        <p:grpSpPr>
          <a:xfrm>
            <a:off x="228600" y="5309320"/>
            <a:ext cx="8793369" cy="923330"/>
            <a:chOff x="990600" y="3638370"/>
            <a:chExt cx="7653834" cy="92333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B92CD8-8885-9CC9-406A-A317E90ECBD8}"/>
                    </a:ext>
                  </a:extLst>
                </p:cNvPr>
                <p:cNvSpPr txBox="1"/>
                <p:nvPr/>
              </p:nvSpPr>
              <p:spPr>
                <a:xfrm>
                  <a:off x="990600" y="3810000"/>
                  <a:ext cx="7653834" cy="439736"/>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lang="en-US" sz="2000" b="1" i="1">
                          <a:latin typeface="Cambria Math" panose="02040503050406030204" pitchFamily="18" charset="0"/>
                          <a:ea typeface="Cambria Math" panose="02040503050406030204" pitchFamily="18" charset="0"/>
                        </a:rPr>
                        <m:t>𝜴</m:t>
                      </m:r>
                      <m:d>
                        <m:dPr>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𝒈</m:t>
                          </m:r>
                          <m:d>
                            <m:dPr>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𝒏</m:t>
                              </m:r>
                            </m:e>
                          </m:d>
                        </m:e>
                      </m:d>
                      <m:r>
                        <a:rPr lang="en-US" sz="2000" b="1" i="1" smtClean="0">
                          <a:latin typeface="Cambria Math" panose="02040503050406030204" pitchFamily="18" charset="0"/>
                          <a:ea typeface="Cambria Math" panose="02040503050406030204" pitchFamily="18" charset="0"/>
                        </a:rPr>
                        <m:t>=</m:t>
                      </m:r>
                      <m:d>
                        <m:dPr>
                          <m:begChr m:val="{"/>
                          <m:endChr m:val="|"/>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𝒇</m:t>
                          </m:r>
                          <m:d>
                            <m:dPr>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𝒏</m:t>
                              </m:r>
                            </m:e>
                          </m:d>
                        </m:e>
                      </m:d>
                    </m:oMath>
                  </a14:m>
                  <a:r>
                    <a:rPr lang="en-US" sz="2000" b="1" i="1" dirty="0">
                      <a:latin typeface="Cambria Math" panose="02040503050406030204" pitchFamily="18" charset="0"/>
                      <a:ea typeface="Cambria Math" panose="02040503050406030204" pitchFamily="18" charset="0"/>
                    </a:rPr>
                    <a:t>                                                                                                                </a:t>
                  </a:r>
                  <a:r>
                    <a:rPr lang="en-US" sz="2000" b="1" dirty="0">
                      <a:latin typeface="Cambria Math" panose="02040503050406030204" pitchFamily="18" charset="0"/>
                      <a:ea typeface="Cambria Math" panose="02040503050406030204" pitchFamily="18" charset="0"/>
                    </a:rPr>
                    <a:t>}</a:t>
                  </a:r>
                </a:p>
              </p:txBody>
            </p:sp>
          </mc:Choice>
          <mc:Fallback xmlns="">
            <p:sp>
              <p:nvSpPr>
                <p:cNvPr id="5" name="TextBox 4">
                  <a:extLst>
                    <a:ext uri="{FF2B5EF4-FFF2-40B4-BE49-F238E27FC236}">
                      <a16:creationId xmlns:a16="http://schemas.microsoft.com/office/drawing/2014/main" id="{ECB92CD8-8885-9CC9-406A-A317E90ECBD8}"/>
                    </a:ext>
                  </a:extLst>
                </p:cNvPr>
                <p:cNvSpPr txBox="1">
                  <a:spLocks noRot="1" noChangeAspect="1" noMove="1" noResize="1" noEditPoints="1" noAdjustHandles="1" noChangeArrowheads="1" noChangeShapeType="1" noTextEdit="1"/>
                </p:cNvSpPr>
                <p:nvPr/>
              </p:nvSpPr>
              <p:spPr>
                <a:xfrm>
                  <a:off x="990600" y="3810000"/>
                  <a:ext cx="7653834" cy="439736"/>
                </a:xfrm>
                <a:prstGeom prst="rect">
                  <a:avLst/>
                </a:prstGeom>
                <a:blipFill>
                  <a:blip r:embed="rId2"/>
                  <a:stretch>
                    <a:fillRect l="-624" t="-4167" r="-763" b="-180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24B96F4-F9D7-D9D0-274E-71615CA1A63C}"/>
                    </a:ext>
                  </a:extLst>
                </p:cNvPr>
                <p:cNvSpPr txBox="1"/>
                <p:nvPr/>
              </p:nvSpPr>
              <p:spPr>
                <a:xfrm>
                  <a:off x="3046682" y="3638370"/>
                  <a:ext cx="5221300" cy="923330"/>
                </a:xfrm>
                <a:prstGeom prst="rect">
                  <a:avLst/>
                </a:prstGeom>
                <a:noFill/>
              </p:spPr>
              <p:txBody>
                <a:bodyPr wrap="square" rtlCol="0">
                  <a:spAutoFit/>
                </a:bodyPr>
                <a:lstStyle/>
                <a:p>
                  <a:pPr algn="r" rtl="1"/>
                  <a:r>
                    <a:rPr lang="fa-IR" b="1" dirty="0">
                      <a:cs typeface="B Nazanin" panose="00000400000000000000" pitchFamily="2" charset="-78"/>
                    </a:rPr>
                    <a:t>ثابت های مثبت </a:t>
                  </a:r>
                  <a14:m>
                    <m:oMath xmlns:m="http://schemas.openxmlformats.org/officeDocument/2006/math">
                      <m:r>
                        <a:rPr lang="fa-IR" b="1" i="0" dirty="0" smtClean="0">
                          <a:latin typeface="Cambria Math" panose="02040503050406030204" pitchFamily="18" charset="0"/>
                        </a:rPr>
                        <m:t> </m:t>
                      </m:r>
                      <m:r>
                        <a:rPr lang="en-US" b="1" i="1" dirty="0" smtClean="0">
                          <a:latin typeface="Cambria Math" panose="02040503050406030204" pitchFamily="18" charset="0"/>
                        </a:rPr>
                        <m:t>𝒄</m:t>
                      </m:r>
                    </m:oMath>
                  </a14:m>
                  <a:r>
                    <a:rPr lang="fa-IR" b="1" dirty="0">
                      <a:cs typeface="B Nazanin" panose="00000400000000000000" pitchFamily="2" charset="-78"/>
                    </a:rPr>
                    <a:t> و </a:t>
                  </a:r>
                  <a14:m>
                    <m:oMath xmlns:m="http://schemas.openxmlformats.org/officeDocument/2006/math">
                      <m:sSub>
                        <m:sSubPr>
                          <m:ctrlPr>
                            <a:rPr lang="en-US" b="1" i="1" dirty="0">
                              <a:latin typeface="Cambria Math" panose="02040503050406030204" pitchFamily="18" charset="0"/>
                            </a:rPr>
                          </m:ctrlPr>
                        </m:sSubPr>
                        <m:e>
                          <m:r>
                            <a:rPr lang="en-US" b="1" i="1" dirty="0" smtClean="0">
                              <a:latin typeface="Cambria Math" panose="02040503050406030204" pitchFamily="18" charset="0"/>
                            </a:rPr>
                            <m:t>𝒏</m:t>
                          </m:r>
                        </m:e>
                        <m:sub>
                          <m:r>
                            <a:rPr lang="en-US" b="1" i="1" dirty="0" smtClean="0">
                              <a:latin typeface="Cambria Math" panose="02040503050406030204" pitchFamily="18" charset="0"/>
                            </a:rPr>
                            <m:t>𝟎</m:t>
                          </m:r>
                        </m:sub>
                      </m:sSub>
                    </m:oMath>
                  </a14:m>
                  <a:r>
                    <a:rPr lang="fa-IR" b="1" dirty="0">
                      <a:cs typeface="B Nazanin" panose="00000400000000000000" pitchFamily="2" charset="-78"/>
                    </a:rPr>
                    <a:t> موجود باشند به طوری که برای تمام </a:t>
                  </a:r>
                  <a14:m>
                    <m:oMath xmlns:m="http://schemas.openxmlformats.org/officeDocument/2006/math">
                      <m:r>
                        <a:rPr lang="en-US" b="1" i="1" dirty="0" smtClean="0">
                          <a:latin typeface="Cambria Math" panose="02040503050406030204" pitchFamily="18" charset="0"/>
                          <a:cs typeface="B Nazanin" panose="00000400000000000000" pitchFamily="2" charset="-78"/>
                        </a:rPr>
                        <m:t>𝒏</m:t>
                      </m:r>
                      <m:r>
                        <a:rPr lang="en-US" b="1" i="1" dirty="0" smtClean="0">
                          <a:latin typeface="Cambria Math" panose="02040503050406030204" pitchFamily="18" charset="0"/>
                          <a:cs typeface="B Nazanin" panose="00000400000000000000" pitchFamily="2" charset="-78"/>
                        </a:rPr>
                        <m:t>≥</m:t>
                      </m:r>
                      <m:sSub>
                        <m:sSubPr>
                          <m:ctrlPr>
                            <a:rPr lang="en-US" b="1" i="1" dirty="0" smtClean="0">
                              <a:latin typeface="Cambria Math" panose="02040503050406030204" pitchFamily="18" charset="0"/>
                              <a:cs typeface="B Nazanin" panose="00000400000000000000" pitchFamily="2" charset="-78"/>
                            </a:rPr>
                          </m:ctrlPr>
                        </m:sSubPr>
                        <m:e>
                          <m:r>
                            <a:rPr lang="en-US" b="1" i="1" dirty="0" smtClean="0">
                              <a:latin typeface="Cambria Math" panose="02040503050406030204" pitchFamily="18" charset="0"/>
                              <a:cs typeface="B Nazanin" panose="00000400000000000000" pitchFamily="2" charset="-78"/>
                            </a:rPr>
                            <m:t>𝒏</m:t>
                          </m:r>
                        </m:e>
                        <m:sub>
                          <m:r>
                            <a:rPr lang="en-US" b="1" i="1" dirty="0" smtClean="0">
                              <a:latin typeface="Cambria Math" panose="02040503050406030204" pitchFamily="18" charset="0"/>
                              <a:cs typeface="B Nazanin" panose="00000400000000000000" pitchFamily="2" charset="-78"/>
                            </a:rPr>
                            <m:t>𝟎</m:t>
                          </m:r>
                        </m:sub>
                      </m:sSub>
                    </m:oMath>
                  </a14:m>
                  <a:r>
                    <a:rPr lang="fa-IR" b="1" dirty="0">
                      <a:cs typeface="B Nazanin" panose="00000400000000000000" pitchFamily="2" charset="-78"/>
                    </a:rPr>
                    <a:t> داشته باشیم </a:t>
                  </a:r>
                  <a14:m>
                    <m:oMath xmlns:m="http://schemas.openxmlformats.org/officeDocument/2006/math">
                      <m:r>
                        <a:rPr lang="en-US" b="1" i="1" smtClean="0">
                          <a:latin typeface="Cambria Math" panose="02040503050406030204" pitchFamily="18" charset="0"/>
                          <a:cs typeface="B Nazanin" panose="00000400000000000000" pitchFamily="2" charset="-78"/>
                        </a:rPr>
                        <m:t>𝟎</m:t>
                      </m:r>
                      <m:r>
                        <a:rPr lang="en-US" b="1" i="1" smtClean="0">
                          <a:latin typeface="Cambria Math" panose="02040503050406030204" pitchFamily="18" charset="0"/>
                          <a:cs typeface="B Nazanin" panose="00000400000000000000" pitchFamily="2" charset="-78"/>
                        </a:rPr>
                        <m:t>≤</m:t>
                      </m:r>
                      <m:r>
                        <a:rPr lang="en-US" b="1" i="1" smtClean="0">
                          <a:latin typeface="Cambria Math" panose="02040503050406030204" pitchFamily="18" charset="0"/>
                          <a:cs typeface="B Nazanin" panose="00000400000000000000" pitchFamily="2" charset="-78"/>
                        </a:rPr>
                        <m:t>𝒄𝒈</m:t>
                      </m:r>
                      <m:d>
                        <m:dPr>
                          <m:ctrlPr>
                            <a:rPr lang="en-US" b="1" i="1" smtClean="0">
                              <a:latin typeface="Cambria Math" panose="02040503050406030204" pitchFamily="18" charset="0"/>
                              <a:cs typeface="B Nazanin" panose="00000400000000000000" pitchFamily="2" charset="-78"/>
                            </a:rPr>
                          </m:ctrlPr>
                        </m:dPr>
                        <m:e>
                          <m:r>
                            <a:rPr lang="en-US" b="1" i="1" smtClean="0">
                              <a:latin typeface="Cambria Math" panose="02040503050406030204" pitchFamily="18" charset="0"/>
                              <a:cs typeface="B Nazanin" panose="00000400000000000000" pitchFamily="2" charset="-78"/>
                            </a:rPr>
                            <m:t>𝒏</m:t>
                          </m:r>
                        </m:e>
                      </m:d>
                      <m:r>
                        <a:rPr lang="en-US" b="1" i="1" smtClean="0">
                          <a:latin typeface="Cambria Math" panose="02040503050406030204" pitchFamily="18" charset="0"/>
                          <a:cs typeface="B Nazanin" panose="00000400000000000000" pitchFamily="2" charset="-78"/>
                        </a:rPr>
                        <m:t>≤</m:t>
                      </m:r>
                      <m:r>
                        <a:rPr lang="en-US" b="1" i="1" smtClean="0">
                          <a:latin typeface="Cambria Math" panose="02040503050406030204" pitchFamily="18" charset="0"/>
                          <a:cs typeface="B Nazanin" panose="00000400000000000000" pitchFamily="2" charset="-78"/>
                        </a:rPr>
                        <m:t>𝒇</m:t>
                      </m:r>
                      <m:r>
                        <a:rPr lang="en-US" b="1" i="1" smtClean="0">
                          <a:latin typeface="Cambria Math" panose="02040503050406030204" pitchFamily="18" charset="0"/>
                          <a:cs typeface="B Nazanin" panose="00000400000000000000" pitchFamily="2" charset="-78"/>
                        </a:rPr>
                        <m:t>(</m:t>
                      </m:r>
                      <m:r>
                        <a:rPr lang="en-US" b="1" i="1" smtClean="0">
                          <a:latin typeface="Cambria Math" panose="02040503050406030204" pitchFamily="18" charset="0"/>
                          <a:cs typeface="B Nazanin" panose="00000400000000000000" pitchFamily="2" charset="-78"/>
                        </a:rPr>
                        <m:t>𝒏</m:t>
                      </m:r>
                      <m:r>
                        <a:rPr lang="en-US" b="1" i="1" smtClean="0">
                          <a:latin typeface="Cambria Math" panose="02040503050406030204" pitchFamily="18" charset="0"/>
                          <a:cs typeface="B Nazanin" panose="00000400000000000000" pitchFamily="2" charset="-78"/>
                        </a:rPr>
                        <m:t>)</m:t>
                      </m:r>
                    </m:oMath>
                  </a14:m>
                  <a:endParaRPr lang="en-US" b="1" dirty="0">
                    <a:cs typeface="B Nazanin" panose="00000400000000000000" pitchFamily="2" charset="-78"/>
                  </a:endParaRPr>
                </a:p>
                <a:p>
                  <a:pPr algn="r" rtl="1"/>
                  <a:endParaRPr lang="en-US" b="1" dirty="0"/>
                </a:p>
              </p:txBody>
            </p:sp>
          </mc:Choice>
          <mc:Fallback xmlns="">
            <p:sp>
              <p:nvSpPr>
                <p:cNvPr id="6" name="TextBox 5">
                  <a:extLst>
                    <a:ext uri="{FF2B5EF4-FFF2-40B4-BE49-F238E27FC236}">
                      <a16:creationId xmlns:a16="http://schemas.microsoft.com/office/drawing/2014/main" id="{624B96F4-F9D7-D9D0-274E-71615CA1A63C}"/>
                    </a:ext>
                  </a:extLst>
                </p:cNvPr>
                <p:cNvSpPr txBox="1">
                  <a:spLocks noRot="1" noChangeAspect="1" noMove="1" noResize="1" noEditPoints="1" noAdjustHandles="1" noChangeArrowheads="1" noChangeShapeType="1" noTextEdit="1"/>
                </p:cNvSpPr>
                <p:nvPr/>
              </p:nvSpPr>
              <p:spPr>
                <a:xfrm>
                  <a:off x="3046682" y="3638370"/>
                  <a:ext cx="5221300" cy="923330"/>
                </a:xfrm>
                <a:prstGeom prst="rect">
                  <a:avLst/>
                </a:prstGeom>
                <a:blipFill>
                  <a:blip r:embed="rId3"/>
                  <a:stretch>
                    <a:fillRect t="-2649" r="-813"/>
                  </a:stretch>
                </a:blipFill>
              </p:spPr>
              <p:txBody>
                <a:bodyPr/>
                <a:lstStyle/>
                <a:p>
                  <a:r>
                    <a:rPr lang="en-US">
                      <a:noFill/>
                    </a:rPr>
                    <a:t> </a:t>
                  </a:r>
                </a:p>
              </p:txBody>
            </p:sp>
          </mc:Fallback>
        </mc:AlternateContent>
      </p:grpSp>
      <p:pic>
        <p:nvPicPr>
          <p:cNvPr id="1026" name="Picture 2">
            <a:extLst>
              <a:ext uri="{FF2B5EF4-FFF2-40B4-BE49-F238E27FC236}">
                <a16:creationId xmlns:a16="http://schemas.microsoft.com/office/drawing/2014/main" id="{709B3918-607C-D50F-0B6C-7864A5D9F160}"/>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l="30632" t="3453" r="35201" b="-3453"/>
          <a:stretch/>
        </p:blipFill>
        <p:spPr bwMode="auto">
          <a:xfrm>
            <a:off x="457200" y="815909"/>
            <a:ext cx="4419600" cy="42871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B930CC3-B08C-0E2E-C00D-DFDD7B12BC48}"/>
                  </a:ext>
                </a:extLst>
              </p:cNvPr>
              <p:cNvSpPr txBox="1"/>
              <p:nvPr/>
            </p:nvSpPr>
            <p:spPr>
              <a:xfrm>
                <a:off x="5247874" y="918702"/>
                <a:ext cx="291233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𝑓</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𝑛</m:t>
                          </m:r>
                        </m:e>
                      </m:d>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𝜴</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𝑔</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𝑛</m:t>
                          </m:r>
                        </m:e>
                      </m:d>
                      <m:r>
                        <a:rPr lang="en-US" sz="3200"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8B930CC3-B08C-0E2E-C00D-DFDD7B12BC48}"/>
                  </a:ext>
                </a:extLst>
              </p:cNvPr>
              <p:cNvSpPr txBox="1">
                <a:spLocks noRot="1" noChangeAspect="1" noMove="1" noResize="1" noEditPoints="1" noAdjustHandles="1" noChangeArrowheads="1" noChangeShapeType="1" noTextEdit="1"/>
              </p:cNvSpPr>
              <p:nvPr/>
            </p:nvSpPr>
            <p:spPr>
              <a:xfrm>
                <a:off x="5247874" y="918702"/>
                <a:ext cx="2912336" cy="492443"/>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1874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48C90-6373-6F08-9184-5CC7E01FA7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66AF7D-4535-A07A-EFAF-39242790EAC5}"/>
              </a:ext>
            </a:extLst>
          </p:cNvPr>
          <p:cNvSpPr>
            <a:spLocks noGrp="1"/>
          </p:cNvSpPr>
          <p:nvPr>
            <p:ph type="title"/>
          </p:nvPr>
        </p:nvSpPr>
        <p:spPr/>
        <p:txBody>
          <a:bodyPr/>
          <a:lstStyle/>
          <a:p>
            <a:r>
              <a:rPr lang="fa-IR" dirty="0"/>
              <a:t>نمادهای حدی</a:t>
            </a:r>
            <a:r>
              <a:rPr lang="en-US" dirty="0"/>
              <a:t> small o</a:t>
            </a:r>
          </a:p>
        </p:txBody>
      </p:sp>
      <p:sp>
        <p:nvSpPr>
          <p:cNvPr id="4" name="Slide Number Placeholder 3">
            <a:extLst>
              <a:ext uri="{FF2B5EF4-FFF2-40B4-BE49-F238E27FC236}">
                <a16:creationId xmlns:a16="http://schemas.microsoft.com/office/drawing/2014/main" id="{5E5D2AED-5CAE-8A40-C364-EFAE44E4A0BD}"/>
              </a:ext>
            </a:extLst>
          </p:cNvPr>
          <p:cNvSpPr>
            <a:spLocks noGrp="1"/>
          </p:cNvSpPr>
          <p:nvPr>
            <p:ph type="sldNum" sz="quarter" idx="10"/>
          </p:nvPr>
        </p:nvSpPr>
        <p:spPr/>
        <p:txBody>
          <a:bodyPr/>
          <a:lstStyle/>
          <a:p>
            <a:fld id="{BB936EA6-75EA-BC43-847D-098704264B3C}" type="slidenum">
              <a:rPr lang="en-US" smtClean="0"/>
              <a:pPr/>
              <a:t>34</a:t>
            </a:fld>
            <a:endParaRPr lang="en-US" sz="1400"/>
          </a:p>
        </p:txBody>
      </p:sp>
      <p:grpSp>
        <p:nvGrpSpPr>
          <p:cNvPr id="9" name="Group 8">
            <a:extLst>
              <a:ext uri="{FF2B5EF4-FFF2-40B4-BE49-F238E27FC236}">
                <a16:creationId xmlns:a16="http://schemas.microsoft.com/office/drawing/2014/main" id="{1812516C-3AC3-31D7-1728-BA96594E0BD6}"/>
              </a:ext>
            </a:extLst>
          </p:cNvPr>
          <p:cNvGrpSpPr/>
          <p:nvPr/>
        </p:nvGrpSpPr>
        <p:grpSpPr>
          <a:xfrm>
            <a:off x="228600" y="5309320"/>
            <a:ext cx="8793369" cy="646331"/>
            <a:chOff x="990600" y="3638370"/>
            <a:chExt cx="7653834" cy="646331"/>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71F6B51-2016-9EE4-39D3-68D3CC586629}"/>
                    </a:ext>
                  </a:extLst>
                </p:cNvPr>
                <p:cNvSpPr txBox="1"/>
                <p:nvPr/>
              </p:nvSpPr>
              <p:spPr>
                <a:xfrm>
                  <a:off x="990600" y="3810000"/>
                  <a:ext cx="7653834" cy="439736"/>
                </a:xfrm>
                <a:prstGeom prst="rect">
                  <a:avLst/>
                </a:prstGeom>
                <a:noFill/>
              </p:spPr>
              <p:txBody>
                <a:bodyPr wrap="none" rtlCol="0">
                  <a:spAutoFit/>
                </a:bodyPr>
                <a:lstStyle/>
                <a:p>
                  <a:pPr marL="285750" indent="-285750" algn="l">
                    <a:buFont typeface="Arial" panose="020B0604020202020204" pitchFamily="34" charset="0"/>
                    <a:buChar char="•"/>
                  </a:pPr>
                  <a14:m>
                    <m:oMath xmlns:m="http://schemas.openxmlformats.org/officeDocument/2006/math">
                      <m:r>
                        <a:rPr lang="en-US" sz="2000" b="1" i="1" smtClean="0">
                          <a:latin typeface="Cambria Math" panose="02040503050406030204" pitchFamily="18" charset="0"/>
                          <a:ea typeface="Cambria Math" panose="02040503050406030204" pitchFamily="18" charset="0"/>
                        </a:rPr>
                        <m:t>𝒐</m:t>
                      </m:r>
                      <m:d>
                        <m:dPr>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𝒈</m:t>
                          </m:r>
                          <m:d>
                            <m:dPr>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𝒏</m:t>
                              </m:r>
                            </m:e>
                          </m:d>
                        </m:e>
                      </m:d>
                      <m:r>
                        <a:rPr lang="en-US" sz="2000" b="1" i="1" smtClean="0">
                          <a:latin typeface="Cambria Math" panose="02040503050406030204" pitchFamily="18" charset="0"/>
                          <a:ea typeface="Cambria Math" panose="02040503050406030204" pitchFamily="18" charset="0"/>
                        </a:rPr>
                        <m:t>=</m:t>
                      </m:r>
                      <m:d>
                        <m:dPr>
                          <m:begChr m:val="{"/>
                          <m:endChr m:val="|"/>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𝒇</m:t>
                          </m:r>
                          <m:d>
                            <m:dPr>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𝒏</m:t>
                              </m:r>
                            </m:e>
                          </m:d>
                        </m:e>
                      </m:d>
                    </m:oMath>
                  </a14:m>
                  <a:r>
                    <a:rPr lang="en-US" sz="2000" b="1" i="1" dirty="0">
                      <a:latin typeface="Cambria Math" panose="02040503050406030204" pitchFamily="18" charset="0"/>
                      <a:ea typeface="Cambria Math" panose="02040503050406030204" pitchFamily="18" charset="0"/>
                    </a:rPr>
                    <a:t>                                                                                                                </a:t>
                  </a:r>
                  <a:r>
                    <a:rPr lang="en-US" sz="2000" b="1" dirty="0">
                      <a:latin typeface="Cambria Math" panose="02040503050406030204" pitchFamily="18" charset="0"/>
                      <a:ea typeface="Cambria Math" panose="02040503050406030204" pitchFamily="18" charset="0"/>
                    </a:rPr>
                    <a:t>}</a:t>
                  </a:r>
                </a:p>
              </p:txBody>
            </p:sp>
          </mc:Choice>
          <mc:Fallback xmlns="">
            <p:sp>
              <p:nvSpPr>
                <p:cNvPr id="5" name="TextBox 4">
                  <a:extLst>
                    <a:ext uri="{FF2B5EF4-FFF2-40B4-BE49-F238E27FC236}">
                      <a16:creationId xmlns:a16="http://schemas.microsoft.com/office/drawing/2014/main" id="{C71F6B51-2016-9EE4-39D3-68D3CC586629}"/>
                    </a:ext>
                  </a:extLst>
                </p:cNvPr>
                <p:cNvSpPr txBox="1">
                  <a:spLocks noRot="1" noChangeAspect="1" noMove="1" noResize="1" noEditPoints="1" noAdjustHandles="1" noChangeArrowheads="1" noChangeShapeType="1" noTextEdit="1"/>
                </p:cNvSpPr>
                <p:nvPr/>
              </p:nvSpPr>
              <p:spPr>
                <a:xfrm>
                  <a:off x="990600" y="3810000"/>
                  <a:ext cx="7653834" cy="439736"/>
                </a:xfrm>
                <a:prstGeom prst="rect">
                  <a:avLst/>
                </a:prstGeom>
                <a:blipFill>
                  <a:blip r:embed="rId2"/>
                  <a:stretch>
                    <a:fillRect l="-624" t="-4167" r="-277" b="-180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3EE62EB-A496-E79F-C181-DDA27C870108}"/>
                    </a:ext>
                  </a:extLst>
                </p:cNvPr>
                <p:cNvSpPr txBox="1"/>
                <p:nvPr/>
              </p:nvSpPr>
              <p:spPr>
                <a:xfrm>
                  <a:off x="3046682" y="3638370"/>
                  <a:ext cx="5221300" cy="646331"/>
                </a:xfrm>
                <a:prstGeom prst="rect">
                  <a:avLst/>
                </a:prstGeom>
                <a:noFill/>
              </p:spPr>
              <p:txBody>
                <a:bodyPr wrap="square" rtlCol="0">
                  <a:spAutoFit/>
                </a:bodyPr>
                <a:lstStyle/>
                <a:p>
                  <a:pPr algn="r" rtl="1"/>
                  <a:r>
                    <a:rPr lang="fa-IR" b="1" dirty="0">
                      <a:cs typeface="B Nazanin" panose="00000400000000000000" pitchFamily="2" charset="-78"/>
                    </a:rPr>
                    <a:t>ثابت های مثبت </a:t>
                  </a:r>
                  <a14:m>
                    <m:oMath xmlns:m="http://schemas.openxmlformats.org/officeDocument/2006/math">
                      <m:r>
                        <a:rPr lang="fa-IR" b="1" i="0" dirty="0" smtClean="0">
                          <a:latin typeface="Cambria Math" panose="02040503050406030204" pitchFamily="18" charset="0"/>
                        </a:rPr>
                        <m:t> </m:t>
                      </m:r>
                      <m:r>
                        <a:rPr lang="en-US" b="1" i="1" dirty="0" smtClean="0">
                          <a:latin typeface="Cambria Math" panose="02040503050406030204" pitchFamily="18" charset="0"/>
                        </a:rPr>
                        <m:t>𝒄</m:t>
                      </m:r>
                    </m:oMath>
                  </a14:m>
                  <a:r>
                    <a:rPr lang="fa-IR" b="1" dirty="0">
                      <a:cs typeface="B Nazanin" panose="00000400000000000000" pitchFamily="2" charset="-78"/>
                    </a:rPr>
                    <a:t> و </a:t>
                  </a:r>
                  <a14:m>
                    <m:oMath xmlns:m="http://schemas.openxmlformats.org/officeDocument/2006/math">
                      <m:sSub>
                        <m:sSubPr>
                          <m:ctrlPr>
                            <a:rPr lang="en-US" b="1" i="1" dirty="0">
                              <a:latin typeface="Cambria Math" panose="02040503050406030204" pitchFamily="18" charset="0"/>
                            </a:rPr>
                          </m:ctrlPr>
                        </m:sSubPr>
                        <m:e>
                          <m:r>
                            <a:rPr lang="en-US" b="1" i="1" dirty="0" smtClean="0">
                              <a:latin typeface="Cambria Math" panose="02040503050406030204" pitchFamily="18" charset="0"/>
                            </a:rPr>
                            <m:t>𝒏</m:t>
                          </m:r>
                        </m:e>
                        <m:sub>
                          <m:r>
                            <a:rPr lang="en-US" b="1" i="1" dirty="0" smtClean="0">
                              <a:latin typeface="Cambria Math" panose="02040503050406030204" pitchFamily="18" charset="0"/>
                            </a:rPr>
                            <m:t>𝟎</m:t>
                          </m:r>
                        </m:sub>
                      </m:sSub>
                    </m:oMath>
                  </a14:m>
                  <a:r>
                    <a:rPr lang="fa-IR" b="1" dirty="0">
                      <a:cs typeface="B Nazanin" panose="00000400000000000000" pitchFamily="2" charset="-78"/>
                    </a:rPr>
                    <a:t> موجود باشند به طوری که برای تمام </a:t>
                  </a:r>
                  <a14:m>
                    <m:oMath xmlns:m="http://schemas.openxmlformats.org/officeDocument/2006/math">
                      <m:r>
                        <a:rPr lang="en-US" b="1" i="1" dirty="0" smtClean="0">
                          <a:latin typeface="Cambria Math" panose="02040503050406030204" pitchFamily="18" charset="0"/>
                          <a:cs typeface="B Nazanin" panose="00000400000000000000" pitchFamily="2" charset="-78"/>
                        </a:rPr>
                        <m:t>𝒏</m:t>
                      </m:r>
                      <m:r>
                        <a:rPr lang="en-US" b="1" i="1" dirty="0" smtClean="0">
                          <a:latin typeface="Cambria Math" panose="02040503050406030204" pitchFamily="18" charset="0"/>
                          <a:cs typeface="B Nazanin" panose="00000400000000000000" pitchFamily="2" charset="-78"/>
                        </a:rPr>
                        <m:t>≥</m:t>
                      </m:r>
                      <m:sSub>
                        <m:sSubPr>
                          <m:ctrlPr>
                            <a:rPr lang="en-US" b="1" i="1" dirty="0" smtClean="0">
                              <a:latin typeface="Cambria Math" panose="02040503050406030204" pitchFamily="18" charset="0"/>
                              <a:cs typeface="B Nazanin" panose="00000400000000000000" pitchFamily="2" charset="-78"/>
                            </a:rPr>
                          </m:ctrlPr>
                        </m:sSubPr>
                        <m:e>
                          <m:r>
                            <a:rPr lang="en-US" b="1" i="1" dirty="0" smtClean="0">
                              <a:latin typeface="Cambria Math" panose="02040503050406030204" pitchFamily="18" charset="0"/>
                              <a:cs typeface="B Nazanin" panose="00000400000000000000" pitchFamily="2" charset="-78"/>
                            </a:rPr>
                            <m:t>𝒏</m:t>
                          </m:r>
                        </m:e>
                        <m:sub>
                          <m:r>
                            <a:rPr lang="en-US" b="1" i="1" dirty="0" smtClean="0">
                              <a:latin typeface="Cambria Math" panose="02040503050406030204" pitchFamily="18" charset="0"/>
                              <a:cs typeface="B Nazanin" panose="00000400000000000000" pitchFamily="2" charset="-78"/>
                            </a:rPr>
                            <m:t>𝟎</m:t>
                          </m:r>
                        </m:sub>
                      </m:sSub>
                    </m:oMath>
                  </a14:m>
                  <a:r>
                    <a:rPr lang="fa-IR" b="1" dirty="0">
                      <a:cs typeface="B Nazanin" panose="00000400000000000000" pitchFamily="2" charset="-78"/>
                    </a:rPr>
                    <a:t> داشته باشیم </a:t>
                  </a:r>
                  <a14:m>
                    <m:oMath xmlns:m="http://schemas.openxmlformats.org/officeDocument/2006/math">
                      <m:r>
                        <a:rPr lang="en-US" b="1" i="1" smtClean="0">
                          <a:latin typeface="Cambria Math" panose="02040503050406030204" pitchFamily="18" charset="0"/>
                          <a:cs typeface="B Nazanin" panose="00000400000000000000" pitchFamily="2" charset="-78"/>
                        </a:rPr>
                        <m:t>𝟎</m:t>
                      </m:r>
                      <m:r>
                        <a:rPr lang="en-US" b="1" i="1" smtClean="0">
                          <a:latin typeface="Cambria Math" panose="02040503050406030204" pitchFamily="18" charset="0"/>
                          <a:cs typeface="B Nazanin" panose="00000400000000000000" pitchFamily="2" charset="-78"/>
                        </a:rPr>
                        <m:t>≤</m:t>
                      </m:r>
                      <m:r>
                        <a:rPr lang="en-US" b="1" i="1">
                          <a:latin typeface="Cambria Math" panose="02040503050406030204" pitchFamily="18" charset="0"/>
                          <a:cs typeface="B Nazanin" panose="00000400000000000000" pitchFamily="2" charset="-78"/>
                        </a:rPr>
                        <m:t>𝒇</m:t>
                      </m:r>
                      <m:r>
                        <a:rPr lang="en-US" b="1" i="1">
                          <a:latin typeface="Cambria Math" panose="02040503050406030204" pitchFamily="18" charset="0"/>
                          <a:cs typeface="B Nazanin" panose="00000400000000000000" pitchFamily="2" charset="-78"/>
                        </a:rPr>
                        <m:t>(</m:t>
                      </m:r>
                      <m:r>
                        <a:rPr lang="en-US" b="1" i="1">
                          <a:latin typeface="Cambria Math" panose="02040503050406030204" pitchFamily="18" charset="0"/>
                          <a:cs typeface="B Nazanin" panose="00000400000000000000" pitchFamily="2" charset="-78"/>
                        </a:rPr>
                        <m:t>𝒏</m:t>
                      </m:r>
                      <m:r>
                        <a:rPr lang="en-US" b="1" i="1">
                          <a:latin typeface="Cambria Math" panose="02040503050406030204" pitchFamily="18" charset="0"/>
                          <a:cs typeface="B Nazanin" panose="00000400000000000000" pitchFamily="2" charset="-78"/>
                        </a:rPr>
                        <m:t>)&lt;</m:t>
                      </m:r>
                      <m:r>
                        <a:rPr lang="en-US" b="1" i="1">
                          <a:latin typeface="Cambria Math" panose="02040503050406030204" pitchFamily="18" charset="0"/>
                          <a:cs typeface="B Nazanin" panose="00000400000000000000" pitchFamily="2" charset="-78"/>
                        </a:rPr>
                        <m:t>𝒄𝒈</m:t>
                      </m:r>
                      <m:d>
                        <m:dPr>
                          <m:ctrlPr>
                            <a:rPr lang="en-US" b="1" i="1">
                              <a:latin typeface="Cambria Math" panose="02040503050406030204" pitchFamily="18" charset="0"/>
                              <a:cs typeface="B Nazanin" panose="00000400000000000000" pitchFamily="2" charset="-78"/>
                            </a:rPr>
                          </m:ctrlPr>
                        </m:dPr>
                        <m:e>
                          <m:r>
                            <a:rPr lang="en-US" b="1" i="1">
                              <a:latin typeface="Cambria Math" panose="02040503050406030204" pitchFamily="18" charset="0"/>
                              <a:cs typeface="B Nazanin" panose="00000400000000000000" pitchFamily="2" charset="-78"/>
                            </a:rPr>
                            <m:t>𝒏</m:t>
                          </m:r>
                        </m:e>
                      </m:d>
                    </m:oMath>
                  </a14:m>
                  <a:endParaRPr lang="en-US" b="1" dirty="0"/>
                </a:p>
              </p:txBody>
            </p:sp>
          </mc:Choice>
          <mc:Fallback xmlns="">
            <p:sp>
              <p:nvSpPr>
                <p:cNvPr id="6" name="TextBox 5">
                  <a:extLst>
                    <a:ext uri="{FF2B5EF4-FFF2-40B4-BE49-F238E27FC236}">
                      <a16:creationId xmlns:a16="http://schemas.microsoft.com/office/drawing/2014/main" id="{D3EE62EB-A496-E79F-C181-DDA27C870108}"/>
                    </a:ext>
                  </a:extLst>
                </p:cNvPr>
                <p:cNvSpPr txBox="1">
                  <a:spLocks noRot="1" noChangeAspect="1" noMove="1" noResize="1" noEditPoints="1" noAdjustHandles="1" noChangeArrowheads="1" noChangeShapeType="1" noTextEdit="1"/>
                </p:cNvSpPr>
                <p:nvPr/>
              </p:nvSpPr>
              <p:spPr>
                <a:xfrm>
                  <a:off x="3046682" y="3638370"/>
                  <a:ext cx="5221300" cy="646331"/>
                </a:xfrm>
                <a:prstGeom prst="rect">
                  <a:avLst/>
                </a:prstGeom>
                <a:blipFill>
                  <a:blip r:embed="rId3"/>
                  <a:stretch>
                    <a:fillRect t="-3774" r="-813" b="-1603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61CEB6-485A-6C7D-21F8-5E0C7DF57BD7}"/>
                  </a:ext>
                </a:extLst>
              </p:cNvPr>
              <p:cNvSpPr txBox="1"/>
              <p:nvPr/>
            </p:nvSpPr>
            <p:spPr>
              <a:xfrm>
                <a:off x="5247874" y="918702"/>
                <a:ext cx="283802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𝑓</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𝑛</m:t>
                          </m:r>
                        </m:e>
                      </m:d>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𝑜</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𝑔</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𝑛</m:t>
                          </m:r>
                        </m:e>
                      </m:d>
                      <m:r>
                        <a:rPr lang="en-US" sz="3200"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C961CEB6-485A-6C7D-21F8-5E0C7DF57BD7}"/>
                  </a:ext>
                </a:extLst>
              </p:cNvPr>
              <p:cNvSpPr txBox="1">
                <a:spLocks noRot="1" noChangeAspect="1" noMove="1" noResize="1" noEditPoints="1" noAdjustHandles="1" noChangeArrowheads="1" noChangeShapeType="1" noTextEdit="1"/>
              </p:cNvSpPr>
              <p:nvPr/>
            </p:nvSpPr>
            <p:spPr>
              <a:xfrm>
                <a:off x="5247874" y="918702"/>
                <a:ext cx="2838021" cy="492443"/>
              </a:xfrm>
              <a:prstGeom prst="rect">
                <a:avLst/>
              </a:prstGeom>
              <a:blipFill>
                <a:blip r:embed="rId4"/>
                <a:stretch>
                  <a:fillRect/>
                </a:stretch>
              </a:blipFill>
            </p:spPr>
            <p:txBody>
              <a:bodyPr/>
              <a:lstStyle/>
              <a:p>
                <a:r>
                  <a:rPr lang="en-US">
                    <a:noFill/>
                  </a:rPr>
                  <a:t> </a:t>
                </a:r>
              </a:p>
            </p:txBody>
          </p:sp>
        </mc:Fallback>
      </mc:AlternateContent>
      <p:pic>
        <p:nvPicPr>
          <p:cNvPr id="7" name="Picture 2">
            <a:extLst>
              <a:ext uri="{FF2B5EF4-FFF2-40B4-BE49-F238E27FC236}">
                <a16:creationId xmlns:a16="http://schemas.microsoft.com/office/drawing/2014/main" id="{FD5D3CEE-B1F3-B2FA-DB83-9EEB8EE0BF33}"/>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rcRect l="-2817" t="-10708" r="68650" b="10708"/>
          <a:stretch/>
        </p:blipFill>
        <p:spPr bwMode="auto">
          <a:xfrm>
            <a:off x="742655" y="982503"/>
            <a:ext cx="3696290" cy="358547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68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ED5B9-00C3-8944-9A06-92373D14F1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D9F05E-0C35-660D-27D6-786F8CA43C47}"/>
              </a:ext>
            </a:extLst>
          </p:cNvPr>
          <p:cNvSpPr>
            <a:spLocks noGrp="1"/>
          </p:cNvSpPr>
          <p:nvPr>
            <p:ph type="title"/>
          </p:nvPr>
        </p:nvSpPr>
        <p:spPr/>
        <p:txBody>
          <a:bodyPr/>
          <a:lstStyle/>
          <a:p>
            <a:r>
              <a:rPr lang="fa-IR" dirty="0"/>
              <a:t>نمادهای حدی</a:t>
            </a:r>
            <a:r>
              <a:rPr lang="en-US" dirty="0"/>
              <a:t> small omega</a:t>
            </a:r>
          </a:p>
        </p:txBody>
      </p:sp>
      <p:sp>
        <p:nvSpPr>
          <p:cNvPr id="4" name="Slide Number Placeholder 3">
            <a:extLst>
              <a:ext uri="{FF2B5EF4-FFF2-40B4-BE49-F238E27FC236}">
                <a16:creationId xmlns:a16="http://schemas.microsoft.com/office/drawing/2014/main" id="{C9F318B4-689C-F316-3D98-BAF05F66CB5E}"/>
              </a:ext>
            </a:extLst>
          </p:cNvPr>
          <p:cNvSpPr>
            <a:spLocks noGrp="1"/>
          </p:cNvSpPr>
          <p:nvPr>
            <p:ph type="sldNum" sz="quarter" idx="10"/>
          </p:nvPr>
        </p:nvSpPr>
        <p:spPr/>
        <p:txBody>
          <a:bodyPr/>
          <a:lstStyle/>
          <a:p>
            <a:fld id="{BB936EA6-75EA-BC43-847D-098704264B3C}" type="slidenum">
              <a:rPr lang="en-US" smtClean="0"/>
              <a:pPr/>
              <a:t>35</a:t>
            </a:fld>
            <a:endParaRPr lang="en-US" sz="1400"/>
          </a:p>
        </p:txBody>
      </p:sp>
      <p:grpSp>
        <p:nvGrpSpPr>
          <p:cNvPr id="9" name="Group 8">
            <a:extLst>
              <a:ext uri="{FF2B5EF4-FFF2-40B4-BE49-F238E27FC236}">
                <a16:creationId xmlns:a16="http://schemas.microsoft.com/office/drawing/2014/main" id="{1C16DF41-F07A-B2F9-8BEB-AA87E37C223B}"/>
              </a:ext>
            </a:extLst>
          </p:cNvPr>
          <p:cNvGrpSpPr/>
          <p:nvPr/>
        </p:nvGrpSpPr>
        <p:grpSpPr>
          <a:xfrm>
            <a:off x="228600" y="5309320"/>
            <a:ext cx="8868710" cy="646331"/>
            <a:chOff x="990600" y="3638370"/>
            <a:chExt cx="7719412" cy="646331"/>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1929E53-C71B-1BD9-473B-1256D7D9F026}"/>
                    </a:ext>
                  </a:extLst>
                </p:cNvPr>
                <p:cNvSpPr txBox="1"/>
                <p:nvPr/>
              </p:nvSpPr>
              <p:spPr>
                <a:xfrm>
                  <a:off x="990600" y="3810000"/>
                  <a:ext cx="7719412" cy="439736"/>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lang="en-US" sz="2000" i="1">
                          <a:latin typeface="Cambria Math" panose="02040503050406030204" pitchFamily="18" charset="0"/>
                          <a:ea typeface="Cambria Math" panose="02040503050406030204" pitchFamily="18" charset="0"/>
                        </a:rPr>
                        <m:t>𝜔</m:t>
                      </m:r>
                      <m:d>
                        <m:dPr>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𝒈</m:t>
                          </m:r>
                          <m:d>
                            <m:dPr>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𝒏</m:t>
                              </m:r>
                            </m:e>
                          </m:d>
                        </m:e>
                      </m:d>
                      <m:r>
                        <a:rPr lang="en-US" sz="2000" b="1" i="1" smtClean="0">
                          <a:latin typeface="Cambria Math" panose="02040503050406030204" pitchFamily="18" charset="0"/>
                          <a:ea typeface="Cambria Math" panose="02040503050406030204" pitchFamily="18" charset="0"/>
                        </a:rPr>
                        <m:t>=</m:t>
                      </m:r>
                      <m:d>
                        <m:dPr>
                          <m:begChr m:val="{"/>
                          <m:endChr m:val="|"/>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𝒇</m:t>
                          </m:r>
                          <m:d>
                            <m:dPr>
                              <m:ctrlPr>
                                <a:rPr lang="en-US" sz="2000" b="1"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𝒏</m:t>
                              </m:r>
                            </m:e>
                          </m:d>
                        </m:e>
                      </m:d>
                    </m:oMath>
                  </a14:m>
                  <a:r>
                    <a:rPr lang="en-US" sz="2000" b="1" i="1" dirty="0">
                      <a:latin typeface="Cambria Math" panose="02040503050406030204" pitchFamily="18" charset="0"/>
                      <a:ea typeface="Cambria Math" panose="02040503050406030204" pitchFamily="18" charset="0"/>
                    </a:rPr>
                    <a:t>                                                                                                                </a:t>
                  </a:r>
                  <a:r>
                    <a:rPr lang="en-US" sz="2000" b="1" dirty="0">
                      <a:latin typeface="Cambria Math" panose="02040503050406030204" pitchFamily="18" charset="0"/>
                      <a:ea typeface="Cambria Math" panose="02040503050406030204" pitchFamily="18" charset="0"/>
                    </a:rPr>
                    <a:t>}</a:t>
                  </a:r>
                </a:p>
              </p:txBody>
            </p:sp>
          </mc:Choice>
          <mc:Fallback xmlns="">
            <p:sp>
              <p:nvSpPr>
                <p:cNvPr id="5" name="TextBox 4">
                  <a:extLst>
                    <a:ext uri="{FF2B5EF4-FFF2-40B4-BE49-F238E27FC236}">
                      <a16:creationId xmlns:a16="http://schemas.microsoft.com/office/drawing/2014/main" id="{D1929E53-C71B-1BD9-473B-1256D7D9F026}"/>
                    </a:ext>
                  </a:extLst>
                </p:cNvPr>
                <p:cNvSpPr txBox="1">
                  <a:spLocks noRot="1" noChangeAspect="1" noMove="1" noResize="1" noEditPoints="1" noAdjustHandles="1" noChangeArrowheads="1" noChangeShapeType="1" noTextEdit="1"/>
                </p:cNvSpPr>
                <p:nvPr/>
              </p:nvSpPr>
              <p:spPr>
                <a:xfrm>
                  <a:off x="990600" y="3810000"/>
                  <a:ext cx="7719412" cy="439736"/>
                </a:xfrm>
                <a:prstGeom prst="rect">
                  <a:avLst/>
                </a:prstGeom>
                <a:blipFill>
                  <a:blip r:embed="rId2"/>
                  <a:stretch>
                    <a:fillRect l="-619" t="-4167" b="-180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B4F8594-42B8-81D5-51CA-3EE8480C2BFB}"/>
                    </a:ext>
                  </a:extLst>
                </p:cNvPr>
                <p:cNvSpPr txBox="1"/>
                <p:nvPr/>
              </p:nvSpPr>
              <p:spPr>
                <a:xfrm>
                  <a:off x="3046682" y="3638370"/>
                  <a:ext cx="5221300" cy="646331"/>
                </a:xfrm>
                <a:prstGeom prst="rect">
                  <a:avLst/>
                </a:prstGeom>
                <a:noFill/>
              </p:spPr>
              <p:txBody>
                <a:bodyPr wrap="square" rtlCol="0">
                  <a:spAutoFit/>
                </a:bodyPr>
                <a:lstStyle/>
                <a:p>
                  <a:pPr algn="r" rtl="1"/>
                  <a:r>
                    <a:rPr lang="fa-IR" b="1" dirty="0">
                      <a:cs typeface="B Nazanin" panose="00000400000000000000" pitchFamily="2" charset="-78"/>
                    </a:rPr>
                    <a:t>ثابت های مثبت </a:t>
                  </a:r>
                  <a14:m>
                    <m:oMath xmlns:m="http://schemas.openxmlformats.org/officeDocument/2006/math">
                      <m:r>
                        <a:rPr lang="fa-IR" b="1" i="0" dirty="0" smtClean="0">
                          <a:latin typeface="Cambria Math" panose="02040503050406030204" pitchFamily="18" charset="0"/>
                        </a:rPr>
                        <m:t> </m:t>
                      </m:r>
                      <m:r>
                        <a:rPr lang="en-US" b="1" i="1" dirty="0" smtClean="0">
                          <a:latin typeface="Cambria Math" panose="02040503050406030204" pitchFamily="18" charset="0"/>
                        </a:rPr>
                        <m:t>𝒄</m:t>
                      </m:r>
                    </m:oMath>
                  </a14:m>
                  <a:r>
                    <a:rPr lang="fa-IR" b="1" dirty="0">
                      <a:cs typeface="B Nazanin" panose="00000400000000000000" pitchFamily="2" charset="-78"/>
                    </a:rPr>
                    <a:t> و </a:t>
                  </a:r>
                  <a14:m>
                    <m:oMath xmlns:m="http://schemas.openxmlformats.org/officeDocument/2006/math">
                      <m:sSub>
                        <m:sSubPr>
                          <m:ctrlPr>
                            <a:rPr lang="en-US" b="1" i="1" dirty="0">
                              <a:latin typeface="Cambria Math" panose="02040503050406030204" pitchFamily="18" charset="0"/>
                            </a:rPr>
                          </m:ctrlPr>
                        </m:sSubPr>
                        <m:e>
                          <m:r>
                            <a:rPr lang="en-US" b="1" i="1" dirty="0" smtClean="0">
                              <a:latin typeface="Cambria Math" panose="02040503050406030204" pitchFamily="18" charset="0"/>
                            </a:rPr>
                            <m:t>𝒏</m:t>
                          </m:r>
                        </m:e>
                        <m:sub>
                          <m:r>
                            <a:rPr lang="en-US" b="1" i="1" dirty="0" smtClean="0">
                              <a:latin typeface="Cambria Math" panose="02040503050406030204" pitchFamily="18" charset="0"/>
                            </a:rPr>
                            <m:t>𝟎</m:t>
                          </m:r>
                        </m:sub>
                      </m:sSub>
                    </m:oMath>
                  </a14:m>
                  <a:r>
                    <a:rPr lang="fa-IR" b="1" dirty="0">
                      <a:cs typeface="B Nazanin" panose="00000400000000000000" pitchFamily="2" charset="-78"/>
                    </a:rPr>
                    <a:t> موجود باشند به طوری که برای تمام </a:t>
                  </a:r>
                  <a14:m>
                    <m:oMath xmlns:m="http://schemas.openxmlformats.org/officeDocument/2006/math">
                      <m:r>
                        <a:rPr lang="en-US" b="1" i="1" dirty="0" smtClean="0">
                          <a:latin typeface="Cambria Math" panose="02040503050406030204" pitchFamily="18" charset="0"/>
                          <a:cs typeface="B Nazanin" panose="00000400000000000000" pitchFamily="2" charset="-78"/>
                        </a:rPr>
                        <m:t>𝒏</m:t>
                      </m:r>
                      <m:r>
                        <a:rPr lang="en-US" b="1" i="1" dirty="0" smtClean="0">
                          <a:latin typeface="Cambria Math" panose="02040503050406030204" pitchFamily="18" charset="0"/>
                          <a:cs typeface="B Nazanin" panose="00000400000000000000" pitchFamily="2" charset="-78"/>
                        </a:rPr>
                        <m:t>≥</m:t>
                      </m:r>
                      <m:sSub>
                        <m:sSubPr>
                          <m:ctrlPr>
                            <a:rPr lang="en-US" b="1" i="1" dirty="0" smtClean="0">
                              <a:latin typeface="Cambria Math" panose="02040503050406030204" pitchFamily="18" charset="0"/>
                              <a:cs typeface="B Nazanin" panose="00000400000000000000" pitchFamily="2" charset="-78"/>
                            </a:rPr>
                          </m:ctrlPr>
                        </m:sSubPr>
                        <m:e>
                          <m:r>
                            <a:rPr lang="en-US" b="1" i="1" dirty="0" smtClean="0">
                              <a:latin typeface="Cambria Math" panose="02040503050406030204" pitchFamily="18" charset="0"/>
                              <a:cs typeface="B Nazanin" panose="00000400000000000000" pitchFamily="2" charset="-78"/>
                            </a:rPr>
                            <m:t>𝒏</m:t>
                          </m:r>
                        </m:e>
                        <m:sub>
                          <m:r>
                            <a:rPr lang="en-US" b="1" i="1" dirty="0" smtClean="0">
                              <a:latin typeface="Cambria Math" panose="02040503050406030204" pitchFamily="18" charset="0"/>
                              <a:cs typeface="B Nazanin" panose="00000400000000000000" pitchFamily="2" charset="-78"/>
                            </a:rPr>
                            <m:t>𝟎</m:t>
                          </m:r>
                        </m:sub>
                      </m:sSub>
                    </m:oMath>
                  </a14:m>
                  <a:r>
                    <a:rPr lang="fa-IR" b="1" dirty="0">
                      <a:cs typeface="B Nazanin" panose="00000400000000000000" pitchFamily="2" charset="-78"/>
                    </a:rPr>
                    <a:t> داشته باشیم </a:t>
                  </a:r>
                  <a14:m>
                    <m:oMath xmlns:m="http://schemas.openxmlformats.org/officeDocument/2006/math">
                      <m:r>
                        <a:rPr lang="en-US" b="1" i="1" smtClean="0">
                          <a:latin typeface="Cambria Math" panose="02040503050406030204" pitchFamily="18" charset="0"/>
                          <a:cs typeface="B Nazanin" panose="00000400000000000000" pitchFamily="2" charset="-78"/>
                        </a:rPr>
                        <m:t>𝟎</m:t>
                      </m:r>
                      <m:r>
                        <a:rPr lang="en-US" b="1" i="1" smtClean="0">
                          <a:latin typeface="Cambria Math" panose="02040503050406030204" pitchFamily="18" charset="0"/>
                          <a:cs typeface="B Nazanin" panose="00000400000000000000" pitchFamily="2" charset="-78"/>
                        </a:rPr>
                        <m:t>≤</m:t>
                      </m:r>
                      <m:r>
                        <a:rPr lang="en-US" b="1" i="1">
                          <a:latin typeface="Cambria Math" panose="02040503050406030204" pitchFamily="18" charset="0"/>
                          <a:cs typeface="B Nazanin" panose="00000400000000000000" pitchFamily="2" charset="-78"/>
                        </a:rPr>
                        <m:t>𝒄𝒈</m:t>
                      </m:r>
                      <m:d>
                        <m:dPr>
                          <m:ctrlPr>
                            <a:rPr lang="en-US" b="1" i="1">
                              <a:latin typeface="Cambria Math" panose="02040503050406030204" pitchFamily="18" charset="0"/>
                              <a:cs typeface="B Nazanin" panose="00000400000000000000" pitchFamily="2" charset="-78"/>
                            </a:rPr>
                          </m:ctrlPr>
                        </m:dPr>
                        <m:e>
                          <m:r>
                            <a:rPr lang="en-US" b="1" i="1">
                              <a:latin typeface="Cambria Math" panose="02040503050406030204" pitchFamily="18" charset="0"/>
                              <a:cs typeface="B Nazanin" panose="00000400000000000000" pitchFamily="2" charset="-78"/>
                            </a:rPr>
                            <m:t>𝒏</m:t>
                          </m:r>
                        </m:e>
                      </m:d>
                      <m:r>
                        <a:rPr lang="en-US" b="1" i="1">
                          <a:latin typeface="Cambria Math" panose="02040503050406030204" pitchFamily="18" charset="0"/>
                          <a:cs typeface="B Nazanin" panose="00000400000000000000" pitchFamily="2" charset="-78"/>
                        </a:rPr>
                        <m:t>&lt;</m:t>
                      </m:r>
                      <m:r>
                        <a:rPr lang="en-US" b="1" i="1" smtClean="0">
                          <a:latin typeface="Cambria Math" panose="02040503050406030204" pitchFamily="18" charset="0"/>
                          <a:cs typeface="B Nazanin" panose="00000400000000000000" pitchFamily="2" charset="-78"/>
                        </a:rPr>
                        <m:t>𝒇</m:t>
                      </m:r>
                      <m:d>
                        <m:dPr>
                          <m:ctrlPr>
                            <a:rPr lang="en-US" b="1" i="1">
                              <a:latin typeface="Cambria Math" panose="02040503050406030204" pitchFamily="18" charset="0"/>
                              <a:cs typeface="B Nazanin" panose="00000400000000000000" pitchFamily="2" charset="-78"/>
                            </a:rPr>
                          </m:ctrlPr>
                        </m:dPr>
                        <m:e>
                          <m:r>
                            <a:rPr lang="en-US" b="1" i="1">
                              <a:latin typeface="Cambria Math" panose="02040503050406030204" pitchFamily="18" charset="0"/>
                              <a:cs typeface="B Nazanin" panose="00000400000000000000" pitchFamily="2" charset="-78"/>
                            </a:rPr>
                            <m:t>𝒏</m:t>
                          </m:r>
                        </m:e>
                      </m:d>
                    </m:oMath>
                  </a14:m>
                  <a:endParaRPr lang="en-US" b="1" dirty="0"/>
                </a:p>
              </p:txBody>
            </p:sp>
          </mc:Choice>
          <mc:Fallback xmlns="">
            <p:sp>
              <p:nvSpPr>
                <p:cNvPr id="6" name="TextBox 5">
                  <a:extLst>
                    <a:ext uri="{FF2B5EF4-FFF2-40B4-BE49-F238E27FC236}">
                      <a16:creationId xmlns:a16="http://schemas.microsoft.com/office/drawing/2014/main" id="{6B4F8594-42B8-81D5-51CA-3EE8480C2BFB}"/>
                    </a:ext>
                  </a:extLst>
                </p:cNvPr>
                <p:cNvSpPr txBox="1">
                  <a:spLocks noRot="1" noChangeAspect="1" noMove="1" noResize="1" noEditPoints="1" noAdjustHandles="1" noChangeArrowheads="1" noChangeShapeType="1" noTextEdit="1"/>
                </p:cNvSpPr>
                <p:nvPr/>
              </p:nvSpPr>
              <p:spPr>
                <a:xfrm>
                  <a:off x="3046682" y="3638370"/>
                  <a:ext cx="5221300" cy="646331"/>
                </a:xfrm>
                <a:prstGeom prst="rect">
                  <a:avLst/>
                </a:prstGeom>
                <a:blipFill>
                  <a:blip r:embed="rId3"/>
                  <a:stretch>
                    <a:fillRect t="-3774" r="-813" b="-1603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84C310E-F652-EB1A-C4DC-6D14D90935B3}"/>
                  </a:ext>
                </a:extLst>
              </p:cNvPr>
              <p:cNvSpPr txBox="1"/>
              <p:nvPr/>
            </p:nvSpPr>
            <p:spPr>
              <a:xfrm>
                <a:off x="5247874" y="918702"/>
                <a:ext cx="291817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𝑓</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𝑛</m:t>
                          </m:r>
                        </m:e>
                      </m:d>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𝜔</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𝑔</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𝑛</m:t>
                          </m:r>
                        </m:e>
                      </m:d>
                      <m:r>
                        <a:rPr lang="en-US" sz="3200"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F84C310E-F652-EB1A-C4DC-6D14D90935B3}"/>
                  </a:ext>
                </a:extLst>
              </p:cNvPr>
              <p:cNvSpPr txBox="1">
                <a:spLocks noRot="1" noChangeAspect="1" noMove="1" noResize="1" noEditPoints="1" noAdjustHandles="1" noChangeArrowheads="1" noChangeShapeType="1" noTextEdit="1"/>
              </p:cNvSpPr>
              <p:nvPr/>
            </p:nvSpPr>
            <p:spPr>
              <a:xfrm>
                <a:off x="5247874" y="918702"/>
                <a:ext cx="2918171" cy="492443"/>
              </a:xfrm>
              <a:prstGeom prst="rect">
                <a:avLst/>
              </a:prstGeom>
              <a:blipFill>
                <a:blip r:embed="rId4"/>
                <a:stretch>
                  <a:fillRect/>
                </a:stretch>
              </a:blipFill>
            </p:spPr>
            <p:txBody>
              <a:bodyPr/>
              <a:lstStyle/>
              <a:p>
                <a:r>
                  <a:rPr lang="en-US">
                    <a:noFill/>
                  </a:rPr>
                  <a:t> </a:t>
                </a:r>
              </a:p>
            </p:txBody>
          </p:sp>
        </mc:Fallback>
      </mc:AlternateContent>
      <p:pic>
        <p:nvPicPr>
          <p:cNvPr id="8" name="Picture 2">
            <a:extLst>
              <a:ext uri="{FF2B5EF4-FFF2-40B4-BE49-F238E27FC236}">
                <a16:creationId xmlns:a16="http://schemas.microsoft.com/office/drawing/2014/main" id="{E4F40793-1B46-CD47-567C-7B50272E5230}"/>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rcRect l="30632" t="3453" r="35201" b="10432"/>
          <a:stretch/>
        </p:blipFill>
        <p:spPr bwMode="auto">
          <a:xfrm>
            <a:off x="457200" y="815910"/>
            <a:ext cx="4419600" cy="369186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102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F6BF6-FB9F-1B41-608F-83C96D910A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A464F2-6B5C-1C78-202F-AF64897C81A4}"/>
              </a:ext>
            </a:extLst>
          </p:cNvPr>
          <p:cNvSpPr>
            <a:spLocks noGrp="1"/>
          </p:cNvSpPr>
          <p:nvPr>
            <p:ph idx="1"/>
          </p:nvPr>
        </p:nvSpPr>
        <p:spPr>
          <a:xfrm>
            <a:off x="609600" y="5270852"/>
            <a:ext cx="7848600" cy="1053747"/>
          </a:xfrm>
        </p:spPr>
        <p:txBody>
          <a:bodyPr/>
          <a:lstStyle/>
          <a:p>
            <a:r>
              <a:rPr lang="en-US" dirty="0"/>
              <a:t>https://stackoverflow.com/questions/27873104/big-o-vs-small-omega</a:t>
            </a:r>
          </a:p>
        </p:txBody>
      </p:sp>
      <p:sp>
        <p:nvSpPr>
          <p:cNvPr id="4" name="Slide Number Placeholder 3">
            <a:extLst>
              <a:ext uri="{FF2B5EF4-FFF2-40B4-BE49-F238E27FC236}">
                <a16:creationId xmlns:a16="http://schemas.microsoft.com/office/drawing/2014/main" id="{6CA7ED42-6B2D-9E6B-BEEF-406173D4B278}"/>
              </a:ext>
            </a:extLst>
          </p:cNvPr>
          <p:cNvSpPr>
            <a:spLocks noGrp="1"/>
          </p:cNvSpPr>
          <p:nvPr>
            <p:ph type="sldNum" sz="quarter" idx="10"/>
          </p:nvPr>
        </p:nvSpPr>
        <p:spPr/>
        <p:txBody>
          <a:bodyPr/>
          <a:lstStyle/>
          <a:p>
            <a:fld id="{BB936EA6-75EA-BC43-847D-098704264B3C}" type="slidenum">
              <a:rPr lang="en-US" smtClean="0"/>
              <a:pPr/>
              <a:t>36</a:t>
            </a:fld>
            <a:endParaRPr lang="en-US" sz="1400"/>
          </a:p>
        </p:txBody>
      </p:sp>
      <p:pic>
        <p:nvPicPr>
          <p:cNvPr id="5" name="Picture 4">
            <a:extLst>
              <a:ext uri="{FF2B5EF4-FFF2-40B4-BE49-F238E27FC236}">
                <a16:creationId xmlns:a16="http://schemas.microsoft.com/office/drawing/2014/main" id="{B1CF8089-71C7-A9EF-4A5B-5BD60F9D21AA}"/>
              </a:ext>
            </a:extLst>
          </p:cNvPr>
          <p:cNvPicPr>
            <a:picLocks noChangeAspect="1"/>
          </p:cNvPicPr>
          <p:nvPr/>
        </p:nvPicPr>
        <p:blipFill>
          <a:blip r:embed="rId2"/>
          <a:stretch>
            <a:fillRect/>
          </a:stretch>
        </p:blipFill>
        <p:spPr>
          <a:xfrm>
            <a:off x="463903" y="834319"/>
            <a:ext cx="4105275" cy="2543175"/>
          </a:xfrm>
          <a:prstGeom prst="rect">
            <a:avLst/>
          </a:prstGeom>
        </p:spPr>
      </p:pic>
      <p:pic>
        <p:nvPicPr>
          <p:cNvPr id="6" name="Picture 5">
            <a:extLst>
              <a:ext uri="{FF2B5EF4-FFF2-40B4-BE49-F238E27FC236}">
                <a16:creationId xmlns:a16="http://schemas.microsoft.com/office/drawing/2014/main" id="{D0E6175C-8FB4-94FE-DBF0-38BCDAFFB5D7}"/>
              </a:ext>
            </a:extLst>
          </p:cNvPr>
          <p:cNvPicPr>
            <a:picLocks noChangeAspect="1"/>
          </p:cNvPicPr>
          <p:nvPr/>
        </p:nvPicPr>
        <p:blipFill>
          <a:blip r:embed="rId3"/>
          <a:stretch>
            <a:fillRect/>
          </a:stretch>
        </p:blipFill>
        <p:spPr>
          <a:xfrm>
            <a:off x="3367794" y="3531658"/>
            <a:ext cx="4629150" cy="1409700"/>
          </a:xfrm>
          <a:prstGeom prst="rect">
            <a:avLst/>
          </a:prstGeom>
        </p:spPr>
      </p:pic>
    </p:spTree>
    <p:extLst>
      <p:ext uri="{BB962C8B-B14F-4D97-AF65-F5344CB8AC3E}">
        <p14:creationId xmlns:p14="http://schemas.microsoft.com/office/powerpoint/2010/main" val="3475604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D5BD-2B79-16C3-77AD-3302998C8A3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358F23-CCDF-E4A0-8B84-56FDBF8B7AA4}"/>
                  </a:ext>
                </a:extLst>
              </p:cNvPr>
              <p:cNvSpPr>
                <a:spLocks noGrp="1"/>
              </p:cNvSpPr>
              <p:nvPr>
                <p:ph idx="1"/>
              </p:nvPr>
            </p:nvSpPr>
            <p:spPr>
              <a:xfrm>
                <a:off x="609600" y="685800"/>
                <a:ext cx="7848600" cy="2743200"/>
              </a:xfrm>
            </p:spPr>
            <p:txBody>
              <a:bodyPr/>
              <a:lstStyle/>
              <a:p>
                <a:pPr algn="r" rtl="1"/>
                <a:r>
                  <a:rPr lang="fa-IR" dirty="0"/>
                  <a:t>تعدی</a:t>
                </a:r>
              </a:p>
              <a:p>
                <a:pPr algn="r" rtl="1"/>
                <a:endParaRPr lang="fa-IR" dirty="0"/>
              </a:p>
              <a:p>
                <a:pPr algn="r" rt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h</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oMath>
                  </m:oMathPara>
                </a14:m>
                <a:endParaRPr lang="en-US" dirty="0"/>
              </a:p>
              <a:p>
                <a:pPr algn="r" rt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hy-AM" b="0" i="1" smtClean="0">
                          <a:latin typeface="Cambria Math" panose="02040503050406030204" pitchFamily="18" charset="0"/>
                        </a:rPr>
                        <m:t>Օ</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r>
                        <a:rPr lang="hy-AM" i="1">
                          <a:latin typeface="Cambria Math" panose="02040503050406030204" pitchFamily="18" charset="0"/>
                        </a:rPr>
                        <m:t>Օ</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h</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r>
                        <a:rPr lang="hy-AM" i="1">
                          <a:latin typeface="Cambria Math" panose="02040503050406030204" pitchFamily="18" charset="0"/>
                        </a:rPr>
                        <m:t>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oMath>
                  </m:oMathPara>
                </a14:m>
                <a:endParaRPr lang="en-US" dirty="0"/>
              </a:p>
              <a:p>
                <a:pPr algn="r" rtl="1"/>
                <a:endParaRPr lang="en-US" i="1" dirty="0">
                  <a:latin typeface="Cambria Math" panose="02040503050406030204" pitchFamily="18" charset="0"/>
                  <a:ea typeface="Cambria Math" panose="02040503050406030204" pitchFamily="18" charset="0"/>
                </a:endParaRPr>
              </a:p>
              <a:p>
                <a:pPr algn="r" rtl="1"/>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p>
                <a:pPr algn="r" rtl="1"/>
                <a:endParaRPr lang="en-US" dirty="0"/>
              </a:p>
              <a:p>
                <a:pPr algn="r" rtl="1"/>
                <a:endParaRPr lang="en-US" dirty="0"/>
              </a:p>
            </p:txBody>
          </p:sp>
        </mc:Choice>
        <mc:Fallback xmlns="">
          <p:sp>
            <p:nvSpPr>
              <p:cNvPr id="3" name="Content Placeholder 2">
                <a:extLst>
                  <a:ext uri="{FF2B5EF4-FFF2-40B4-BE49-F238E27FC236}">
                    <a16:creationId xmlns:a16="http://schemas.microsoft.com/office/drawing/2014/main" id="{4E358F23-CCDF-E4A0-8B84-56FDBF8B7AA4}"/>
                  </a:ext>
                </a:extLst>
              </p:cNvPr>
              <p:cNvSpPr>
                <a:spLocks noGrp="1" noRot="1" noChangeAspect="1" noMove="1" noResize="1" noEditPoints="1" noAdjustHandles="1" noChangeArrowheads="1" noChangeShapeType="1" noTextEdit="1"/>
              </p:cNvSpPr>
              <p:nvPr>
                <p:ph idx="1"/>
              </p:nvPr>
            </p:nvSpPr>
            <p:spPr>
              <a:xfrm>
                <a:off x="609600" y="685800"/>
                <a:ext cx="7848600" cy="2743200"/>
              </a:xfrm>
              <a:blipFill>
                <a:blip r:embed="rId2"/>
                <a:stretch>
                  <a:fillRect t="-222"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475E093-C9D2-436F-CF8D-A79E05D313D1}"/>
              </a:ext>
            </a:extLst>
          </p:cNvPr>
          <p:cNvSpPr>
            <a:spLocks noGrp="1"/>
          </p:cNvSpPr>
          <p:nvPr>
            <p:ph type="sldNum" sz="quarter" idx="10"/>
          </p:nvPr>
        </p:nvSpPr>
        <p:spPr/>
        <p:txBody>
          <a:bodyPr/>
          <a:lstStyle/>
          <a:p>
            <a:fld id="{BB936EA6-75EA-BC43-847D-098704264B3C}" type="slidenum">
              <a:rPr lang="en-US" smtClean="0"/>
              <a:pPr/>
              <a:t>37</a:t>
            </a:fld>
            <a:endParaRPr lang="en-US" sz="140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2E9E94B-C6B0-75C1-0DCE-D690B5D1CC66}"/>
                  </a:ext>
                </a:extLst>
              </p:cNvPr>
              <p:cNvSpPr txBox="1">
                <a:spLocks/>
              </p:cNvSpPr>
              <p:nvPr/>
            </p:nvSpPr>
            <p:spPr bwMode="auto">
              <a:xfrm>
                <a:off x="609600" y="2971800"/>
                <a:ext cx="7848600" cy="1828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rtl="0" eaLnBrk="0" fontAlgn="base" hangingPunct="0">
                  <a:lnSpc>
                    <a:spcPts val="2600"/>
                  </a:lnSpc>
                  <a:spcBef>
                    <a:spcPct val="0"/>
                  </a:spcBef>
                  <a:spcAft>
                    <a:spcPct val="0"/>
                  </a:spcAft>
                  <a:buClr>
                    <a:srgbClr val="003399"/>
                  </a:buClr>
                  <a:buSzPct val="50000"/>
                  <a:buFont typeface="Monotype Sorts" charset="2"/>
                  <a:defRPr kumimoji="1">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charset="2"/>
                  <a:buChar char="n"/>
                  <a:defRPr kumimoji="1">
                    <a:solidFill>
                      <a:schemeClr val="tx1"/>
                    </a:solidFill>
                    <a:latin typeface="+mn-lt"/>
                    <a:ea typeface="ＭＳ Ｐゴシック" charset="-128"/>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ea typeface="ＭＳ Ｐゴシック" charset="-128"/>
                  </a:defRPr>
                </a:lvl3pPr>
                <a:lvl4pPr marL="1147763" indent="-404813" algn="l" rtl="0" eaLnBrk="0" fontAlgn="base" hangingPunct="0">
                  <a:lnSpc>
                    <a:spcPts val="2600"/>
                  </a:lnSpc>
                  <a:spcBef>
                    <a:spcPct val="0"/>
                  </a:spcBef>
                  <a:spcAft>
                    <a:spcPct val="0"/>
                  </a:spcAft>
                  <a:buClr>
                    <a:schemeClr val="tx1"/>
                  </a:buClr>
                  <a:buFont typeface="Wingdings" charset="2"/>
                  <a:buChar char="!"/>
                  <a:defRPr kumimoji="1">
                    <a:solidFill>
                      <a:schemeClr val="tx1"/>
                    </a:solidFill>
                    <a:latin typeface="+mn-lt"/>
                    <a:ea typeface="ＭＳ Ｐゴシック" charset="-128"/>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9pPr>
              </a:lstStyle>
              <a:p>
                <a:pPr algn="r" rtl="1"/>
                <a:r>
                  <a:rPr lang="fa-IR" kern="0" dirty="0"/>
                  <a:t>انعکاس پذیری</a:t>
                </a:r>
              </a:p>
              <a:p>
                <a:pPr algn="r" rtl="1"/>
                <a:endParaRPr lang="fa-IR" kern="0" dirty="0"/>
              </a:p>
              <a:p>
                <a:pPr algn="r" rtl="1"/>
                <a14:m>
                  <m:oMathPara xmlns:m="http://schemas.openxmlformats.org/officeDocument/2006/math">
                    <m:oMathParaPr>
                      <m:jc m:val="centerGroup"/>
                    </m:oMathParaPr>
                    <m:oMath xmlns:m="http://schemas.openxmlformats.org/officeDocument/2006/math">
                      <m:r>
                        <a:rPr lang="en-US" i="1" kern="0" smtClean="0">
                          <a:latin typeface="Cambria Math" panose="02040503050406030204" pitchFamily="18" charset="0"/>
                        </a:rPr>
                        <m:t>𝑓</m:t>
                      </m:r>
                      <m:d>
                        <m:dPr>
                          <m:ctrlPr>
                            <a:rPr lang="en-US" i="1" kern="0" smtClean="0">
                              <a:latin typeface="Cambria Math" panose="02040503050406030204" pitchFamily="18" charset="0"/>
                            </a:rPr>
                          </m:ctrlPr>
                        </m:dPr>
                        <m:e>
                          <m:r>
                            <a:rPr lang="en-US" i="1" kern="0" smtClean="0">
                              <a:latin typeface="Cambria Math" panose="02040503050406030204" pitchFamily="18" charset="0"/>
                            </a:rPr>
                            <m:t>𝑛</m:t>
                          </m:r>
                        </m:e>
                      </m:d>
                      <m:r>
                        <a:rPr lang="en-US" i="1" kern="0" smtClean="0">
                          <a:latin typeface="Cambria Math" panose="02040503050406030204" pitchFamily="18" charset="0"/>
                        </a:rPr>
                        <m:t>=</m:t>
                      </m:r>
                      <m:r>
                        <a:rPr lang="en-US" i="1" kern="0">
                          <a:latin typeface="Cambria Math" panose="02040503050406030204" pitchFamily="18" charset="0"/>
                          <a:ea typeface="Cambria Math" panose="02040503050406030204" pitchFamily="18" charset="0"/>
                        </a:rPr>
                        <m:t>𝜃</m:t>
                      </m:r>
                      <m:d>
                        <m:dPr>
                          <m:ctrlPr>
                            <a:rPr lang="en-US" i="1" kern="0" smtClean="0">
                              <a:latin typeface="Cambria Math" panose="02040503050406030204" pitchFamily="18" charset="0"/>
                              <a:ea typeface="Cambria Math" panose="02040503050406030204" pitchFamily="18" charset="0"/>
                            </a:rPr>
                          </m:ctrlPr>
                        </m:dPr>
                        <m:e>
                          <m:r>
                            <a:rPr lang="en-US" b="0" i="1" kern="0" smtClean="0">
                              <a:latin typeface="Cambria Math" panose="02040503050406030204" pitchFamily="18" charset="0"/>
                              <a:ea typeface="Cambria Math" panose="02040503050406030204" pitchFamily="18" charset="0"/>
                            </a:rPr>
                            <m:t>𝑓</m:t>
                          </m:r>
                          <m:d>
                            <m:dPr>
                              <m:ctrlPr>
                                <a:rPr lang="en-US" i="1" kern="0" smtClean="0">
                                  <a:latin typeface="Cambria Math" panose="02040503050406030204" pitchFamily="18" charset="0"/>
                                  <a:ea typeface="Cambria Math" panose="02040503050406030204" pitchFamily="18" charset="0"/>
                                </a:rPr>
                              </m:ctrlPr>
                            </m:dPr>
                            <m:e>
                              <m:r>
                                <a:rPr lang="en-US" i="1" kern="0" smtClean="0">
                                  <a:latin typeface="Cambria Math" panose="02040503050406030204" pitchFamily="18" charset="0"/>
                                  <a:ea typeface="Cambria Math" panose="02040503050406030204" pitchFamily="18" charset="0"/>
                                </a:rPr>
                                <m:t>𝑛</m:t>
                              </m:r>
                            </m:e>
                          </m:d>
                        </m:e>
                      </m:d>
                    </m:oMath>
                  </m:oMathPara>
                </a14:m>
                <a:endParaRPr lang="en-US" i="1" kern="0" dirty="0">
                  <a:latin typeface="Cambria Math" panose="02040503050406030204" pitchFamily="18" charset="0"/>
                  <a:ea typeface="Cambria Math" panose="02040503050406030204" pitchFamily="18" charset="0"/>
                </a:endParaRPr>
              </a:p>
              <a:p>
                <a:pPr algn="r" rtl="1"/>
                <a14:m>
                  <m:oMathPara xmlns:m="http://schemas.openxmlformats.org/officeDocument/2006/math">
                    <m:oMathParaPr>
                      <m:jc m:val="centerGroup"/>
                    </m:oMathParaPr>
                    <m:oMath xmlns:m="http://schemas.openxmlformats.org/officeDocument/2006/math">
                      <m:r>
                        <a:rPr lang="en-US" i="1" kern="0" smtClean="0">
                          <a:latin typeface="Cambria Math" panose="02040503050406030204" pitchFamily="18" charset="0"/>
                        </a:rPr>
                        <m:t>𝑓</m:t>
                      </m:r>
                      <m:r>
                        <a:rPr lang="en-US" b="0" i="1" kern="0" smtClean="0">
                          <a:latin typeface="Cambria Math" panose="02040503050406030204" pitchFamily="18" charset="0"/>
                        </a:rPr>
                        <m:t>(</m:t>
                      </m:r>
                      <m:r>
                        <a:rPr lang="en-US" b="0" i="1" kern="0" smtClean="0">
                          <a:latin typeface="Cambria Math" panose="02040503050406030204" pitchFamily="18" charset="0"/>
                        </a:rPr>
                        <m:t>𝑛</m:t>
                      </m:r>
                      <m:r>
                        <a:rPr lang="en-US" b="0" i="1" kern="0" smtClean="0">
                          <a:latin typeface="Cambria Math" panose="02040503050406030204" pitchFamily="18" charset="0"/>
                        </a:rPr>
                        <m:t>)=Օ(</m:t>
                      </m:r>
                      <m:r>
                        <a:rPr lang="en-US" b="0" i="1" kern="0" smtClean="0">
                          <a:latin typeface="Cambria Math" panose="02040503050406030204" pitchFamily="18" charset="0"/>
                          <a:ea typeface="Cambria Math" panose="02040503050406030204" pitchFamily="18" charset="0"/>
                        </a:rPr>
                        <m:t>𝑓</m:t>
                      </m:r>
                      <m:r>
                        <a:rPr lang="en-US" b="0" i="1" kern="0" smtClean="0">
                          <a:latin typeface="Cambria Math" panose="02040503050406030204" pitchFamily="18" charset="0"/>
                          <a:ea typeface="Cambria Math" panose="02040503050406030204" pitchFamily="18" charset="0"/>
                        </a:rPr>
                        <m:t>(</m:t>
                      </m:r>
                      <m:r>
                        <a:rPr lang="en-US" b="0" i="1" kern="0" smtClean="0">
                          <a:latin typeface="Cambria Math" panose="02040503050406030204" pitchFamily="18" charset="0"/>
                          <a:ea typeface="Cambria Math" panose="02040503050406030204" pitchFamily="18" charset="0"/>
                        </a:rPr>
                        <m:t>𝑛</m:t>
                      </m:r>
                      <m:r>
                        <a:rPr lang="en-US" b="0" i="1" kern="0" smtClean="0">
                          <a:latin typeface="Cambria Math" panose="02040503050406030204" pitchFamily="18" charset="0"/>
                          <a:ea typeface="Cambria Math" panose="02040503050406030204" pitchFamily="18" charset="0"/>
                        </a:rPr>
                        <m:t>))</m:t>
                      </m:r>
                    </m:oMath>
                  </m:oMathPara>
                </a14:m>
                <a:endParaRPr lang="en-US" i="1" kern="0" dirty="0">
                  <a:latin typeface="Cambria Math" panose="02040503050406030204" pitchFamily="18" charset="0"/>
                  <a:ea typeface="Cambria Math" panose="02040503050406030204" pitchFamily="18" charset="0"/>
                </a:endParaRPr>
              </a:p>
              <a:p>
                <a:pPr algn="r" rtl="1"/>
                <a14:m>
                  <m:oMathPara xmlns:m="http://schemas.openxmlformats.org/officeDocument/2006/math">
                    <m:oMathParaPr>
                      <m:jc m:val="centerGroup"/>
                    </m:oMathParaPr>
                    <m:oMath xmlns:m="http://schemas.openxmlformats.org/officeDocument/2006/math">
                      <m:r>
                        <a:rPr lang="en-US" b="0" i="1" kern="0" smtClean="0">
                          <a:latin typeface="Cambria Math" panose="02040503050406030204" pitchFamily="18" charset="0"/>
                        </a:rPr>
                        <m:t>𝑓</m:t>
                      </m:r>
                      <m:d>
                        <m:dPr>
                          <m:ctrlPr>
                            <a:rPr lang="en-US" b="0" i="1" kern="0" smtClean="0">
                              <a:latin typeface="Cambria Math" panose="02040503050406030204" pitchFamily="18" charset="0"/>
                            </a:rPr>
                          </m:ctrlPr>
                        </m:dPr>
                        <m:e>
                          <m:r>
                            <a:rPr lang="en-US" b="0" i="1" kern="0" smtClean="0">
                              <a:latin typeface="Cambria Math" panose="02040503050406030204" pitchFamily="18" charset="0"/>
                            </a:rPr>
                            <m:t>𝑛</m:t>
                          </m:r>
                        </m:e>
                      </m:d>
                      <m:r>
                        <a:rPr lang="en-US" b="0" i="1" kern="0" smtClean="0">
                          <a:latin typeface="Cambria Math" panose="02040503050406030204" pitchFamily="18" charset="0"/>
                        </a:rPr>
                        <m:t>=</m:t>
                      </m:r>
                      <m:r>
                        <a:rPr lang="en-US" b="0" i="1" kern="0" smtClean="0">
                          <a:latin typeface="Cambria Math" panose="02040503050406030204" pitchFamily="18" charset="0"/>
                        </a:rPr>
                        <m:t>𝜴</m:t>
                      </m:r>
                      <m:r>
                        <a:rPr lang="en-US" b="0" i="1" kern="0" smtClean="0">
                          <a:latin typeface="Cambria Math" panose="02040503050406030204" pitchFamily="18" charset="0"/>
                        </a:rPr>
                        <m:t>(</m:t>
                      </m:r>
                      <m:r>
                        <a:rPr lang="en-US" b="0" i="1" kern="0" smtClean="0">
                          <a:latin typeface="Cambria Math" panose="02040503050406030204" pitchFamily="18" charset="0"/>
                        </a:rPr>
                        <m:t>𝑓</m:t>
                      </m:r>
                      <m:d>
                        <m:dPr>
                          <m:ctrlPr>
                            <a:rPr lang="en-US" b="0" i="1" kern="0" smtClean="0">
                              <a:latin typeface="Cambria Math" panose="02040503050406030204" pitchFamily="18" charset="0"/>
                            </a:rPr>
                          </m:ctrlPr>
                        </m:dPr>
                        <m:e>
                          <m:r>
                            <a:rPr lang="en-US" b="0" i="1" kern="0" smtClean="0">
                              <a:latin typeface="Cambria Math" panose="02040503050406030204" pitchFamily="18" charset="0"/>
                            </a:rPr>
                            <m:t>𝑛</m:t>
                          </m:r>
                        </m:e>
                      </m:d>
                      <m:r>
                        <a:rPr lang="en-US" b="0" i="1" kern="0" smtClean="0">
                          <a:latin typeface="Cambria Math" panose="02040503050406030204" pitchFamily="18" charset="0"/>
                        </a:rPr>
                        <m:t>)</m:t>
                      </m:r>
                    </m:oMath>
                  </m:oMathPara>
                </a14:m>
                <a:endParaRPr lang="en-US" b="0" kern="0" dirty="0"/>
              </a:p>
              <a:p>
                <a:pPr algn="r" rtl="1"/>
                <a:endParaRPr lang="en-US" kern="0" dirty="0"/>
              </a:p>
              <a:p>
                <a:pPr algn="r" rtl="1"/>
                <a:endParaRPr lang="en-US" kern="0" dirty="0"/>
              </a:p>
            </p:txBody>
          </p:sp>
        </mc:Choice>
        <mc:Fallback xmlns="">
          <p:sp>
            <p:nvSpPr>
              <p:cNvPr id="5" name="Content Placeholder 2">
                <a:extLst>
                  <a:ext uri="{FF2B5EF4-FFF2-40B4-BE49-F238E27FC236}">
                    <a16:creationId xmlns:a16="http://schemas.microsoft.com/office/drawing/2014/main" id="{42E9E94B-C6B0-75C1-0DCE-D690B5D1CC66}"/>
                  </a:ext>
                </a:extLst>
              </p:cNvPr>
              <p:cNvSpPr txBox="1">
                <a:spLocks noRot="1" noChangeAspect="1" noMove="1" noResize="1" noEditPoints="1" noAdjustHandles="1" noChangeArrowheads="1" noChangeShapeType="1" noTextEdit="1"/>
              </p:cNvSpPr>
              <p:nvPr/>
            </p:nvSpPr>
            <p:spPr bwMode="auto">
              <a:xfrm>
                <a:off x="609600" y="2971800"/>
                <a:ext cx="7848600" cy="1828800"/>
              </a:xfrm>
              <a:prstGeom prst="rect">
                <a:avLst/>
              </a:prstGeom>
              <a:blipFill>
                <a:blip r:embed="rId3"/>
                <a:stretch>
                  <a:fillRect t="-333" r="-621"/>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BC38019-5A4B-C591-00FF-A009F8DC9436}"/>
                  </a:ext>
                </a:extLst>
              </p:cNvPr>
              <p:cNvSpPr txBox="1">
                <a:spLocks/>
              </p:cNvSpPr>
              <p:nvPr/>
            </p:nvSpPr>
            <p:spPr bwMode="auto">
              <a:xfrm>
                <a:off x="533400" y="4648200"/>
                <a:ext cx="7848600" cy="1828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rtl="0" eaLnBrk="0" fontAlgn="base" hangingPunct="0">
                  <a:lnSpc>
                    <a:spcPts val="2600"/>
                  </a:lnSpc>
                  <a:spcBef>
                    <a:spcPct val="0"/>
                  </a:spcBef>
                  <a:spcAft>
                    <a:spcPct val="0"/>
                  </a:spcAft>
                  <a:buClr>
                    <a:srgbClr val="003399"/>
                  </a:buClr>
                  <a:buSzPct val="50000"/>
                  <a:buFont typeface="Monotype Sorts" charset="2"/>
                  <a:defRPr kumimoji="1">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charset="2"/>
                  <a:buChar char="n"/>
                  <a:defRPr kumimoji="1">
                    <a:solidFill>
                      <a:schemeClr val="tx1"/>
                    </a:solidFill>
                    <a:latin typeface="+mn-lt"/>
                    <a:ea typeface="ＭＳ Ｐゴシック" charset="-128"/>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ea typeface="ＭＳ Ｐゴシック" charset="-128"/>
                  </a:defRPr>
                </a:lvl3pPr>
                <a:lvl4pPr marL="1147763" indent="-404813" algn="l" rtl="0" eaLnBrk="0" fontAlgn="base" hangingPunct="0">
                  <a:lnSpc>
                    <a:spcPts val="2600"/>
                  </a:lnSpc>
                  <a:spcBef>
                    <a:spcPct val="0"/>
                  </a:spcBef>
                  <a:spcAft>
                    <a:spcPct val="0"/>
                  </a:spcAft>
                  <a:buClr>
                    <a:schemeClr val="tx1"/>
                  </a:buClr>
                  <a:buFont typeface="Wingdings" charset="2"/>
                  <a:buChar char="!"/>
                  <a:defRPr kumimoji="1">
                    <a:solidFill>
                      <a:schemeClr val="tx1"/>
                    </a:solidFill>
                    <a:latin typeface="+mn-lt"/>
                    <a:ea typeface="ＭＳ Ｐゴシック" charset="-128"/>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9pPr>
              </a:lstStyle>
              <a:p>
                <a:pPr algn="r" rtl="1"/>
                <a:r>
                  <a:rPr lang="fa-IR" kern="0" dirty="0"/>
                  <a:t>تقارن</a:t>
                </a:r>
              </a:p>
              <a:p>
                <a:pPr algn="r" rtl="1"/>
                <a:endParaRPr lang="fa-IR" kern="0" dirty="0"/>
              </a:p>
              <a:p>
                <a:pPr algn="r" rtl="1"/>
                <a14:m>
                  <m:oMathPara xmlns:m="http://schemas.openxmlformats.org/officeDocument/2006/math">
                    <m:oMathParaPr>
                      <m:jc m:val="centerGroup"/>
                    </m:oMathParaPr>
                    <m:oMath xmlns:m="http://schemas.openxmlformats.org/officeDocument/2006/math">
                      <m:r>
                        <a:rPr lang="en-US" i="1" kern="0" smtClean="0">
                          <a:latin typeface="Cambria Math" panose="02040503050406030204" pitchFamily="18" charset="0"/>
                        </a:rPr>
                        <m:t>𝑓</m:t>
                      </m:r>
                      <m:d>
                        <m:dPr>
                          <m:ctrlPr>
                            <a:rPr lang="en-US" i="1" kern="0" smtClean="0">
                              <a:latin typeface="Cambria Math" panose="02040503050406030204" pitchFamily="18" charset="0"/>
                            </a:rPr>
                          </m:ctrlPr>
                        </m:dPr>
                        <m:e>
                          <m:r>
                            <a:rPr lang="en-US" i="1" kern="0" smtClean="0">
                              <a:latin typeface="Cambria Math" panose="02040503050406030204" pitchFamily="18" charset="0"/>
                            </a:rPr>
                            <m:t>𝑛</m:t>
                          </m:r>
                        </m:e>
                      </m:d>
                      <m:r>
                        <a:rPr lang="en-US" i="1" kern="0" smtClean="0">
                          <a:latin typeface="Cambria Math" panose="02040503050406030204" pitchFamily="18" charset="0"/>
                        </a:rPr>
                        <m:t>=</m:t>
                      </m:r>
                      <m:r>
                        <a:rPr lang="en-US" i="1" kern="0">
                          <a:latin typeface="Cambria Math" panose="02040503050406030204" pitchFamily="18" charset="0"/>
                          <a:ea typeface="Cambria Math" panose="02040503050406030204" pitchFamily="18" charset="0"/>
                        </a:rPr>
                        <m:t>𝜃</m:t>
                      </m:r>
                      <m:d>
                        <m:dPr>
                          <m:ctrlPr>
                            <a:rPr lang="en-US" i="1" kern="0" smtClean="0">
                              <a:latin typeface="Cambria Math" panose="02040503050406030204" pitchFamily="18" charset="0"/>
                              <a:ea typeface="Cambria Math" panose="02040503050406030204" pitchFamily="18" charset="0"/>
                            </a:rPr>
                          </m:ctrlPr>
                        </m:dPr>
                        <m:e>
                          <m:r>
                            <a:rPr lang="en-US" b="0" i="1" kern="0" smtClean="0">
                              <a:latin typeface="Cambria Math" panose="02040503050406030204" pitchFamily="18" charset="0"/>
                              <a:ea typeface="Cambria Math" panose="02040503050406030204" pitchFamily="18" charset="0"/>
                            </a:rPr>
                            <m:t>𝑔</m:t>
                          </m:r>
                          <m:d>
                            <m:dPr>
                              <m:ctrlPr>
                                <a:rPr lang="en-US" i="1" kern="0" smtClean="0">
                                  <a:latin typeface="Cambria Math" panose="02040503050406030204" pitchFamily="18" charset="0"/>
                                  <a:ea typeface="Cambria Math" panose="02040503050406030204" pitchFamily="18" charset="0"/>
                                </a:rPr>
                              </m:ctrlPr>
                            </m:dPr>
                            <m:e>
                              <m:r>
                                <a:rPr lang="en-US" i="1" kern="0" smtClean="0">
                                  <a:latin typeface="Cambria Math" panose="02040503050406030204" pitchFamily="18" charset="0"/>
                                  <a:ea typeface="Cambria Math" panose="02040503050406030204" pitchFamily="18" charset="0"/>
                                </a:rPr>
                                <m:t>𝑛</m:t>
                              </m:r>
                            </m:e>
                          </m:d>
                        </m:e>
                      </m:d>
                      <m:r>
                        <a:rPr lang="en-US" i="1" kern="0">
                          <a:latin typeface="Cambria Math" panose="02040503050406030204" pitchFamily="18" charset="0"/>
                          <a:ea typeface="Cambria Math" panose="02040503050406030204" pitchFamily="18" charset="0"/>
                        </a:rPr>
                        <m:t>↔</m:t>
                      </m:r>
                      <m:r>
                        <a:rPr lang="en-US" b="0" i="1" kern="0" smtClean="0">
                          <a:latin typeface="Cambria Math" panose="02040503050406030204" pitchFamily="18" charset="0"/>
                          <a:ea typeface="Cambria Math" panose="02040503050406030204" pitchFamily="18" charset="0"/>
                        </a:rPr>
                        <m:t>𝑔</m:t>
                      </m:r>
                      <m:d>
                        <m:dPr>
                          <m:ctrlPr>
                            <a:rPr lang="en-US" b="0" i="1" kern="0" smtClean="0">
                              <a:latin typeface="Cambria Math" panose="02040503050406030204" pitchFamily="18" charset="0"/>
                              <a:ea typeface="Cambria Math" panose="02040503050406030204" pitchFamily="18" charset="0"/>
                            </a:rPr>
                          </m:ctrlPr>
                        </m:dPr>
                        <m:e>
                          <m:r>
                            <a:rPr lang="en-US" b="0" i="1" kern="0" smtClean="0">
                              <a:latin typeface="Cambria Math" panose="02040503050406030204" pitchFamily="18" charset="0"/>
                              <a:ea typeface="Cambria Math" panose="02040503050406030204" pitchFamily="18" charset="0"/>
                            </a:rPr>
                            <m:t>𝑛</m:t>
                          </m:r>
                        </m:e>
                      </m:d>
                      <m:r>
                        <a:rPr lang="en-US" b="0" i="1" kern="0" smtClean="0">
                          <a:latin typeface="Cambria Math" panose="02040503050406030204" pitchFamily="18" charset="0"/>
                          <a:ea typeface="Cambria Math" panose="02040503050406030204" pitchFamily="18" charset="0"/>
                        </a:rPr>
                        <m:t>=</m:t>
                      </m:r>
                      <m:r>
                        <a:rPr lang="en-US" b="0" i="1" kern="0" smtClean="0">
                          <a:latin typeface="Cambria Math" panose="02040503050406030204" pitchFamily="18" charset="0"/>
                          <a:ea typeface="Cambria Math" panose="02040503050406030204" pitchFamily="18" charset="0"/>
                        </a:rPr>
                        <m:t>𝜃</m:t>
                      </m:r>
                      <m:r>
                        <a:rPr lang="en-US" b="0" i="1" kern="0" smtClean="0">
                          <a:latin typeface="Cambria Math" panose="02040503050406030204" pitchFamily="18" charset="0"/>
                          <a:ea typeface="Cambria Math" panose="02040503050406030204" pitchFamily="18" charset="0"/>
                        </a:rPr>
                        <m:t>(</m:t>
                      </m:r>
                      <m:r>
                        <a:rPr lang="en-US" b="0" i="1" kern="0" smtClean="0">
                          <a:latin typeface="Cambria Math" panose="02040503050406030204" pitchFamily="18" charset="0"/>
                          <a:ea typeface="Cambria Math" panose="02040503050406030204" pitchFamily="18" charset="0"/>
                        </a:rPr>
                        <m:t>𝑓</m:t>
                      </m:r>
                      <m:d>
                        <m:dPr>
                          <m:ctrlPr>
                            <a:rPr lang="en-US" b="0" i="1" kern="0" smtClean="0">
                              <a:latin typeface="Cambria Math" panose="02040503050406030204" pitchFamily="18" charset="0"/>
                              <a:ea typeface="Cambria Math" panose="02040503050406030204" pitchFamily="18" charset="0"/>
                            </a:rPr>
                          </m:ctrlPr>
                        </m:dPr>
                        <m:e>
                          <m:r>
                            <a:rPr lang="en-US" b="0" i="1" kern="0" smtClean="0">
                              <a:latin typeface="Cambria Math" panose="02040503050406030204" pitchFamily="18" charset="0"/>
                              <a:ea typeface="Cambria Math" panose="02040503050406030204" pitchFamily="18" charset="0"/>
                            </a:rPr>
                            <m:t>𝑛</m:t>
                          </m:r>
                        </m:e>
                      </m:d>
                      <m:r>
                        <a:rPr lang="en-US" b="0" i="1" kern="0" smtClean="0">
                          <a:latin typeface="Cambria Math" panose="02040503050406030204" pitchFamily="18" charset="0"/>
                          <a:ea typeface="Cambria Math" panose="02040503050406030204" pitchFamily="18" charset="0"/>
                        </a:rPr>
                        <m:t>)</m:t>
                      </m:r>
                    </m:oMath>
                  </m:oMathPara>
                </a14:m>
                <a:endParaRPr lang="en-US" i="1" kern="0" dirty="0">
                  <a:latin typeface="Cambria Math" panose="02040503050406030204" pitchFamily="18" charset="0"/>
                  <a:ea typeface="Cambria Math" panose="02040503050406030204" pitchFamily="18" charset="0"/>
                </a:endParaRPr>
              </a:p>
              <a:p>
                <a:pPr algn="r" rtl="1"/>
                <a:endParaRPr lang="en-US" kern="0" dirty="0"/>
              </a:p>
              <a:p>
                <a:pPr algn="r" rtl="1"/>
                <a:endParaRPr lang="en-US" kern="0" dirty="0"/>
              </a:p>
            </p:txBody>
          </p:sp>
        </mc:Choice>
        <mc:Fallback xmlns="">
          <p:sp>
            <p:nvSpPr>
              <p:cNvPr id="6" name="Content Placeholder 2">
                <a:extLst>
                  <a:ext uri="{FF2B5EF4-FFF2-40B4-BE49-F238E27FC236}">
                    <a16:creationId xmlns:a16="http://schemas.microsoft.com/office/drawing/2014/main" id="{3BC38019-5A4B-C591-00FF-A009F8DC9436}"/>
                  </a:ext>
                </a:extLst>
              </p:cNvPr>
              <p:cNvSpPr txBox="1">
                <a:spLocks noRot="1" noChangeAspect="1" noMove="1" noResize="1" noEditPoints="1" noAdjustHandles="1" noChangeArrowheads="1" noChangeShapeType="1" noTextEdit="1"/>
              </p:cNvSpPr>
              <p:nvPr/>
            </p:nvSpPr>
            <p:spPr bwMode="auto">
              <a:xfrm>
                <a:off x="533400" y="4648200"/>
                <a:ext cx="7848600" cy="1828800"/>
              </a:xfrm>
              <a:prstGeom prst="rect">
                <a:avLst/>
              </a:prstGeom>
              <a:blipFill>
                <a:blip r:embed="rId4"/>
                <a:stretch>
                  <a:fillRect t="-333" r="-622"/>
                </a:stretch>
              </a:blipFill>
              <a:ln w="9525">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2697078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C6D8E-9BC1-2C43-B5F1-5E6674A9AFB4}"/>
              </a:ext>
            </a:extLst>
          </p:cNvPr>
          <p:cNvSpPr>
            <a:spLocks noGrp="1"/>
          </p:cNvSpPr>
          <p:nvPr>
            <p:ph type="title"/>
          </p:nvPr>
        </p:nvSpPr>
        <p:spPr/>
        <p:txBody>
          <a:bodyPr/>
          <a:lstStyle/>
          <a:p>
            <a:r>
              <a:rPr lang="en-US" dirty="0"/>
              <a:t>Trichotomy </a:t>
            </a:r>
            <a:r>
              <a:rPr lang="fa-IR" dirty="0"/>
              <a:t>سه بخشی بودن</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CC0A506-3073-757D-7481-B1E42EC53E7E}"/>
                  </a:ext>
                </a:extLst>
              </p:cNvPr>
              <p:cNvSpPr>
                <a:spLocks noGrp="1"/>
              </p:cNvSpPr>
              <p:nvPr>
                <p:ph idx="1"/>
              </p:nvPr>
            </p:nvSpPr>
            <p:spPr/>
            <p:txBody>
              <a:bodyPr/>
              <a:lstStyle/>
              <a:p>
                <a:pPr algn="r" rtl="1"/>
                <a:r>
                  <a:rPr lang="fa-IR" dirty="0"/>
                  <a:t>برای هر دو عدد حقیقی </a:t>
                </a:r>
                <a:r>
                  <a:rPr lang="en-US" dirty="0"/>
                  <a:t>a</a:t>
                </a:r>
                <a:r>
                  <a:rPr lang="fa-IR" dirty="0"/>
                  <a:t> و </a:t>
                </a:r>
                <a:r>
                  <a:rPr lang="en-US" dirty="0"/>
                  <a:t>b</a:t>
                </a:r>
                <a:r>
                  <a:rPr lang="fa-IR" dirty="0"/>
                  <a:t>، دقیقا یکی از 3 رابطه زیر برقرار است:</a:t>
                </a:r>
                <a:endParaRPr lang="en-US" dirty="0"/>
              </a:p>
              <a:p>
                <a:pPr algn="r" rtl="1"/>
                <a:endParaRPr lang="en-US" dirty="0"/>
              </a:p>
              <a:p>
                <a:pPr algn="r" rtl="1"/>
                <a:endParaRPr lang="fa-IR" dirty="0"/>
              </a:p>
              <a:p>
                <a:pPr algn="r" rtl="1"/>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𝑎</m:t>
                                </m:r>
                                <m:r>
                                  <a:rPr lang="en-US" b="0" i="1" smtClean="0">
                                    <a:latin typeface="Cambria Math" panose="02040503050406030204" pitchFamily="18" charset="0"/>
                                  </a:rPr>
                                  <m:t>&lt;</m:t>
                                </m:r>
                                <m:r>
                                  <a:rPr lang="en-US" b="0" i="1" smtClean="0">
                                    <a:latin typeface="Cambria Math" panose="02040503050406030204" pitchFamily="18" charset="0"/>
                                  </a:rPr>
                                  <m:t>𝑏</m:t>
                                </m:r>
                              </m:e>
                            </m:mr>
                            <m:m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mr>
                            <m:mr>
                              <m:e>
                                <m:r>
                                  <a:rPr lang="en-US" b="0" i="1" smtClean="0">
                                    <a:latin typeface="Cambria Math" panose="02040503050406030204" pitchFamily="18" charset="0"/>
                                  </a:rPr>
                                  <m:t>𝑎</m:t>
                                </m:r>
                                <m:r>
                                  <a:rPr lang="en-US" b="0" i="1" smtClean="0">
                                    <a:latin typeface="Cambria Math" panose="02040503050406030204" pitchFamily="18" charset="0"/>
                                  </a:rPr>
                                  <m:t>&gt;</m:t>
                                </m:r>
                                <m:r>
                                  <a:rPr lang="en-US" b="0" i="1" smtClean="0">
                                    <a:latin typeface="Cambria Math" panose="02040503050406030204" pitchFamily="18" charset="0"/>
                                  </a:rPr>
                                  <m:t>𝑏</m:t>
                                </m:r>
                              </m:e>
                            </m:mr>
                          </m:m>
                        </m:e>
                      </m:d>
                    </m:oMath>
                  </m:oMathPara>
                </a14:m>
                <a:endParaRPr lang="en-US" dirty="0"/>
              </a:p>
              <a:p>
                <a:pPr algn="r" rtl="1"/>
                <a:endParaRPr lang="en-US" dirty="0"/>
              </a:p>
              <a:p>
                <a:pPr algn="r" rtl="1"/>
                <a:endParaRPr lang="en-US" dirty="0"/>
              </a:p>
              <a:p>
                <a:pPr algn="r" rtl="1"/>
                <a:r>
                  <a:rPr lang="fa-IR" dirty="0"/>
                  <a:t>ولی ممکن است دو تابع </a:t>
                </a:r>
                <a:r>
                  <a:rPr lang="en-US" dirty="0"/>
                  <a:t>f(n)</a:t>
                </a:r>
                <a:r>
                  <a:rPr lang="fa-IR" dirty="0"/>
                  <a:t> و </a:t>
                </a:r>
                <a:r>
                  <a:rPr lang="en-US" dirty="0"/>
                  <a:t>g(n)</a:t>
                </a:r>
                <a:r>
                  <a:rPr lang="fa-IR" dirty="0"/>
                  <a:t> وجود داشته باشند که </a:t>
                </a:r>
                <a:r>
                  <a:rPr lang="fa-IR" dirty="0">
                    <a:solidFill>
                      <a:srgbClr val="FF0000"/>
                    </a:solidFill>
                  </a:rPr>
                  <a:t>هیچ کدام از دو حالت زیر برقرار نباشد. یعنی لزوما قابل مقایسه نباشند.</a:t>
                </a:r>
              </a:p>
              <a:p>
                <a:pPr algn="r" rtl="1"/>
                <a:endParaRPr lang="fa-IR" dirty="0">
                  <a:solidFill>
                    <a:srgbClr val="FF0000"/>
                  </a:solidFill>
                </a:endParaRPr>
              </a:p>
              <a:p>
                <a:pPr algn="r" rtl="1"/>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𝑓</m:t>
                                </m:r>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𝑛</m:t>
                                    </m:r>
                                  </m:e>
                                </m:d>
                                <m:r>
                                  <m:rPr>
                                    <m:brk m:alnAt="7"/>
                                  </m:rP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𝑛</m:t>
                                    </m:r>
                                  </m:e>
                                </m:d>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𝞨</m:t>
                                </m:r>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e>
                            </m:mr>
                          </m:m>
                        </m:e>
                      </m:d>
                    </m:oMath>
                  </m:oMathPara>
                </a14:m>
                <a:endParaRPr lang="en-US" dirty="0"/>
              </a:p>
              <a:p>
                <a:pPr algn="r" rtl="1"/>
                <a:endParaRPr lang="en-US" dirty="0"/>
              </a:p>
              <a:p>
                <a:pPr algn="r" rtl="1"/>
                <a:r>
                  <a:rPr lang="fa-IR" dirty="0"/>
                  <a:t>برای مثال </a:t>
                </a:r>
                <a:r>
                  <a:rPr lang="en-US" dirty="0"/>
                  <a:t>n</a:t>
                </a:r>
                <a:r>
                  <a:rPr lang="fa-IR" dirty="0"/>
                  <a:t> و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𝑠𝑖𝑛𝑛</m:t>
                        </m:r>
                      </m:sup>
                    </m:sSup>
                  </m:oMath>
                </a14:m>
                <a:r>
                  <a:rPr lang="fa-IR" dirty="0"/>
                  <a:t> توان معادله دوم بین 0 تا 2 قابل تغییر است.</a:t>
                </a:r>
                <a:endParaRPr lang="en-US" dirty="0"/>
              </a:p>
            </p:txBody>
          </p:sp>
        </mc:Choice>
        <mc:Fallback>
          <p:sp>
            <p:nvSpPr>
              <p:cNvPr id="3" name="Content Placeholder 2">
                <a:extLst>
                  <a:ext uri="{FF2B5EF4-FFF2-40B4-BE49-F238E27FC236}">
                    <a16:creationId xmlns:a16="http://schemas.microsoft.com/office/drawing/2014/main" id="{1CC0A506-3073-757D-7481-B1E42EC53E7E}"/>
                  </a:ext>
                </a:extLst>
              </p:cNvPr>
              <p:cNvSpPr>
                <a:spLocks noGrp="1" noRot="1" noChangeAspect="1" noMove="1" noResize="1" noEditPoints="1" noAdjustHandles="1" noChangeArrowheads="1" noChangeShapeType="1" noTextEdit="1"/>
              </p:cNvSpPr>
              <p:nvPr>
                <p:ph idx="1"/>
              </p:nvPr>
            </p:nvSpPr>
            <p:spPr>
              <a:blipFill>
                <a:blip r:embed="rId2"/>
                <a:stretch>
                  <a:fillRect t="-27365" r="-621" b="-10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2841133-75F3-9E65-76E9-72DC65022FB2}"/>
              </a:ext>
            </a:extLst>
          </p:cNvPr>
          <p:cNvSpPr>
            <a:spLocks noGrp="1"/>
          </p:cNvSpPr>
          <p:nvPr>
            <p:ph type="sldNum" sz="quarter" idx="10"/>
          </p:nvPr>
        </p:nvSpPr>
        <p:spPr/>
        <p:txBody>
          <a:bodyPr/>
          <a:lstStyle/>
          <a:p>
            <a:fld id="{BB936EA6-75EA-BC43-847D-098704264B3C}" type="slidenum">
              <a:rPr lang="en-US" smtClean="0"/>
              <a:pPr/>
              <a:t>38</a:t>
            </a:fld>
            <a:endParaRPr lang="en-US" sz="1400"/>
          </a:p>
        </p:txBody>
      </p:sp>
    </p:spTree>
    <p:extLst>
      <p:ext uri="{BB962C8B-B14F-4D97-AF65-F5344CB8AC3E}">
        <p14:creationId xmlns:p14="http://schemas.microsoft.com/office/powerpoint/2010/main" val="2567286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AF022-E0BE-699D-9C80-9A47AA742478}"/>
              </a:ext>
            </a:extLst>
          </p:cNvPr>
          <p:cNvSpPr>
            <a:spLocks noGrp="1"/>
          </p:cNvSpPr>
          <p:nvPr>
            <p:ph type="title"/>
          </p:nvPr>
        </p:nvSpPr>
        <p:spPr/>
        <p:txBody>
          <a:bodyPr/>
          <a:lstStyle/>
          <a:p>
            <a:r>
              <a:rPr lang="en-US" dirty="0"/>
              <a:t>order of growth table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CCBE2F-B440-9675-785B-BF4137997D90}"/>
                  </a:ext>
                </a:extLst>
              </p:cNvPr>
              <p:cNvSpPr>
                <a:spLocks noGrp="1"/>
              </p:cNvSpPr>
              <p:nvPr>
                <p:ph idx="1"/>
              </p:nvPr>
            </p:nvSpPr>
            <p:spPr/>
            <p:txBody>
              <a:bodyPr/>
              <a:lstStyle/>
              <a:p>
                <a:pPr algn="r" rtl="1"/>
                <a:r>
                  <a:rPr lang="fa-IR" dirty="0"/>
                  <a:t>به طور کلی</a:t>
                </a:r>
              </a:p>
              <a:p>
                <a:pPr algn="r" rt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&lt;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&lt;</m:t>
                      </m:r>
                      <m:r>
                        <a:rPr lang="en-US" b="0" i="1" smtClean="0">
                          <a:latin typeface="Cambria Math" panose="02040503050406030204" pitchFamily="18" charset="0"/>
                        </a:rPr>
                        <m:t>𝑛</m:t>
                      </m:r>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𝑛</m:t>
                          </m:r>
                        </m:sup>
                      </m:sSup>
                      <m:r>
                        <a:rPr lang="en-US" b="0" i="1" smtClean="0">
                          <a:latin typeface="Cambria Math" panose="02040503050406030204" pitchFamily="18" charset="0"/>
                        </a:rPr>
                        <m:t>&lt;</m:t>
                      </m:r>
                      <m:r>
                        <a:rPr lang="en-US" b="0" i="1" smtClean="0">
                          <a:latin typeface="Cambria Math" panose="02040503050406030204" pitchFamily="18" charset="0"/>
                        </a:rPr>
                        <m:t>𝑛</m:t>
                      </m:r>
                      <m:r>
                        <a:rPr lang="en-US" b="0" i="1" smtClean="0">
                          <a:latin typeface="Cambria Math" panose="02040503050406030204" pitchFamily="18" charset="0"/>
                        </a:rPr>
                        <m:t>! </m:t>
                      </m:r>
                    </m:oMath>
                  </m:oMathPara>
                </a14:m>
                <a:endParaRPr lang="en-US" dirty="0"/>
              </a:p>
              <a:p>
                <a:pPr algn="r" rtl="1"/>
                <a:endParaRPr lang="en-US" dirty="0"/>
              </a:p>
              <a:p>
                <a:pPr algn="r" rtl="1"/>
                <a:endParaRPr lang="en-US" dirty="0"/>
              </a:p>
            </p:txBody>
          </p:sp>
        </mc:Choice>
        <mc:Fallback>
          <p:sp>
            <p:nvSpPr>
              <p:cNvPr id="3" name="Content Placeholder 2">
                <a:extLst>
                  <a:ext uri="{FF2B5EF4-FFF2-40B4-BE49-F238E27FC236}">
                    <a16:creationId xmlns:a16="http://schemas.microsoft.com/office/drawing/2014/main" id="{B0CCBE2F-B440-9675-785B-BF4137997D90}"/>
                  </a:ext>
                </a:extLst>
              </p:cNvPr>
              <p:cNvSpPr>
                <a:spLocks noGrp="1" noRot="1" noChangeAspect="1" noMove="1" noResize="1" noEditPoints="1" noAdjustHandles="1" noChangeArrowheads="1" noChangeShapeType="1" noTextEdit="1"/>
              </p:cNvSpPr>
              <p:nvPr>
                <p:ph idx="1"/>
              </p:nvPr>
            </p:nvSpPr>
            <p:spPr>
              <a:blipFill>
                <a:blip r:embed="rId2"/>
                <a:stretch>
                  <a:fillRect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8AAE8B7-9A2F-A27E-29D9-2BD3E6FEAF86}"/>
              </a:ext>
            </a:extLst>
          </p:cNvPr>
          <p:cNvSpPr>
            <a:spLocks noGrp="1"/>
          </p:cNvSpPr>
          <p:nvPr>
            <p:ph type="sldNum" sz="quarter" idx="10"/>
          </p:nvPr>
        </p:nvSpPr>
        <p:spPr/>
        <p:txBody>
          <a:bodyPr/>
          <a:lstStyle/>
          <a:p>
            <a:fld id="{BB936EA6-75EA-BC43-847D-098704264B3C}" type="slidenum">
              <a:rPr lang="en-US" smtClean="0"/>
              <a:pPr/>
              <a:t>39</a:t>
            </a:fld>
            <a:endParaRPr lang="en-US" sz="1400"/>
          </a:p>
        </p:txBody>
      </p:sp>
      <p:pic>
        <p:nvPicPr>
          <p:cNvPr id="5" name="Picture 4">
            <a:extLst>
              <a:ext uri="{FF2B5EF4-FFF2-40B4-BE49-F238E27FC236}">
                <a16:creationId xmlns:a16="http://schemas.microsoft.com/office/drawing/2014/main" id="{065BD7CB-17D7-80DE-88AD-2CBDF6D73709}"/>
              </a:ext>
            </a:extLst>
          </p:cNvPr>
          <p:cNvPicPr>
            <a:picLocks noChangeAspect="1"/>
          </p:cNvPicPr>
          <p:nvPr/>
        </p:nvPicPr>
        <p:blipFill>
          <a:blip r:embed="rId3"/>
          <a:stretch>
            <a:fillRect/>
          </a:stretch>
        </p:blipFill>
        <p:spPr>
          <a:xfrm>
            <a:off x="2514600" y="1981200"/>
            <a:ext cx="4819650" cy="3581400"/>
          </a:xfrm>
          <a:prstGeom prst="rect">
            <a:avLst/>
          </a:prstGeom>
        </p:spPr>
      </p:pic>
    </p:spTree>
    <p:extLst>
      <p:ext uri="{BB962C8B-B14F-4D97-AF65-F5344CB8AC3E}">
        <p14:creationId xmlns:p14="http://schemas.microsoft.com/office/powerpoint/2010/main" val="380471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2650-80C7-61E5-709E-88670A082AE1}"/>
              </a:ext>
            </a:extLst>
          </p:cNvPr>
          <p:cNvSpPr>
            <a:spLocks noGrp="1"/>
          </p:cNvSpPr>
          <p:nvPr>
            <p:ph type="title"/>
          </p:nvPr>
        </p:nvSpPr>
        <p:spPr/>
        <p:txBody>
          <a:bodyPr/>
          <a:lstStyle/>
          <a:p>
            <a:r>
              <a:rPr lang="en-US" dirty="0"/>
              <a:t>Merge sort</a:t>
            </a:r>
          </a:p>
        </p:txBody>
      </p:sp>
      <p:sp>
        <p:nvSpPr>
          <p:cNvPr id="3" name="Content Placeholder 2">
            <a:extLst>
              <a:ext uri="{FF2B5EF4-FFF2-40B4-BE49-F238E27FC236}">
                <a16:creationId xmlns:a16="http://schemas.microsoft.com/office/drawing/2014/main" id="{85DF3892-EA1D-F1F8-E5AC-EA5FB89082B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6FE30F0-AC11-1DC6-C100-38EE45451184}"/>
              </a:ext>
            </a:extLst>
          </p:cNvPr>
          <p:cNvSpPr>
            <a:spLocks noGrp="1"/>
          </p:cNvSpPr>
          <p:nvPr>
            <p:ph type="sldNum" sz="quarter" idx="10"/>
          </p:nvPr>
        </p:nvSpPr>
        <p:spPr/>
        <p:txBody>
          <a:bodyPr/>
          <a:lstStyle/>
          <a:p>
            <a:fld id="{BB936EA6-75EA-BC43-847D-098704264B3C}" type="slidenum">
              <a:rPr lang="en-US" smtClean="0"/>
              <a:pPr/>
              <a:t>4</a:t>
            </a:fld>
            <a:endParaRPr lang="en-US" sz="1400"/>
          </a:p>
        </p:txBody>
      </p:sp>
      <p:pic>
        <p:nvPicPr>
          <p:cNvPr id="3074" name="Picture 2">
            <a:extLst>
              <a:ext uri="{FF2B5EF4-FFF2-40B4-BE49-F238E27FC236}">
                <a16:creationId xmlns:a16="http://schemas.microsoft.com/office/drawing/2014/main" id="{1D82D063-8091-35B7-AC59-10A5665CF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5" y="809625"/>
            <a:ext cx="5886450" cy="56673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A1516E8-AB2F-E03E-EBB6-CF0FA4AA0C15}"/>
              </a:ext>
            </a:extLst>
          </p:cNvPr>
          <p:cNvSpPr txBox="1"/>
          <p:nvPr/>
        </p:nvSpPr>
        <p:spPr>
          <a:xfrm>
            <a:off x="565767" y="5721993"/>
            <a:ext cx="4910138" cy="276999"/>
          </a:xfrm>
          <a:prstGeom prst="rect">
            <a:avLst/>
          </a:prstGeom>
          <a:noFill/>
        </p:spPr>
        <p:txBody>
          <a:bodyPr wrap="square">
            <a:spAutoFit/>
          </a:bodyPr>
          <a:lstStyle/>
          <a:p>
            <a:r>
              <a:rPr lang="en-US" sz="1200" dirty="0"/>
              <a:t>https://en.wikipedia.org/wiki/Merge_sort</a:t>
            </a:r>
          </a:p>
        </p:txBody>
      </p:sp>
    </p:spTree>
    <p:extLst>
      <p:ext uri="{BB962C8B-B14F-4D97-AF65-F5344CB8AC3E}">
        <p14:creationId xmlns:p14="http://schemas.microsoft.com/office/powerpoint/2010/main" val="76344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C763B-D9C8-8653-E891-CF454F13E704}"/>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9CD6C65E-13E2-4E9D-A7F7-BCB1151B18CF}"/>
              </a:ext>
            </a:extLst>
          </p:cNvPr>
          <p:cNvSpPr>
            <a:spLocks noGrp="1"/>
          </p:cNvSpPr>
          <p:nvPr>
            <p:ph type="sldNum" sz="quarter" idx="10"/>
          </p:nvPr>
        </p:nvSpPr>
        <p:spPr/>
        <p:txBody>
          <a:bodyPr/>
          <a:lstStyle/>
          <a:p>
            <a:fld id="{BB936EA6-75EA-BC43-847D-098704264B3C}" type="slidenum">
              <a:rPr lang="en-US" smtClean="0"/>
              <a:pPr/>
              <a:t>5</a:t>
            </a:fld>
            <a:endParaRPr lang="en-US" sz="1400"/>
          </a:p>
        </p:txBody>
      </p:sp>
      <p:pic>
        <p:nvPicPr>
          <p:cNvPr id="4100" name="Picture 4">
            <a:extLst>
              <a:ext uri="{FF2B5EF4-FFF2-40B4-BE49-F238E27FC236}">
                <a16:creationId xmlns:a16="http://schemas.microsoft.com/office/drawing/2014/main" id="{3685CD39-3CDF-7BBE-1C3A-044E1D9E0C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990600"/>
            <a:ext cx="77470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946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91D1-70EB-CA15-AFB7-FFB0F038337B}"/>
              </a:ext>
            </a:extLst>
          </p:cNvPr>
          <p:cNvSpPr>
            <a:spLocks noGrp="1"/>
          </p:cNvSpPr>
          <p:nvPr>
            <p:ph type="title"/>
          </p:nvPr>
        </p:nvSpPr>
        <p:spPr/>
        <p:txBody>
          <a:bodyPr/>
          <a:lstStyle/>
          <a:p>
            <a:r>
              <a:rPr lang="en-US" dirty="0"/>
              <a:t>Merge sort </a:t>
            </a:r>
            <a:r>
              <a:rPr lang="en-US" dirty="0" err="1"/>
              <a:t>psudocode</a:t>
            </a:r>
            <a:endParaRPr lang="en-US" dirty="0"/>
          </a:p>
        </p:txBody>
      </p:sp>
      <p:sp>
        <p:nvSpPr>
          <p:cNvPr id="4" name="Slide Number Placeholder 3">
            <a:extLst>
              <a:ext uri="{FF2B5EF4-FFF2-40B4-BE49-F238E27FC236}">
                <a16:creationId xmlns:a16="http://schemas.microsoft.com/office/drawing/2014/main" id="{3C6210FA-E51B-CC41-BD6F-56F2B081945F}"/>
              </a:ext>
            </a:extLst>
          </p:cNvPr>
          <p:cNvSpPr>
            <a:spLocks noGrp="1"/>
          </p:cNvSpPr>
          <p:nvPr>
            <p:ph type="sldNum" sz="quarter" idx="10"/>
          </p:nvPr>
        </p:nvSpPr>
        <p:spPr/>
        <p:txBody>
          <a:bodyPr/>
          <a:lstStyle/>
          <a:p>
            <a:fld id="{BB936EA6-75EA-BC43-847D-098704264B3C}" type="slidenum">
              <a:rPr lang="en-US" smtClean="0"/>
              <a:pPr/>
              <a:t>6</a:t>
            </a:fld>
            <a:endParaRPr lang="en-US" sz="1400"/>
          </a:p>
        </p:txBody>
      </p:sp>
      <p:pic>
        <p:nvPicPr>
          <p:cNvPr id="1026" name="Picture 2" descr="enter image description here">
            <a:extLst>
              <a:ext uri="{FF2B5EF4-FFF2-40B4-BE49-F238E27FC236}">
                <a16:creationId xmlns:a16="http://schemas.microsoft.com/office/drawing/2014/main" id="{8FCD6ED9-792B-CE4C-1281-9C211638005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914400" y="1143000"/>
            <a:ext cx="4951476" cy="2895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85BA557-D020-CCAA-5E66-D97F6C797B28}"/>
              </a:ext>
            </a:extLst>
          </p:cNvPr>
          <p:cNvSpPr txBox="1"/>
          <p:nvPr/>
        </p:nvSpPr>
        <p:spPr>
          <a:xfrm>
            <a:off x="914400" y="4038600"/>
            <a:ext cx="4572000" cy="923330"/>
          </a:xfrm>
          <a:prstGeom prst="rect">
            <a:avLst/>
          </a:prstGeom>
          <a:noFill/>
        </p:spPr>
        <p:txBody>
          <a:bodyPr wrap="square">
            <a:spAutoFit/>
          </a:bodyPr>
          <a:lstStyle/>
          <a:p>
            <a:r>
              <a:rPr lang="en-US" dirty="0"/>
              <a:t>https://stackoverflow.com/questions/66284003/problem-implementing-merge-sort-from-pseudo-code-python</a:t>
            </a:r>
          </a:p>
        </p:txBody>
      </p:sp>
    </p:spTree>
    <p:extLst>
      <p:ext uri="{BB962C8B-B14F-4D97-AF65-F5344CB8AC3E}">
        <p14:creationId xmlns:p14="http://schemas.microsoft.com/office/powerpoint/2010/main" val="225932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91D1-70EB-CA15-AFB7-FFB0F038337B}"/>
              </a:ext>
            </a:extLst>
          </p:cNvPr>
          <p:cNvSpPr>
            <a:spLocks noGrp="1"/>
          </p:cNvSpPr>
          <p:nvPr>
            <p:ph type="title"/>
          </p:nvPr>
        </p:nvSpPr>
        <p:spPr/>
        <p:txBody>
          <a:bodyPr/>
          <a:lstStyle/>
          <a:p>
            <a:r>
              <a:rPr lang="en-US" dirty="0"/>
              <a:t>Merge sort </a:t>
            </a:r>
            <a:r>
              <a:rPr lang="en-US" dirty="0" err="1"/>
              <a:t>psudocode</a:t>
            </a:r>
            <a:endParaRPr lang="en-US" dirty="0"/>
          </a:p>
        </p:txBody>
      </p:sp>
      <p:sp>
        <p:nvSpPr>
          <p:cNvPr id="4" name="Slide Number Placeholder 3">
            <a:extLst>
              <a:ext uri="{FF2B5EF4-FFF2-40B4-BE49-F238E27FC236}">
                <a16:creationId xmlns:a16="http://schemas.microsoft.com/office/drawing/2014/main" id="{3C6210FA-E51B-CC41-BD6F-56F2B081945F}"/>
              </a:ext>
            </a:extLst>
          </p:cNvPr>
          <p:cNvSpPr>
            <a:spLocks noGrp="1"/>
          </p:cNvSpPr>
          <p:nvPr>
            <p:ph type="sldNum" sz="quarter" idx="10"/>
          </p:nvPr>
        </p:nvSpPr>
        <p:spPr/>
        <p:txBody>
          <a:bodyPr/>
          <a:lstStyle/>
          <a:p>
            <a:fld id="{BB936EA6-75EA-BC43-847D-098704264B3C}" type="slidenum">
              <a:rPr lang="en-US" smtClean="0"/>
              <a:pPr/>
              <a:t>7</a:t>
            </a:fld>
            <a:endParaRPr lang="en-US" sz="1400"/>
          </a:p>
        </p:txBody>
      </p:sp>
      <p:pic>
        <p:nvPicPr>
          <p:cNvPr id="1026" name="Picture 2" descr="enter image description here">
            <a:extLst>
              <a:ext uri="{FF2B5EF4-FFF2-40B4-BE49-F238E27FC236}">
                <a16:creationId xmlns:a16="http://schemas.microsoft.com/office/drawing/2014/main" id="{8FCD6ED9-792B-CE4C-1281-9C211638005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914400" y="1143000"/>
            <a:ext cx="4951476" cy="2895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85BA557-D020-CCAA-5E66-D97F6C797B28}"/>
              </a:ext>
            </a:extLst>
          </p:cNvPr>
          <p:cNvSpPr txBox="1"/>
          <p:nvPr/>
        </p:nvSpPr>
        <p:spPr>
          <a:xfrm>
            <a:off x="914400" y="4038600"/>
            <a:ext cx="4572000" cy="923330"/>
          </a:xfrm>
          <a:prstGeom prst="rect">
            <a:avLst/>
          </a:prstGeom>
          <a:noFill/>
        </p:spPr>
        <p:txBody>
          <a:bodyPr wrap="square">
            <a:spAutoFit/>
          </a:bodyPr>
          <a:lstStyle/>
          <a:p>
            <a:r>
              <a:rPr lang="en-US" dirty="0"/>
              <a:t>https://stackoverflow.com/questions/66284003/problem-implementing-merge-sort-from-pseudo-code-python</a:t>
            </a:r>
          </a:p>
        </p:txBody>
      </p:sp>
      <p:grpSp>
        <p:nvGrpSpPr>
          <p:cNvPr id="20" name="Group 19">
            <a:extLst>
              <a:ext uri="{FF2B5EF4-FFF2-40B4-BE49-F238E27FC236}">
                <a16:creationId xmlns:a16="http://schemas.microsoft.com/office/drawing/2014/main" id="{2E5B4431-B58C-ED74-B163-43A00FB44F7C}"/>
              </a:ext>
            </a:extLst>
          </p:cNvPr>
          <p:cNvGrpSpPr/>
          <p:nvPr/>
        </p:nvGrpSpPr>
        <p:grpSpPr>
          <a:xfrm>
            <a:off x="4351100" y="1295116"/>
            <a:ext cx="2667000" cy="457200"/>
            <a:chOff x="6172200" y="1295400"/>
            <a:chExt cx="2667000" cy="457200"/>
          </a:xfrm>
        </p:grpSpPr>
        <p:sp>
          <p:nvSpPr>
            <p:cNvPr id="12" name="Rectangle: Rounded Corners 11">
              <a:extLst>
                <a:ext uri="{FF2B5EF4-FFF2-40B4-BE49-F238E27FC236}">
                  <a16:creationId xmlns:a16="http://schemas.microsoft.com/office/drawing/2014/main" id="{073A1709-EC1A-7028-3BE2-D228BF755EC7}"/>
                </a:ext>
              </a:extLst>
            </p:cNvPr>
            <p:cNvSpPr/>
            <p:nvPr/>
          </p:nvSpPr>
          <p:spPr bwMode="auto">
            <a:xfrm rot="10800000">
              <a:off x="6189133" y="1308100"/>
              <a:ext cx="1354667" cy="444500"/>
            </a:xfrm>
            <a:prstGeom prst="roundRect">
              <a:avLst>
                <a:gd name="adj" fmla="val 0"/>
              </a:avLst>
            </a:prstGeom>
            <a:solidFill>
              <a:srgbClr val="92D050"/>
            </a:solidFill>
            <a:ln w="15875" cap="flat" cmpd="sng" algn="ctr">
              <a:no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13" name="Rectangle: Rounded Corners 12">
              <a:extLst>
                <a:ext uri="{FF2B5EF4-FFF2-40B4-BE49-F238E27FC236}">
                  <a16:creationId xmlns:a16="http://schemas.microsoft.com/office/drawing/2014/main" id="{7207D93D-4939-A3F3-4B38-E82B7A62D125}"/>
                </a:ext>
              </a:extLst>
            </p:cNvPr>
            <p:cNvSpPr/>
            <p:nvPr/>
          </p:nvSpPr>
          <p:spPr bwMode="auto">
            <a:xfrm>
              <a:off x="7543800" y="1295400"/>
              <a:ext cx="1289003" cy="457200"/>
            </a:xfrm>
            <a:prstGeom prst="roundRect">
              <a:avLst>
                <a:gd name="adj" fmla="val 0"/>
              </a:avLst>
            </a:prstGeom>
            <a:solidFill>
              <a:srgbClr val="C189F7"/>
            </a:solidFill>
            <a:ln w="15875" cap="flat" cmpd="sng" algn="ctr">
              <a:no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9" name="Rectangle: Rounded Corners 8">
              <a:extLst>
                <a:ext uri="{FF2B5EF4-FFF2-40B4-BE49-F238E27FC236}">
                  <a16:creationId xmlns:a16="http://schemas.microsoft.com/office/drawing/2014/main" id="{9AE42902-DA81-3E1C-907D-D03C42086ABA}"/>
                </a:ext>
              </a:extLst>
            </p:cNvPr>
            <p:cNvSpPr/>
            <p:nvPr/>
          </p:nvSpPr>
          <p:spPr bwMode="auto">
            <a:xfrm>
              <a:off x="6172200" y="1295400"/>
              <a:ext cx="2667000" cy="457200"/>
            </a:xfrm>
            <a:prstGeom prst="roundRect">
              <a:avLst/>
            </a:prstGeom>
            <a:noFill/>
            <a:ln w="38100"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grpSp>
      <p:grpSp>
        <p:nvGrpSpPr>
          <p:cNvPr id="21" name="Group 20">
            <a:extLst>
              <a:ext uri="{FF2B5EF4-FFF2-40B4-BE49-F238E27FC236}">
                <a16:creationId xmlns:a16="http://schemas.microsoft.com/office/drawing/2014/main" id="{587A6DF9-FD8D-4C3E-D6EF-9786C9DB29D0}"/>
              </a:ext>
            </a:extLst>
          </p:cNvPr>
          <p:cNvGrpSpPr/>
          <p:nvPr/>
        </p:nvGrpSpPr>
        <p:grpSpPr>
          <a:xfrm>
            <a:off x="5350170" y="2279886"/>
            <a:ext cx="1354667" cy="457200"/>
            <a:chOff x="5892033" y="2362200"/>
            <a:chExt cx="1354667" cy="457200"/>
          </a:xfrm>
        </p:grpSpPr>
        <p:sp>
          <p:nvSpPr>
            <p:cNvPr id="10" name="Rectangle: Rounded Corners 9">
              <a:extLst>
                <a:ext uri="{FF2B5EF4-FFF2-40B4-BE49-F238E27FC236}">
                  <a16:creationId xmlns:a16="http://schemas.microsoft.com/office/drawing/2014/main" id="{448EF4DB-5EE1-7427-9EC6-219E86E89D92}"/>
                </a:ext>
              </a:extLst>
            </p:cNvPr>
            <p:cNvSpPr/>
            <p:nvPr/>
          </p:nvSpPr>
          <p:spPr bwMode="auto">
            <a:xfrm>
              <a:off x="5892033" y="2362200"/>
              <a:ext cx="1354667" cy="457200"/>
            </a:xfrm>
            <a:prstGeom prst="roundRect">
              <a:avLst/>
            </a:prstGeom>
            <a:solidFill>
              <a:srgbClr val="92D050"/>
            </a:solidFill>
            <a:ln w="158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cxnSp>
          <p:nvCxnSpPr>
            <p:cNvPr id="15" name="Straight Arrow Connector 14">
              <a:extLst>
                <a:ext uri="{FF2B5EF4-FFF2-40B4-BE49-F238E27FC236}">
                  <a16:creationId xmlns:a16="http://schemas.microsoft.com/office/drawing/2014/main" id="{B1EC89F9-ADF3-0CF7-2474-02F78610AC40}"/>
                </a:ext>
              </a:extLst>
            </p:cNvPr>
            <p:cNvCxnSpPr/>
            <p:nvPr/>
          </p:nvCxnSpPr>
          <p:spPr bwMode="auto">
            <a:xfrm>
              <a:off x="6172200" y="2590800"/>
              <a:ext cx="914400"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grpSp>
      <p:grpSp>
        <p:nvGrpSpPr>
          <p:cNvPr id="22" name="Group 21">
            <a:extLst>
              <a:ext uri="{FF2B5EF4-FFF2-40B4-BE49-F238E27FC236}">
                <a16:creationId xmlns:a16="http://schemas.microsoft.com/office/drawing/2014/main" id="{E5669400-A0C8-97B9-F8AF-A6041CE19EFF}"/>
              </a:ext>
            </a:extLst>
          </p:cNvPr>
          <p:cNvGrpSpPr/>
          <p:nvPr/>
        </p:nvGrpSpPr>
        <p:grpSpPr>
          <a:xfrm>
            <a:off x="5698555" y="2821176"/>
            <a:ext cx="1354667" cy="457200"/>
            <a:chOff x="5892034" y="2905267"/>
            <a:chExt cx="1354667" cy="457200"/>
          </a:xfrm>
        </p:grpSpPr>
        <p:sp>
          <p:nvSpPr>
            <p:cNvPr id="11" name="Rectangle: Rounded Corners 10">
              <a:extLst>
                <a:ext uri="{FF2B5EF4-FFF2-40B4-BE49-F238E27FC236}">
                  <a16:creationId xmlns:a16="http://schemas.microsoft.com/office/drawing/2014/main" id="{B60280CC-0D60-5A99-1FFE-D3ED2BA222AB}"/>
                </a:ext>
              </a:extLst>
            </p:cNvPr>
            <p:cNvSpPr/>
            <p:nvPr/>
          </p:nvSpPr>
          <p:spPr bwMode="auto">
            <a:xfrm>
              <a:off x="5892034" y="2905267"/>
              <a:ext cx="1354667" cy="457200"/>
            </a:xfrm>
            <a:prstGeom prst="roundRect">
              <a:avLst/>
            </a:prstGeom>
            <a:solidFill>
              <a:srgbClr val="C189F7"/>
            </a:solidFill>
            <a:ln w="158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cxnSp>
          <p:nvCxnSpPr>
            <p:cNvPr id="16" name="Straight Arrow Connector 15">
              <a:extLst>
                <a:ext uri="{FF2B5EF4-FFF2-40B4-BE49-F238E27FC236}">
                  <a16:creationId xmlns:a16="http://schemas.microsoft.com/office/drawing/2014/main" id="{501BED62-B674-172B-A01B-DB3593561627}"/>
                </a:ext>
              </a:extLst>
            </p:cNvPr>
            <p:cNvCxnSpPr/>
            <p:nvPr/>
          </p:nvCxnSpPr>
          <p:spPr bwMode="auto">
            <a:xfrm>
              <a:off x="6172200" y="3090649"/>
              <a:ext cx="914400"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grpSp>
      <p:sp>
        <p:nvSpPr>
          <p:cNvPr id="17" name="Rectangle: Rounded Corners 16">
            <a:extLst>
              <a:ext uri="{FF2B5EF4-FFF2-40B4-BE49-F238E27FC236}">
                <a16:creationId xmlns:a16="http://schemas.microsoft.com/office/drawing/2014/main" id="{6AF57F5A-EF53-DCA9-1C52-7440B287A560}"/>
              </a:ext>
            </a:extLst>
          </p:cNvPr>
          <p:cNvSpPr/>
          <p:nvPr/>
        </p:nvSpPr>
        <p:spPr bwMode="auto">
          <a:xfrm>
            <a:off x="4876800" y="3362467"/>
            <a:ext cx="2667000" cy="457200"/>
          </a:xfrm>
          <a:prstGeom prst="roundRect">
            <a:avLst/>
          </a:prstGeom>
          <a:gradFill>
            <a:gsLst>
              <a:gs pos="50000">
                <a:srgbClr val="AAE571"/>
              </a:gs>
              <a:gs pos="0">
                <a:srgbClr val="AAE571"/>
              </a:gs>
              <a:gs pos="100000">
                <a:srgbClr val="AAE571"/>
              </a:gs>
              <a:gs pos="22000">
                <a:srgbClr val="7D3FAE"/>
              </a:gs>
              <a:gs pos="75000">
                <a:srgbClr val="7D3FAE"/>
              </a:gs>
            </a:gsLst>
            <a:lin ang="10800000" scaled="0"/>
          </a:gradFill>
          <a:ln w="38100"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cxnSp>
        <p:nvCxnSpPr>
          <p:cNvPr id="19" name="Straight Arrow Connector 18">
            <a:extLst>
              <a:ext uri="{FF2B5EF4-FFF2-40B4-BE49-F238E27FC236}">
                <a16:creationId xmlns:a16="http://schemas.microsoft.com/office/drawing/2014/main" id="{5423FE21-2C56-EF3E-C200-32A1CE2E27CB}"/>
              </a:ext>
            </a:extLst>
          </p:cNvPr>
          <p:cNvCxnSpPr/>
          <p:nvPr/>
        </p:nvCxnSpPr>
        <p:spPr bwMode="auto">
          <a:xfrm>
            <a:off x="5118621" y="3591067"/>
            <a:ext cx="2133600"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Tree>
    <p:extLst>
      <p:ext uri="{BB962C8B-B14F-4D97-AF65-F5344CB8AC3E}">
        <p14:creationId xmlns:p14="http://schemas.microsoft.com/office/powerpoint/2010/main" val="345854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91D1-70EB-CA15-AFB7-FFB0F038337B}"/>
              </a:ext>
            </a:extLst>
          </p:cNvPr>
          <p:cNvSpPr>
            <a:spLocks noGrp="1"/>
          </p:cNvSpPr>
          <p:nvPr>
            <p:ph type="title"/>
          </p:nvPr>
        </p:nvSpPr>
        <p:spPr/>
        <p:txBody>
          <a:bodyPr/>
          <a:lstStyle/>
          <a:p>
            <a:r>
              <a:rPr lang="en-US" dirty="0"/>
              <a:t>Merge sort </a:t>
            </a:r>
            <a:r>
              <a:rPr lang="en-US" dirty="0" err="1"/>
              <a:t>psudocode</a:t>
            </a:r>
            <a:endParaRPr lang="en-US" dirty="0"/>
          </a:p>
        </p:txBody>
      </p:sp>
      <p:sp>
        <p:nvSpPr>
          <p:cNvPr id="4" name="Slide Number Placeholder 3">
            <a:extLst>
              <a:ext uri="{FF2B5EF4-FFF2-40B4-BE49-F238E27FC236}">
                <a16:creationId xmlns:a16="http://schemas.microsoft.com/office/drawing/2014/main" id="{3C6210FA-E51B-CC41-BD6F-56F2B081945F}"/>
              </a:ext>
            </a:extLst>
          </p:cNvPr>
          <p:cNvSpPr>
            <a:spLocks noGrp="1"/>
          </p:cNvSpPr>
          <p:nvPr>
            <p:ph type="sldNum" sz="quarter" idx="10"/>
          </p:nvPr>
        </p:nvSpPr>
        <p:spPr/>
        <p:txBody>
          <a:bodyPr/>
          <a:lstStyle/>
          <a:p>
            <a:fld id="{BB936EA6-75EA-BC43-847D-098704264B3C}" type="slidenum">
              <a:rPr lang="en-US" smtClean="0"/>
              <a:pPr/>
              <a:t>8</a:t>
            </a:fld>
            <a:endParaRPr lang="en-US" sz="1400"/>
          </a:p>
        </p:txBody>
      </p:sp>
      <p:pic>
        <p:nvPicPr>
          <p:cNvPr id="2050" name="Picture 2" descr="enter image description here">
            <a:extLst>
              <a:ext uri="{FF2B5EF4-FFF2-40B4-BE49-F238E27FC236}">
                <a16:creationId xmlns:a16="http://schemas.microsoft.com/office/drawing/2014/main" id="{66C9ADD6-3953-512A-0294-E47C69136D0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81000" y="877711"/>
            <a:ext cx="6019800" cy="5970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22C51FF-524C-2A7A-E78A-8EBCB5C5D691}"/>
              </a:ext>
            </a:extLst>
          </p:cNvPr>
          <p:cNvSpPr txBox="1"/>
          <p:nvPr/>
        </p:nvSpPr>
        <p:spPr>
          <a:xfrm>
            <a:off x="4343400" y="5110350"/>
            <a:ext cx="4572000" cy="923330"/>
          </a:xfrm>
          <a:prstGeom prst="rect">
            <a:avLst/>
          </a:prstGeom>
          <a:noFill/>
        </p:spPr>
        <p:txBody>
          <a:bodyPr wrap="square">
            <a:spAutoFit/>
          </a:bodyPr>
          <a:lstStyle/>
          <a:p>
            <a:r>
              <a:rPr lang="en-US" dirty="0"/>
              <a:t>https://stackoverflow.com/questions/66284003/problem-implementing-merge-sort-from-pseudo-code-python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56AE079-4CC1-BF35-46CC-CDB9B332C8EF}"/>
                  </a:ext>
                </a:extLst>
              </p:cNvPr>
              <p:cNvSpPr txBox="1"/>
              <p:nvPr/>
            </p:nvSpPr>
            <p:spPr>
              <a:xfrm>
                <a:off x="4495800" y="3591300"/>
                <a:ext cx="4141034" cy="369332"/>
              </a:xfrm>
              <a:prstGeom prst="rect">
                <a:avLst/>
              </a:prstGeom>
              <a:noFill/>
            </p:spPr>
            <p:txBody>
              <a:bodyPr wrap="square" rtlCol="0">
                <a:spAutoFit/>
              </a:bodyPr>
              <a:lstStyle/>
              <a:p>
                <a:pPr algn="r" rtl="1"/>
                <a:r>
                  <a:rPr lang="fa-IR" dirty="0"/>
                  <a:t>مرتبه زمانی الگوریتم </a:t>
                </a:r>
                <a:r>
                  <a:rPr lang="en-US" dirty="0"/>
                  <a:t>merge</a:t>
                </a:r>
                <a:r>
                  <a:rPr lang="fa-IR" dirty="0"/>
                  <a:t> برابر با </a:t>
                </a:r>
                <a14:m>
                  <m:oMath xmlns:m="http://schemas.openxmlformats.org/officeDocument/2006/math">
                    <m:r>
                      <a:rPr lang="fa-IR" i="1" smtClean="0">
                        <a:latin typeface="Cambria Math" panose="02040503050406030204" pitchFamily="18" charset="0"/>
                        <a:ea typeface="Cambria Math" panose="02040503050406030204" pitchFamily="18" charset="0"/>
                      </a:rPr>
                      <m:t>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oMath>
                </a14:m>
                <a:r>
                  <a:rPr lang="fa-IR" dirty="0"/>
                  <a:t> است.</a:t>
                </a:r>
                <a:endParaRPr lang="en-US" dirty="0"/>
              </a:p>
            </p:txBody>
          </p:sp>
        </mc:Choice>
        <mc:Fallback xmlns="">
          <p:sp>
            <p:nvSpPr>
              <p:cNvPr id="6" name="TextBox 5">
                <a:extLst>
                  <a:ext uri="{FF2B5EF4-FFF2-40B4-BE49-F238E27FC236}">
                    <a16:creationId xmlns:a16="http://schemas.microsoft.com/office/drawing/2014/main" id="{356AE079-4CC1-BF35-46CC-CDB9B332C8EF}"/>
                  </a:ext>
                </a:extLst>
              </p:cNvPr>
              <p:cNvSpPr txBox="1">
                <a:spLocks noRot="1" noChangeAspect="1" noMove="1" noResize="1" noEditPoints="1" noAdjustHandles="1" noChangeArrowheads="1" noChangeShapeType="1" noTextEdit="1"/>
              </p:cNvSpPr>
              <p:nvPr/>
            </p:nvSpPr>
            <p:spPr>
              <a:xfrm>
                <a:off x="4495800" y="3591300"/>
                <a:ext cx="4141034" cy="369332"/>
              </a:xfrm>
              <a:prstGeom prst="rect">
                <a:avLst/>
              </a:prstGeom>
              <a:blipFill>
                <a:blip r:embed="rId4"/>
                <a:stretch>
                  <a:fillRect l="-295" t="-8197" r="-1178" b="-26230"/>
                </a:stretch>
              </a:blipFill>
            </p:spPr>
            <p:txBody>
              <a:bodyPr/>
              <a:lstStyle/>
              <a:p>
                <a:r>
                  <a:rPr lang="en-US">
                    <a:noFill/>
                  </a:rPr>
                  <a:t> </a:t>
                </a:r>
              </a:p>
            </p:txBody>
          </p:sp>
        </mc:Fallback>
      </mc:AlternateContent>
    </p:spTree>
    <p:extLst>
      <p:ext uri="{BB962C8B-B14F-4D97-AF65-F5344CB8AC3E}">
        <p14:creationId xmlns:p14="http://schemas.microsoft.com/office/powerpoint/2010/main" val="2301159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91D1-70EB-CA15-AFB7-FFB0F038337B}"/>
              </a:ext>
            </a:extLst>
          </p:cNvPr>
          <p:cNvSpPr>
            <a:spLocks noGrp="1"/>
          </p:cNvSpPr>
          <p:nvPr>
            <p:ph type="title"/>
          </p:nvPr>
        </p:nvSpPr>
        <p:spPr/>
        <p:txBody>
          <a:bodyPr/>
          <a:lstStyle/>
          <a:p>
            <a:r>
              <a:rPr lang="en-US" dirty="0"/>
              <a:t>Merge sort </a:t>
            </a:r>
            <a:r>
              <a:rPr lang="en-US" dirty="0" err="1"/>
              <a:t>psudocode</a:t>
            </a:r>
            <a:endParaRPr lang="en-US" dirty="0"/>
          </a:p>
        </p:txBody>
      </p:sp>
      <p:sp>
        <p:nvSpPr>
          <p:cNvPr id="4" name="Slide Number Placeholder 3">
            <a:extLst>
              <a:ext uri="{FF2B5EF4-FFF2-40B4-BE49-F238E27FC236}">
                <a16:creationId xmlns:a16="http://schemas.microsoft.com/office/drawing/2014/main" id="{3C6210FA-E51B-CC41-BD6F-56F2B081945F}"/>
              </a:ext>
            </a:extLst>
          </p:cNvPr>
          <p:cNvSpPr>
            <a:spLocks noGrp="1"/>
          </p:cNvSpPr>
          <p:nvPr>
            <p:ph type="sldNum" sz="quarter" idx="10"/>
          </p:nvPr>
        </p:nvSpPr>
        <p:spPr/>
        <p:txBody>
          <a:bodyPr/>
          <a:lstStyle/>
          <a:p>
            <a:fld id="{BB936EA6-75EA-BC43-847D-098704264B3C}" type="slidenum">
              <a:rPr lang="en-US" smtClean="0"/>
              <a:pPr/>
              <a:t>9</a:t>
            </a:fld>
            <a:endParaRPr lang="en-US" sz="1400"/>
          </a:p>
        </p:txBody>
      </p:sp>
      <p:pic>
        <p:nvPicPr>
          <p:cNvPr id="2050" name="Picture 2" descr="enter image description here">
            <a:extLst>
              <a:ext uri="{FF2B5EF4-FFF2-40B4-BE49-F238E27FC236}">
                <a16:creationId xmlns:a16="http://schemas.microsoft.com/office/drawing/2014/main" id="{66C9ADD6-3953-512A-0294-E47C69136D0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4911" y="789286"/>
            <a:ext cx="6019800" cy="5970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22C51FF-524C-2A7A-E78A-8EBCB5C5D691}"/>
              </a:ext>
            </a:extLst>
          </p:cNvPr>
          <p:cNvSpPr txBox="1"/>
          <p:nvPr/>
        </p:nvSpPr>
        <p:spPr>
          <a:xfrm>
            <a:off x="1676400" y="6451684"/>
            <a:ext cx="7086600" cy="253916"/>
          </a:xfrm>
          <a:prstGeom prst="rect">
            <a:avLst/>
          </a:prstGeom>
          <a:noFill/>
        </p:spPr>
        <p:txBody>
          <a:bodyPr wrap="square">
            <a:spAutoFit/>
          </a:bodyPr>
          <a:lstStyle/>
          <a:p>
            <a:r>
              <a:rPr lang="en-US" sz="1050" dirty="0"/>
              <a:t>https://stackoverflow.com/questions/66284003/problem-implementing-merge-sort-from-pseudo-code-python</a:t>
            </a:r>
          </a:p>
        </p:txBody>
      </p:sp>
      <p:graphicFrame>
        <p:nvGraphicFramePr>
          <p:cNvPr id="10" name="Table 9">
            <a:extLst>
              <a:ext uri="{FF2B5EF4-FFF2-40B4-BE49-F238E27FC236}">
                <a16:creationId xmlns:a16="http://schemas.microsoft.com/office/drawing/2014/main" id="{65F43D84-485C-4682-EDD1-799F880BFBC8}"/>
              </a:ext>
            </a:extLst>
          </p:cNvPr>
          <p:cNvGraphicFramePr>
            <a:graphicFrameLocks noGrp="1"/>
          </p:cNvGraphicFramePr>
          <p:nvPr>
            <p:extLst>
              <p:ext uri="{D42A27DB-BD31-4B8C-83A1-F6EECF244321}">
                <p14:modId xmlns:p14="http://schemas.microsoft.com/office/powerpoint/2010/main" val="2346829074"/>
              </p:ext>
            </p:extLst>
          </p:nvPr>
        </p:nvGraphicFramePr>
        <p:xfrm>
          <a:off x="3048000" y="3863074"/>
          <a:ext cx="6096000" cy="741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725935053"/>
                    </a:ext>
                  </a:extLst>
                </a:gridCol>
                <a:gridCol w="609600">
                  <a:extLst>
                    <a:ext uri="{9D8B030D-6E8A-4147-A177-3AD203B41FA5}">
                      <a16:colId xmlns:a16="http://schemas.microsoft.com/office/drawing/2014/main" val="3973833484"/>
                    </a:ext>
                  </a:extLst>
                </a:gridCol>
                <a:gridCol w="609600">
                  <a:extLst>
                    <a:ext uri="{9D8B030D-6E8A-4147-A177-3AD203B41FA5}">
                      <a16:colId xmlns:a16="http://schemas.microsoft.com/office/drawing/2014/main" val="834765022"/>
                    </a:ext>
                  </a:extLst>
                </a:gridCol>
                <a:gridCol w="609600">
                  <a:extLst>
                    <a:ext uri="{9D8B030D-6E8A-4147-A177-3AD203B41FA5}">
                      <a16:colId xmlns:a16="http://schemas.microsoft.com/office/drawing/2014/main" val="1618213870"/>
                    </a:ext>
                  </a:extLst>
                </a:gridCol>
                <a:gridCol w="609600">
                  <a:extLst>
                    <a:ext uri="{9D8B030D-6E8A-4147-A177-3AD203B41FA5}">
                      <a16:colId xmlns:a16="http://schemas.microsoft.com/office/drawing/2014/main" val="1670174553"/>
                    </a:ext>
                  </a:extLst>
                </a:gridCol>
                <a:gridCol w="609600">
                  <a:extLst>
                    <a:ext uri="{9D8B030D-6E8A-4147-A177-3AD203B41FA5}">
                      <a16:colId xmlns:a16="http://schemas.microsoft.com/office/drawing/2014/main" val="2205968513"/>
                    </a:ext>
                  </a:extLst>
                </a:gridCol>
                <a:gridCol w="609600">
                  <a:extLst>
                    <a:ext uri="{9D8B030D-6E8A-4147-A177-3AD203B41FA5}">
                      <a16:colId xmlns:a16="http://schemas.microsoft.com/office/drawing/2014/main" val="3817766644"/>
                    </a:ext>
                  </a:extLst>
                </a:gridCol>
                <a:gridCol w="609600">
                  <a:extLst>
                    <a:ext uri="{9D8B030D-6E8A-4147-A177-3AD203B41FA5}">
                      <a16:colId xmlns:a16="http://schemas.microsoft.com/office/drawing/2014/main" val="3856248229"/>
                    </a:ext>
                  </a:extLst>
                </a:gridCol>
                <a:gridCol w="609600">
                  <a:extLst>
                    <a:ext uri="{9D8B030D-6E8A-4147-A177-3AD203B41FA5}">
                      <a16:colId xmlns:a16="http://schemas.microsoft.com/office/drawing/2014/main" val="2176902411"/>
                    </a:ext>
                  </a:extLst>
                </a:gridCol>
                <a:gridCol w="609600">
                  <a:extLst>
                    <a:ext uri="{9D8B030D-6E8A-4147-A177-3AD203B41FA5}">
                      <a16:colId xmlns:a16="http://schemas.microsoft.com/office/drawing/2014/main" val="3481054489"/>
                    </a:ext>
                  </a:extLst>
                </a:gridCol>
              </a:tblGrid>
              <a:tr h="370840">
                <a:tc>
                  <a:txBody>
                    <a:bodyPr/>
                    <a:lstStyle/>
                    <a:p>
                      <a:r>
                        <a:rPr lang="en-US" dirty="0"/>
                        <a:t>p</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dirty="0"/>
                        <a:t>q</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r</a:t>
                      </a:r>
                    </a:p>
                  </a:txBody>
                  <a:tcPr/>
                </a:tc>
                <a:extLst>
                  <a:ext uri="{0D108BD9-81ED-4DB2-BD59-A6C34878D82A}">
                    <a16:rowId xmlns:a16="http://schemas.microsoft.com/office/drawing/2014/main" val="1010950686"/>
                  </a:ext>
                </a:extLst>
              </a:tr>
              <a:tr h="370840">
                <a:tc>
                  <a:txBody>
                    <a:bodyPr/>
                    <a:lstStyle/>
                    <a:p>
                      <a:r>
                        <a:rPr lang="en-US" dirty="0"/>
                        <a:t>2</a:t>
                      </a:r>
                    </a:p>
                  </a:txBody>
                  <a:tcPr>
                    <a:solidFill>
                      <a:srgbClr val="C189F7"/>
                    </a:solidFill>
                  </a:tcPr>
                </a:tc>
                <a:tc>
                  <a:txBody>
                    <a:bodyPr/>
                    <a:lstStyle/>
                    <a:p>
                      <a:r>
                        <a:rPr lang="en-US" dirty="0"/>
                        <a:t>4</a:t>
                      </a:r>
                    </a:p>
                  </a:txBody>
                  <a:tcPr>
                    <a:solidFill>
                      <a:srgbClr val="C189F7"/>
                    </a:solidFill>
                  </a:tcPr>
                </a:tc>
                <a:tc>
                  <a:txBody>
                    <a:bodyPr/>
                    <a:lstStyle/>
                    <a:p>
                      <a:r>
                        <a:rPr lang="en-US" dirty="0"/>
                        <a:t>6</a:t>
                      </a:r>
                    </a:p>
                  </a:txBody>
                  <a:tcPr>
                    <a:solidFill>
                      <a:srgbClr val="C189F7"/>
                    </a:solidFill>
                  </a:tcPr>
                </a:tc>
                <a:tc>
                  <a:txBody>
                    <a:bodyPr/>
                    <a:lstStyle/>
                    <a:p>
                      <a:r>
                        <a:rPr lang="en-US" dirty="0"/>
                        <a:t>9</a:t>
                      </a:r>
                    </a:p>
                  </a:txBody>
                  <a:tcPr>
                    <a:solidFill>
                      <a:srgbClr val="C189F7"/>
                    </a:solidFill>
                  </a:tcPr>
                </a:tc>
                <a:tc>
                  <a:txBody>
                    <a:bodyPr/>
                    <a:lstStyle/>
                    <a:p>
                      <a:r>
                        <a:rPr lang="en-US" dirty="0"/>
                        <a:t>24</a:t>
                      </a:r>
                    </a:p>
                  </a:txBody>
                  <a:tcPr>
                    <a:solidFill>
                      <a:srgbClr val="C189F7"/>
                    </a:solidFill>
                  </a:tcPr>
                </a:tc>
                <a:tc>
                  <a:txBody>
                    <a:bodyPr/>
                    <a:lstStyle/>
                    <a:p>
                      <a:r>
                        <a:rPr lang="en-US" dirty="0"/>
                        <a:t>3</a:t>
                      </a:r>
                    </a:p>
                  </a:txBody>
                  <a:tcPr>
                    <a:solidFill>
                      <a:srgbClr val="92D050"/>
                    </a:solidFill>
                  </a:tcPr>
                </a:tc>
                <a:tc>
                  <a:txBody>
                    <a:bodyPr/>
                    <a:lstStyle/>
                    <a:p>
                      <a:r>
                        <a:rPr lang="en-US" dirty="0"/>
                        <a:t>6</a:t>
                      </a:r>
                    </a:p>
                  </a:txBody>
                  <a:tcPr>
                    <a:solidFill>
                      <a:srgbClr val="92D050"/>
                    </a:solidFill>
                  </a:tcPr>
                </a:tc>
                <a:tc>
                  <a:txBody>
                    <a:bodyPr/>
                    <a:lstStyle/>
                    <a:p>
                      <a:r>
                        <a:rPr lang="en-US" dirty="0"/>
                        <a:t>41</a:t>
                      </a:r>
                    </a:p>
                  </a:txBody>
                  <a:tcPr>
                    <a:solidFill>
                      <a:srgbClr val="92D050"/>
                    </a:solidFill>
                  </a:tcPr>
                </a:tc>
                <a:tc>
                  <a:txBody>
                    <a:bodyPr/>
                    <a:lstStyle/>
                    <a:p>
                      <a:r>
                        <a:rPr lang="en-US" dirty="0"/>
                        <a:t>54</a:t>
                      </a:r>
                    </a:p>
                  </a:txBody>
                  <a:tcPr>
                    <a:solidFill>
                      <a:srgbClr val="92D050"/>
                    </a:solidFill>
                  </a:tcPr>
                </a:tc>
                <a:tc>
                  <a:txBody>
                    <a:bodyPr/>
                    <a:lstStyle/>
                    <a:p>
                      <a:r>
                        <a:rPr lang="en-US" dirty="0"/>
                        <a:t>77</a:t>
                      </a:r>
                    </a:p>
                  </a:txBody>
                  <a:tcPr>
                    <a:solidFill>
                      <a:srgbClr val="92D050"/>
                    </a:solidFill>
                  </a:tcPr>
                </a:tc>
                <a:extLst>
                  <a:ext uri="{0D108BD9-81ED-4DB2-BD59-A6C34878D82A}">
                    <a16:rowId xmlns:a16="http://schemas.microsoft.com/office/drawing/2014/main" val="932777542"/>
                  </a:ext>
                </a:extLst>
              </a:tr>
            </a:tbl>
          </a:graphicData>
        </a:graphic>
      </p:graphicFrame>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D1F1674-E46F-CD2B-6148-0EEC42DE1FF8}"/>
                  </a:ext>
                </a:extLst>
              </p:cNvPr>
              <p:cNvSpPr txBox="1"/>
              <p:nvPr/>
            </p:nvSpPr>
            <p:spPr>
              <a:xfrm>
                <a:off x="7017546" y="5206169"/>
                <a:ext cx="11287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xmlns="">
          <p:sp>
            <p:nvSpPr>
              <p:cNvPr id="12" name="TextBox 11">
                <a:extLst>
                  <a:ext uri="{FF2B5EF4-FFF2-40B4-BE49-F238E27FC236}">
                    <a16:creationId xmlns:a16="http://schemas.microsoft.com/office/drawing/2014/main" id="{CD1F1674-E46F-CD2B-6148-0EEC42DE1FF8}"/>
                  </a:ext>
                </a:extLst>
              </p:cNvPr>
              <p:cNvSpPr txBox="1">
                <a:spLocks noRot="1" noChangeAspect="1" noMove="1" noResize="1" noEditPoints="1" noAdjustHandles="1" noChangeArrowheads="1" noChangeShapeType="1" noTextEdit="1"/>
              </p:cNvSpPr>
              <p:nvPr/>
            </p:nvSpPr>
            <p:spPr>
              <a:xfrm>
                <a:off x="7017546" y="5206169"/>
                <a:ext cx="1128707" cy="276999"/>
              </a:xfrm>
              <a:prstGeom prst="rect">
                <a:avLst/>
              </a:prstGeom>
              <a:blipFill>
                <a:blip r:embed="rId4"/>
                <a:stretch>
                  <a:fillRect l="-2162" r="-4324" b="-20000"/>
                </a:stretch>
              </a:blipFill>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CF081652-4CBB-E38A-DF51-1A0C69824686}"/>
              </a:ext>
            </a:extLst>
          </p:cNvPr>
          <p:cNvSpPr/>
          <p:nvPr/>
        </p:nvSpPr>
        <p:spPr bwMode="auto">
          <a:xfrm rot="5400000">
            <a:off x="7358944" y="3429425"/>
            <a:ext cx="457200" cy="2983089"/>
          </a:xfrm>
          <a:prstGeom prst="rightBrace">
            <a:avLst/>
          </a:prstGeom>
          <a:solidFill>
            <a:schemeClr val="bg1"/>
          </a:solidFill>
          <a:ln w="19050" cap="flat" cmpd="sng" algn="ctr">
            <a:solidFill>
              <a:schemeClr val="tx1"/>
            </a:solidFill>
            <a:prstDash val="solid"/>
            <a:round/>
            <a:headEnd type="arrow" w="med" len="med"/>
            <a:tailEnd type="arrow"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14" name="Right Brace 13">
            <a:extLst>
              <a:ext uri="{FF2B5EF4-FFF2-40B4-BE49-F238E27FC236}">
                <a16:creationId xmlns:a16="http://schemas.microsoft.com/office/drawing/2014/main" id="{4C91C71B-C249-4477-CE98-1C1BE2775EBC}"/>
              </a:ext>
            </a:extLst>
          </p:cNvPr>
          <p:cNvSpPr/>
          <p:nvPr/>
        </p:nvSpPr>
        <p:spPr bwMode="auto">
          <a:xfrm rot="5400000">
            <a:off x="4272934" y="3452779"/>
            <a:ext cx="457200" cy="2983089"/>
          </a:xfrm>
          <a:prstGeom prst="rightBrace">
            <a:avLst/>
          </a:prstGeom>
          <a:solidFill>
            <a:schemeClr val="bg1"/>
          </a:solidFill>
          <a:ln w="19050" cap="flat" cmpd="sng" algn="ctr">
            <a:solidFill>
              <a:schemeClr val="tx1"/>
            </a:solidFill>
            <a:prstDash val="solid"/>
            <a:round/>
            <a:headEnd type="arrow" w="med" len="med"/>
            <a:tailEnd type="arrow"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0713E1A-82B6-FB41-A60F-770E062595BD}"/>
                  </a:ext>
                </a:extLst>
              </p:cNvPr>
              <p:cNvSpPr txBox="1"/>
              <p:nvPr/>
            </p:nvSpPr>
            <p:spPr>
              <a:xfrm>
                <a:off x="4007646" y="5322209"/>
                <a:ext cx="15481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xmlns="">
          <p:sp>
            <p:nvSpPr>
              <p:cNvPr id="15" name="TextBox 14">
                <a:extLst>
                  <a:ext uri="{FF2B5EF4-FFF2-40B4-BE49-F238E27FC236}">
                    <a16:creationId xmlns:a16="http://schemas.microsoft.com/office/drawing/2014/main" id="{50713E1A-82B6-FB41-A60F-770E062595BD}"/>
                  </a:ext>
                </a:extLst>
              </p:cNvPr>
              <p:cNvSpPr txBox="1">
                <a:spLocks noRot="1" noChangeAspect="1" noMove="1" noResize="1" noEditPoints="1" noAdjustHandles="1" noChangeArrowheads="1" noChangeShapeType="1" noTextEdit="1"/>
              </p:cNvSpPr>
              <p:nvPr/>
            </p:nvSpPr>
            <p:spPr>
              <a:xfrm>
                <a:off x="4007646" y="5322209"/>
                <a:ext cx="1548116" cy="276999"/>
              </a:xfrm>
              <a:prstGeom prst="rect">
                <a:avLst/>
              </a:prstGeom>
              <a:blipFill>
                <a:blip r:embed="rId5"/>
                <a:stretch>
                  <a:fillRect l="-1181" r="-2756" b="-26087"/>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E7456CBC-C63D-A71D-7E06-EA8BD1013DFE}"/>
              </a:ext>
            </a:extLst>
          </p:cNvPr>
          <p:cNvSpPr/>
          <p:nvPr/>
        </p:nvSpPr>
        <p:spPr bwMode="auto">
          <a:xfrm>
            <a:off x="914400" y="1838428"/>
            <a:ext cx="5078679" cy="295172"/>
          </a:xfrm>
          <a:prstGeom prst="rect">
            <a:avLst/>
          </a:prstGeom>
          <a:noFill/>
          <a:ln w="38100">
            <a:solidFill>
              <a:srgbClr val="009999"/>
            </a:solidFill>
            <a:headEnd type="oval"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cxnSp>
        <p:nvCxnSpPr>
          <p:cNvPr id="19" name="Straight Arrow Connector 18">
            <a:extLst>
              <a:ext uri="{FF2B5EF4-FFF2-40B4-BE49-F238E27FC236}">
                <a16:creationId xmlns:a16="http://schemas.microsoft.com/office/drawing/2014/main" id="{F613F401-631B-4D9C-E6F7-664EAE9788CA}"/>
              </a:ext>
            </a:extLst>
          </p:cNvPr>
          <p:cNvCxnSpPr/>
          <p:nvPr/>
        </p:nvCxnSpPr>
        <p:spPr bwMode="auto">
          <a:xfrm>
            <a:off x="3352800" y="4343400"/>
            <a:ext cx="2438400"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21" name="Straight Arrow Connector 20">
            <a:extLst>
              <a:ext uri="{FF2B5EF4-FFF2-40B4-BE49-F238E27FC236}">
                <a16:creationId xmlns:a16="http://schemas.microsoft.com/office/drawing/2014/main" id="{E8475F4B-51A2-23E3-9FCA-D34C1D3E8779}"/>
              </a:ext>
            </a:extLst>
          </p:cNvPr>
          <p:cNvCxnSpPr/>
          <p:nvPr/>
        </p:nvCxnSpPr>
        <p:spPr bwMode="auto">
          <a:xfrm>
            <a:off x="6324600" y="4343400"/>
            <a:ext cx="2362200"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Tree>
    <p:extLst>
      <p:ext uri="{BB962C8B-B14F-4D97-AF65-F5344CB8AC3E}">
        <p14:creationId xmlns:p14="http://schemas.microsoft.com/office/powerpoint/2010/main" val="3457094531"/>
      </p:ext>
    </p:extLst>
  </p:cSld>
  <p:clrMapOvr>
    <a:masterClrMapping/>
  </p:clrMapOvr>
</p:sld>
</file>

<file path=ppt/theme/theme1.xml><?xml version="1.0" encoding="utf-8"?>
<a:theme xmlns:a="http://schemas.openxmlformats.org/drawingml/2006/main" name="introalgsds">
  <a:themeElements>
    <a:clrScheme name="">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003399"/>
      </a:folHlink>
    </a:clrScheme>
    <a:fontScheme name="introalgsd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oval" w="med" len="med"/>
          <a:tailEnd type="triangle" w="med" len="med"/>
        </a:ln>
        <a:effec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1800" b="0" i="0" u="none" strike="noStrike" cap="none" normalizeH="0" baseline="0">
            <a:ln>
              <a:noFill/>
            </a:ln>
            <a:solidFill>
              <a:schemeClr val="tx1"/>
            </a:solidFill>
            <a:effectLst/>
            <a:latin typeface="Comic Sans MS"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oval" w="med" len="med"/>
          <a:tailEnd type="triangle" w="med" len="med"/>
        </a:ln>
        <a:effec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1800" b="0" i="0" u="none" strike="noStrike" cap="none" normalizeH="0" baseline="0">
            <a:ln>
              <a:noFill/>
            </a:ln>
            <a:solidFill>
              <a:schemeClr val="tx1"/>
            </a:solidFill>
            <a:effectLst/>
            <a:latin typeface="Comic Sans MS" charset="0"/>
          </a:defRPr>
        </a:defPPr>
      </a:lstStyle>
    </a:lnDef>
  </a:objectDefaults>
  <a:extraClrSchemeLst>
    <a:extraClrScheme>
      <a:clrScheme name="introalgsds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introalgsds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introalgsds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introalgsds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introalgsds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introalgsds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introalgsds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HD:Users:wayne:Documents:cos226-f05:introalgsds.pot</Template>
  <TotalTime>2985</TotalTime>
  <Words>2768</Words>
  <Application>Microsoft Office PowerPoint</Application>
  <PresentationFormat>On-screen Show (4:3)</PresentationFormat>
  <Paragraphs>224</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B Nazanin</vt:lpstr>
      <vt:lpstr>Cambria Math</vt:lpstr>
      <vt:lpstr>Comic Sans MS</vt:lpstr>
      <vt:lpstr>Monotype Sorts</vt:lpstr>
      <vt:lpstr>Times New Roman</vt:lpstr>
      <vt:lpstr>Wingdings</vt:lpstr>
      <vt:lpstr>introalgsds</vt:lpstr>
      <vt:lpstr>درس اول ساختار داده های علوم تحقیقات</vt:lpstr>
      <vt:lpstr>Merge Sort and Divide and Conquer Method</vt:lpstr>
      <vt:lpstr>Merge Sort and Divide and Conquer Method</vt:lpstr>
      <vt:lpstr>Merge sort</vt:lpstr>
      <vt:lpstr>PowerPoint Presentation</vt:lpstr>
      <vt:lpstr>Merge sort psudocode</vt:lpstr>
      <vt:lpstr>Merge sort psudocode</vt:lpstr>
      <vt:lpstr>Merge sort psudocode</vt:lpstr>
      <vt:lpstr>Merge sort psudocode</vt:lpstr>
      <vt:lpstr>صحت الگوریتم ادغام </vt:lpstr>
      <vt:lpstr>صحت الگوریتم ادغام</vt:lpstr>
      <vt:lpstr>صحت الگوریتم ادغام</vt:lpstr>
      <vt:lpstr>PowerPoint Presentation</vt:lpstr>
      <vt:lpstr>صحت الگوریتم ادغام</vt:lpstr>
      <vt:lpstr>مرتب سازی ادغامی</vt:lpstr>
      <vt:lpstr>مرتب سازی ادغامی</vt:lpstr>
      <vt:lpstr>مرتب سازی ادغامی / تحلیل و آنالیز الگوریتم</vt:lpstr>
      <vt:lpstr>PowerPoint Presentation</vt:lpstr>
      <vt:lpstr>PowerPoint Presentation</vt:lpstr>
      <vt:lpstr>تحلیل مرتب سازی ادغامی</vt:lpstr>
      <vt:lpstr>تکلیف داشنجو</vt:lpstr>
      <vt:lpstr>حل یک رابطه بازگشتی</vt:lpstr>
      <vt:lpstr>PowerPoint Presentation</vt:lpstr>
      <vt:lpstr>PowerPoint Presentation</vt:lpstr>
      <vt:lpstr>رشد توابع – مرتبه رشد</vt:lpstr>
      <vt:lpstr>رشد توابع – مرتبه رشد</vt:lpstr>
      <vt:lpstr>رشد توابع – مرتبه رشد</vt:lpstr>
      <vt:lpstr>نمادهای حدی</vt:lpstr>
      <vt:lpstr>نمادهای حدی</vt:lpstr>
      <vt:lpstr>PowerPoint Presentation</vt:lpstr>
      <vt:lpstr>نمادهای حدی big O</vt:lpstr>
      <vt:lpstr>نمادهای حدی big O</vt:lpstr>
      <vt:lpstr>نمادهای حدی big omega</vt:lpstr>
      <vt:lpstr>نمادهای حدی small o</vt:lpstr>
      <vt:lpstr>نمادهای حدی small omega</vt:lpstr>
      <vt:lpstr>PowerPoint Presentation</vt:lpstr>
      <vt:lpstr>PowerPoint Presentation</vt:lpstr>
      <vt:lpstr>Trichotomy سه بخشی بودن</vt:lpstr>
      <vt:lpstr>order of growth table</vt:lpstr>
    </vt:vector>
  </TitlesOfParts>
  <Manager/>
  <Company>Princeton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Insertion Sort</dc:title>
  <dc:subject/>
  <dc:creator>Kevin Wayne</dc:creator>
  <cp:keywords/>
  <dc:description/>
  <cp:lastModifiedBy>sepand</cp:lastModifiedBy>
  <cp:revision>344</cp:revision>
  <dcterms:created xsi:type="dcterms:W3CDTF">2010-03-25T13:40:02Z</dcterms:created>
  <dcterms:modified xsi:type="dcterms:W3CDTF">2024-10-04T15:41:29Z</dcterms:modified>
  <cp:category/>
</cp:coreProperties>
</file>