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1"/>
  </p:notesMasterIdLst>
  <p:handoutMasterIdLst>
    <p:handoutMasterId r:id="rId22"/>
  </p:handoutMasterIdLst>
  <p:sldIdLst>
    <p:sldId id="346" r:id="rId2"/>
    <p:sldId id="347" r:id="rId3"/>
    <p:sldId id="348" r:id="rId4"/>
    <p:sldId id="349" r:id="rId5"/>
    <p:sldId id="351" r:id="rId6"/>
    <p:sldId id="352" r:id="rId7"/>
    <p:sldId id="353" r:id="rId8"/>
    <p:sldId id="350" r:id="rId9"/>
    <p:sldId id="355" r:id="rId10"/>
    <p:sldId id="356" r:id="rId11"/>
    <p:sldId id="354" r:id="rId12"/>
    <p:sldId id="357" r:id="rId13"/>
    <p:sldId id="358" r:id="rId14"/>
    <p:sldId id="359" r:id="rId15"/>
    <p:sldId id="360" r:id="rId16"/>
    <p:sldId id="361" r:id="rId17"/>
    <p:sldId id="362" r:id="rId18"/>
    <p:sldId id="363" r:id="rId19"/>
    <p:sldId id="364" r:id="rId20"/>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Comic Sans MS" charset="0"/>
        <a:ea typeface="+mn-ea"/>
        <a:cs typeface="+mn-cs"/>
      </a:defRPr>
    </a:lvl1pPr>
    <a:lvl2pPr marL="457200" algn="l" rtl="0" eaLnBrk="0" fontAlgn="base" hangingPunct="0">
      <a:spcBef>
        <a:spcPct val="0"/>
      </a:spcBef>
      <a:spcAft>
        <a:spcPct val="0"/>
      </a:spcAft>
      <a:defRPr kumimoji="1" kern="1200">
        <a:solidFill>
          <a:schemeClr val="tx1"/>
        </a:solidFill>
        <a:latin typeface="Comic Sans MS" charset="0"/>
        <a:ea typeface="+mn-ea"/>
        <a:cs typeface="+mn-cs"/>
      </a:defRPr>
    </a:lvl2pPr>
    <a:lvl3pPr marL="914400" algn="l" rtl="0" eaLnBrk="0" fontAlgn="base" hangingPunct="0">
      <a:spcBef>
        <a:spcPct val="0"/>
      </a:spcBef>
      <a:spcAft>
        <a:spcPct val="0"/>
      </a:spcAft>
      <a:defRPr kumimoji="1" kern="1200">
        <a:solidFill>
          <a:schemeClr val="tx1"/>
        </a:solidFill>
        <a:latin typeface="Comic Sans MS" charset="0"/>
        <a:ea typeface="+mn-ea"/>
        <a:cs typeface="+mn-cs"/>
      </a:defRPr>
    </a:lvl3pPr>
    <a:lvl4pPr marL="1371600" algn="l" rtl="0" eaLnBrk="0" fontAlgn="base" hangingPunct="0">
      <a:spcBef>
        <a:spcPct val="0"/>
      </a:spcBef>
      <a:spcAft>
        <a:spcPct val="0"/>
      </a:spcAft>
      <a:defRPr kumimoji="1" kern="1200">
        <a:solidFill>
          <a:schemeClr val="tx1"/>
        </a:solidFill>
        <a:latin typeface="Comic Sans MS" charset="0"/>
        <a:ea typeface="+mn-ea"/>
        <a:cs typeface="+mn-cs"/>
      </a:defRPr>
    </a:lvl4pPr>
    <a:lvl5pPr marL="1828800" algn="l" rtl="0" eaLnBrk="0" fontAlgn="base" hangingPunct="0">
      <a:spcBef>
        <a:spcPct val="0"/>
      </a:spcBef>
      <a:spcAft>
        <a:spcPct val="0"/>
      </a:spcAft>
      <a:defRPr kumimoji="1" kern="1200">
        <a:solidFill>
          <a:schemeClr val="tx1"/>
        </a:solidFill>
        <a:latin typeface="Comic Sans MS" charset="0"/>
        <a:ea typeface="+mn-ea"/>
        <a:cs typeface="+mn-cs"/>
      </a:defRPr>
    </a:lvl5pPr>
    <a:lvl6pPr marL="2286000" algn="l" defTabSz="457200" rtl="0" eaLnBrk="1" latinLnBrk="0" hangingPunct="1">
      <a:defRPr kumimoji="1" kern="1200">
        <a:solidFill>
          <a:schemeClr val="tx1"/>
        </a:solidFill>
        <a:latin typeface="Comic Sans MS" charset="0"/>
        <a:ea typeface="+mn-ea"/>
        <a:cs typeface="+mn-cs"/>
      </a:defRPr>
    </a:lvl6pPr>
    <a:lvl7pPr marL="2743200" algn="l" defTabSz="457200" rtl="0" eaLnBrk="1" latinLnBrk="0" hangingPunct="1">
      <a:defRPr kumimoji="1" kern="1200">
        <a:solidFill>
          <a:schemeClr val="tx1"/>
        </a:solidFill>
        <a:latin typeface="Comic Sans MS" charset="0"/>
        <a:ea typeface="+mn-ea"/>
        <a:cs typeface="+mn-cs"/>
      </a:defRPr>
    </a:lvl7pPr>
    <a:lvl8pPr marL="3200400" algn="l" defTabSz="457200" rtl="0" eaLnBrk="1" latinLnBrk="0" hangingPunct="1">
      <a:defRPr kumimoji="1" kern="1200">
        <a:solidFill>
          <a:schemeClr val="tx1"/>
        </a:solidFill>
        <a:latin typeface="Comic Sans MS" charset="0"/>
        <a:ea typeface="+mn-ea"/>
        <a:cs typeface="+mn-cs"/>
      </a:defRPr>
    </a:lvl8pPr>
    <a:lvl9pPr marL="3657600" algn="l" defTabSz="457200" rtl="0" eaLnBrk="1" latinLnBrk="0" hangingPunct="1">
      <a:defRPr kumimoji="1"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624"/>
    <a:srgbClr val="3D5630"/>
    <a:srgbClr val="7C3C77"/>
    <a:srgbClr val="1B594C"/>
    <a:srgbClr val="205682"/>
    <a:srgbClr val="817F35"/>
    <a:srgbClr val="216D5D"/>
    <a:srgbClr val="013B5B"/>
    <a:srgbClr val="446036"/>
    <a:srgbClr val="58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1489" autoAdjust="0"/>
  </p:normalViewPr>
  <p:slideViewPr>
    <p:cSldViewPr>
      <p:cViewPr varScale="1">
        <p:scale>
          <a:sx n="98" d="100"/>
          <a:sy n="98" d="100"/>
        </p:scale>
        <p:origin x="1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F2BED889-5080-684D-9887-B8BC3FC85C0B}" type="datetime1">
              <a:rPr lang="en-US"/>
              <a:pPr/>
              <a:t>10/31/2024</a:t>
            </a:fld>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B437373F-8915-F44B-BB20-431A0B02CEA1}"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2057" name="Rectangle 9"/>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9" name="Rectangle 11"/>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C9DD46D2-1116-B240-AED9-0B31FBAB8AFE}" type="datetime1">
              <a:rPr lang="en-US"/>
              <a:pPr/>
              <a:t>10/31/2024</a:t>
            </a:fld>
            <a:endParaRPr lang="en-US"/>
          </a:p>
        </p:txBody>
      </p:sp>
      <p:sp>
        <p:nvSpPr>
          <p:cNvPr id="2060" name="Rectangle 12"/>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6CA0E5B9-188A-B34A-9DC9-46A22C0353F2}" type="slidenum">
              <a:rPr lang="en-US"/>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Comic Sans MS"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10/31/2024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8</a:t>
            </a:fld>
            <a:endParaRPr lang="en-US"/>
          </a:p>
        </p:txBody>
      </p:sp>
    </p:spTree>
    <p:extLst>
      <p:ext uri="{BB962C8B-B14F-4D97-AF65-F5344CB8AC3E}">
        <p14:creationId xmlns:p14="http://schemas.microsoft.com/office/powerpoint/2010/main" val="3147715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F3081-95B1-7FFE-A616-D947EB71CC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3552C6-64A3-C853-666B-6892D8F290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5AF2C9-90B0-416C-C0BD-E1CB3C100D09}"/>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9DE814FB-1F84-ECE2-D7F8-6D41C13EA5DF}"/>
              </a:ext>
            </a:extLst>
          </p:cNvPr>
          <p:cNvSpPr>
            <a:spLocks noGrp="1"/>
          </p:cNvSpPr>
          <p:nvPr>
            <p:ph type="dt" idx="1"/>
          </p:nvPr>
        </p:nvSpPr>
        <p:spPr/>
        <p:txBody>
          <a:bodyPr/>
          <a:lstStyle/>
          <a:p>
            <a:fld id="{C9DD46D2-1116-B240-AED9-0B31FBAB8AFE}" type="datetime1">
              <a:rPr lang="en-US" smtClean="0"/>
              <a:pPr/>
              <a:t>10/31/2024</a:t>
            </a:fld>
            <a:endParaRPr lang="en-US"/>
          </a:p>
        </p:txBody>
      </p:sp>
      <p:sp>
        <p:nvSpPr>
          <p:cNvPr id="5" name="Slide Number Placeholder 4">
            <a:extLst>
              <a:ext uri="{FF2B5EF4-FFF2-40B4-BE49-F238E27FC236}">
                <a16:creationId xmlns:a16="http://schemas.microsoft.com/office/drawing/2014/main" id="{E9910318-D974-0440-66D1-A284E66D3967}"/>
              </a:ext>
            </a:extLst>
          </p:cNvPr>
          <p:cNvSpPr>
            <a:spLocks noGrp="1"/>
          </p:cNvSpPr>
          <p:nvPr>
            <p:ph type="sldNum" sz="quarter" idx="5"/>
          </p:nvPr>
        </p:nvSpPr>
        <p:spPr/>
        <p:txBody>
          <a:bodyPr/>
          <a:lstStyle/>
          <a:p>
            <a:fld id="{6CA0E5B9-188A-B34A-9DC9-46A22C0353F2}" type="slidenum">
              <a:rPr lang="en-US" smtClean="0"/>
              <a:pPr/>
              <a:t>9</a:t>
            </a:fld>
            <a:endParaRPr lang="en-US"/>
          </a:p>
        </p:txBody>
      </p:sp>
    </p:spTree>
    <p:extLst>
      <p:ext uri="{BB962C8B-B14F-4D97-AF65-F5344CB8AC3E}">
        <p14:creationId xmlns:p14="http://schemas.microsoft.com/office/powerpoint/2010/main" val="65786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4883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prstTxWarp prst="textNoShape">
              <a:avLst/>
            </a:prstTxWarp>
          </a:bodyPr>
          <a:lstStyle/>
          <a:p>
            <a:endParaRPr lang="en-US"/>
          </a:p>
        </p:txBody>
      </p:sp>
      <p:sp>
        <p:nvSpPr>
          <p:cNvPr id="248835"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chemeClr val="folHlink"/>
                </a:solidFill>
              </a:defRPr>
            </a:lvl1pPr>
          </a:lstStyle>
          <a:p>
            <a:r>
              <a:rPr lang="en-US"/>
              <a:t>Click to edit Master title style</a:t>
            </a:r>
          </a:p>
        </p:txBody>
      </p:sp>
      <p:sp>
        <p:nvSpPr>
          <p:cNvPr id="248836" name="Text Box 4"/>
          <p:cNvSpPr txBox="1">
            <a:spLocks noChangeArrowheads="1"/>
          </p:cNvSpPr>
          <p:nvPr/>
        </p:nvSpPr>
        <p:spPr bwMode="auto">
          <a:xfrm>
            <a:off x="0" y="6613525"/>
            <a:ext cx="9144000" cy="269875"/>
          </a:xfrm>
          <a:prstGeom prst="rect">
            <a:avLst/>
          </a:prstGeom>
          <a:noFill/>
          <a:ln w="15875">
            <a:noFill/>
            <a:miter lim="800000"/>
            <a:headEnd/>
            <a:tailEnd/>
          </a:ln>
          <a:effectLst/>
        </p:spPr>
        <p:txBody>
          <a:bodyPr lIns="92075" tIns="46038" rIns="92075" bIns="46038">
            <a:prstTxWarp prst="textNoShape">
              <a:avLst/>
            </a:prstTxWarp>
            <a:spAutoFit/>
          </a:bodyPr>
          <a:lstStyle/>
          <a:p>
            <a:pPr algn="ctr">
              <a:spcBef>
                <a:spcPct val="50000"/>
              </a:spcBef>
            </a:pPr>
            <a:r>
              <a:rPr lang="en-US" sz="1000"/>
              <a:t>Robert Sedgewick and Kevin Wayne   •   Copyright © 2005   •   http://www.Princeton.EDU/~cos226</a:t>
            </a:r>
          </a:p>
        </p:txBody>
      </p:sp>
      <p:sp>
        <p:nvSpPr>
          <p:cNvPr id="248837" name="Rectangle 5"/>
          <p:cNvSpPr>
            <a:spLocks noGrp="1" noChangeArrowheads="1"/>
          </p:cNvSpPr>
          <p:nvPr>
            <p:ph type="subTitle" sz="quarter" idx="1"/>
          </p:nvPr>
        </p:nvSpPr>
        <p:spPr>
          <a:xfrm>
            <a:off x="1220788" y="2671763"/>
            <a:ext cx="7162800" cy="3094037"/>
          </a:xfrm>
          <a:ln>
            <a:tailEnd type="none" w="sm" len="sm"/>
          </a:ln>
        </p:spPr>
        <p:txBody>
          <a:bodyPr/>
          <a:lstStyle>
            <a:lvl1pPr defTabSz="915988">
              <a:defRPr sz="1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48F1877E-47F0-5847-A0A3-B890D0DCCC7D}" type="slidenum">
              <a:rPr lang="en-US"/>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D026A786-1767-1B43-A3B1-ADF6A749B269}" type="slidenum">
              <a:rPr lang="en-US"/>
              <a:pPr/>
              <a:t>‹#›</a:t>
            </a:fld>
            <a:endParaRPr 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BB936EA6-75EA-BC43-847D-098704264B3C}" type="slidenum">
              <a:rPr lang="en-US"/>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647D5AB-2C4A-0042-B742-ECEDA9791599}" type="slidenum">
              <a:rPr lang="en-US"/>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smtClean="0"/>
            </a:lvl1pPr>
          </a:lstStyle>
          <a:p>
            <a:fld id="{C7652E08-095B-B04D-B4B8-A038E23233F1}" type="slidenum">
              <a:rPr lang="en-US"/>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smtClean="0"/>
            </a:lvl1pPr>
          </a:lstStyle>
          <a:p>
            <a:fld id="{6B72AB01-F6AD-1E45-B24B-1D3ADFEBA590}" type="slidenum">
              <a:rPr lang="en-US"/>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mtClean="0"/>
            </a:lvl1pPr>
          </a:lstStyle>
          <a:p>
            <a:fld id="{76F1A4EE-9816-5E48-B698-2298DEB4C544}" type="slidenum">
              <a:rPr lang="en-US"/>
              <a:pPr/>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7AF460F0-8797-A144-A3AD-0257E43C4C05}" type="slidenum">
              <a:rPr lang="en-US"/>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A65E4EFC-2F9D-6E47-AE63-E6A54B8C0C2F}" type="slidenum">
              <a:rPr lang="en-US"/>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5D6CD6A-1CF3-6A4B-AAE1-73DCAE687144}" type="slidenum">
              <a:rPr lang="en-US"/>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bwMode="auto">
          <a:xfrm>
            <a:off x="0" y="152400"/>
            <a:ext cx="9144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47811" name="Rectangle 3"/>
          <p:cNvSpPr>
            <a:spLocks noGrp="1" noChangeArrowheads="1"/>
          </p:cNvSpPr>
          <p:nvPr>
            <p:ph type="body" idx="1"/>
          </p:nvPr>
        </p:nvSpPr>
        <p:spPr bwMode="auto">
          <a:xfrm>
            <a:off x="609600" y="914400"/>
            <a:ext cx="7848600" cy="5410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7812" name="Rectangle 4"/>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a:lvl1pPr>
          </a:lstStyle>
          <a:p>
            <a:fld id="{2B64A297-A5DD-5C44-9BF5-BA795E4CC960}" type="slidenum">
              <a:rPr lang="en-US"/>
              <a:pPr/>
              <a:t>‹#›</a:t>
            </a:fld>
            <a:endParaRPr lang="en-US" sz="140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charset="0"/>
        </a:defRPr>
      </a:lvl2pPr>
      <a:lvl3pPr algn="ctr" rtl="0" eaLnBrk="0" fontAlgn="base" hangingPunct="0">
        <a:lnSpc>
          <a:spcPct val="70000"/>
        </a:lnSpc>
        <a:spcBef>
          <a:spcPct val="0"/>
        </a:spcBef>
        <a:spcAft>
          <a:spcPct val="0"/>
        </a:spcAft>
        <a:defRPr kumimoji="1" sz="2000">
          <a:solidFill>
            <a:schemeClr val="hlink"/>
          </a:solidFill>
          <a:latin typeface="Comic Sans MS" charset="0"/>
        </a:defRPr>
      </a:lvl3pPr>
      <a:lvl4pPr algn="ctr" rtl="0" eaLnBrk="0" fontAlgn="base" hangingPunct="0">
        <a:lnSpc>
          <a:spcPct val="70000"/>
        </a:lnSpc>
        <a:spcBef>
          <a:spcPct val="0"/>
        </a:spcBef>
        <a:spcAft>
          <a:spcPct val="0"/>
        </a:spcAft>
        <a:defRPr kumimoji="1" sz="2000">
          <a:solidFill>
            <a:schemeClr val="hlink"/>
          </a:solidFill>
          <a:latin typeface="Comic Sans MS" charset="0"/>
        </a:defRPr>
      </a:lvl4pPr>
      <a:lvl5pPr algn="ctr" rtl="0" eaLnBrk="0" fontAlgn="base" hangingPunct="0">
        <a:lnSpc>
          <a:spcPct val="70000"/>
        </a:lnSpc>
        <a:spcBef>
          <a:spcPct val="0"/>
        </a:spcBef>
        <a:spcAft>
          <a:spcPct val="0"/>
        </a:spcAft>
        <a:defRPr kumimoji="1" sz="2000">
          <a:solidFill>
            <a:schemeClr val="hlink"/>
          </a:solidFill>
          <a:latin typeface="Comic Sans MS"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charset="0"/>
        </a:defRPr>
      </a:lvl9pPr>
    </p:titleStyle>
    <p:body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82BE-0248-501A-91C0-47D699696DC5}"/>
              </a:ext>
            </a:extLst>
          </p:cNvPr>
          <p:cNvSpPr>
            <a:spLocks noGrp="1"/>
          </p:cNvSpPr>
          <p:nvPr>
            <p:ph type="title"/>
          </p:nvPr>
        </p:nvSpPr>
        <p:spPr/>
        <p:txBody>
          <a:bodyPr/>
          <a:lstStyle/>
          <a:p>
            <a:r>
              <a:rPr lang="fa-IR" dirty="0"/>
              <a:t>جلسه چهارم ساختمان داده پشته</a:t>
            </a:r>
            <a:endParaRPr lang="en-US" dirty="0"/>
          </a:p>
        </p:txBody>
      </p:sp>
      <p:sp>
        <p:nvSpPr>
          <p:cNvPr id="3" name="Content Placeholder 2">
            <a:extLst>
              <a:ext uri="{FF2B5EF4-FFF2-40B4-BE49-F238E27FC236}">
                <a16:creationId xmlns:a16="http://schemas.microsoft.com/office/drawing/2014/main" id="{3D6AAADE-95CA-ED1C-A97B-0FF919EB6956}"/>
              </a:ext>
            </a:extLst>
          </p:cNvPr>
          <p:cNvSpPr>
            <a:spLocks noGrp="1"/>
          </p:cNvSpPr>
          <p:nvPr>
            <p:ph idx="1"/>
          </p:nvPr>
        </p:nvSpPr>
        <p:spPr/>
        <p:txBody>
          <a:bodyPr/>
          <a:lstStyle/>
          <a:p>
            <a:r>
              <a:rPr lang="fa-IR" dirty="0"/>
              <a:t>تدریس : سهراب خان بدر</a:t>
            </a:r>
            <a:endParaRPr lang="en-US" dirty="0"/>
          </a:p>
        </p:txBody>
      </p:sp>
      <p:sp>
        <p:nvSpPr>
          <p:cNvPr id="4" name="Slide Number Placeholder 3">
            <a:extLst>
              <a:ext uri="{FF2B5EF4-FFF2-40B4-BE49-F238E27FC236}">
                <a16:creationId xmlns:a16="http://schemas.microsoft.com/office/drawing/2014/main" id="{73633E96-1FBC-E84B-121C-C2AAAF23111C}"/>
              </a:ext>
            </a:extLst>
          </p:cNvPr>
          <p:cNvSpPr>
            <a:spLocks noGrp="1"/>
          </p:cNvSpPr>
          <p:nvPr>
            <p:ph type="sldNum" sz="quarter" idx="10"/>
          </p:nvPr>
        </p:nvSpPr>
        <p:spPr/>
        <p:txBody>
          <a:bodyPr/>
          <a:lstStyle/>
          <a:p>
            <a:fld id="{BB936EA6-75EA-BC43-847D-098704264B3C}" type="slidenum">
              <a:rPr lang="en-US" smtClean="0"/>
              <a:pPr/>
              <a:t>1</a:t>
            </a:fld>
            <a:endParaRPr lang="en-US" sz="1400"/>
          </a:p>
        </p:txBody>
      </p:sp>
    </p:spTree>
    <p:extLst>
      <p:ext uri="{BB962C8B-B14F-4D97-AF65-F5344CB8AC3E}">
        <p14:creationId xmlns:p14="http://schemas.microsoft.com/office/powerpoint/2010/main" val="85337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0993-E33A-B288-5AA5-93041A6711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D74A25-0B57-88EC-8505-64F26888C917}"/>
              </a:ext>
            </a:extLst>
          </p:cNvPr>
          <p:cNvSpPr>
            <a:spLocks noGrp="1"/>
          </p:cNvSpPr>
          <p:nvPr>
            <p:ph idx="1"/>
          </p:nvPr>
        </p:nvSpPr>
        <p:spPr>
          <a:xfrm>
            <a:off x="609600" y="914400"/>
            <a:ext cx="7848600" cy="838200"/>
          </a:xfrm>
        </p:spPr>
        <p:txBody>
          <a:bodyPr/>
          <a:lstStyle/>
          <a:p>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maxsize</a:t>
            </a:r>
            <a:r>
              <a:rPr lang="en-US" b="0" dirty="0">
                <a:solidFill>
                  <a:schemeClr val="tx1"/>
                </a:solidFill>
                <a:effectLst/>
                <a:latin typeface="Consolas" panose="020B0609020204030204" pitchFamily="49" charset="0"/>
              </a:rPr>
              <a:t>=n=</a:t>
            </a:r>
            <a:r>
              <a:rPr lang="en-US" b="0" dirty="0">
                <a:solidFill>
                  <a:srgbClr val="006600"/>
                </a:solidFill>
                <a:effectLst/>
                <a:latin typeface="Consolas" panose="020B0609020204030204" pitchFamily="49" charset="0"/>
              </a:rPr>
              <a:t>5</a:t>
            </a:r>
            <a:r>
              <a:rPr lang="en-US" b="0" dirty="0">
                <a:solidFill>
                  <a:schemeClr val="tx1"/>
                </a:solidFill>
                <a:effectLst/>
                <a:latin typeface="Consolas" panose="020B0609020204030204" pitchFamily="49" charset="0"/>
              </a:rPr>
              <a:t>)</a:t>
            </a:r>
          </a:p>
          <a:p>
            <a:r>
              <a:rPr lang="en-US" b="0" dirty="0">
                <a:solidFill>
                  <a:srgbClr val="002060"/>
                </a:solidFill>
                <a:effectLst/>
                <a:latin typeface="Consolas" panose="020B0609020204030204" pitchFamily="49" charset="0"/>
              </a:rPr>
              <a:t>add</a:t>
            </a:r>
            <a:r>
              <a:rPr lang="en-US" b="0" dirty="0">
                <a:solidFill>
                  <a:schemeClr val="tx1"/>
                </a:solidFill>
                <a:effectLst/>
                <a:latin typeface="Consolas" panose="020B0609020204030204" pitchFamily="49" charset="0"/>
              </a:rPr>
              <a:t>(</a:t>
            </a:r>
            <a:r>
              <a:rPr lang="en-US" b="0" dirty="0">
                <a:solidFill>
                  <a:srgbClr val="006600"/>
                </a:solidFill>
                <a:effectLst/>
                <a:latin typeface="Consolas" panose="020B0609020204030204" pitchFamily="49" charset="0"/>
              </a:rPr>
              <a:t>10</a:t>
            </a:r>
            <a:r>
              <a:rPr lang="en-US" b="0" dirty="0">
                <a:solidFill>
                  <a:schemeClr val="tx1"/>
                </a:solidFill>
                <a:effectLst/>
                <a:latin typeface="Consolas" panose="020B0609020204030204" pitchFamily="49" charset="0"/>
              </a:rPr>
              <a:t>),</a:t>
            </a:r>
            <a:r>
              <a:rPr lang="en-US" dirty="0">
                <a:solidFill>
                  <a:srgbClr val="002060"/>
                </a:solidFill>
                <a:latin typeface="Consolas" panose="020B0609020204030204" pitchFamily="49" charset="0"/>
              </a:rPr>
              <a:t>add</a:t>
            </a:r>
            <a:r>
              <a:rPr lang="en-US" b="0" dirty="0">
                <a:solidFill>
                  <a:schemeClr val="tx1"/>
                </a:solidFill>
                <a:effectLst/>
                <a:latin typeface="Consolas" panose="020B0609020204030204" pitchFamily="49" charset="0"/>
              </a:rPr>
              <a:t>(</a:t>
            </a:r>
            <a:r>
              <a:rPr lang="en-US" dirty="0">
                <a:solidFill>
                  <a:srgbClr val="006600"/>
                </a:solidFill>
                <a:latin typeface="Consolas" panose="020B0609020204030204" pitchFamily="49" charset="0"/>
              </a:rPr>
              <a:t>4</a:t>
            </a:r>
            <a:r>
              <a:rPr lang="en-US" b="0" dirty="0">
                <a:solidFill>
                  <a:schemeClr val="tx1"/>
                </a:solidFill>
                <a:effectLst/>
                <a:latin typeface="Consolas" panose="020B0609020204030204" pitchFamily="49" charset="0"/>
              </a:rPr>
              <a:t>),</a:t>
            </a:r>
            <a:r>
              <a:rPr lang="en-US" dirty="0">
                <a:solidFill>
                  <a:srgbClr val="002060"/>
                </a:solidFill>
                <a:latin typeface="Consolas" panose="020B0609020204030204" pitchFamily="49" charset="0"/>
              </a:rPr>
              <a:t>add</a:t>
            </a:r>
            <a:r>
              <a:rPr lang="en-US" b="0" dirty="0">
                <a:solidFill>
                  <a:schemeClr val="tx1"/>
                </a:solidFill>
                <a:effectLst/>
                <a:latin typeface="Consolas" panose="020B0609020204030204" pitchFamily="49" charset="0"/>
              </a:rPr>
              <a:t>(</a:t>
            </a:r>
            <a:r>
              <a:rPr lang="en-US" dirty="0">
                <a:solidFill>
                  <a:srgbClr val="006600"/>
                </a:solidFill>
                <a:latin typeface="Consolas" panose="020B0609020204030204" pitchFamily="49" charset="0"/>
              </a:rPr>
              <a:t>-7</a:t>
            </a:r>
            <a:r>
              <a:rPr lang="en-US" b="0" dirty="0">
                <a:solidFill>
                  <a:schemeClr val="tx1"/>
                </a:solidFill>
                <a:effectLst/>
                <a:latin typeface="Consolas" panose="020B0609020204030204" pitchFamily="49" charset="0"/>
              </a:rPr>
              <a:t>),</a:t>
            </a:r>
            <a:r>
              <a:rPr lang="en-US" b="0" dirty="0">
                <a:solidFill>
                  <a:srgbClr val="7030A0"/>
                </a:solidFill>
                <a:effectLst/>
                <a:latin typeface="Consolas" panose="020B0609020204030204" pitchFamily="49" charset="0"/>
              </a:rPr>
              <a:t>delete</a:t>
            </a:r>
            <a:r>
              <a:rPr lang="en-US" b="0" dirty="0">
                <a:solidFill>
                  <a:schemeClr val="tx1"/>
                </a:solidFill>
                <a:effectLst/>
                <a:latin typeface="Consolas" panose="020B0609020204030204" pitchFamily="49" charset="0"/>
              </a:rPr>
              <a:t>(),</a:t>
            </a:r>
            <a:r>
              <a:rPr lang="en-US" dirty="0">
                <a:solidFill>
                  <a:srgbClr val="7030A0"/>
                </a:solidFill>
                <a:latin typeface="Consolas" panose="020B0609020204030204" pitchFamily="49" charset="0"/>
              </a:rPr>
              <a:t>delete</a:t>
            </a:r>
            <a:r>
              <a:rPr lang="en-US" b="0" dirty="0">
                <a:solidFill>
                  <a:schemeClr val="tx1"/>
                </a:solidFill>
                <a:effectLst/>
                <a:latin typeface="Consolas" panose="020B0609020204030204" pitchFamily="49" charset="0"/>
              </a:rPr>
              <a:t>()</a:t>
            </a:r>
          </a:p>
          <a:p>
            <a:pPr algn="r" rtl="1"/>
            <a:endParaRPr lang="en-US" dirty="0"/>
          </a:p>
        </p:txBody>
      </p:sp>
      <p:sp>
        <p:nvSpPr>
          <p:cNvPr id="4" name="Slide Number Placeholder 3">
            <a:extLst>
              <a:ext uri="{FF2B5EF4-FFF2-40B4-BE49-F238E27FC236}">
                <a16:creationId xmlns:a16="http://schemas.microsoft.com/office/drawing/2014/main" id="{80798F16-5D3C-4593-39C5-5F039DAA9B2E}"/>
              </a:ext>
            </a:extLst>
          </p:cNvPr>
          <p:cNvSpPr>
            <a:spLocks noGrp="1"/>
          </p:cNvSpPr>
          <p:nvPr>
            <p:ph type="sldNum" sz="quarter" idx="10"/>
          </p:nvPr>
        </p:nvSpPr>
        <p:spPr/>
        <p:txBody>
          <a:bodyPr/>
          <a:lstStyle/>
          <a:p>
            <a:fld id="{BB936EA6-75EA-BC43-847D-098704264B3C}" type="slidenum">
              <a:rPr lang="en-US" smtClean="0"/>
              <a:pPr/>
              <a:t>10</a:t>
            </a:fld>
            <a:endParaRPr lang="en-US" sz="1400"/>
          </a:p>
        </p:txBody>
      </p:sp>
      <p:graphicFrame>
        <p:nvGraphicFramePr>
          <p:cNvPr id="13" name="Table 12">
            <a:extLst>
              <a:ext uri="{FF2B5EF4-FFF2-40B4-BE49-F238E27FC236}">
                <a16:creationId xmlns:a16="http://schemas.microsoft.com/office/drawing/2014/main" id="{A138E27E-5F22-9C78-0FE2-07679CA2EFB0}"/>
              </a:ext>
            </a:extLst>
          </p:cNvPr>
          <p:cNvGraphicFramePr>
            <a:graphicFrameLocks noGrp="1"/>
          </p:cNvGraphicFramePr>
          <p:nvPr>
            <p:extLst>
              <p:ext uri="{D42A27DB-BD31-4B8C-83A1-F6EECF244321}">
                <p14:modId xmlns:p14="http://schemas.microsoft.com/office/powerpoint/2010/main" val="935454325"/>
              </p:ext>
            </p:extLst>
          </p:nvPr>
        </p:nvGraphicFramePr>
        <p:xfrm>
          <a:off x="381000" y="2067559"/>
          <a:ext cx="1989300" cy="731520"/>
        </p:xfrm>
        <a:graphic>
          <a:graphicData uri="http://schemas.openxmlformats.org/drawingml/2006/table">
            <a:tbl>
              <a:tblPr firstRow="1" bandRow="1">
                <a:tableStyleId>{5C22544A-7EE6-4342-B048-85BDC9FD1C3A}</a:tableStyleId>
              </a:tblPr>
              <a:tblGrid>
                <a:gridCol w="397860">
                  <a:extLst>
                    <a:ext uri="{9D8B030D-6E8A-4147-A177-3AD203B41FA5}">
                      <a16:colId xmlns:a16="http://schemas.microsoft.com/office/drawing/2014/main" val="1495070995"/>
                    </a:ext>
                  </a:extLst>
                </a:gridCol>
                <a:gridCol w="397860">
                  <a:extLst>
                    <a:ext uri="{9D8B030D-6E8A-4147-A177-3AD203B41FA5}">
                      <a16:colId xmlns:a16="http://schemas.microsoft.com/office/drawing/2014/main" val="2632920420"/>
                    </a:ext>
                  </a:extLst>
                </a:gridCol>
                <a:gridCol w="397860">
                  <a:extLst>
                    <a:ext uri="{9D8B030D-6E8A-4147-A177-3AD203B41FA5}">
                      <a16:colId xmlns:a16="http://schemas.microsoft.com/office/drawing/2014/main" val="451036207"/>
                    </a:ext>
                  </a:extLst>
                </a:gridCol>
                <a:gridCol w="397860">
                  <a:extLst>
                    <a:ext uri="{9D8B030D-6E8A-4147-A177-3AD203B41FA5}">
                      <a16:colId xmlns:a16="http://schemas.microsoft.com/office/drawing/2014/main" val="350030819"/>
                    </a:ext>
                  </a:extLst>
                </a:gridCol>
                <a:gridCol w="397860">
                  <a:extLst>
                    <a:ext uri="{9D8B030D-6E8A-4147-A177-3AD203B41FA5}">
                      <a16:colId xmlns:a16="http://schemas.microsoft.com/office/drawing/2014/main" val="3342184619"/>
                    </a:ext>
                  </a:extLst>
                </a:gridCol>
              </a:tblGrid>
              <a:tr h="299721">
                <a:tc>
                  <a:txBody>
                    <a:bodyPr/>
                    <a:lstStyle/>
                    <a:p>
                      <a:pPr algn="ctr"/>
                      <a:r>
                        <a:rPr lang="en-US" dirty="0">
                          <a:solidFill>
                            <a:schemeClr val="tx1"/>
                          </a:solidFill>
                          <a:latin typeface="Adobe Arabic" panose="02040503050201020203" pitchFamily="18" charset="-78"/>
                          <a:cs typeface="Adobe Arabic" panose="02040503050201020203" pitchFamily="18"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extLst>
                  <a:ext uri="{0D108BD9-81ED-4DB2-BD59-A6C34878D82A}">
                    <a16:rowId xmlns:a16="http://schemas.microsoft.com/office/drawing/2014/main" val="2438947836"/>
                  </a:ext>
                </a:extLst>
              </a:tr>
              <a:tr h="299721">
                <a:tc>
                  <a:txBody>
                    <a:bodyPr/>
                    <a:lstStyle/>
                    <a:p>
                      <a:pPr algn="ctr"/>
                      <a:endParaRPr lang="en-US">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5195927"/>
                  </a:ext>
                </a:extLst>
              </a:tr>
            </a:tbl>
          </a:graphicData>
        </a:graphic>
      </p:graphicFrame>
      <p:graphicFrame>
        <p:nvGraphicFramePr>
          <p:cNvPr id="14" name="Table 13">
            <a:extLst>
              <a:ext uri="{FF2B5EF4-FFF2-40B4-BE49-F238E27FC236}">
                <a16:creationId xmlns:a16="http://schemas.microsoft.com/office/drawing/2014/main" id="{3044AA47-B92F-A6ED-943F-993F0F8F8CF4}"/>
              </a:ext>
            </a:extLst>
          </p:cNvPr>
          <p:cNvGraphicFramePr>
            <a:graphicFrameLocks noGrp="1"/>
          </p:cNvGraphicFramePr>
          <p:nvPr>
            <p:extLst>
              <p:ext uri="{D42A27DB-BD31-4B8C-83A1-F6EECF244321}">
                <p14:modId xmlns:p14="http://schemas.microsoft.com/office/powerpoint/2010/main" val="2438008261"/>
              </p:ext>
            </p:extLst>
          </p:nvPr>
        </p:nvGraphicFramePr>
        <p:xfrm>
          <a:off x="3780412" y="2063127"/>
          <a:ext cx="1989300" cy="731520"/>
        </p:xfrm>
        <a:graphic>
          <a:graphicData uri="http://schemas.openxmlformats.org/drawingml/2006/table">
            <a:tbl>
              <a:tblPr firstRow="1" bandRow="1">
                <a:tableStyleId>{5C22544A-7EE6-4342-B048-85BDC9FD1C3A}</a:tableStyleId>
              </a:tblPr>
              <a:tblGrid>
                <a:gridCol w="397860">
                  <a:extLst>
                    <a:ext uri="{9D8B030D-6E8A-4147-A177-3AD203B41FA5}">
                      <a16:colId xmlns:a16="http://schemas.microsoft.com/office/drawing/2014/main" val="1495070995"/>
                    </a:ext>
                  </a:extLst>
                </a:gridCol>
                <a:gridCol w="397860">
                  <a:extLst>
                    <a:ext uri="{9D8B030D-6E8A-4147-A177-3AD203B41FA5}">
                      <a16:colId xmlns:a16="http://schemas.microsoft.com/office/drawing/2014/main" val="2632920420"/>
                    </a:ext>
                  </a:extLst>
                </a:gridCol>
                <a:gridCol w="397860">
                  <a:extLst>
                    <a:ext uri="{9D8B030D-6E8A-4147-A177-3AD203B41FA5}">
                      <a16:colId xmlns:a16="http://schemas.microsoft.com/office/drawing/2014/main" val="451036207"/>
                    </a:ext>
                  </a:extLst>
                </a:gridCol>
                <a:gridCol w="397860">
                  <a:extLst>
                    <a:ext uri="{9D8B030D-6E8A-4147-A177-3AD203B41FA5}">
                      <a16:colId xmlns:a16="http://schemas.microsoft.com/office/drawing/2014/main" val="350030819"/>
                    </a:ext>
                  </a:extLst>
                </a:gridCol>
                <a:gridCol w="397860">
                  <a:extLst>
                    <a:ext uri="{9D8B030D-6E8A-4147-A177-3AD203B41FA5}">
                      <a16:colId xmlns:a16="http://schemas.microsoft.com/office/drawing/2014/main" val="3342184619"/>
                    </a:ext>
                  </a:extLst>
                </a:gridCol>
              </a:tblGrid>
              <a:tr h="299721">
                <a:tc>
                  <a:txBody>
                    <a:bodyPr/>
                    <a:lstStyle/>
                    <a:p>
                      <a:r>
                        <a:rPr lang="en-US" dirty="0">
                          <a:solidFill>
                            <a:schemeClr val="tx1"/>
                          </a:solidFill>
                          <a:latin typeface="Adobe Arabic" panose="02040503050201020203" pitchFamily="18" charset="-78"/>
                          <a:cs typeface="Adobe Arabic" panose="02040503050201020203" pitchFamily="18"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extLst>
                  <a:ext uri="{0D108BD9-81ED-4DB2-BD59-A6C34878D82A}">
                    <a16:rowId xmlns:a16="http://schemas.microsoft.com/office/drawing/2014/main" val="2438947836"/>
                  </a:ext>
                </a:extLst>
              </a:tr>
              <a:tr h="299721">
                <a:tc>
                  <a:txBody>
                    <a:bodyPr/>
                    <a:lstStyle/>
                    <a:p>
                      <a:r>
                        <a:rPr lang="en-US" dirty="0">
                          <a:solidFill>
                            <a:schemeClr val="tx1"/>
                          </a:solidFill>
                          <a:latin typeface="Adobe Arabic" panose="02040503050201020203" pitchFamily="18" charset="-78"/>
                          <a:cs typeface="Adobe Arabic" panose="02040503050201020203" pitchFamily="18" charset="-78"/>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5195927"/>
                  </a:ext>
                </a:extLst>
              </a:tr>
            </a:tbl>
          </a:graphicData>
        </a:graphic>
      </p:graphicFrame>
      <p:graphicFrame>
        <p:nvGraphicFramePr>
          <p:cNvPr id="15" name="Table 14">
            <a:extLst>
              <a:ext uri="{FF2B5EF4-FFF2-40B4-BE49-F238E27FC236}">
                <a16:creationId xmlns:a16="http://schemas.microsoft.com/office/drawing/2014/main" id="{2E7734D6-A54B-2AE3-D955-51CAE6F7BCBD}"/>
              </a:ext>
            </a:extLst>
          </p:cNvPr>
          <p:cNvGraphicFramePr>
            <a:graphicFrameLocks noGrp="1"/>
          </p:cNvGraphicFramePr>
          <p:nvPr>
            <p:extLst>
              <p:ext uri="{D42A27DB-BD31-4B8C-83A1-F6EECF244321}">
                <p14:modId xmlns:p14="http://schemas.microsoft.com/office/powerpoint/2010/main" val="3945806764"/>
              </p:ext>
            </p:extLst>
          </p:nvPr>
        </p:nvGraphicFramePr>
        <p:xfrm>
          <a:off x="381000" y="3896359"/>
          <a:ext cx="1989300" cy="731520"/>
        </p:xfrm>
        <a:graphic>
          <a:graphicData uri="http://schemas.openxmlformats.org/drawingml/2006/table">
            <a:tbl>
              <a:tblPr firstRow="1" bandRow="1">
                <a:tableStyleId>{5C22544A-7EE6-4342-B048-85BDC9FD1C3A}</a:tableStyleId>
              </a:tblPr>
              <a:tblGrid>
                <a:gridCol w="397860">
                  <a:extLst>
                    <a:ext uri="{9D8B030D-6E8A-4147-A177-3AD203B41FA5}">
                      <a16:colId xmlns:a16="http://schemas.microsoft.com/office/drawing/2014/main" val="1495070995"/>
                    </a:ext>
                  </a:extLst>
                </a:gridCol>
                <a:gridCol w="397860">
                  <a:extLst>
                    <a:ext uri="{9D8B030D-6E8A-4147-A177-3AD203B41FA5}">
                      <a16:colId xmlns:a16="http://schemas.microsoft.com/office/drawing/2014/main" val="2632920420"/>
                    </a:ext>
                  </a:extLst>
                </a:gridCol>
                <a:gridCol w="397860">
                  <a:extLst>
                    <a:ext uri="{9D8B030D-6E8A-4147-A177-3AD203B41FA5}">
                      <a16:colId xmlns:a16="http://schemas.microsoft.com/office/drawing/2014/main" val="451036207"/>
                    </a:ext>
                  </a:extLst>
                </a:gridCol>
                <a:gridCol w="397860">
                  <a:extLst>
                    <a:ext uri="{9D8B030D-6E8A-4147-A177-3AD203B41FA5}">
                      <a16:colId xmlns:a16="http://schemas.microsoft.com/office/drawing/2014/main" val="350030819"/>
                    </a:ext>
                  </a:extLst>
                </a:gridCol>
                <a:gridCol w="397860">
                  <a:extLst>
                    <a:ext uri="{9D8B030D-6E8A-4147-A177-3AD203B41FA5}">
                      <a16:colId xmlns:a16="http://schemas.microsoft.com/office/drawing/2014/main" val="3342184619"/>
                    </a:ext>
                  </a:extLst>
                </a:gridCol>
              </a:tblGrid>
              <a:tr h="299721">
                <a:tc>
                  <a:txBody>
                    <a:bodyPr/>
                    <a:lstStyle/>
                    <a:p>
                      <a:r>
                        <a:rPr lang="en-US" dirty="0">
                          <a:solidFill>
                            <a:schemeClr val="tx1"/>
                          </a:solidFill>
                          <a:latin typeface="Adobe Arabic" panose="02040503050201020203" pitchFamily="18" charset="-78"/>
                          <a:cs typeface="Adobe Arabic" panose="02040503050201020203" pitchFamily="18"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extLst>
                  <a:ext uri="{0D108BD9-81ED-4DB2-BD59-A6C34878D82A}">
                    <a16:rowId xmlns:a16="http://schemas.microsoft.com/office/drawing/2014/main" val="2438947836"/>
                  </a:ext>
                </a:extLst>
              </a:tr>
              <a:tr h="299721">
                <a:tc>
                  <a:txBody>
                    <a:bodyPr/>
                    <a:lstStyle/>
                    <a:p>
                      <a:r>
                        <a:rPr lang="en-US" dirty="0">
                          <a:solidFill>
                            <a:schemeClr val="tx1"/>
                          </a:solidFill>
                          <a:latin typeface="Adobe Arabic" panose="02040503050201020203" pitchFamily="18" charset="-78"/>
                          <a:cs typeface="Adobe Arabic" panose="02040503050201020203" pitchFamily="18" charset="-78"/>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5195927"/>
                  </a:ext>
                </a:extLst>
              </a:tr>
            </a:tbl>
          </a:graphicData>
        </a:graphic>
      </p:graphicFrame>
      <p:graphicFrame>
        <p:nvGraphicFramePr>
          <p:cNvPr id="16" name="Table 15">
            <a:extLst>
              <a:ext uri="{FF2B5EF4-FFF2-40B4-BE49-F238E27FC236}">
                <a16:creationId xmlns:a16="http://schemas.microsoft.com/office/drawing/2014/main" id="{2954C7F5-C735-DE79-DB3A-40C756BD9781}"/>
              </a:ext>
            </a:extLst>
          </p:cNvPr>
          <p:cNvGraphicFramePr>
            <a:graphicFrameLocks noGrp="1"/>
          </p:cNvGraphicFramePr>
          <p:nvPr>
            <p:extLst>
              <p:ext uri="{D42A27DB-BD31-4B8C-83A1-F6EECF244321}">
                <p14:modId xmlns:p14="http://schemas.microsoft.com/office/powerpoint/2010/main" val="1374988270"/>
              </p:ext>
            </p:extLst>
          </p:nvPr>
        </p:nvGraphicFramePr>
        <p:xfrm>
          <a:off x="4078603" y="3918626"/>
          <a:ext cx="1989300" cy="731520"/>
        </p:xfrm>
        <a:graphic>
          <a:graphicData uri="http://schemas.openxmlformats.org/drawingml/2006/table">
            <a:tbl>
              <a:tblPr firstRow="1" bandRow="1">
                <a:tableStyleId>{5C22544A-7EE6-4342-B048-85BDC9FD1C3A}</a:tableStyleId>
              </a:tblPr>
              <a:tblGrid>
                <a:gridCol w="397860">
                  <a:extLst>
                    <a:ext uri="{9D8B030D-6E8A-4147-A177-3AD203B41FA5}">
                      <a16:colId xmlns:a16="http://schemas.microsoft.com/office/drawing/2014/main" val="1495070995"/>
                    </a:ext>
                  </a:extLst>
                </a:gridCol>
                <a:gridCol w="397860">
                  <a:extLst>
                    <a:ext uri="{9D8B030D-6E8A-4147-A177-3AD203B41FA5}">
                      <a16:colId xmlns:a16="http://schemas.microsoft.com/office/drawing/2014/main" val="2632920420"/>
                    </a:ext>
                  </a:extLst>
                </a:gridCol>
                <a:gridCol w="397860">
                  <a:extLst>
                    <a:ext uri="{9D8B030D-6E8A-4147-A177-3AD203B41FA5}">
                      <a16:colId xmlns:a16="http://schemas.microsoft.com/office/drawing/2014/main" val="451036207"/>
                    </a:ext>
                  </a:extLst>
                </a:gridCol>
                <a:gridCol w="397860">
                  <a:extLst>
                    <a:ext uri="{9D8B030D-6E8A-4147-A177-3AD203B41FA5}">
                      <a16:colId xmlns:a16="http://schemas.microsoft.com/office/drawing/2014/main" val="350030819"/>
                    </a:ext>
                  </a:extLst>
                </a:gridCol>
                <a:gridCol w="397860">
                  <a:extLst>
                    <a:ext uri="{9D8B030D-6E8A-4147-A177-3AD203B41FA5}">
                      <a16:colId xmlns:a16="http://schemas.microsoft.com/office/drawing/2014/main" val="3342184619"/>
                    </a:ext>
                  </a:extLst>
                </a:gridCol>
              </a:tblGrid>
              <a:tr h="299721">
                <a:tc>
                  <a:txBody>
                    <a:bodyPr/>
                    <a:lstStyle/>
                    <a:p>
                      <a:r>
                        <a:rPr lang="en-US" dirty="0">
                          <a:solidFill>
                            <a:schemeClr val="tx1"/>
                          </a:solidFill>
                          <a:latin typeface="Adobe Arabic" panose="02040503050201020203" pitchFamily="18" charset="-78"/>
                          <a:cs typeface="Adobe Arabic" panose="02040503050201020203" pitchFamily="18"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extLst>
                  <a:ext uri="{0D108BD9-81ED-4DB2-BD59-A6C34878D82A}">
                    <a16:rowId xmlns:a16="http://schemas.microsoft.com/office/drawing/2014/main" val="2438947836"/>
                  </a:ext>
                </a:extLst>
              </a:tr>
              <a:tr h="299721">
                <a:tc>
                  <a:txBody>
                    <a:bodyPr/>
                    <a:lstStyle/>
                    <a:p>
                      <a:r>
                        <a:rPr lang="en-US" dirty="0">
                          <a:solidFill>
                            <a:schemeClr val="tx1"/>
                          </a:solidFill>
                          <a:latin typeface="Adobe Arabic" panose="02040503050201020203" pitchFamily="18" charset="-78"/>
                          <a:cs typeface="Adobe Arabic" panose="02040503050201020203" pitchFamily="18" charset="-78"/>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5195927"/>
                  </a:ext>
                </a:extLst>
              </a:tr>
            </a:tbl>
          </a:graphicData>
        </a:graphic>
      </p:graphicFrame>
      <p:graphicFrame>
        <p:nvGraphicFramePr>
          <p:cNvPr id="17" name="Table 16">
            <a:extLst>
              <a:ext uri="{FF2B5EF4-FFF2-40B4-BE49-F238E27FC236}">
                <a16:creationId xmlns:a16="http://schemas.microsoft.com/office/drawing/2014/main" id="{7DE8754A-7E8F-2569-7138-0C9BD4473DA5}"/>
              </a:ext>
            </a:extLst>
          </p:cNvPr>
          <p:cNvGraphicFramePr>
            <a:graphicFrameLocks noGrp="1"/>
          </p:cNvGraphicFramePr>
          <p:nvPr>
            <p:extLst>
              <p:ext uri="{D42A27DB-BD31-4B8C-83A1-F6EECF244321}">
                <p14:modId xmlns:p14="http://schemas.microsoft.com/office/powerpoint/2010/main" val="3053080092"/>
              </p:ext>
            </p:extLst>
          </p:nvPr>
        </p:nvGraphicFramePr>
        <p:xfrm>
          <a:off x="372894" y="5313679"/>
          <a:ext cx="1989300" cy="731520"/>
        </p:xfrm>
        <a:graphic>
          <a:graphicData uri="http://schemas.openxmlformats.org/drawingml/2006/table">
            <a:tbl>
              <a:tblPr firstRow="1" bandRow="1">
                <a:tableStyleId>{5C22544A-7EE6-4342-B048-85BDC9FD1C3A}</a:tableStyleId>
              </a:tblPr>
              <a:tblGrid>
                <a:gridCol w="397860">
                  <a:extLst>
                    <a:ext uri="{9D8B030D-6E8A-4147-A177-3AD203B41FA5}">
                      <a16:colId xmlns:a16="http://schemas.microsoft.com/office/drawing/2014/main" val="1495070995"/>
                    </a:ext>
                  </a:extLst>
                </a:gridCol>
                <a:gridCol w="397860">
                  <a:extLst>
                    <a:ext uri="{9D8B030D-6E8A-4147-A177-3AD203B41FA5}">
                      <a16:colId xmlns:a16="http://schemas.microsoft.com/office/drawing/2014/main" val="2632920420"/>
                    </a:ext>
                  </a:extLst>
                </a:gridCol>
                <a:gridCol w="397860">
                  <a:extLst>
                    <a:ext uri="{9D8B030D-6E8A-4147-A177-3AD203B41FA5}">
                      <a16:colId xmlns:a16="http://schemas.microsoft.com/office/drawing/2014/main" val="451036207"/>
                    </a:ext>
                  </a:extLst>
                </a:gridCol>
                <a:gridCol w="397860">
                  <a:extLst>
                    <a:ext uri="{9D8B030D-6E8A-4147-A177-3AD203B41FA5}">
                      <a16:colId xmlns:a16="http://schemas.microsoft.com/office/drawing/2014/main" val="350030819"/>
                    </a:ext>
                  </a:extLst>
                </a:gridCol>
                <a:gridCol w="397860">
                  <a:extLst>
                    <a:ext uri="{9D8B030D-6E8A-4147-A177-3AD203B41FA5}">
                      <a16:colId xmlns:a16="http://schemas.microsoft.com/office/drawing/2014/main" val="3342184619"/>
                    </a:ext>
                  </a:extLst>
                </a:gridCol>
              </a:tblGrid>
              <a:tr h="299721">
                <a:tc>
                  <a:txBody>
                    <a:bodyPr/>
                    <a:lstStyle/>
                    <a:p>
                      <a:r>
                        <a:rPr lang="en-US" dirty="0">
                          <a:solidFill>
                            <a:schemeClr val="tx1"/>
                          </a:solidFill>
                          <a:latin typeface="Adobe Arabic" panose="02040503050201020203" pitchFamily="18" charset="-78"/>
                          <a:cs typeface="Adobe Arabic" panose="02040503050201020203" pitchFamily="18"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extLst>
                  <a:ext uri="{0D108BD9-81ED-4DB2-BD59-A6C34878D82A}">
                    <a16:rowId xmlns:a16="http://schemas.microsoft.com/office/drawing/2014/main" val="2438947836"/>
                  </a:ext>
                </a:extLst>
              </a:tr>
              <a:tr h="299721">
                <a:tc>
                  <a:txBody>
                    <a:bodyPr/>
                    <a:lstStyle/>
                    <a:p>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5195927"/>
                  </a:ext>
                </a:extLst>
              </a:tr>
            </a:tbl>
          </a:graphicData>
        </a:graphic>
      </p:graphicFrame>
      <p:graphicFrame>
        <p:nvGraphicFramePr>
          <p:cNvPr id="18" name="Table 17">
            <a:extLst>
              <a:ext uri="{FF2B5EF4-FFF2-40B4-BE49-F238E27FC236}">
                <a16:creationId xmlns:a16="http://schemas.microsoft.com/office/drawing/2014/main" id="{BE2292F8-C459-7910-467B-8BADDAFF1C83}"/>
              </a:ext>
            </a:extLst>
          </p:cNvPr>
          <p:cNvGraphicFramePr>
            <a:graphicFrameLocks noGrp="1"/>
          </p:cNvGraphicFramePr>
          <p:nvPr>
            <p:extLst>
              <p:ext uri="{D42A27DB-BD31-4B8C-83A1-F6EECF244321}">
                <p14:modId xmlns:p14="http://schemas.microsoft.com/office/powerpoint/2010/main" val="4269509062"/>
              </p:ext>
            </p:extLst>
          </p:nvPr>
        </p:nvGraphicFramePr>
        <p:xfrm>
          <a:off x="3780412" y="5520175"/>
          <a:ext cx="1989300" cy="731520"/>
        </p:xfrm>
        <a:graphic>
          <a:graphicData uri="http://schemas.openxmlformats.org/drawingml/2006/table">
            <a:tbl>
              <a:tblPr firstRow="1" bandRow="1">
                <a:tableStyleId>{5C22544A-7EE6-4342-B048-85BDC9FD1C3A}</a:tableStyleId>
              </a:tblPr>
              <a:tblGrid>
                <a:gridCol w="397860">
                  <a:extLst>
                    <a:ext uri="{9D8B030D-6E8A-4147-A177-3AD203B41FA5}">
                      <a16:colId xmlns:a16="http://schemas.microsoft.com/office/drawing/2014/main" val="1495070995"/>
                    </a:ext>
                  </a:extLst>
                </a:gridCol>
                <a:gridCol w="397860">
                  <a:extLst>
                    <a:ext uri="{9D8B030D-6E8A-4147-A177-3AD203B41FA5}">
                      <a16:colId xmlns:a16="http://schemas.microsoft.com/office/drawing/2014/main" val="2632920420"/>
                    </a:ext>
                  </a:extLst>
                </a:gridCol>
                <a:gridCol w="397860">
                  <a:extLst>
                    <a:ext uri="{9D8B030D-6E8A-4147-A177-3AD203B41FA5}">
                      <a16:colId xmlns:a16="http://schemas.microsoft.com/office/drawing/2014/main" val="451036207"/>
                    </a:ext>
                  </a:extLst>
                </a:gridCol>
                <a:gridCol w="397860">
                  <a:extLst>
                    <a:ext uri="{9D8B030D-6E8A-4147-A177-3AD203B41FA5}">
                      <a16:colId xmlns:a16="http://schemas.microsoft.com/office/drawing/2014/main" val="350030819"/>
                    </a:ext>
                  </a:extLst>
                </a:gridCol>
                <a:gridCol w="397860">
                  <a:extLst>
                    <a:ext uri="{9D8B030D-6E8A-4147-A177-3AD203B41FA5}">
                      <a16:colId xmlns:a16="http://schemas.microsoft.com/office/drawing/2014/main" val="3342184619"/>
                    </a:ext>
                  </a:extLst>
                </a:gridCol>
              </a:tblGrid>
              <a:tr h="299721">
                <a:tc>
                  <a:txBody>
                    <a:bodyPr/>
                    <a:lstStyle/>
                    <a:p>
                      <a:r>
                        <a:rPr lang="en-US" dirty="0">
                          <a:solidFill>
                            <a:schemeClr val="tx1"/>
                          </a:solidFill>
                          <a:latin typeface="Adobe Arabic" panose="02040503050201020203" pitchFamily="18" charset="-78"/>
                          <a:cs typeface="Adobe Arabic" panose="02040503050201020203" pitchFamily="18"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3FF"/>
                    </a:solidFill>
                  </a:tcPr>
                </a:tc>
                <a:extLst>
                  <a:ext uri="{0D108BD9-81ED-4DB2-BD59-A6C34878D82A}">
                    <a16:rowId xmlns:a16="http://schemas.microsoft.com/office/drawing/2014/main" val="2438947836"/>
                  </a:ext>
                </a:extLst>
              </a:tr>
              <a:tr h="299721">
                <a:tc>
                  <a:txBody>
                    <a:bodyPr/>
                    <a:lstStyle/>
                    <a:p>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Adobe Arabic" panose="02040503050201020203" pitchFamily="18" charset="-78"/>
                          <a:cs typeface="Adobe Arabic" panose="02040503050201020203" pitchFamily="18" charset="-78"/>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5195927"/>
                  </a:ext>
                </a:extLst>
              </a:tr>
            </a:tbl>
          </a:graphicData>
        </a:graphic>
      </p:graphicFrame>
      <p:cxnSp>
        <p:nvCxnSpPr>
          <p:cNvPr id="24" name="Straight Arrow Connector 23">
            <a:extLst>
              <a:ext uri="{FF2B5EF4-FFF2-40B4-BE49-F238E27FC236}">
                <a16:creationId xmlns:a16="http://schemas.microsoft.com/office/drawing/2014/main" id="{E521BA16-7288-19C4-3F9D-06ACCA3FC50C}"/>
              </a:ext>
            </a:extLst>
          </p:cNvPr>
          <p:cNvCxnSpPr/>
          <p:nvPr/>
        </p:nvCxnSpPr>
        <p:spPr bwMode="auto">
          <a:xfrm flipV="1">
            <a:off x="152400" y="2799080"/>
            <a:ext cx="0" cy="47752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25" name="Straight Arrow Connector 24">
            <a:extLst>
              <a:ext uri="{FF2B5EF4-FFF2-40B4-BE49-F238E27FC236}">
                <a16:creationId xmlns:a16="http://schemas.microsoft.com/office/drawing/2014/main" id="{58C3FE11-A95A-F53A-8006-857369E041DC}"/>
              </a:ext>
            </a:extLst>
          </p:cNvPr>
          <p:cNvCxnSpPr/>
          <p:nvPr/>
        </p:nvCxnSpPr>
        <p:spPr bwMode="auto">
          <a:xfrm flipV="1">
            <a:off x="304800" y="2799080"/>
            <a:ext cx="0" cy="477520"/>
          </a:xfrm>
          <a:prstGeom prst="straightConnector1">
            <a:avLst/>
          </a:prstGeom>
          <a:ln>
            <a:solidFill>
              <a:srgbClr val="990033"/>
            </a:solidFill>
            <a:headEnd type="oval"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49FBBD-C191-C9AE-A326-CB79D9D98C7F}"/>
              </a:ext>
            </a:extLst>
          </p:cNvPr>
          <p:cNvCxnSpPr/>
          <p:nvPr/>
        </p:nvCxnSpPr>
        <p:spPr bwMode="auto">
          <a:xfrm flipV="1">
            <a:off x="3657600" y="2893764"/>
            <a:ext cx="0" cy="47752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27" name="Straight Arrow Connector 26">
            <a:extLst>
              <a:ext uri="{FF2B5EF4-FFF2-40B4-BE49-F238E27FC236}">
                <a16:creationId xmlns:a16="http://schemas.microsoft.com/office/drawing/2014/main" id="{B60508B1-2413-066C-5F98-15EB8AAC3DFD}"/>
              </a:ext>
            </a:extLst>
          </p:cNvPr>
          <p:cNvCxnSpPr/>
          <p:nvPr/>
        </p:nvCxnSpPr>
        <p:spPr bwMode="auto">
          <a:xfrm flipV="1">
            <a:off x="3962400" y="2873876"/>
            <a:ext cx="0" cy="477520"/>
          </a:xfrm>
          <a:prstGeom prst="straightConnector1">
            <a:avLst/>
          </a:prstGeom>
          <a:ln>
            <a:solidFill>
              <a:srgbClr val="990033"/>
            </a:solidFill>
            <a:headEnd type="oval"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D78EE7-ECE8-D50E-EA6C-4DDAA28F213A}"/>
              </a:ext>
            </a:extLst>
          </p:cNvPr>
          <p:cNvCxnSpPr/>
          <p:nvPr/>
        </p:nvCxnSpPr>
        <p:spPr bwMode="auto">
          <a:xfrm flipV="1">
            <a:off x="3962400" y="4716726"/>
            <a:ext cx="0" cy="47752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29" name="Straight Arrow Connector 28">
            <a:extLst>
              <a:ext uri="{FF2B5EF4-FFF2-40B4-BE49-F238E27FC236}">
                <a16:creationId xmlns:a16="http://schemas.microsoft.com/office/drawing/2014/main" id="{0F1E0B4E-9AB6-A1F7-AD3C-083FCE011FAA}"/>
              </a:ext>
            </a:extLst>
          </p:cNvPr>
          <p:cNvCxnSpPr/>
          <p:nvPr/>
        </p:nvCxnSpPr>
        <p:spPr bwMode="auto">
          <a:xfrm flipV="1">
            <a:off x="5073253" y="4670141"/>
            <a:ext cx="0" cy="477520"/>
          </a:xfrm>
          <a:prstGeom prst="straightConnector1">
            <a:avLst/>
          </a:prstGeom>
          <a:ln>
            <a:solidFill>
              <a:srgbClr val="990033"/>
            </a:solidFill>
            <a:headEnd type="oval"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DDA45-9903-73A8-B3B6-34D47AD78126}"/>
              </a:ext>
            </a:extLst>
          </p:cNvPr>
          <p:cNvCxnSpPr/>
          <p:nvPr/>
        </p:nvCxnSpPr>
        <p:spPr bwMode="auto">
          <a:xfrm flipV="1">
            <a:off x="304800" y="4627879"/>
            <a:ext cx="0" cy="47752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31" name="Straight Arrow Connector 30">
            <a:extLst>
              <a:ext uri="{FF2B5EF4-FFF2-40B4-BE49-F238E27FC236}">
                <a16:creationId xmlns:a16="http://schemas.microsoft.com/office/drawing/2014/main" id="{9EF5C5E0-A7C3-41A8-4741-EB5004863510}"/>
              </a:ext>
            </a:extLst>
          </p:cNvPr>
          <p:cNvCxnSpPr/>
          <p:nvPr/>
        </p:nvCxnSpPr>
        <p:spPr bwMode="auto">
          <a:xfrm flipV="1">
            <a:off x="914400" y="4650146"/>
            <a:ext cx="0" cy="477520"/>
          </a:xfrm>
          <a:prstGeom prst="straightConnector1">
            <a:avLst/>
          </a:prstGeom>
          <a:ln>
            <a:solidFill>
              <a:srgbClr val="990033"/>
            </a:solidFill>
            <a:headEnd type="oval"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27AB812-0D43-B64B-A878-4EF153E017B3}"/>
              </a:ext>
            </a:extLst>
          </p:cNvPr>
          <p:cNvCxnSpPr/>
          <p:nvPr/>
        </p:nvCxnSpPr>
        <p:spPr bwMode="auto">
          <a:xfrm flipV="1">
            <a:off x="533400" y="6151880"/>
            <a:ext cx="0" cy="47752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33" name="Straight Arrow Connector 32">
            <a:extLst>
              <a:ext uri="{FF2B5EF4-FFF2-40B4-BE49-F238E27FC236}">
                <a16:creationId xmlns:a16="http://schemas.microsoft.com/office/drawing/2014/main" id="{5CB6D2EA-E463-F68C-95D6-E7F90BCAF4B3}"/>
              </a:ext>
            </a:extLst>
          </p:cNvPr>
          <p:cNvCxnSpPr/>
          <p:nvPr/>
        </p:nvCxnSpPr>
        <p:spPr bwMode="auto">
          <a:xfrm flipV="1">
            <a:off x="1342010" y="6070329"/>
            <a:ext cx="0" cy="477520"/>
          </a:xfrm>
          <a:prstGeom prst="straightConnector1">
            <a:avLst/>
          </a:prstGeom>
          <a:ln>
            <a:solidFill>
              <a:srgbClr val="990033"/>
            </a:solidFill>
            <a:headEnd type="oval"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ECC78F9-C066-D115-FD13-9132AD8106AE}"/>
              </a:ext>
            </a:extLst>
          </p:cNvPr>
          <p:cNvCxnSpPr/>
          <p:nvPr/>
        </p:nvCxnSpPr>
        <p:spPr bwMode="auto">
          <a:xfrm flipV="1">
            <a:off x="4343400" y="6342540"/>
            <a:ext cx="0" cy="47752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35" name="Straight Arrow Connector 34">
            <a:extLst>
              <a:ext uri="{FF2B5EF4-FFF2-40B4-BE49-F238E27FC236}">
                <a16:creationId xmlns:a16="http://schemas.microsoft.com/office/drawing/2014/main" id="{523C3184-773E-CD67-D5BC-B6C789BE7432}"/>
              </a:ext>
            </a:extLst>
          </p:cNvPr>
          <p:cNvCxnSpPr/>
          <p:nvPr/>
        </p:nvCxnSpPr>
        <p:spPr bwMode="auto">
          <a:xfrm flipV="1">
            <a:off x="4744660" y="6327247"/>
            <a:ext cx="0" cy="477520"/>
          </a:xfrm>
          <a:prstGeom prst="straightConnector1">
            <a:avLst/>
          </a:prstGeom>
          <a:ln>
            <a:solidFill>
              <a:srgbClr val="990033"/>
            </a:solidFill>
            <a:headEnd type="oval" w="med" len="med"/>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56E250CB-4047-887A-7D7E-8BB48D713EEC}"/>
              </a:ext>
            </a:extLst>
          </p:cNvPr>
          <p:cNvGrpSpPr/>
          <p:nvPr/>
        </p:nvGrpSpPr>
        <p:grpSpPr>
          <a:xfrm>
            <a:off x="2446499" y="2194879"/>
            <a:ext cx="1071127" cy="395921"/>
            <a:chOff x="2446499" y="2194879"/>
            <a:chExt cx="1071127" cy="395921"/>
          </a:xfrm>
        </p:grpSpPr>
        <p:cxnSp>
          <p:nvCxnSpPr>
            <p:cNvPr id="20" name="Straight Arrow Connector 19">
              <a:extLst>
                <a:ext uri="{FF2B5EF4-FFF2-40B4-BE49-F238E27FC236}">
                  <a16:creationId xmlns:a16="http://schemas.microsoft.com/office/drawing/2014/main" id="{EDD99894-5B2A-DCD7-5D02-F20D7D87CCF0}"/>
                </a:ext>
              </a:extLst>
            </p:cNvPr>
            <p:cNvCxnSpPr>
              <a:cxnSpLocks/>
            </p:cNvCxnSpPr>
            <p:nvPr/>
          </p:nvCxnSpPr>
          <p:spPr bwMode="auto">
            <a:xfrm>
              <a:off x="2599985" y="2590800"/>
              <a:ext cx="917641"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6" name="TextBox 35">
              <a:extLst>
                <a:ext uri="{FF2B5EF4-FFF2-40B4-BE49-F238E27FC236}">
                  <a16:creationId xmlns:a16="http://schemas.microsoft.com/office/drawing/2014/main" id="{1419F3B9-3E0B-FF49-54B3-2234C431B1D4}"/>
                </a:ext>
              </a:extLst>
            </p:cNvPr>
            <p:cNvSpPr txBox="1"/>
            <p:nvPr/>
          </p:nvSpPr>
          <p:spPr>
            <a:xfrm>
              <a:off x="2446499" y="2194879"/>
              <a:ext cx="1071127" cy="369332"/>
            </a:xfrm>
            <a:prstGeom prst="rect">
              <a:avLst/>
            </a:prstGeom>
            <a:noFill/>
          </p:spPr>
          <p:txBody>
            <a:bodyPr wrap="none" rtlCol="0">
              <a:spAutoFit/>
            </a:bodyPr>
            <a:lstStyle/>
            <a:p>
              <a:r>
                <a:rPr lang="en-US" b="0" dirty="0">
                  <a:solidFill>
                    <a:srgbClr val="002060"/>
                  </a:solidFill>
                  <a:effectLst/>
                  <a:latin typeface="Consolas" panose="020B0609020204030204" pitchFamily="49" charset="0"/>
                </a:rPr>
                <a:t>add</a:t>
              </a:r>
              <a:r>
                <a:rPr lang="en-US" b="0" dirty="0">
                  <a:solidFill>
                    <a:schemeClr val="tx1"/>
                  </a:solidFill>
                  <a:effectLst/>
                  <a:latin typeface="Consolas" panose="020B0609020204030204" pitchFamily="49" charset="0"/>
                </a:rPr>
                <a:t>(</a:t>
              </a:r>
              <a:r>
                <a:rPr lang="en-US" b="0" dirty="0">
                  <a:solidFill>
                    <a:srgbClr val="006600"/>
                  </a:solidFill>
                  <a:effectLst/>
                  <a:latin typeface="Consolas" panose="020B0609020204030204" pitchFamily="49" charset="0"/>
                </a:rPr>
                <a:t>10</a:t>
              </a:r>
              <a:r>
                <a:rPr lang="en-US" b="0" dirty="0">
                  <a:solidFill>
                    <a:schemeClr val="tx1"/>
                  </a:solidFill>
                  <a:effectLst/>
                  <a:latin typeface="Consolas" panose="020B0609020204030204" pitchFamily="49" charset="0"/>
                </a:rPr>
                <a:t>)</a:t>
              </a:r>
              <a:endParaRPr lang="en-US" dirty="0"/>
            </a:p>
          </p:txBody>
        </p:sp>
      </p:grpSp>
      <p:grpSp>
        <p:nvGrpSpPr>
          <p:cNvPr id="44" name="Group 43">
            <a:extLst>
              <a:ext uri="{FF2B5EF4-FFF2-40B4-BE49-F238E27FC236}">
                <a16:creationId xmlns:a16="http://schemas.microsoft.com/office/drawing/2014/main" id="{A853755C-2219-3D0C-8DBA-B550C57A5343}"/>
              </a:ext>
            </a:extLst>
          </p:cNvPr>
          <p:cNvGrpSpPr/>
          <p:nvPr/>
        </p:nvGrpSpPr>
        <p:grpSpPr>
          <a:xfrm>
            <a:off x="5943600" y="2125221"/>
            <a:ext cx="1071127" cy="395921"/>
            <a:chOff x="2446499" y="2194879"/>
            <a:chExt cx="1071127" cy="395921"/>
          </a:xfrm>
        </p:grpSpPr>
        <p:cxnSp>
          <p:nvCxnSpPr>
            <p:cNvPr id="45" name="Straight Arrow Connector 44">
              <a:extLst>
                <a:ext uri="{FF2B5EF4-FFF2-40B4-BE49-F238E27FC236}">
                  <a16:creationId xmlns:a16="http://schemas.microsoft.com/office/drawing/2014/main" id="{0F37667B-DA37-5908-596C-ECEA14229001}"/>
                </a:ext>
              </a:extLst>
            </p:cNvPr>
            <p:cNvCxnSpPr>
              <a:cxnSpLocks/>
            </p:cNvCxnSpPr>
            <p:nvPr/>
          </p:nvCxnSpPr>
          <p:spPr bwMode="auto">
            <a:xfrm>
              <a:off x="2599985" y="2590800"/>
              <a:ext cx="917641"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6" name="TextBox 45">
              <a:extLst>
                <a:ext uri="{FF2B5EF4-FFF2-40B4-BE49-F238E27FC236}">
                  <a16:creationId xmlns:a16="http://schemas.microsoft.com/office/drawing/2014/main" id="{2F320256-3093-BE9A-CEE4-FC9FD0ECEA8D}"/>
                </a:ext>
              </a:extLst>
            </p:cNvPr>
            <p:cNvSpPr txBox="1"/>
            <p:nvPr/>
          </p:nvSpPr>
          <p:spPr>
            <a:xfrm>
              <a:off x="2446499" y="2194879"/>
              <a:ext cx="944489" cy="369332"/>
            </a:xfrm>
            <a:prstGeom prst="rect">
              <a:avLst/>
            </a:prstGeom>
            <a:noFill/>
          </p:spPr>
          <p:txBody>
            <a:bodyPr wrap="none" rtlCol="0">
              <a:spAutoFit/>
            </a:bodyPr>
            <a:lstStyle/>
            <a:p>
              <a:r>
                <a:rPr lang="en-US" b="0" dirty="0">
                  <a:solidFill>
                    <a:srgbClr val="002060"/>
                  </a:solidFill>
                  <a:effectLst/>
                  <a:latin typeface="Consolas" panose="020B0609020204030204" pitchFamily="49" charset="0"/>
                </a:rPr>
                <a:t>add</a:t>
              </a:r>
              <a:r>
                <a:rPr lang="en-US" b="0" dirty="0">
                  <a:solidFill>
                    <a:schemeClr val="tx1"/>
                  </a:solidFill>
                  <a:effectLst/>
                  <a:latin typeface="Consolas" panose="020B0609020204030204" pitchFamily="49" charset="0"/>
                </a:rPr>
                <a:t>(</a:t>
              </a:r>
              <a:r>
                <a:rPr lang="en-US" b="0" dirty="0">
                  <a:solidFill>
                    <a:srgbClr val="006600"/>
                  </a:solidFill>
                  <a:effectLst/>
                  <a:latin typeface="Consolas" panose="020B0609020204030204" pitchFamily="49" charset="0"/>
                </a:rPr>
                <a:t>4</a:t>
              </a:r>
              <a:r>
                <a:rPr lang="en-US" b="0" dirty="0">
                  <a:solidFill>
                    <a:schemeClr val="tx1"/>
                  </a:solidFill>
                  <a:effectLst/>
                  <a:latin typeface="Consolas" panose="020B0609020204030204" pitchFamily="49" charset="0"/>
                </a:rPr>
                <a:t>)</a:t>
              </a:r>
              <a:endParaRPr lang="en-US" dirty="0"/>
            </a:p>
          </p:txBody>
        </p:sp>
      </p:grpSp>
      <p:grpSp>
        <p:nvGrpSpPr>
          <p:cNvPr id="47" name="Group 46">
            <a:extLst>
              <a:ext uri="{FF2B5EF4-FFF2-40B4-BE49-F238E27FC236}">
                <a16:creationId xmlns:a16="http://schemas.microsoft.com/office/drawing/2014/main" id="{ED667272-962B-7069-AD20-264613FC4AB1}"/>
              </a:ext>
            </a:extLst>
          </p:cNvPr>
          <p:cNvGrpSpPr/>
          <p:nvPr/>
        </p:nvGrpSpPr>
        <p:grpSpPr>
          <a:xfrm>
            <a:off x="2564317" y="3930400"/>
            <a:ext cx="1071127" cy="395921"/>
            <a:chOff x="2446499" y="2194879"/>
            <a:chExt cx="1071127" cy="395921"/>
          </a:xfrm>
        </p:grpSpPr>
        <p:cxnSp>
          <p:nvCxnSpPr>
            <p:cNvPr id="48" name="Straight Arrow Connector 47">
              <a:extLst>
                <a:ext uri="{FF2B5EF4-FFF2-40B4-BE49-F238E27FC236}">
                  <a16:creationId xmlns:a16="http://schemas.microsoft.com/office/drawing/2014/main" id="{22CA53C1-1974-4A49-10DD-DBC51EBB600F}"/>
                </a:ext>
              </a:extLst>
            </p:cNvPr>
            <p:cNvCxnSpPr>
              <a:cxnSpLocks/>
            </p:cNvCxnSpPr>
            <p:nvPr/>
          </p:nvCxnSpPr>
          <p:spPr bwMode="auto">
            <a:xfrm>
              <a:off x="2599985" y="2590800"/>
              <a:ext cx="917641"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9" name="TextBox 48">
              <a:extLst>
                <a:ext uri="{FF2B5EF4-FFF2-40B4-BE49-F238E27FC236}">
                  <a16:creationId xmlns:a16="http://schemas.microsoft.com/office/drawing/2014/main" id="{A0521B1F-3C84-3A6E-95F2-35D9431CBAAA}"/>
                </a:ext>
              </a:extLst>
            </p:cNvPr>
            <p:cNvSpPr txBox="1"/>
            <p:nvPr/>
          </p:nvSpPr>
          <p:spPr>
            <a:xfrm>
              <a:off x="2446499" y="2194879"/>
              <a:ext cx="1071127" cy="369332"/>
            </a:xfrm>
            <a:prstGeom prst="rect">
              <a:avLst/>
            </a:prstGeom>
            <a:noFill/>
          </p:spPr>
          <p:txBody>
            <a:bodyPr wrap="none" rtlCol="0">
              <a:spAutoFit/>
            </a:bodyPr>
            <a:lstStyle/>
            <a:p>
              <a:r>
                <a:rPr lang="en-US" b="0" dirty="0">
                  <a:solidFill>
                    <a:srgbClr val="002060"/>
                  </a:solidFill>
                  <a:effectLst/>
                  <a:latin typeface="Consolas" panose="020B0609020204030204" pitchFamily="49" charset="0"/>
                </a:rPr>
                <a:t>add</a:t>
              </a:r>
              <a:r>
                <a:rPr lang="en-US" b="0" dirty="0">
                  <a:solidFill>
                    <a:schemeClr val="tx1"/>
                  </a:solidFill>
                  <a:effectLst/>
                  <a:latin typeface="Consolas" panose="020B0609020204030204" pitchFamily="49" charset="0"/>
                </a:rPr>
                <a:t>(</a:t>
              </a:r>
              <a:r>
                <a:rPr lang="en-US" b="0" dirty="0">
                  <a:solidFill>
                    <a:srgbClr val="006600"/>
                  </a:solidFill>
                  <a:effectLst/>
                  <a:latin typeface="Consolas" panose="020B0609020204030204" pitchFamily="49" charset="0"/>
                </a:rPr>
                <a:t>-7</a:t>
              </a:r>
              <a:r>
                <a:rPr lang="en-US" b="0" dirty="0">
                  <a:solidFill>
                    <a:schemeClr val="tx1"/>
                  </a:solidFill>
                  <a:effectLst/>
                  <a:latin typeface="Consolas" panose="020B0609020204030204" pitchFamily="49" charset="0"/>
                </a:rPr>
                <a:t>)</a:t>
              </a:r>
              <a:endParaRPr lang="en-US" dirty="0"/>
            </a:p>
          </p:txBody>
        </p:sp>
      </p:grpSp>
      <p:grpSp>
        <p:nvGrpSpPr>
          <p:cNvPr id="50" name="Group 49">
            <a:extLst>
              <a:ext uri="{FF2B5EF4-FFF2-40B4-BE49-F238E27FC236}">
                <a16:creationId xmlns:a16="http://schemas.microsoft.com/office/drawing/2014/main" id="{7EC5C330-1E4C-8F4E-8E5B-F839C64A2E9E}"/>
              </a:ext>
            </a:extLst>
          </p:cNvPr>
          <p:cNvGrpSpPr/>
          <p:nvPr/>
        </p:nvGrpSpPr>
        <p:grpSpPr>
          <a:xfrm>
            <a:off x="6479163" y="3892681"/>
            <a:ext cx="1197764" cy="395921"/>
            <a:chOff x="2446499" y="2194879"/>
            <a:chExt cx="1197764" cy="395921"/>
          </a:xfrm>
        </p:grpSpPr>
        <p:cxnSp>
          <p:nvCxnSpPr>
            <p:cNvPr id="51" name="Straight Arrow Connector 50">
              <a:extLst>
                <a:ext uri="{FF2B5EF4-FFF2-40B4-BE49-F238E27FC236}">
                  <a16:creationId xmlns:a16="http://schemas.microsoft.com/office/drawing/2014/main" id="{FFF40EE4-AEC9-BE0C-00C8-0EF648A11CCE}"/>
                </a:ext>
              </a:extLst>
            </p:cNvPr>
            <p:cNvCxnSpPr>
              <a:cxnSpLocks/>
            </p:cNvCxnSpPr>
            <p:nvPr/>
          </p:nvCxnSpPr>
          <p:spPr bwMode="auto">
            <a:xfrm>
              <a:off x="2599985" y="2590800"/>
              <a:ext cx="917641"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52" name="TextBox 51">
              <a:extLst>
                <a:ext uri="{FF2B5EF4-FFF2-40B4-BE49-F238E27FC236}">
                  <a16:creationId xmlns:a16="http://schemas.microsoft.com/office/drawing/2014/main" id="{F55E20F2-1F8E-7227-10A3-9FD044522EDC}"/>
                </a:ext>
              </a:extLst>
            </p:cNvPr>
            <p:cNvSpPr txBox="1"/>
            <p:nvPr/>
          </p:nvSpPr>
          <p:spPr>
            <a:xfrm>
              <a:off x="2446499" y="2194879"/>
              <a:ext cx="1197764" cy="369332"/>
            </a:xfrm>
            <a:prstGeom prst="rect">
              <a:avLst/>
            </a:prstGeom>
            <a:noFill/>
          </p:spPr>
          <p:txBody>
            <a:bodyPr wrap="none" rtlCol="0">
              <a:spAutoFit/>
            </a:bodyPr>
            <a:lstStyle/>
            <a:p>
              <a:r>
                <a:rPr lang="en-US" b="0" dirty="0">
                  <a:solidFill>
                    <a:srgbClr val="7030A0"/>
                  </a:solidFill>
                  <a:effectLst/>
                  <a:latin typeface="Consolas" panose="020B0609020204030204" pitchFamily="49" charset="0"/>
                </a:rPr>
                <a:t>delete</a:t>
              </a:r>
              <a:r>
                <a:rPr lang="en-US" b="0" dirty="0">
                  <a:solidFill>
                    <a:schemeClr val="tx1"/>
                  </a:solidFill>
                  <a:effectLst/>
                  <a:latin typeface="Consolas" panose="020B0609020204030204" pitchFamily="49" charset="0"/>
                </a:rPr>
                <a:t>()</a:t>
              </a:r>
              <a:endParaRPr lang="en-US" dirty="0"/>
            </a:p>
          </p:txBody>
        </p:sp>
      </p:grpSp>
      <p:grpSp>
        <p:nvGrpSpPr>
          <p:cNvPr id="53" name="Group 52">
            <a:extLst>
              <a:ext uri="{FF2B5EF4-FFF2-40B4-BE49-F238E27FC236}">
                <a16:creationId xmlns:a16="http://schemas.microsoft.com/office/drawing/2014/main" id="{B34CBA2F-BD63-4FE1-90C5-6BB16D68CB9C}"/>
              </a:ext>
            </a:extLst>
          </p:cNvPr>
          <p:cNvGrpSpPr/>
          <p:nvPr/>
        </p:nvGrpSpPr>
        <p:grpSpPr>
          <a:xfrm>
            <a:off x="2500998" y="5547679"/>
            <a:ext cx="1197764" cy="395921"/>
            <a:chOff x="2446499" y="2194879"/>
            <a:chExt cx="1197764" cy="395921"/>
          </a:xfrm>
        </p:grpSpPr>
        <p:cxnSp>
          <p:nvCxnSpPr>
            <p:cNvPr id="54" name="Straight Arrow Connector 53">
              <a:extLst>
                <a:ext uri="{FF2B5EF4-FFF2-40B4-BE49-F238E27FC236}">
                  <a16:creationId xmlns:a16="http://schemas.microsoft.com/office/drawing/2014/main" id="{8B01E040-AB6D-9024-7A77-161549065ABA}"/>
                </a:ext>
              </a:extLst>
            </p:cNvPr>
            <p:cNvCxnSpPr>
              <a:cxnSpLocks/>
            </p:cNvCxnSpPr>
            <p:nvPr/>
          </p:nvCxnSpPr>
          <p:spPr bwMode="auto">
            <a:xfrm>
              <a:off x="2599985" y="2590800"/>
              <a:ext cx="917641"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55" name="TextBox 54">
              <a:extLst>
                <a:ext uri="{FF2B5EF4-FFF2-40B4-BE49-F238E27FC236}">
                  <a16:creationId xmlns:a16="http://schemas.microsoft.com/office/drawing/2014/main" id="{6F55855E-F3BA-FCC8-8F27-847788B9D88D}"/>
                </a:ext>
              </a:extLst>
            </p:cNvPr>
            <p:cNvSpPr txBox="1"/>
            <p:nvPr/>
          </p:nvSpPr>
          <p:spPr>
            <a:xfrm>
              <a:off x="2446499" y="2194879"/>
              <a:ext cx="1197764" cy="369332"/>
            </a:xfrm>
            <a:prstGeom prst="rect">
              <a:avLst/>
            </a:prstGeom>
            <a:noFill/>
          </p:spPr>
          <p:txBody>
            <a:bodyPr wrap="none" rtlCol="0">
              <a:spAutoFit/>
            </a:bodyPr>
            <a:lstStyle/>
            <a:p>
              <a:r>
                <a:rPr lang="en-US" b="0" dirty="0">
                  <a:solidFill>
                    <a:srgbClr val="7030A0"/>
                  </a:solidFill>
                  <a:effectLst/>
                  <a:latin typeface="Consolas" panose="020B0609020204030204" pitchFamily="49" charset="0"/>
                </a:rPr>
                <a:t>delete</a:t>
              </a:r>
              <a:r>
                <a:rPr lang="en-US" b="0" dirty="0">
                  <a:solidFill>
                    <a:schemeClr val="tx1"/>
                  </a:solidFill>
                  <a:effectLst/>
                  <a:latin typeface="Consolas" panose="020B0609020204030204" pitchFamily="49" charset="0"/>
                </a:rPr>
                <a:t>()</a:t>
              </a:r>
              <a:endParaRPr lang="en-US" dirty="0"/>
            </a:p>
          </p:txBody>
        </p:sp>
      </p:grpSp>
    </p:spTree>
    <p:extLst>
      <p:ext uri="{BB962C8B-B14F-4D97-AF65-F5344CB8AC3E}">
        <p14:creationId xmlns:p14="http://schemas.microsoft.com/office/powerpoint/2010/main" val="3515304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0E3F-3F73-3A98-7081-1AC223F18E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2B790D-8E17-DE1E-E6BE-C6E0D00E33A7}"/>
              </a:ext>
            </a:extLst>
          </p:cNvPr>
          <p:cNvSpPr>
            <a:spLocks noGrp="1"/>
          </p:cNvSpPr>
          <p:nvPr>
            <p:ph idx="1"/>
          </p:nvPr>
        </p:nvSpPr>
        <p:spPr/>
        <p:txBody>
          <a:bodyPr/>
          <a:lstStyle/>
          <a:p>
            <a:pPr algn="r" rtl="1"/>
            <a:r>
              <a:rPr lang="fa-IR" dirty="0"/>
              <a:t>با توجه به مثال بالا، روشن است که تعداد عناصر موجود در صف معمولی، برابر </a:t>
            </a:r>
            <a:r>
              <a:rPr lang="en-US" dirty="0"/>
              <a:t>R-F</a:t>
            </a:r>
            <a:r>
              <a:rPr lang="fa-IR" dirty="0"/>
              <a:t> بوده و تعداد خانه های خالی آن نیز برابر </a:t>
            </a:r>
            <a:r>
              <a:rPr lang="en-US" dirty="0"/>
              <a:t>n-(R-F)</a:t>
            </a:r>
            <a:r>
              <a:rPr lang="fa-IR" dirty="0"/>
              <a:t> است.</a:t>
            </a:r>
          </a:p>
          <a:p>
            <a:pPr algn="r" rtl="1"/>
            <a:endParaRPr lang="fa-IR" dirty="0"/>
          </a:p>
          <a:p>
            <a:pPr algn="r" rtl="1"/>
            <a:r>
              <a:rPr lang="fa-IR" b="1" dirty="0"/>
              <a:t>نکته: </a:t>
            </a:r>
            <a:r>
              <a:rPr lang="fa-IR" dirty="0"/>
              <a:t>مشکل اصلی صف معمولی آن است که یکبار فقط قابل استفاده است و زمانی که </a:t>
            </a:r>
            <a:r>
              <a:rPr lang="en-US" dirty="0"/>
              <a:t>rear</a:t>
            </a:r>
            <a:r>
              <a:rPr lang="fa-IR" dirty="0"/>
              <a:t> به انتها می رسد، دیگر نمیتوان در صف چیزی را ذخیره کرد.</a:t>
            </a:r>
          </a:p>
          <a:p>
            <a:pPr algn="r" rtl="1"/>
            <a:endParaRPr lang="fa-IR" b="1" dirty="0"/>
          </a:p>
          <a:p>
            <a:pPr algn="r" rtl="1"/>
            <a:r>
              <a:rPr lang="fa-IR" b="1" dirty="0"/>
              <a:t>مثال.</a:t>
            </a:r>
          </a:p>
          <a:p>
            <a:pPr algn="r" rtl="1"/>
            <a:endParaRPr lang="en-US" b="1" dirty="0"/>
          </a:p>
        </p:txBody>
      </p:sp>
      <p:sp>
        <p:nvSpPr>
          <p:cNvPr id="4" name="Slide Number Placeholder 3">
            <a:extLst>
              <a:ext uri="{FF2B5EF4-FFF2-40B4-BE49-F238E27FC236}">
                <a16:creationId xmlns:a16="http://schemas.microsoft.com/office/drawing/2014/main" id="{B6FA756C-67E6-1F3E-9444-545B24DFCC05}"/>
              </a:ext>
            </a:extLst>
          </p:cNvPr>
          <p:cNvSpPr>
            <a:spLocks noGrp="1"/>
          </p:cNvSpPr>
          <p:nvPr>
            <p:ph type="sldNum" sz="quarter" idx="10"/>
          </p:nvPr>
        </p:nvSpPr>
        <p:spPr/>
        <p:txBody>
          <a:bodyPr/>
          <a:lstStyle/>
          <a:p>
            <a:fld id="{BB936EA6-75EA-BC43-847D-098704264B3C}" type="slidenum">
              <a:rPr lang="en-US" smtClean="0"/>
              <a:pPr/>
              <a:t>11</a:t>
            </a:fld>
            <a:endParaRPr lang="en-US" sz="1400"/>
          </a:p>
        </p:txBody>
      </p:sp>
      <p:graphicFrame>
        <p:nvGraphicFramePr>
          <p:cNvPr id="5" name="Table 4">
            <a:extLst>
              <a:ext uri="{FF2B5EF4-FFF2-40B4-BE49-F238E27FC236}">
                <a16:creationId xmlns:a16="http://schemas.microsoft.com/office/drawing/2014/main" id="{E725D424-D964-679F-8BD8-5ED8702D10A3}"/>
              </a:ext>
            </a:extLst>
          </p:cNvPr>
          <p:cNvGraphicFramePr>
            <a:graphicFrameLocks noGrp="1"/>
          </p:cNvGraphicFramePr>
          <p:nvPr>
            <p:extLst>
              <p:ext uri="{D42A27DB-BD31-4B8C-83A1-F6EECF244321}">
                <p14:modId xmlns:p14="http://schemas.microsoft.com/office/powerpoint/2010/main" val="368794986"/>
              </p:ext>
            </p:extLst>
          </p:nvPr>
        </p:nvGraphicFramePr>
        <p:xfrm>
          <a:off x="723900" y="3322860"/>
          <a:ext cx="7696199" cy="13817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802032705"/>
                    </a:ext>
                  </a:extLst>
                </a:gridCol>
                <a:gridCol w="762000">
                  <a:extLst>
                    <a:ext uri="{9D8B030D-6E8A-4147-A177-3AD203B41FA5}">
                      <a16:colId xmlns:a16="http://schemas.microsoft.com/office/drawing/2014/main" val="2165852135"/>
                    </a:ext>
                  </a:extLst>
                </a:gridCol>
                <a:gridCol w="2552700">
                  <a:extLst>
                    <a:ext uri="{9D8B030D-6E8A-4147-A177-3AD203B41FA5}">
                      <a16:colId xmlns:a16="http://schemas.microsoft.com/office/drawing/2014/main" val="3053885810"/>
                    </a:ext>
                  </a:extLst>
                </a:gridCol>
                <a:gridCol w="838200">
                  <a:extLst>
                    <a:ext uri="{9D8B030D-6E8A-4147-A177-3AD203B41FA5}">
                      <a16:colId xmlns:a16="http://schemas.microsoft.com/office/drawing/2014/main" val="2607207289"/>
                    </a:ext>
                  </a:extLst>
                </a:gridCol>
                <a:gridCol w="838200">
                  <a:extLst>
                    <a:ext uri="{9D8B030D-6E8A-4147-A177-3AD203B41FA5}">
                      <a16:colId xmlns:a16="http://schemas.microsoft.com/office/drawing/2014/main" val="57330415"/>
                    </a:ext>
                  </a:extLst>
                </a:gridCol>
                <a:gridCol w="1028700">
                  <a:extLst>
                    <a:ext uri="{9D8B030D-6E8A-4147-A177-3AD203B41FA5}">
                      <a16:colId xmlns:a16="http://schemas.microsoft.com/office/drawing/2014/main" val="1754158970"/>
                    </a:ext>
                  </a:extLst>
                </a:gridCol>
                <a:gridCol w="914399">
                  <a:extLst>
                    <a:ext uri="{9D8B030D-6E8A-4147-A177-3AD203B41FA5}">
                      <a16:colId xmlns:a16="http://schemas.microsoft.com/office/drawing/2014/main" val="2193281957"/>
                    </a:ext>
                  </a:extLst>
                </a:gridCol>
              </a:tblGrid>
              <a:tr h="370840">
                <a:tc>
                  <a:txBody>
                    <a:bodyPr/>
                    <a:lstStyle/>
                    <a:p>
                      <a:pPr algn="ctr"/>
                      <a:r>
                        <a:rPr lang="fa-IR" dirty="0">
                          <a:solidFill>
                            <a:schemeClr val="tx1"/>
                          </a:solidFill>
                          <a:latin typeface="Adobe Arabic" panose="02040503050201020203" pitchFamily="18" charset="-78"/>
                          <a:cs typeface="Adobe Arabic" panose="02040503050201020203" pitchFamily="18" charset="-78"/>
                        </a:rPr>
                        <a:t>اول صف</a:t>
                      </a: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آخر صف</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36218985"/>
                  </a:ext>
                </a:extLst>
              </a:tr>
              <a:tr h="370840">
                <a:tc>
                  <a:txBody>
                    <a:bodyPr/>
                    <a:lstStyle/>
                    <a:p>
                      <a:pPr algn="ctr"/>
                      <a:r>
                        <a:rPr lang="fa-IR" dirty="0">
                          <a:solidFill>
                            <a:schemeClr val="tx1"/>
                          </a:solidFill>
                          <a:latin typeface="Adobe Arabic" panose="02040503050201020203" pitchFamily="18" charset="-78"/>
                          <a:cs typeface="Adobe Arabic" panose="02040503050201020203" pitchFamily="18" charset="-78"/>
                        </a:rPr>
                        <a:t>0</a:t>
                      </a: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1</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n-4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n-3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n-2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n-1</a:t>
                      </a: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641962"/>
                  </a:ext>
                </a:extLst>
              </a:tr>
              <a:tr h="370840">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E3C"/>
                    </a:solid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E3C"/>
                    </a:solid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E3C"/>
                    </a:solid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475714"/>
                  </a:ext>
                </a:extLst>
              </a:tr>
            </a:tbl>
          </a:graphicData>
        </a:graphic>
      </p:graphicFrame>
      <p:grpSp>
        <p:nvGrpSpPr>
          <p:cNvPr id="10" name="Group 9">
            <a:extLst>
              <a:ext uri="{FF2B5EF4-FFF2-40B4-BE49-F238E27FC236}">
                <a16:creationId xmlns:a16="http://schemas.microsoft.com/office/drawing/2014/main" id="{D1B579DC-8A7B-B332-243A-C734B84D3B57}"/>
              </a:ext>
            </a:extLst>
          </p:cNvPr>
          <p:cNvGrpSpPr/>
          <p:nvPr/>
        </p:nvGrpSpPr>
        <p:grpSpPr>
          <a:xfrm>
            <a:off x="7537117" y="4896572"/>
            <a:ext cx="651140" cy="1492012"/>
            <a:chOff x="2989130" y="4846860"/>
            <a:chExt cx="651140" cy="1492012"/>
          </a:xfrm>
        </p:grpSpPr>
        <p:cxnSp>
          <p:nvCxnSpPr>
            <p:cNvPr id="7" name="Straight Arrow Connector 6">
              <a:extLst>
                <a:ext uri="{FF2B5EF4-FFF2-40B4-BE49-F238E27FC236}">
                  <a16:creationId xmlns:a16="http://schemas.microsoft.com/office/drawing/2014/main" id="{7D3F85F1-B610-3B5C-DEFE-AD7951EEB4B1}"/>
                </a:ext>
              </a:extLst>
            </p:cNvPr>
            <p:cNvCxnSpPr>
              <a:cxnSpLocks/>
            </p:cNvCxnSpPr>
            <p:nvPr/>
          </p:nvCxnSpPr>
          <p:spPr bwMode="auto">
            <a:xfrm flipV="1">
              <a:off x="3314700" y="4846860"/>
              <a:ext cx="0" cy="98044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8" name="TextBox 7">
              <a:extLst>
                <a:ext uri="{FF2B5EF4-FFF2-40B4-BE49-F238E27FC236}">
                  <a16:creationId xmlns:a16="http://schemas.microsoft.com/office/drawing/2014/main" id="{559EC757-F7DF-301C-FEF8-43A35DAD5664}"/>
                </a:ext>
              </a:extLst>
            </p:cNvPr>
            <p:cNvSpPr txBox="1"/>
            <p:nvPr/>
          </p:nvSpPr>
          <p:spPr>
            <a:xfrm>
              <a:off x="2989130" y="5969540"/>
              <a:ext cx="651140" cy="369332"/>
            </a:xfrm>
            <a:prstGeom prst="rect">
              <a:avLst/>
            </a:prstGeom>
            <a:noFill/>
          </p:spPr>
          <p:txBody>
            <a:bodyPr wrap="none" rtlCol="0">
              <a:spAutoFit/>
            </a:bodyPr>
            <a:lstStyle/>
            <a:p>
              <a:r>
                <a:rPr lang="en-US" dirty="0"/>
                <a:t>rear</a:t>
              </a:r>
            </a:p>
          </p:txBody>
        </p:sp>
      </p:grpSp>
      <p:grpSp>
        <p:nvGrpSpPr>
          <p:cNvPr id="11" name="Group 10">
            <a:extLst>
              <a:ext uri="{FF2B5EF4-FFF2-40B4-BE49-F238E27FC236}">
                <a16:creationId xmlns:a16="http://schemas.microsoft.com/office/drawing/2014/main" id="{C1411342-D5AE-98E8-61D4-42DDE43B7737}"/>
              </a:ext>
            </a:extLst>
          </p:cNvPr>
          <p:cNvGrpSpPr/>
          <p:nvPr/>
        </p:nvGrpSpPr>
        <p:grpSpPr>
          <a:xfrm>
            <a:off x="4876800" y="4820920"/>
            <a:ext cx="763351" cy="1503680"/>
            <a:chOff x="72760" y="4846860"/>
            <a:chExt cx="763351" cy="1503680"/>
          </a:xfrm>
        </p:grpSpPr>
        <p:cxnSp>
          <p:nvCxnSpPr>
            <p:cNvPr id="6" name="Straight Arrow Connector 5">
              <a:extLst>
                <a:ext uri="{FF2B5EF4-FFF2-40B4-BE49-F238E27FC236}">
                  <a16:creationId xmlns:a16="http://schemas.microsoft.com/office/drawing/2014/main" id="{B2597BF6-6F87-5FFE-8D10-972383FBC2CC}"/>
                </a:ext>
              </a:extLst>
            </p:cNvPr>
            <p:cNvCxnSpPr>
              <a:cxnSpLocks/>
            </p:cNvCxnSpPr>
            <p:nvPr/>
          </p:nvCxnSpPr>
          <p:spPr bwMode="auto">
            <a:xfrm flipV="1">
              <a:off x="419100" y="4846860"/>
              <a:ext cx="0" cy="98044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9" name="TextBox 8">
              <a:extLst>
                <a:ext uri="{FF2B5EF4-FFF2-40B4-BE49-F238E27FC236}">
                  <a16:creationId xmlns:a16="http://schemas.microsoft.com/office/drawing/2014/main" id="{844F5418-F96A-EFF1-E937-024061CAC3A5}"/>
                </a:ext>
              </a:extLst>
            </p:cNvPr>
            <p:cNvSpPr txBox="1"/>
            <p:nvPr/>
          </p:nvSpPr>
          <p:spPr>
            <a:xfrm>
              <a:off x="72760" y="5981208"/>
              <a:ext cx="763351" cy="369332"/>
            </a:xfrm>
            <a:prstGeom prst="rect">
              <a:avLst/>
            </a:prstGeom>
            <a:noFill/>
          </p:spPr>
          <p:txBody>
            <a:bodyPr wrap="none" rtlCol="0">
              <a:spAutoFit/>
            </a:bodyPr>
            <a:lstStyle/>
            <a:p>
              <a:r>
                <a:rPr lang="en-US" dirty="0"/>
                <a:t>front</a:t>
              </a:r>
            </a:p>
          </p:txBody>
        </p:sp>
      </p:grpSp>
    </p:spTree>
    <p:extLst>
      <p:ext uri="{BB962C8B-B14F-4D97-AF65-F5344CB8AC3E}">
        <p14:creationId xmlns:p14="http://schemas.microsoft.com/office/powerpoint/2010/main" val="63754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80D79-7831-4C73-48A9-C5B66F6374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C2225-0FE4-9711-8E37-AA4F92BB1E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3A7945-AB21-C9BF-ADF9-44DB3FF5AAF5}"/>
              </a:ext>
            </a:extLst>
          </p:cNvPr>
          <p:cNvSpPr>
            <a:spLocks noGrp="1"/>
          </p:cNvSpPr>
          <p:nvPr>
            <p:ph idx="1"/>
          </p:nvPr>
        </p:nvSpPr>
        <p:spPr>
          <a:xfrm>
            <a:off x="609600" y="4146248"/>
            <a:ext cx="7848600" cy="2178352"/>
          </a:xfrm>
        </p:spPr>
        <p:txBody>
          <a:bodyPr/>
          <a:lstStyle/>
          <a:p>
            <a:pPr algn="r" rtl="1"/>
            <a:endParaRPr lang="fa-IR" b="1" dirty="0"/>
          </a:p>
          <a:p>
            <a:pPr algn="r" rtl="1"/>
            <a:r>
              <a:rPr lang="fa-IR" b="1" dirty="0"/>
              <a:t>یک روش حل این مشکل آن است که به ازای هر عمل حذف، تمام عناصر موجود در صف، به ابتدای صف شیفت داده شوند. اما تغییر مکان عناصر در یک آرایه، بسیار وقت گیر است، مخصوصا اگر آرایه دارای عناصر زیادی باشد. در واقع در بدترین حالت برابر </a:t>
            </a:r>
            <a:r>
              <a:rPr lang="en-US" b="1" dirty="0"/>
              <a:t>O(n)</a:t>
            </a:r>
            <a:r>
              <a:rPr lang="fa-IR" b="1" dirty="0"/>
              <a:t> است. برای رفع این مشکل، از صف حلقوی استفاده میکنیم.</a:t>
            </a:r>
          </a:p>
          <a:p>
            <a:pPr algn="r" rtl="1"/>
            <a:endParaRPr lang="en-US" b="1" dirty="0"/>
          </a:p>
        </p:txBody>
      </p:sp>
      <p:sp>
        <p:nvSpPr>
          <p:cNvPr id="4" name="Slide Number Placeholder 3">
            <a:extLst>
              <a:ext uri="{FF2B5EF4-FFF2-40B4-BE49-F238E27FC236}">
                <a16:creationId xmlns:a16="http://schemas.microsoft.com/office/drawing/2014/main" id="{37198157-0810-E34D-CB37-0F3FAB24A803}"/>
              </a:ext>
            </a:extLst>
          </p:cNvPr>
          <p:cNvSpPr>
            <a:spLocks noGrp="1"/>
          </p:cNvSpPr>
          <p:nvPr>
            <p:ph type="sldNum" sz="quarter" idx="10"/>
          </p:nvPr>
        </p:nvSpPr>
        <p:spPr/>
        <p:txBody>
          <a:bodyPr/>
          <a:lstStyle/>
          <a:p>
            <a:fld id="{BB936EA6-75EA-BC43-847D-098704264B3C}" type="slidenum">
              <a:rPr lang="en-US" smtClean="0"/>
              <a:pPr/>
              <a:t>12</a:t>
            </a:fld>
            <a:endParaRPr lang="en-US" sz="1400"/>
          </a:p>
        </p:txBody>
      </p:sp>
      <p:graphicFrame>
        <p:nvGraphicFramePr>
          <p:cNvPr id="5" name="Table 4">
            <a:extLst>
              <a:ext uri="{FF2B5EF4-FFF2-40B4-BE49-F238E27FC236}">
                <a16:creationId xmlns:a16="http://schemas.microsoft.com/office/drawing/2014/main" id="{0FAABC9C-C7DA-908C-9204-8BD97F6DC75C}"/>
              </a:ext>
            </a:extLst>
          </p:cNvPr>
          <p:cNvGraphicFramePr>
            <a:graphicFrameLocks noGrp="1"/>
          </p:cNvGraphicFramePr>
          <p:nvPr>
            <p:extLst>
              <p:ext uri="{D42A27DB-BD31-4B8C-83A1-F6EECF244321}">
                <p14:modId xmlns:p14="http://schemas.microsoft.com/office/powerpoint/2010/main" val="2445038204"/>
              </p:ext>
            </p:extLst>
          </p:nvPr>
        </p:nvGraphicFramePr>
        <p:xfrm>
          <a:off x="723900" y="990600"/>
          <a:ext cx="7696199" cy="13817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802032705"/>
                    </a:ext>
                  </a:extLst>
                </a:gridCol>
                <a:gridCol w="762000">
                  <a:extLst>
                    <a:ext uri="{9D8B030D-6E8A-4147-A177-3AD203B41FA5}">
                      <a16:colId xmlns:a16="http://schemas.microsoft.com/office/drawing/2014/main" val="2165852135"/>
                    </a:ext>
                  </a:extLst>
                </a:gridCol>
                <a:gridCol w="2552700">
                  <a:extLst>
                    <a:ext uri="{9D8B030D-6E8A-4147-A177-3AD203B41FA5}">
                      <a16:colId xmlns:a16="http://schemas.microsoft.com/office/drawing/2014/main" val="3053885810"/>
                    </a:ext>
                  </a:extLst>
                </a:gridCol>
                <a:gridCol w="838200">
                  <a:extLst>
                    <a:ext uri="{9D8B030D-6E8A-4147-A177-3AD203B41FA5}">
                      <a16:colId xmlns:a16="http://schemas.microsoft.com/office/drawing/2014/main" val="2607207289"/>
                    </a:ext>
                  </a:extLst>
                </a:gridCol>
                <a:gridCol w="838200">
                  <a:extLst>
                    <a:ext uri="{9D8B030D-6E8A-4147-A177-3AD203B41FA5}">
                      <a16:colId xmlns:a16="http://schemas.microsoft.com/office/drawing/2014/main" val="57330415"/>
                    </a:ext>
                  </a:extLst>
                </a:gridCol>
                <a:gridCol w="1028700">
                  <a:extLst>
                    <a:ext uri="{9D8B030D-6E8A-4147-A177-3AD203B41FA5}">
                      <a16:colId xmlns:a16="http://schemas.microsoft.com/office/drawing/2014/main" val="1754158970"/>
                    </a:ext>
                  </a:extLst>
                </a:gridCol>
                <a:gridCol w="914399">
                  <a:extLst>
                    <a:ext uri="{9D8B030D-6E8A-4147-A177-3AD203B41FA5}">
                      <a16:colId xmlns:a16="http://schemas.microsoft.com/office/drawing/2014/main" val="2193281957"/>
                    </a:ext>
                  </a:extLst>
                </a:gridCol>
              </a:tblGrid>
              <a:tr h="370840">
                <a:tc>
                  <a:txBody>
                    <a:bodyPr/>
                    <a:lstStyle/>
                    <a:p>
                      <a:pPr algn="ctr"/>
                      <a:r>
                        <a:rPr lang="fa-IR" dirty="0">
                          <a:solidFill>
                            <a:schemeClr val="tx1"/>
                          </a:solidFill>
                          <a:latin typeface="Adobe Arabic" panose="02040503050201020203" pitchFamily="18" charset="-78"/>
                          <a:cs typeface="Adobe Arabic" panose="02040503050201020203" pitchFamily="18" charset="-78"/>
                        </a:rPr>
                        <a:t>اول صف</a:t>
                      </a: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آخر صف</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36218985"/>
                  </a:ext>
                </a:extLst>
              </a:tr>
              <a:tr h="370840">
                <a:tc>
                  <a:txBody>
                    <a:bodyPr/>
                    <a:lstStyle/>
                    <a:p>
                      <a:pPr algn="ctr"/>
                      <a:r>
                        <a:rPr lang="fa-IR" dirty="0">
                          <a:solidFill>
                            <a:schemeClr val="tx1"/>
                          </a:solidFill>
                          <a:latin typeface="Adobe Arabic" panose="02040503050201020203" pitchFamily="18" charset="-78"/>
                          <a:cs typeface="Adobe Arabic" panose="02040503050201020203" pitchFamily="18" charset="-78"/>
                        </a:rPr>
                        <a:t>0</a:t>
                      </a: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1</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n-4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n-3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n-2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n-1</a:t>
                      </a: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641962"/>
                  </a:ext>
                </a:extLst>
              </a:tr>
              <a:tr h="370840">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E3C"/>
                    </a:solid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E3C"/>
                    </a:solid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E3C"/>
                    </a:solid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475714"/>
                  </a:ext>
                </a:extLst>
              </a:tr>
            </a:tbl>
          </a:graphicData>
        </a:graphic>
      </p:graphicFrame>
      <p:grpSp>
        <p:nvGrpSpPr>
          <p:cNvPr id="10" name="Group 9">
            <a:extLst>
              <a:ext uri="{FF2B5EF4-FFF2-40B4-BE49-F238E27FC236}">
                <a16:creationId xmlns:a16="http://schemas.microsoft.com/office/drawing/2014/main" id="{99674FFF-8EA8-C967-193C-3A147B4E29F7}"/>
              </a:ext>
            </a:extLst>
          </p:cNvPr>
          <p:cNvGrpSpPr/>
          <p:nvPr/>
        </p:nvGrpSpPr>
        <p:grpSpPr>
          <a:xfrm>
            <a:off x="7537117" y="2564312"/>
            <a:ext cx="651140" cy="1492012"/>
            <a:chOff x="2989130" y="4846860"/>
            <a:chExt cx="651140" cy="1492012"/>
          </a:xfrm>
        </p:grpSpPr>
        <p:cxnSp>
          <p:nvCxnSpPr>
            <p:cNvPr id="7" name="Straight Arrow Connector 6">
              <a:extLst>
                <a:ext uri="{FF2B5EF4-FFF2-40B4-BE49-F238E27FC236}">
                  <a16:creationId xmlns:a16="http://schemas.microsoft.com/office/drawing/2014/main" id="{00E3CC7D-8EAD-BA9C-E9D3-3FA6EAD1B7B8}"/>
                </a:ext>
              </a:extLst>
            </p:cNvPr>
            <p:cNvCxnSpPr>
              <a:cxnSpLocks/>
            </p:cNvCxnSpPr>
            <p:nvPr/>
          </p:nvCxnSpPr>
          <p:spPr bwMode="auto">
            <a:xfrm flipV="1">
              <a:off x="3314700" y="4846860"/>
              <a:ext cx="0" cy="98044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8" name="TextBox 7">
              <a:extLst>
                <a:ext uri="{FF2B5EF4-FFF2-40B4-BE49-F238E27FC236}">
                  <a16:creationId xmlns:a16="http://schemas.microsoft.com/office/drawing/2014/main" id="{686C919D-AF4C-CB9E-93B0-78684727C8E0}"/>
                </a:ext>
              </a:extLst>
            </p:cNvPr>
            <p:cNvSpPr txBox="1"/>
            <p:nvPr/>
          </p:nvSpPr>
          <p:spPr>
            <a:xfrm>
              <a:off x="2989130" y="5969540"/>
              <a:ext cx="651140" cy="369332"/>
            </a:xfrm>
            <a:prstGeom prst="rect">
              <a:avLst/>
            </a:prstGeom>
            <a:noFill/>
          </p:spPr>
          <p:txBody>
            <a:bodyPr wrap="none" rtlCol="0">
              <a:spAutoFit/>
            </a:bodyPr>
            <a:lstStyle/>
            <a:p>
              <a:r>
                <a:rPr lang="en-US" dirty="0"/>
                <a:t>rear</a:t>
              </a:r>
            </a:p>
          </p:txBody>
        </p:sp>
      </p:grpSp>
      <p:grpSp>
        <p:nvGrpSpPr>
          <p:cNvPr id="11" name="Group 10">
            <a:extLst>
              <a:ext uri="{FF2B5EF4-FFF2-40B4-BE49-F238E27FC236}">
                <a16:creationId xmlns:a16="http://schemas.microsoft.com/office/drawing/2014/main" id="{B863B0BD-75D8-03FD-D53A-F2B3D4FF45E5}"/>
              </a:ext>
            </a:extLst>
          </p:cNvPr>
          <p:cNvGrpSpPr/>
          <p:nvPr/>
        </p:nvGrpSpPr>
        <p:grpSpPr>
          <a:xfrm>
            <a:off x="4876800" y="2488660"/>
            <a:ext cx="763351" cy="1503680"/>
            <a:chOff x="72760" y="4846860"/>
            <a:chExt cx="763351" cy="1503680"/>
          </a:xfrm>
        </p:grpSpPr>
        <p:cxnSp>
          <p:nvCxnSpPr>
            <p:cNvPr id="6" name="Straight Arrow Connector 5">
              <a:extLst>
                <a:ext uri="{FF2B5EF4-FFF2-40B4-BE49-F238E27FC236}">
                  <a16:creationId xmlns:a16="http://schemas.microsoft.com/office/drawing/2014/main" id="{D2344D02-1EEC-5262-9269-462D37029FA4}"/>
                </a:ext>
              </a:extLst>
            </p:cNvPr>
            <p:cNvCxnSpPr>
              <a:cxnSpLocks/>
            </p:cNvCxnSpPr>
            <p:nvPr/>
          </p:nvCxnSpPr>
          <p:spPr bwMode="auto">
            <a:xfrm flipV="1">
              <a:off x="419100" y="4846860"/>
              <a:ext cx="0" cy="98044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9" name="TextBox 8">
              <a:extLst>
                <a:ext uri="{FF2B5EF4-FFF2-40B4-BE49-F238E27FC236}">
                  <a16:creationId xmlns:a16="http://schemas.microsoft.com/office/drawing/2014/main" id="{7E57EA49-0F66-1DBC-E5BD-061B6573EA4B}"/>
                </a:ext>
              </a:extLst>
            </p:cNvPr>
            <p:cNvSpPr txBox="1"/>
            <p:nvPr/>
          </p:nvSpPr>
          <p:spPr>
            <a:xfrm>
              <a:off x="72760" y="5981208"/>
              <a:ext cx="763351" cy="369332"/>
            </a:xfrm>
            <a:prstGeom prst="rect">
              <a:avLst/>
            </a:prstGeom>
            <a:noFill/>
          </p:spPr>
          <p:txBody>
            <a:bodyPr wrap="none" rtlCol="0">
              <a:spAutoFit/>
            </a:bodyPr>
            <a:lstStyle/>
            <a:p>
              <a:r>
                <a:rPr lang="en-US" dirty="0"/>
                <a:t>front</a:t>
              </a:r>
            </a:p>
          </p:txBody>
        </p:sp>
      </p:grpSp>
    </p:spTree>
    <p:extLst>
      <p:ext uri="{BB962C8B-B14F-4D97-AF65-F5344CB8AC3E}">
        <p14:creationId xmlns:p14="http://schemas.microsoft.com/office/powerpoint/2010/main" val="4851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07BA-627D-BFAD-44EA-A7522577C341}"/>
              </a:ext>
            </a:extLst>
          </p:cNvPr>
          <p:cNvSpPr>
            <a:spLocks noGrp="1"/>
          </p:cNvSpPr>
          <p:nvPr>
            <p:ph type="title"/>
          </p:nvPr>
        </p:nvSpPr>
        <p:spPr/>
        <p:txBody>
          <a:bodyPr/>
          <a:lstStyle/>
          <a:p>
            <a:r>
              <a:rPr lang="fa-IR" dirty="0"/>
              <a:t>تحلیل پیچیدگی زمانی</a:t>
            </a:r>
            <a:endParaRPr lang="en-US" dirty="0"/>
          </a:p>
        </p:txBody>
      </p:sp>
      <p:sp>
        <p:nvSpPr>
          <p:cNvPr id="3" name="Content Placeholder 2">
            <a:extLst>
              <a:ext uri="{FF2B5EF4-FFF2-40B4-BE49-F238E27FC236}">
                <a16:creationId xmlns:a16="http://schemas.microsoft.com/office/drawing/2014/main" id="{E2486A23-4030-F4C3-D0A5-74042D0F43F1}"/>
              </a:ext>
            </a:extLst>
          </p:cNvPr>
          <p:cNvSpPr>
            <a:spLocks noGrp="1"/>
          </p:cNvSpPr>
          <p:nvPr>
            <p:ph idx="1"/>
          </p:nvPr>
        </p:nvSpPr>
        <p:spPr/>
        <p:txBody>
          <a:bodyPr/>
          <a:lstStyle/>
          <a:p>
            <a:pPr algn="r" rtl="1"/>
            <a:r>
              <a:rPr lang="fa-IR" dirty="0"/>
              <a:t>تابع اضافه کردن به صف، از تعدادی عمل ثابت ( جایگذاری، اضافه کردن و غیره ) تشکیل شده است. بنابراین، پیچیدگی زمانی تابع فوق </a:t>
            </a:r>
            <a:r>
              <a:rPr lang="en-US" dirty="0"/>
              <a:t>O(1)</a:t>
            </a:r>
            <a:r>
              <a:rPr lang="fa-IR" dirty="0"/>
              <a:t> خواهد بود. تابع حذف از صف نیز مثل تابع اضافه کردن به صف، از تعدادی عمل ثابت تشکیل شده است. بنابراین، این تابع نیز پیچیدگی زمانی </a:t>
            </a:r>
            <a:r>
              <a:rPr lang="en-US" dirty="0"/>
              <a:t>O(1)</a:t>
            </a:r>
            <a:r>
              <a:rPr lang="fa-IR" dirty="0"/>
              <a:t> خواهد داشت.</a:t>
            </a:r>
          </a:p>
          <a:p>
            <a:pPr algn="r" rtl="1"/>
            <a:endParaRPr lang="en-US" dirty="0"/>
          </a:p>
        </p:txBody>
      </p:sp>
      <p:sp>
        <p:nvSpPr>
          <p:cNvPr id="4" name="Slide Number Placeholder 3">
            <a:extLst>
              <a:ext uri="{FF2B5EF4-FFF2-40B4-BE49-F238E27FC236}">
                <a16:creationId xmlns:a16="http://schemas.microsoft.com/office/drawing/2014/main" id="{69B53735-9566-5D6B-77AD-373FA8BD1C58}"/>
              </a:ext>
            </a:extLst>
          </p:cNvPr>
          <p:cNvSpPr>
            <a:spLocks noGrp="1"/>
          </p:cNvSpPr>
          <p:nvPr>
            <p:ph type="sldNum" sz="quarter" idx="10"/>
          </p:nvPr>
        </p:nvSpPr>
        <p:spPr/>
        <p:txBody>
          <a:bodyPr/>
          <a:lstStyle/>
          <a:p>
            <a:fld id="{BB936EA6-75EA-BC43-847D-098704264B3C}" type="slidenum">
              <a:rPr lang="en-US" smtClean="0"/>
              <a:pPr/>
              <a:t>13</a:t>
            </a:fld>
            <a:endParaRPr lang="en-US" sz="1400"/>
          </a:p>
        </p:txBody>
      </p:sp>
    </p:spTree>
    <p:extLst>
      <p:ext uri="{BB962C8B-B14F-4D97-AF65-F5344CB8AC3E}">
        <p14:creationId xmlns:p14="http://schemas.microsoft.com/office/powerpoint/2010/main" val="985496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4A58-C12C-A62F-6ABD-8273DA067D25}"/>
              </a:ext>
            </a:extLst>
          </p:cNvPr>
          <p:cNvSpPr>
            <a:spLocks noGrp="1"/>
          </p:cNvSpPr>
          <p:nvPr>
            <p:ph type="title"/>
          </p:nvPr>
        </p:nvSpPr>
        <p:spPr/>
        <p:txBody>
          <a:bodyPr/>
          <a:lstStyle/>
          <a:p>
            <a:r>
              <a:rPr lang="fa-IR" dirty="0"/>
              <a:t>صف حلقوی</a:t>
            </a:r>
            <a:endParaRPr lang="en-US" dirty="0"/>
          </a:p>
        </p:txBody>
      </p:sp>
      <p:sp>
        <p:nvSpPr>
          <p:cNvPr id="3" name="Content Placeholder 2">
            <a:extLst>
              <a:ext uri="{FF2B5EF4-FFF2-40B4-BE49-F238E27FC236}">
                <a16:creationId xmlns:a16="http://schemas.microsoft.com/office/drawing/2014/main" id="{4093EB7C-F7B3-554B-4C61-5A038E4FACC4}"/>
              </a:ext>
            </a:extLst>
          </p:cNvPr>
          <p:cNvSpPr>
            <a:spLocks noGrp="1"/>
          </p:cNvSpPr>
          <p:nvPr>
            <p:ph idx="1"/>
          </p:nvPr>
        </p:nvSpPr>
        <p:spPr>
          <a:xfrm>
            <a:off x="609600" y="914400"/>
            <a:ext cx="7848600" cy="2590800"/>
          </a:xfrm>
        </p:spPr>
        <p:txBody>
          <a:bodyPr/>
          <a:lstStyle/>
          <a:p>
            <a:pPr algn="r" rtl="1"/>
            <a:r>
              <a:rPr lang="fa-IR" dirty="0"/>
              <a:t>صف حلقوی</a:t>
            </a:r>
          </a:p>
          <a:p>
            <a:pPr algn="r" rtl="1"/>
            <a:r>
              <a:rPr lang="fa-IR" dirty="0"/>
              <a:t>صف حلقوی، نمایش موثرتری برای پیاده سازی عملکرد صف میباشد. </a:t>
            </a:r>
            <a:r>
              <a:rPr lang="fa-IR" dirty="0">
                <a:highlight>
                  <a:srgbClr val="FFFF00"/>
                </a:highlight>
              </a:rPr>
              <a:t>در این صف، اندیس سر صف ( </a:t>
            </a:r>
            <a:r>
              <a:rPr lang="en-US" dirty="0">
                <a:highlight>
                  <a:srgbClr val="FFFF00"/>
                </a:highlight>
              </a:rPr>
              <a:t>front</a:t>
            </a:r>
            <a:r>
              <a:rPr lang="fa-IR" dirty="0">
                <a:highlight>
                  <a:srgbClr val="FFFF00"/>
                </a:highlight>
              </a:rPr>
              <a:t>) همیشه به یک موقعیت عقب تر از اولین عنصر موجود در صف اشاره میکند و اندیس انتها ( </a:t>
            </a:r>
            <a:r>
              <a:rPr lang="en-US" dirty="0">
                <a:highlight>
                  <a:srgbClr val="FFFF00"/>
                </a:highlight>
              </a:rPr>
              <a:t>rear</a:t>
            </a:r>
            <a:r>
              <a:rPr lang="fa-IR" dirty="0">
                <a:highlight>
                  <a:srgbClr val="FFFF00"/>
                </a:highlight>
              </a:rPr>
              <a:t>) به انتهای فعلی صف اشاره میکند</a:t>
            </a:r>
            <a:r>
              <a:rPr lang="fa-IR" dirty="0"/>
              <a:t>. در این صف، انتهای صف با سر صف به نوعی در ارتباط هستند.</a:t>
            </a:r>
          </a:p>
          <a:p>
            <a:pPr algn="r" rtl="1"/>
            <a:r>
              <a:rPr lang="fa-IR" b="1" dirty="0"/>
              <a:t>نکته: </a:t>
            </a:r>
            <a:r>
              <a:rPr lang="fa-IR" dirty="0"/>
              <a:t> ددر صف حلقوی در هر لحظه حداکثر </a:t>
            </a:r>
            <a:r>
              <a:rPr lang="en-US" dirty="0"/>
              <a:t>n-1</a:t>
            </a:r>
            <a:r>
              <a:rPr lang="fa-IR" dirty="0"/>
              <a:t> عنصر وجود دارد. بدین ترتیب، میتوان بین حالت پر و خالی تمایز قائل شد. الگوریتم های حذف و اضافه در صف حلقوی از مرتبه </a:t>
            </a:r>
            <a:r>
              <a:rPr lang="en-US" dirty="0"/>
              <a:t>O(1)</a:t>
            </a:r>
            <a:r>
              <a:rPr lang="fa-IR" dirty="0"/>
              <a:t> میباشد.</a:t>
            </a:r>
          </a:p>
          <a:p>
            <a:pPr algn="r" rtl="1"/>
            <a:endParaRPr lang="en-US" b="1" dirty="0"/>
          </a:p>
        </p:txBody>
      </p:sp>
      <p:sp>
        <p:nvSpPr>
          <p:cNvPr id="4" name="Slide Number Placeholder 3">
            <a:extLst>
              <a:ext uri="{FF2B5EF4-FFF2-40B4-BE49-F238E27FC236}">
                <a16:creationId xmlns:a16="http://schemas.microsoft.com/office/drawing/2014/main" id="{8BA452E9-CF76-FD92-DD05-9C293589C03D}"/>
              </a:ext>
            </a:extLst>
          </p:cNvPr>
          <p:cNvSpPr>
            <a:spLocks noGrp="1"/>
          </p:cNvSpPr>
          <p:nvPr>
            <p:ph type="sldNum" sz="quarter" idx="10"/>
          </p:nvPr>
        </p:nvSpPr>
        <p:spPr/>
        <p:txBody>
          <a:bodyPr/>
          <a:lstStyle/>
          <a:p>
            <a:fld id="{BB936EA6-75EA-BC43-847D-098704264B3C}" type="slidenum">
              <a:rPr lang="en-US" smtClean="0"/>
              <a:pPr/>
              <a:t>14</a:t>
            </a:fld>
            <a:endParaRPr lang="en-US" sz="1400"/>
          </a:p>
        </p:txBody>
      </p:sp>
      <p:sp>
        <p:nvSpPr>
          <p:cNvPr id="5" name="Oval 4">
            <a:extLst>
              <a:ext uri="{FF2B5EF4-FFF2-40B4-BE49-F238E27FC236}">
                <a16:creationId xmlns:a16="http://schemas.microsoft.com/office/drawing/2014/main" id="{7E0FF60D-4A47-B9B2-F5B1-1C05C09BBC26}"/>
              </a:ext>
            </a:extLst>
          </p:cNvPr>
          <p:cNvSpPr/>
          <p:nvPr/>
        </p:nvSpPr>
        <p:spPr bwMode="auto">
          <a:xfrm>
            <a:off x="1521568" y="4266389"/>
            <a:ext cx="1690181" cy="1690181"/>
          </a:xfrm>
          <a:prstGeom prst="ellipse">
            <a:avLst/>
          </a:prstGeom>
          <a:ln>
            <a:headEnd type="oval" w="med" len="med"/>
            <a:tailEnd type="triangle" w="med" len="med"/>
          </a:ln>
        </p:spPr>
        <p:style>
          <a:lnRef idx="2">
            <a:schemeClr val="dk1"/>
          </a:lnRef>
          <a:fillRef idx="1">
            <a:schemeClr val="lt1"/>
          </a:fillRef>
          <a:effectRef idx="0">
            <a:schemeClr val="dk1"/>
          </a:effectRef>
          <a:fontRef idx="minor">
            <a:schemeClr val="dk1"/>
          </a:fontRef>
        </p:style>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6" name="Oval 5">
            <a:extLst>
              <a:ext uri="{FF2B5EF4-FFF2-40B4-BE49-F238E27FC236}">
                <a16:creationId xmlns:a16="http://schemas.microsoft.com/office/drawing/2014/main" id="{9C435FD8-7C77-A661-89C7-79662B2A2FA0}"/>
              </a:ext>
            </a:extLst>
          </p:cNvPr>
          <p:cNvSpPr/>
          <p:nvPr/>
        </p:nvSpPr>
        <p:spPr bwMode="auto">
          <a:xfrm>
            <a:off x="5560168" y="4228289"/>
            <a:ext cx="1690181" cy="1690181"/>
          </a:xfrm>
          <a:prstGeom prst="ellipse">
            <a:avLst/>
          </a:prstGeom>
          <a:ln>
            <a:headEnd type="oval" w="med" len="med"/>
            <a:tailEnd type="triangle" w="med" len="med"/>
          </a:ln>
        </p:spPr>
        <p:style>
          <a:lnRef idx="2">
            <a:schemeClr val="dk1"/>
          </a:lnRef>
          <a:fillRef idx="1">
            <a:schemeClr val="lt1"/>
          </a:fillRef>
          <a:effectRef idx="0">
            <a:schemeClr val="dk1"/>
          </a:effectRef>
          <a:fontRef idx="minor">
            <a:schemeClr val="dk1"/>
          </a:fontRef>
        </p:style>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5" name="Straight Connector 14">
            <a:extLst>
              <a:ext uri="{FF2B5EF4-FFF2-40B4-BE49-F238E27FC236}">
                <a16:creationId xmlns:a16="http://schemas.microsoft.com/office/drawing/2014/main" id="{98B55386-7B60-36A2-5A16-49F3AE4DACFB}"/>
              </a:ext>
            </a:extLst>
          </p:cNvPr>
          <p:cNvCxnSpPr/>
          <p:nvPr/>
        </p:nvCxnSpPr>
        <p:spPr bwMode="auto">
          <a:xfrm>
            <a:off x="6400800" y="4228289"/>
            <a:ext cx="0" cy="1690181"/>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6E8321D7-0BA3-EF32-9E18-05D41137F30F}"/>
              </a:ext>
            </a:extLst>
          </p:cNvPr>
          <p:cNvSpPr/>
          <p:nvPr/>
        </p:nvSpPr>
        <p:spPr bwMode="auto">
          <a:xfrm>
            <a:off x="6234619" y="4879232"/>
            <a:ext cx="328917" cy="328917"/>
          </a:xfrm>
          <a:prstGeom prst="ellipse">
            <a:avLst/>
          </a:prstGeom>
          <a:solidFill>
            <a:schemeClr val="bg2"/>
          </a:solid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2" name="Straight Connector 11">
            <a:extLst>
              <a:ext uri="{FF2B5EF4-FFF2-40B4-BE49-F238E27FC236}">
                <a16:creationId xmlns:a16="http://schemas.microsoft.com/office/drawing/2014/main" id="{83B70A7D-B4D9-D13D-6CA4-F19CA8292A23}"/>
              </a:ext>
            </a:extLst>
          </p:cNvPr>
          <p:cNvCxnSpPr>
            <a:stCxn id="5" idx="0"/>
            <a:endCxn id="5" idx="4"/>
          </p:cNvCxnSpPr>
          <p:nvPr/>
        </p:nvCxnSpPr>
        <p:spPr bwMode="auto">
          <a:xfrm>
            <a:off x="2366659" y="4266389"/>
            <a:ext cx="0" cy="1690181"/>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4CB6CBED-054A-3BC9-C5A2-9950BFE18EAB}"/>
              </a:ext>
            </a:extLst>
          </p:cNvPr>
          <p:cNvSpPr/>
          <p:nvPr/>
        </p:nvSpPr>
        <p:spPr bwMode="auto">
          <a:xfrm>
            <a:off x="2209800" y="4953000"/>
            <a:ext cx="328917" cy="328917"/>
          </a:xfrm>
          <a:prstGeom prst="ellipse">
            <a:avLst/>
          </a:prstGeom>
          <a:solidFill>
            <a:schemeClr val="bg2"/>
          </a:solid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6" name="Straight Connector 15">
            <a:extLst>
              <a:ext uri="{FF2B5EF4-FFF2-40B4-BE49-F238E27FC236}">
                <a16:creationId xmlns:a16="http://schemas.microsoft.com/office/drawing/2014/main" id="{B46CFE5D-3583-19B3-E886-4E0A53716E36}"/>
              </a:ext>
            </a:extLst>
          </p:cNvPr>
          <p:cNvCxnSpPr>
            <a:cxnSpLocks/>
            <a:stCxn id="5" idx="7"/>
            <a:endCxn id="5" idx="3"/>
          </p:cNvCxnSpPr>
          <p:nvPr/>
        </p:nvCxnSpPr>
        <p:spPr bwMode="auto">
          <a:xfrm flipH="1">
            <a:off x="1769089" y="4513910"/>
            <a:ext cx="1195139" cy="1195139"/>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F781917-E715-3204-F528-96FD1B8E7A23}"/>
              </a:ext>
            </a:extLst>
          </p:cNvPr>
          <p:cNvCxnSpPr>
            <a:cxnSpLocks/>
            <a:stCxn id="6" idx="7"/>
            <a:endCxn id="6" idx="3"/>
          </p:cNvCxnSpPr>
          <p:nvPr/>
        </p:nvCxnSpPr>
        <p:spPr bwMode="auto">
          <a:xfrm flipH="1">
            <a:off x="5807689" y="4475810"/>
            <a:ext cx="1195139" cy="1195139"/>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5F610EC-CC28-4F0F-9218-C7AB7474369F}"/>
              </a:ext>
            </a:extLst>
          </p:cNvPr>
          <p:cNvCxnSpPr>
            <a:cxnSpLocks/>
            <a:stCxn id="5" idx="1"/>
            <a:endCxn id="5" idx="5"/>
          </p:cNvCxnSpPr>
          <p:nvPr/>
        </p:nvCxnSpPr>
        <p:spPr bwMode="auto">
          <a:xfrm>
            <a:off x="1769089" y="4513910"/>
            <a:ext cx="1195139" cy="1195139"/>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3EEDEC2-DB68-39B2-339E-F249E7985F68}"/>
              </a:ext>
            </a:extLst>
          </p:cNvPr>
          <p:cNvCxnSpPr>
            <a:cxnSpLocks/>
            <a:stCxn id="6" idx="1"/>
            <a:endCxn id="6" idx="5"/>
          </p:cNvCxnSpPr>
          <p:nvPr/>
        </p:nvCxnSpPr>
        <p:spPr bwMode="auto">
          <a:xfrm>
            <a:off x="5807689" y="4475810"/>
            <a:ext cx="1195139" cy="1195139"/>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EB88710-272E-9A2B-51FA-8EAE973E12B5}"/>
              </a:ext>
            </a:extLst>
          </p:cNvPr>
          <p:cNvCxnSpPr>
            <a:cxnSpLocks/>
            <a:stCxn id="5" idx="6"/>
            <a:endCxn id="5" idx="2"/>
          </p:cNvCxnSpPr>
          <p:nvPr/>
        </p:nvCxnSpPr>
        <p:spPr bwMode="auto">
          <a:xfrm flipH="1">
            <a:off x="1521568" y="5111480"/>
            <a:ext cx="1690181" cy="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928D1AF-EEC6-3733-4AA3-8B0C3CB66F88}"/>
              </a:ext>
            </a:extLst>
          </p:cNvPr>
          <p:cNvCxnSpPr>
            <a:cxnSpLocks/>
            <a:stCxn id="6" idx="6"/>
            <a:endCxn id="6" idx="2"/>
          </p:cNvCxnSpPr>
          <p:nvPr/>
        </p:nvCxnSpPr>
        <p:spPr bwMode="auto">
          <a:xfrm flipH="1">
            <a:off x="5560168" y="5073380"/>
            <a:ext cx="1690181" cy="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7B3FF879-6E5C-6799-B2D5-C7F5B19291E5}"/>
              </a:ext>
            </a:extLst>
          </p:cNvPr>
          <p:cNvSpPr txBox="1"/>
          <p:nvPr/>
        </p:nvSpPr>
        <p:spPr>
          <a:xfrm>
            <a:off x="5868179" y="5805717"/>
            <a:ext cx="356188" cy="461665"/>
          </a:xfrm>
          <a:prstGeom prst="rect">
            <a:avLst/>
          </a:prstGeom>
          <a:noFill/>
        </p:spPr>
        <p:txBody>
          <a:bodyPr wrap="none" rtlCol="0">
            <a:spAutoFit/>
          </a:bodyPr>
          <a:lstStyle/>
          <a:p>
            <a:r>
              <a:rPr lang="fa-IR" sz="2400" b="1" dirty="0"/>
              <a:t>0</a:t>
            </a:r>
            <a:endParaRPr lang="en-US" sz="2400" b="1" dirty="0"/>
          </a:p>
        </p:txBody>
      </p:sp>
      <p:sp>
        <p:nvSpPr>
          <p:cNvPr id="37" name="TextBox 36">
            <a:extLst>
              <a:ext uri="{FF2B5EF4-FFF2-40B4-BE49-F238E27FC236}">
                <a16:creationId xmlns:a16="http://schemas.microsoft.com/office/drawing/2014/main" id="{69140A2F-27FC-391E-5E78-237BDFBCE22E}"/>
              </a:ext>
            </a:extLst>
          </p:cNvPr>
          <p:cNvSpPr txBox="1"/>
          <p:nvPr/>
        </p:nvSpPr>
        <p:spPr>
          <a:xfrm>
            <a:off x="1789688" y="5884216"/>
            <a:ext cx="356188" cy="461665"/>
          </a:xfrm>
          <a:prstGeom prst="rect">
            <a:avLst/>
          </a:prstGeom>
          <a:noFill/>
        </p:spPr>
        <p:txBody>
          <a:bodyPr wrap="none" rtlCol="0">
            <a:spAutoFit/>
          </a:bodyPr>
          <a:lstStyle/>
          <a:p>
            <a:r>
              <a:rPr lang="fa-IR" sz="2400" b="1" dirty="0"/>
              <a:t>0</a:t>
            </a:r>
            <a:endParaRPr lang="en-US" sz="2400" b="1" dirty="0"/>
          </a:p>
        </p:txBody>
      </p:sp>
      <p:sp>
        <p:nvSpPr>
          <p:cNvPr id="38" name="TextBox 37">
            <a:extLst>
              <a:ext uri="{FF2B5EF4-FFF2-40B4-BE49-F238E27FC236}">
                <a16:creationId xmlns:a16="http://schemas.microsoft.com/office/drawing/2014/main" id="{3E151647-3EDD-B4DE-8B88-8412A7100AB9}"/>
              </a:ext>
            </a:extLst>
          </p:cNvPr>
          <p:cNvSpPr txBox="1"/>
          <p:nvPr/>
        </p:nvSpPr>
        <p:spPr>
          <a:xfrm>
            <a:off x="5225215" y="5175149"/>
            <a:ext cx="356188" cy="461665"/>
          </a:xfrm>
          <a:prstGeom prst="rect">
            <a:avLst/>
          </a:prstGeom>
          <a:noFill/>
        </p:spPr>
        <p:txBody>
          <a:bodyPr wrap="none" rtlCol="0">
            <a:spAutoFit/>
          </a:bodyPr>
          <a:lstStyle/>
          <a:p>
            <a:r>
              <a:rPr lang="fa-IR" sz="2400" b="1" dirty="0"/>
              <a:t>1</a:t>
            </a:r>
            <a:endParaRPr lang="en-US" sz="2400" b="1" dirty="0"/>
          </a:p>
        </p:txBody>
      </p:sp>
      <p:sp>
        <p:nvSpPr>
          <p:cNvPr id="39" name="TextBox 38">
            <a:extLst>
              <a:ext uri="{FF2B5EF4-FFF2-40B4-BE49-F238E27FC236}">
                <a16:creationId xmlns:a16="http://schemas.microsoft.com/office/drawing/2014/main" id="{53A23B68-688F-008A-A7D8-084151A54D14}"/>
              </a:ext>
            </a:extLst>
          </p:cNvPr>
          <p:cNvSpPr txBox="1"/>
          <p:nvPr/>
        </p:nvSpPr>
        <p:spPr>
          <a:xfrm>
            <a:off x="1245425" y="5264100"/>
            <a:ext cx="356188" cy="461665"/>
          </a:xfrm>
          <a:prstGeom prst="rect">
            <a:avLst/>
          </a:prstGeom>
          <a:noFill/>
        </p:spPr>
        <p:txBody>
          <a:bodyPr wrap="none" rtlCol="0">
            <a:spAutoFit/>
          </a:bodyPr>
          <a:lstStyle/>
          <a:p>
            <a:r>
              <a:rPr lang="fa-IR" sz="2400" b="1" dirty="0"/>
              <a:t>1</a:t>
            </a:r>
            <a:endParaRPr lang="en-US" sz="2400" b="1" dirty="0"/>
          </a:p>
        </p:txBody>
      </p:sp>
      <p:sp>
        <p:nvSpPr>
          <p:cNvPr id="40" name="TextBox 39">
            <a:extLst>
              <a:ext uri="{FF2B5EF4-FFF2-40B4-BE49-F238E27FC236}">
                <a16:creationId xmlns:a16="http://schemas.microsoft.com/office/drawing/2014/main" id="{593555C6-3F9B-5A98-A400-F48E66B6BD23}"/>
              </a:ext>
            </a:extLst>
          </p:cNvPr>
          <p:cNvSpPr txBox="1"/>
          <p:nvPr/>
        </p:nvSpPr>
        <p:spPr>
          <a:xfrm>
            <a:off x="5327741" y="4445710"/>
            <a:ext cx="356188" cy="461665"/>
          </a:xfrm>
          <a:prstGeom prst="rect">
            <a:avLst/>
          </a:prstGeom>
          <a:noFill/>
        </p:spPr>
        <p:txBody>
          <a:bodyPr wrap="none" rtlCol="0">
            <a:spAutoFit/>
          </a:bodyPr>
          <a:lstStyle/>
          <a:p>
            <a:r>
              <a:rPr lang="fa-IR" sz="2400" b="1" dirty="0"/>
              <a:t>2</a:t>
            </a:r>
            <a:endParaRPr lang="en-US" sz="2400" b="1" dirty="0"/>
          </a:p>
        </p:txBody>
      </p:sp>
      <p:sp>
        <p:nvSpPr>
          <p:cNvPr id="41" name="TextBox 40">
            <a:extLst>
              <a:ext uri="{FF2B5EF4-FFF2-40B4-BE49-F238E27FC236}">
                <a16:creationId xmlns:a16="http://schemas.microsoft.com/office/drawing/2014/main" id="{26AE88E8-87EC-ECC9-C09B-BBC11EE9D72D}"/>
              </a:ext>
            </a:extLst>
          </p:cNvPr>
          <p:cNvSpPr txBox="1"/>
          <p:nvPr/>
        </p:nvSpPr>
        <p:spPr>
          <a:xfrm>
            <a:off x="1187271" y="4482717"/>
            <a:ext cx="356188" cy="461665"/>
          </a:xfrm>
          <a:prstGeom prst="rect">
            <a:avLst/>
          </a:prstGeom>
          <a:noFill/>
        </p:spPr>
        <p:txBody>
          <a:bodyPr wrap="none" rtlCol="0">
            <a:spAutoFit/>
          </a:bodyPr>
          <a:lstStyle/>
          <a:p>
            <a:r>
              <a:rPr lang="fa-IR" sz="2400" b="1" dirty="0"/>
              <a:t>2</a:t>
            </a:r>
            <a:endParaRPr lang="en-US" sz="2400" b="1" dirty="0"/>
          </a:p>
        </p:txBody>
      </p:sp>
      <p:sp>
        <p:nvSpPr>
          <p:cNvPr id="42" name="TextBox 41">
            <a:extLst>
              <a:ext uri="{FF2B5EF4-FFF2-40B4-BE49-F238E27FC236}">
                <a16:creationId xmlns:a16="http://schemas.microsoft.com/office/drawing/2014/main" id="{CC2FC270-AF51-E8B2-6AC2-6CD406705D0C}"/>
              </a:ext>
            </a:extLst>
          </p:cNvPr>
          <p:cNvSpPr txBox="1"/>
          <p:nvPr/>
        </p:nvSpPr>
        <p:spPr>
          <a:xfrm>
            <a:off x="5864271" y="3871937"/>
            <a:ext cx="356188" cy="461665"/>
          </a:xfrm>
          <a:prstGeom prst="rect">
            <a:avLst/>
          </a:prstGeom>
          <a:noFill/>
        </p:spPr>
        <p:txBody>
          <a:bodyPr wrap="none" rtlCol="0">
            <a:spAutoFit/>
          </a:bodyPr>
          <a:lstStyle/>
          <a:p>
            <a:r>
              <a:rPr lang="fa-IR" sz="2400" b="1" dirty="0"/>
              <a:t>3</a:t>
            </a:r>
            <a:endParaRPr lang="en-US" sz="2400" b="1" dirty="0"/>
          </a:p>
        </p:txBody>
      </p:sp>
      <p:sp>
        <p:nvSpPr>
          <p:cNvPr id="43" name="TextBox 42">
            <a:extLst>
              <a:ext uri="{FF2B5EF4-FFF2-40B4-BE49-F238E27FC236}">
                <a16:creationId xmlns:a16="http://schemas.microsoft.com/office/drawing/2014/main" id="{637ABA57-99D5-3F4D-C6C2-944D859DA33B}"/>
              </a:ext>
            </a:extLst>
          </p:cNvPr>
          <p:cNvSpPr txBox="1"/>
          <p:nvPr/>
        </p:nvSpPr>
        <p:spPr>
          <a:xfrm>
            <a:off x="1797373" y="3917891"/>
            <a:ext cx="356188" cy="461665"/>
          </a:xfrm>
          <a:prstGeom prst="rect">
            <a:avLst/>
          </a:prstGeom>
          <a:noFill/>
        </p:spPr>
        <p:txBody>
          <a:bodyPr wrap="none" rtlCol="0">
            <a:spAutoFit/>
          </a:bodyPr>
          <a:lstStyle/>
          <a:p>
            <a:r>
              <a:rPr lang="fa-IR" sz="2400" b="1" dirty="0"/>
              <a:t>3</a:t>
            </a:r>
            <a:endParaRPr lang="en-US" sz="2400" b="1" dirty="0"/>
          </a:p>
        </p:txBody>
      </p:sp>
      <p:sp>
        <p:nvSpPr>
          <p:cNvPr id="44" name="TextBox 43">
            <a:extLst>
              <a:ext uri="{FF2B5EF4-FFF2-40B4-BE49-F238E27FC236}">
                <a16:creationId xmlns:a16="http://schemas.microsoft.com/office/drawing/2014/main" id="{9D649D55-5035-9349-2E67-EC8053086D32}"/>
              </a:ext>
            </a:extLst>
          </p:cNvPr>
          <p:cNvSpPr txBox="1"/>
          <p:nvPr/>
        </p:nvSpPr>
        <p:spPr>
          <a:xfrm>
            <a:off x="6637724" y="3879377"/>
            <a:ext cx="356188" cy="461665"/>
          </a:xfrm>
          <a:prstGeom prst="rect">
            <a:avLst/>
          </a:prstGeom>
          <a:noFill/>
        </p:spPr>
        <p:txBody>
          <a:bodyPr wrap="none" rtlCol="0">
            <a:spAutoFit/>
          </a:bodyPr>
          <a:lstStyle/>
          <a:p>
            <a:r>
              <a:rPr lang="fa-IR" sz="2400" b="1" dirty="0"/>
              <a:t>4</a:t>
            </a:r>
            <a:endParaRPr lang="en-US" sz="2400" b="1" dirty="0"/>
          </a:p>
        </p:txBody>
      </p:sp>
      <p:sp>
        <p:nvSpPr>
          <p:cNvPr id="45" name="TextBox 44">
            <a:extLst>
              <a:ext uri="{FF2B5EF4-FFF2-40B4-BE49-F238E27FC236}">
                <a16:creationId xmlns:a16="http://schemas.microsoft.com/office/drawing/2014/main" id="{420C1F89-B125-A190-DCC2-580ACAA74249}"/>
              </a:ext>
            </a:extLst>
          </p:cNvPr>
          <p:cNvSpPr txBox="1"/>
          <p:nvPr/>
        </p:nvSpPr>
        <p:spPr>
          <a:xfrm>
            <a:off x="2543156" y="3881698"/>
            <a:ext cx="356188" cy="461665"/>
          </a:xfrm>
          <a:prstGeom prst="rect">
            <a:avLst/>
          </a:prstGeom>
          <a:noFill/>
        </p:spPr>
        <p:txBody>
          <a:bodyPr wrap="none" rtlCol="0">
            <a:spAutoFit/>
          </a:bodyPr>
          <a:lstStyle/>
          <a:p>
            <a:r>
              <a:rPr lang="fa-IR" sz="2400" b="1" dirty="0"/>
              <a:t>4</a:t>
            </a:r>
            <a:endParaRPr lang="en-US" sz="2400" b="1" dirty="0"/>
          </a:p>
        </p:txBody>
      </p:sp>
      <p:sp>
        <p:nvSpPr>
          <p:cNvPr id="46" name="TextBox 45">
            <a:extLst>
              <a:ext uri="{FF2B5EF4-FFF2-40B4-BE49-F238E27FC236}">
                <a16:creationId xmlns:a16="http://schemas.microsoft.com/office/drawing/2014/main" id="{69BAC5B2-C2C0-9320-37BE-B45F31527409}"/>
              </a:ext>
            </a:extLst>
          </p:cNvPr>
          <p:cNvSpPr txBox="1"/>
          <p:nvPr/>
        </p:nvSpPr>
        <p:spPr>
          <a:xfrm>
            <a:off x="7226074" y="4502649"/>
            <a:ext cx="356188" cy="461665"/>
          </a:xfrm>
          <a:prstGeom prst="rect">
            <a:avLst/>
          </a:prstGeom>
          <a:noFill/>
        </p:spPr>
        <p:txBody>
          <a:bodyPr wrap="none" rtlCol="0">
            <a:spAutoFit/>
          </a:bodyPr>
          <a:lstStyle/>
          <a:p>
            <a:r>
              <a:rPr lang="fa-IR" sz="2400" b="1" dirty="0"/>
              <a:t>5</a:t>
            </a:r>
            <a:endParaRPr lang="en-US" sz="2400" b="1" dirty="0"/>
          </a:p>
        </p:txBody>
      </p:sp>
      <p:sp>
        <p:nvSpPr>
          <p:cNvPr id="47" name="TextBox 46">
            <a:extLst>
              <a:ext uri="{FF2B5EF4-FFF2-40B4-BE49-F238E27FC236}">
                <a16:creationId xmlns:a16="http://schemas.microsoft.com/office/drawing/2014/main" id="{D2D543DC-0785-3365-3856-B2481950F2DC}"/>
              </a:ext>
            </a:extLst>
          </p:cNvPr>
          <p:cNvSpPr txBox="1"/>
          <p:nvPr/>
        </p:nvSpPr>
        <p:spPr>
          <a:xfrm>
            <a:off x="3187474" y="4542340"/>
            <a:ext cx="356188" cy="461665"/>
          </a:xfrm>
          <a:prstGeom prst="rect">
            <a:avLst/>
          </a:prstGeom>
          <a:noFill/>
        </p:spPr>
        <p:txBody>
          <a:bodyPr wrap="none" rtlCol="0">
            <a:spAutoFit/>
          </a:bodyPr>
          <a:lstStyle/>
          <a:p>
            <a:r>
              <a:rPr lang="fa-IR" sz="2400" b="1" dirty="0"/>
              <a:t>5</a:t>
            </a:r>
            <a:endParaRPr lang="en-US" sz="2400" b="1" dirty="0"/>
          </a:p>
        </p:txBody>
      </p:sp>
      <p:sp>
        <p:nvSpPr>
          <p:cNvPr id="48" name="TextBox 47">
            <a:extLst>
              <a:ext uri="{FF2B5EF4-FFF2-40B4-BE49-F238E27FC236}">
                <a16:creationId xmlns:a16="http://schemas.microsoft.com/office/drawing/2014/main" id="{AE23F11F-3BE3-663C-9E10-6EB769F7E523}"/>
              </a:ext>
            </a:extLst>
          </p:cNvPr>
          <p:cNvSpPr txBox="1"/>
          <p:nvPr/>
        </p:nvSpPr>
        <p:spPr>
          <a:xfrm>
            <a:off x="7180966" y="5311361"/>
            <a:ext cx="356188" cy="461665"/>
          </a:xfrm>
          <a:prstGeom prst="rect">
            <a:avLst/>
          </a:prstGeom>
          <a:noFill/>
        </p:spPr>
        <p:txBody>
          <a:bodyPr wrap="none" rtlCol="0">
            <a:spAutoFit/>
          </a:bodyPr>
          <a:lstStyle/>
          <a:p>
            <a:r>
              <a:rPr lang="fa-IR" sz="2400" b="1" dirty="0"/>
              <a:t>6</a:t>
            </a:r>
            <a:endParaRPr lang="en-US" sz="2400" b="1" dirty="0"/>
          </a:p>
        </p:txBody>
      </p:sp>
      <p:sp>
        <p:nvSpPr>
          <p:cNvPr id="49" name="TextBox 48">
            <a:extLst>
              <a:ext uri="{FF2B5EF4-FFF2-40B4-BE49-F238E27FC236}">
                <a16:creationId xmlns:a16="http://schemas.microsoft.com/office/drawing/2014/main" id="{1131593B-E29E-8916-0F00-DD5B4E11F9A0}"/>
              </a:ext>
            </a:extLst>
          </p:cNvPr>
          <p:cNvSpPr txBox="1"/>
          <p:nvPr/>
        </p:nvSpPr>
        <p:spPr>
          <a:xfrm>
            <a:off x="3121903" y="5344052"/>
            <a:ext cx="356188" cy="461665"/>
          </a:xfrm>
          <a:prstGeom prst="rect">
            <a:avLst/>
          </a:prstGeom>
          <a:noFill/>
        </p:spPr>
        <p:txBody>
          <a:bodyPr wrap="none" rtlCol="0">
            <a:spAutoFit/>
          </a:bodyPr>
          <a:lstStyle/>
          <a:p>
            <a:r>
              <a:rPr lang="fa-IR" sz="2400" b="1" dirty="0"/>
              <a:t>6</a:t>
            </a:r>
            <a:endParaRPr lang="en-US" sz="2400" b="1" dirty="0"/>
          </a:p>
        </p:txBody>
      </p:sp>
      <p:sp>
        <p:nvSpPr>
          <p:cNvPr id="50" name="TextBox 49">
            <a:extLst>
              <a:ext uri="{FF2B5EF4-FFF2-40B4-BE49-F238E27FC236}">
                <a16:creationId xmlns:a16="http://schemas.microsoft.com/office/drawing/2014/main" id="{8A52E794-FD8F-F600-361F-1C7A62A5B61D}"/>
              </a:ext>
            </a:extLst>
          </p:cNvPr>
          <p:cNvSpPr txBox="1"/>
          <p:nvPr/>
        </p:nvSpPr>
        <p:spPr>
          <a:xfrm>
            <a:off x="6670013" y="5788868"/>
            <a:ext cx="356188" cy="461665"/>
          </a:xfrm>
          <a:prstGeom prst="rect">
            <a:avLst/>
          </a:prstGeom>
          <a:noFill/>
        </p:spPr>
        <p:txBody>
          <a:bodyPr wrap="none" rtlCol="0">
            <a:spAutoFit/>
          </a:bodyPr>
          <a:lstStyle/>
          <a:p>
            <a:r>
              <a:rPr lang="fa-IR" sz="2400" b="1" dirty="0"/>
              <a:t>7</a:t>
            </a:r>
            <a:endParaRPr lang="en-US" sz="2400" b="1" dirty="0"/>
          </a:p>
        </p:txBody>
      </p:sp>
      <p:sp>
        <p:nvSpPr>
          <p:cNvPr id="51" name="TextBox 50">
            <a:extLst>
              <a:ext uri="{FF2B5EF4-FFF2-40B4-BE49-F238E27FC236}">
                <a16:creationId xmlns:a16="http://schemas.microsoft.com/office/drawing/2014/main" id="{7008B6B4-C8F6-7B85-0009-A245C6C345F3}"/>
              </a:ext>
            </a:extLst>
          </p:cNvPr>
          <p:cNvSpPr txBox="1"/>
          <p:nvPr/>
        </p:nvSpPr>
        <p:spPr>
          <a:xfrm>
            <a:off x="2524337" y="5884217"/>
            <a:ext cx="356188" cy="461665"/>
          </a:xfrm>
          <a:prstGeom prst="rect">
            <a:avLst/>
          </a:prstGeom>
          <a:noFill/>
        </p:spPr>
        <p:txBody>
          <a:bodyPr wrap="none" rtlCol="0">
            <a:spAutoFit/>
          </a:bodyPr>
          <a:lstStyle/>
          <a:p>
            <a:r>
              <a:rPr lang="fa-IR" sz="2400" b="1" dirty="0"/>
              <a:t>7</a:t>
            </a:r>
            <a:endParaRPr lang="en-US" sz="2400" b="1" dirty="0"/>
          </a:p>
        </p:txBody>
      </p:sp>
      <p:sp>
        <p:nvSpPr>
          <p:cNvPr id="52" name="TextBox 51">
            <a:extLst>
              <a:ext uri="{FF2B5EF4-FFF2-40B4-BE49-F238E27FC236}">
                <a16:creationId xmlns:a16="http://schemas.microsoft.com/office/drawing/2014/main" id="{986AF157-7EDB-345E-7B95-66B2937A5857}"/>
              </a:ext>
            </a:extLst>
          </p:cNvPr>
          <p:cNvSpPr txBox="1"/>
          <p:nvPr/>
        </p:nvSpPr>
        <p:spPr>
          <a:xfrm>
            <a:off x="5699042" y="5061054"/>
            <a:ext cx="385042" cy="461665"/>
          </a:xfrm>
          <a:prstGeom prst="rect">
            <a:avLst/>
          </a:prstGeom>
          <a:noFill/>
        </p:spPr>
        <p:txBody>
          <a:bodyPr wrap="none" rtlCol="0">
            <a:spAutoFit/>
          </a:bodyPr>
          <a:lstStyle/>
          <a:p>
            <a:r>
              <a:rPr lang="en-US" sz="2400" b="1" dirty="0">
                <a:latin typeface="Adobe Arabic" panose="02040503050201020203" pitchFamily="18" charset="-78"/>
                <a:cs typeface="Adobe Arabic" panose="02040503050201020203" pitchFamily="18" charset="-78"/>
              </a:rPr>
              <a:t>A</a:t>
            </a:r>
          </a:p>
        </p:txBody>
      </p:sp>
      <p:sp>
        <p:nvSpPr>
          <p:cNvPr id="53" name="TextBox 52">
            <a:extLst>
              <a:ext uri="{FF2B5EF4-FFF2-40B4-BE49-F238E27FC236}">
                <a16:creationId xmlns:a16="http://schemas.microsoft.com/office/drawing/2014/main" id="{9AEFB55B-DCFA-32E8-BF11-60919BD48027}"/>
              </a:ext>
            </a:extLst>
          </p:cNvPr>
          <p:cNvSpPr txBox="1"/>
          <p:nvPr/>
        </p:nvSpPr>
        <p:spPr>
          <a:xfrm>
            <a:off x="5710185" y="4652046"/>
            <a:ext cx="364202" cy="461665"/>
          </a:xfrm>
          <a:prstGeom prst="rect">
            <a:avLst/>
          </a:prstGeom>
          <a:noFill/>
        </p:spPr>
        <p:txBody>
          <a:bodyPr wrap="none" rtlCol="0">
            <a:spAutoFit/>
          </a:bodyPr>
          <a:lstStyle/>
          <a:p>
            <a:r>
              <a:rPr lang="en-US" sz="2400" b="1" dirty="0">
                <a:latin typeface="Adobe Arabic" panose="02040503050201020203" pitchFamily="18" charset="-78"/>
                <a:cs typeface="Adobe Arabic" panose="02040503050201020203" pitchFamily="18" charset="-78"/>
              </a:rPr>
              <a:t>B</a:t>
            </a:r>
          </a:p>
        </p:txBody>
      </p:sp>
      <p:sp>
        <p:nvSpPr>
          <p:cNvPr id="54" name="TextBox 53">
            <a:extLst>
              <a:ext uri="{FF2B5EF4-FFF2-40B4-BE49-F238E27FC236}">
                <a16:creationId xmlns:a16="http://schemas.microsoft.com/office/drawing/2014/main" id="{54D2E5F9-32E9-4D03-E11A-137627EF25B7}"/>
              </a:ext>
            </a:extLst>
          </p:cNvPr>
          <p:cNvSpPr txBox="1"/>
          <p:nvPr/>
        </p:nvSpPr>
        <p:spPr>
          <a:xfrm>
            <a:off x="6025300" y="4349615"/>
            <a:ext cx="385042" cy="461665"/>
          </a:xfrm>
          <a:prstGeom prst="rect">
            <a:avLst/>
          </a:prstGeom>
          <a:noFill/>
        </p:spPr>
        <p:txBody>
          <a:bodyPr wrap="none" rtlCol="0">
            <a:spAutoFit/>
          </a:bodyPr>
          <a:lstStyle/>
          <a:p>
            <a:r>
              <a:rPr lang="en-US" sz="2400" b="1" dirty="0">
                <a:latin typeface="Adobe Arabic" panose="02040503050201020203" pitchFamily="18" charset="-78"/>
                <a:cs typeface="Adobe Arabic" panose="02040503050201020203" pitchFamily="18" charset="-78"/>
              </a:rPr>
              <a:t>C</a:t>
            </a:r>
          </a:p>
        </p:txBody>
      </p:sp>
      <p:sp>
        <p:nvSpPr>
          <p:cNvPr id="55" name="TextBox 54">
            <a:extLst>
              <a:ext uri="{FF2B5EF4-FFF2-40B4-BE49-F238E27FC236}">
                <a16:creationId xmlns:a16="http://schemas.microsoft.com/office/drawing/2014/main" id="{9155781C-8279-0B15-A2A9-594A745B34AB}"/>
              </a:ext>
            </a:extLst>
          </p:cNvPr>
          <p:cNvSpPr txBox="1"/>
          <p:nvPr/>
        </p:nvSpPr>
        <p:spPr>
          <a:xfrm>
            <a:off x="6383778" y="4329103"/>
            <a:ext cx="402674" cy="461665"/>
          </a:xfrm>
          <a:prstGeom prst="rect">
            <a:avLst/>
          </a:prstGeom>
          <a:noFill/>
        </p:spPr>
        <p:txBody>
          <a:bodyPr wrap="none" rtlCol="0">
            <a:spAutoFit/>
          </a:bodyPr>
          <a:lstStyle/>
          <a:p>
            <a:r>
              <a:rPr lang="en-US" sz="2400" b="1" dirty="0">
                <a:latin typeface="Adobe Arabic" panose="02040503050201020203" pitchFamily="18" charset="-78"/>
                <a:cs typeface="Adobe Arabic" panose="02040503050201020203" pitchFamily="18" charset="-78"/>
              </a:rPr>
              <a:t>D</a:t>
            </a:r>
          </a:p>
        </p:txBody>
      </p:sp>
      <p:sp>
        <p:nvSpPr>
          <p:cNvPr id="56" name="TextBox 55">
            <a:extLst>
              <a:ext uri="{FF2B5EF4-FFF2-40B4-BE49-F238E27FC236}">
                <a16:creationId xmlns:a16="http://schemas.microsoft.com/office/drawing/2014/main" id="{E326EE18-DA11-5E36-ED44-578B8D8F16CE}"/>
              </a:ext>
            </a:extLst>
          </p:cNvPr>
          <p:cNvSpPr txBox="1"/>
          <p:nvPr/>
        </p:nvSpPr>
        <p:spPr>
          <a:xfrm>
            <a:off x="6734511" y="4679963"/>
            <a:ext cx="348172" cy="461665"/>
          </a:xfrm>
          <a:prstGeom prst="rect">
            <a:avLst/>
          </a:prstGeom>
          <a:noFill/>
        </p:spPr>
        <p:txBody>
          <a:bodyPr wrap="none" rtlCol="0">
            <a:spAutoFit/>
          </a:bodyPr>
          <a:lstStyle/>
          <a:p>
            <a:r>
              <a:rPr lang="en-US" sz="2400" b="1" dirty="0">
                <a:latin typeface="Adobe Arabic" panose="02040503050201020203" pitchFamily="18" charset="-78"/>
                <a:cs typeface="Adobe Arabic" panose="02040503050201020203" pitchFamily="18" charset="-78"/>
              </a:rPr>
              <a:t>E</a:t>
            </a:r>
          </a:p>
        </p:txBody>
      </p:sp>
      <p:sp>
        <p:nvSpPr>
          <p:cNvPr id="57" name="TextBox 56">
            <a:extLst>
              <a:ext uri="{FF2B5EF4-FFF2-40B4-BE49-F238E27FC236}">
                <a16:creationId xmlns:a16="http://schemas.microsoft.com/office/drawing/2014/main" id="{B692F244-C7A9-017A-9942-AE6B6D1C62E9}"/>
              </a:ext>
            </a:extLst>
          </p:cNvPr>
          <p:cNvSpPr txBox="1"/>
          <p:nvPr/>
        </p:nvSpPr>
        <p:spPr>
          <a:xfrm>
            <a:off x="6703499" y="5058811"/>
            <a:ext cx="340158" cy="461665"/>
          </a:xfrm>
          <a:prstGeom prst="rect">
            <a:avLst/>
          </a:prstGeom>
          <a:noFill/>
        </p:spPr>
        <p:txBody>
          <a:bodyPr wrap="none" rtlCol="0">
            <a:spAutoFit/>
          </a:bodyPr>
          <a:lstStyle/>
          <a:p>
            <a:r>
              <a:rPr lang="en-US" sz="2400" b="1" dirty="0">
                <a:latin typeface="Adobe Arabic" panose="02040503050201020203" pitchFamily="18" charset="-78"/>
                <a:cs typeface="Adobe Arabic" panose="02040503050201020203" pitchFamily="18" charset="-78"/>
              </a:rPr>
              <a:t>F</a:t>
            </a:r>
          </a:p>
        </p:txBody>
      </p:sp>
      <p:sp>
        <p:nvSpPr>
          <p:cNvPr id="58" name="TextBox 57">
            <a:extLst>
              <a:ext uri="{FF2B5EF4-FFF2-40B4-BE49-F238E27FC236}">
                <a16:creationId xmlns:a16="http://schemas.microsoft.com/office/drawing/2014/main" id="{366BDBB3-3B20-C934-40F1-EC0F8658CCE3}"/>
              </a:ext>
            </a:extLst>
          </p:cNvPr>
          <p:cNvSpPr txBox="1"/>
          <p:nvPr/>
        </p:nvSpPr>
        <p:spPr>
          <a:xfrm>
            <a:off x="6422130" y="5311361"/>
            <a:ext cx="393056" cy="461665"/>
          </a:xfrm>
          <a:prstGeom prst="rect">
            <a:avLst/>
          </a:prstGeom>
          <a:noFill/>
        </p:spPr>
        <p:txBody>
          <a:bodyPr wrap="none" rtlCol="0">
            <a:spAutoFit/>
          </a:bodyPr>
          <a:lstStyle/>
          <a:p>
            <a:r>
              <a:rPr lang="en-US" sz="2400" b="1" dirty="0">
                <a:latin typeface="Adobe Arabic" panose="02040503050201020203" pitchFamily="18" charset="-78"/>
                <a:cs typeface="Adobe Arabic" panose="02040503050201020203" pitchFamily="18" charset="-78"/>
              </a:rPr>
              <a:t>G</a:t>
            </a:r>
          </a:p>
        </p:txBody>
      </p:sp>
      <p:cxnSp>
        <p:nvCxnSpPr>
          <p:cNvPr id="60" name="Straight Arrow Connector 59">
            <a:extLst>
              <a:ext uri="{FF2B5EF4-FFF2-40B4-BE49-F238E27FC236}">
                <a16:creationId xmlns:a16="http://schemas.microsoft.com/office/drawing/2014/main" id="{0C8FC2D7-C99E-780B-A4ED-AA4F790CB2D5}"/>
              </a:ext>
            </a:extLst>
          </p:cNvPr>
          <p:cNvCxnSpPr/>
          <p:nvPr/>
        </p:nvCxnSpPr>
        <p:spPr bwMode="auto">
          <a:xfrm flipV="1">
            <a:off x="5403309" y="5884216"/>
            <a:ext cx="404380" cy="38316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61" name="Straight Arrow Connector 60">
            <a:extLst>
              <a:ext uri="{FF2B5EF4-FFF2-40B4-BE49-F238E27FC236}">
                <a16:creationId xmlns:a16="http://schemas.microsoft.com/office/drawing/2014/main" id="{FAC7C0D7-A13C-F8F3-46A5-B557230443B6}"/>
              </a:ext>
            </a:extLst>
          </p:cNvPr>
          <p:cNvCxnSpPr>
            <a:cxnSpLocks/>
            <a:endCxn id="50" idx="3"/>
          </p:cNvCxnSpPr>
          <p:nvPr/>
        </p:nvCxnSpPr>
        <p:spPr bwMode="auto">
          <a:xfrm flipH="1" flipV="1">
            <a:off x="7026201" y="6019701"/>
            <a:ext cx="445646" cy="255121"/>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64" name="TextBox 63">
            <a:extLst>
              <a:ext uri="{FF2B5EF4-FFF2-40B4-BE49-F238E27FC236}">
                <a16:creationId xmlns:a16="http://schemas.microsoft.com/office/drawing/2014/main" id="{74434F3C-27F8-1F29-6DFF-3BFA67E5AE35}"/>
              </a:ext>
            </a:extLst>
          </p:cNvPr>
          <p:cNvSpPr txBox="1"/>
          <p:nvPr/>
        </p:nvSpPr>
        <p:spPr>
          <a:xfrm>
            <a:off x="7529936" y="6221279"/>
            <a:ext cx="732893" cy="461665"/>
          </a:xfrm>
          <a:prstGeom prst="rect">
            <a:avLst/>
          </a:prstGeom>
          <a:noFill/>
        </p:spPr>
        <p:txBody>
          <a:bodyPr wrap="none" rtlCol="0">
            <a:spAutoFit/>
          </a:bodyPr>
          <a:lstStyle/>
          <a:p>
            <a:r>
              <a:rPr lang="en-US" sz="2400" b="1" dirty="0">
                <a:latin typeface="Book Antiqua" panose="02040602050305030304" pitchFamily="18" charset="0"/>
              </a:rPr>
              <a:t>rear</a:t>
            </a:r>
          </a:p>
        </p:txBody>
      </p:sp>
      <p:sp>
        <p:nvSpPr>
          <p:cNvPr id="65" name="TextBox 64">
            <a:extLst>
              <a:ext uri="{FF2B5EF4-FFF2-40B4-BE49-F238E27FC236}">
                <a16:creationId xmlns:a16="http://schemas.microsoft.com/office/drawing/2014/main" id="{BEEFF79E-6C00-587F-DAF7-ED555CFD4A4F}"/>
              </a:ext>
            </a:extLst>
          </p:cNvPr>
          <p:cNvSpPr txBox="1"/>
          <p:nvPr/>
        </p:nvSpPr>
        <p:spPr>
          <a:xfrm>
            <a:off x="4964383" y="6221278"/>
            <a:ext cx="886781" cy="461665"/>
          </a:xfrm>
          <a:prstGeom prst="rect">
            <a:avLst/>
          </a:prstGeom>
          <a:noFill/>
        </p:spPr>
        <p:txBody>
          <a:bodyPr wrap="none" rtlCol="0">
            <a:spAutoFit/>
          </a:bodyPr>
          <a:lstStyle/>
          <a:p>
            <a:r>
              <a:rPr lang="en-US" sz="2400" b="1" dirty="0">
                <a:latin typeface="Book Antiqua" panose="02040602050305030304" pitchFamily="18" charset="0"/>
              </a:rPr>
              <a:t>front</a:t>
            </a:r>
          </a:p>
        </p:txBody>
      </p:sp>
      <p:cxnSp>
        <p:nvCxnSpPr>
          <p:cNvPr id="66" name="Straight Arrow Connector 65">
            <a:extLst>
              <a:ext uri="{FF2B5EF4-FFF2-40B4-BE49-F238E27FC236}">
                <a16:creationId xmlns:a16="http://schemas.microsoft.com/office/drawing/2014/main" id="{6EB4C61F-EBBA-493B-1848-E97411C91574}"/>
              </a:ext>
            </a:extLst>
          </p:cNvPr>
          <p:cNvCxnSpPr/>
          <p:nvPr/>
        </p:nvCxnSpPr>
        <p:spPr bwMode="auto">
          <a:xfrm flipV="1">
            <a:off x="1416190" y="5876147"/>
            <a:ext cx="404380" cy="38316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67" name="TextBox 66">
            <a:extLst>
              <a:ext uri="{FF2B5EF4-FFF2-40B4-BE49-F238E27FC236}">
                <a16:creationId xmlns:a16="http://schemas.microsoft.com/office/drawing/2014/main" id="{A4946E35-272F-2DC8-AD47-5D060DC0D019}"/>
              </a:ext>
            </a:extLst>
          </p:cNvPr>
          <p:cNvSpPr txBox="1"/>
          <p:nvPr/>
        </p:nvSpPr>
        <p:spPr>
          <a:xfrm>
            <a:off x="977264" y="6213209"/>
            <a:ext cx="886781" cy="461665"/>
          </a:xfrm>
          <a:prstGeom prst="rect">
            <a:avLst/>
          </a:prstGeom>
          <a:noFill/>
        </p:spPr>
        <p:txBody>
          <a:bodyPr wrap="none" rtlCol="0">
            <a:spAutoFit/>
          </a:bodyPr>
          <a:lstStyle/>
          <a:p>
            <a:r>
              <a:rPr lang="en-US" sz="2400" b="1" dirty="0">
                <a:latin typeface="Book Antiqua" panose="02040602050305030304" pitchFamily="18" charset="0"/>
              </a:rPr>
              <a:t>front</a:t>
            </a:r>
          </a:p>
        </p:txBody>
      </p:sp>
      <p:cxnSp>
        <p:nvCxnSpPr>
          <p:cNvPr id="68" name="Straight Arrow Connector 67">
            <a:extLst>
              <a:ext uri="{FF2B5EF4-FFF2-40B4-BE49-F238E27FC236}">
                <a16:creationId xmlns:a16="http://schemas.microsoft.com/office/drawing/2014/main" id="{616B9A36-AA5B-D1A2-58A0-2CC2571B7442}"/>
              </a:ext>
            </a:extLst>
          </p:cNvPr>
          <p:cNvCxnSpPr>
            <a:cxnSpLocks/>
            <a:endCxn id="37" idx="3"/>
          </p:cNvCxnSpPr>
          <p:nvPr/>
        </p:nvCxnSpPr>
        <p:spPr bwMode="auto">
          <a:xfrm flipH="1" flipV="1">
            <a:off x="2145876" y="6115049"/>
            <a:ext cx="18593" cy="439091"/>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69" name="TextBox 68">
            <a:extLst>
              <a:ext uri="{FF2B5EF4-FFF2-40B4-BE49-F238E27FC236}">
                <a16:creationId xmlns:a16="http://schemas.microsoft.com/office/drawing/2014/main" id="{B4B94A25-96B5-E0A8-EF92-A4DEA94EB6D7}"/>
              </a:ext>
            </a:extLst>
          </p:cNvPr>
          <p:cNvSpPr txBox="1"/>
          <p:nvPr/>
        </p:nvSpPr>
        <p:spPr>
          <a:xfrm>
            <a:off x="1725543" y="6508036"/>
            <a:ext cx="732893" cy="461665"/>
          </a:xfrm>
          <a:prstGeom prst="rect">
            <a:avLst/>
          </a:prstGeom>
          <a:noFill/>
        </p:spPr>
        <p:txBody>
          <a:bodyPr wrap="none" rtlCol="0">
            <a:spAutoFit/>
          </a:bodyPr>
          <a:lstStyle/>
          <a:p>
            <a:r>
              <a:rPr lang="en-US" sz="2400" b="1" dirty="0">
                <a:latin typeface="Book Antiqua" panose="02040602050305030304" pitchFamily="18" charset="0"/>
              </a:rPr>
              <a:t>rear</a:t>
            </a:r>
          </a:p>
        </p:txBody>
      </p:sp>
    </p:spTree>
    <p:extLst>
      <p:ext uri="{BB962C8B-B14F-4D97-AF65-F5344CB8AC3E}">
        <p14:creationId xmlns:p14="http://schemas.microsoft.com/office/powerpoint/2010/main" val="306256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A853-A5E3-757B-9180-0046DF7F8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223580-23FE-C6D3-5ADE-239FD2D21AAC}"/>
              </a:ext>
            </a:extLst>
          </p:cNvPr>
          <p:cNvSpPr>
            <a:spLocks noGrp="1"/>
          </p:cNvSpPr>
          <p:nvPr>
            <p:ph idx="1"/>
          </p:nvPr>
        </p:nvSpPr>
        <p:spPr/>
        <p:txBody>
          <a:bodyPr/>
          <a:lstStyle/>
          <a:p>
            <a:pPr algn="r" rtl="1"/>
            <a:r>
              <a:rPr lang="fa-IR" dirty="0"/>
              <a:t>در حالت کلی، ساختار داده صف حلقوی را به صورت زیر تعریف می کنیم:</a:t>
            </a:r>
          </a:p>
          <a:p>
            <a:pPr algn="r" rtl="1"/>
            <a:endParaRPr lang="en-US" dirty="0"/>
          </a:p>
        </p:txBody>
      </p:sp>
      <p:sp>
        <p:nvSpPr>
          <p:cNvPr id="4" name="Slide Number Placeholder 3">
            <a:extLst>
              <a:ext uri="{FF2B5EF4-FFF2-40B4-BE49-F238E27FC236}">
                <a16:creationId xmlns:a16="http://schemas.microsoft.com/office/drawing/2014/main" id="{3BA8A507-9141-1DFE-6C12-41CC665B6851}"/>
              </a:ext>
            </a:extLst>
          </p:cNvPr>
          <p:cNvSpPr>
            <a:spLocks noGrp="1"/>
          </p:cNvSpPr>
          <p:nvPr>
            <p:ph type="sldNum" sz="quarter" idx="10"/>
          </p:nvPr>
        </p:nvSpPr>
        <p:spPr/>
        <p:txBody>
          <a:bodyPr/>
          <a:lstStyle/>
          <a:p>
            <a:fld id="{BB936EA6-75EA-BC43-847D-098704264B3C}" type="slidenum">
              <a:rPr lang="en-US" smtClean="0"/>
              <a:pPr/>
              <a:t>15</a:t>
            </a:fld>
            <a:endParaRPr lang="en-US" sz="1400"/>
          </a:p>
        </p:txBody>
      </p:sp>
      <p:sp>
        <p:nvSpPr>
          <p:cNvPr id="5" name="TextBox 4">
            <a:extLst>
              <a:ext uri="{FF2B5EF4-FFF2-40B4-BE49-F238E27FC236}">
                <a16:creationId xmlns:a16="http://schemas.microsoft.com/office/drawing/2014/main" id="{4BAAEFE9-9216-2A96-9A63-920D20D143D6}"/>
              </a:ext>
            </a:extLst>
          </p:cNvPr>
          <p:cNvSpPr txBox="1"/>
          <p:nvPr/>
        </p:nvSpPr>
        <p:spPr>
          <a:xfrm>
            <a:off x="609600" y="1698379"/>
            <a:ext cx="6096000" cy="1200329"/>
          </a:xfrm>
          <a:prstGeom prst="rect">
            <a:avLst/>
          </a:prstGeom>
          <a:noFill/>
        </p:spPr>
        <p:txBody>
          <a:bodyPr wrap="square" rtlCol="0">
            <a:spAutoFit/>
          </a:bodyPr>
          <a:lstStyle/>
          <a:p>
            <a:r>
              <a:rPr lang="en-US" b="0" dirty="0">
                <a:solidFill>
                  <a:schemeClr val="bg2"/>
                </a:solidFill>
                <a:effectLst/>
                <a:latin typeface="Consolas" panose="020B0609020204030204" pitchFamily="49" charset="0"/>
              </a:rPr>
              <a:t>Struct q{</a:t>
            </a:r>
          </a:p>
          <a:p>
            <a:r>
              <a:rPr lang="en-US" b="0" dirty="0">
                <a:solidFill>
                  <a:schemeClr val="bg2"/>
                </a:solidFill>
                <a:effectLst/>
                <a:latin typeface="Consolas" panose="020B0609020204030204" pitchFamily="49" charset="0"/>
              </a:rPr>
              <a:t>    </a:t>
            </a:r>
            <a:r>
              <a:rPr lang="en-US" b="0" dirty="0" err="1">
                <a:solidFill>
                  <a:schemeClr val="bg2"/>
                </a:solidFill>
                <a:effectLst/>
                <a:latin typeface="Consolas" panose="020B0609020204030204" pitchFamily="49" charset="0"/>
              </a:rPr>
              <a:t>elementtype</a:t>
            </a:r>
            <a:r>
              <a:rPr lang="en-US" b="0" dirty="0">
                <a:solidFill>
                  <a:schemeClr val="bg2"/>
                </a:solidFill>
                <a:effectLst/>
                <a:latin typeface="Consolas" panose="020B0609020204030204" pitchFamily="49" charset="0"/>
              </a:rPr>
              <a:t> </a:t>
            </a:r>
            <a:r>
              <a:rPr lang="en-US" b="0" dirty="0">
                <a:solidFill>
                  <a:srgbClr val="0070C0"/>
                </a:solidFill>
                <a:effectLst/>
                <a:latin typeface="Consolas" panose="020B0609020204030204" pitchFamily="49" charset="0"/>
              </a:rPr>
              <a:t>items</a:t>
            </a:r>
            <a:r>
              <a:rPr lang="en-US" b="0" dirty="0">
                <a:solidFill>
                  <a:schemeClr val="bg2"/>
                </a:solidFill>
                <a:effectLst/>
                <a:latin typeface="Consolas" panose="020B0609020204030204" pitchFamily="49" charset="0"/>
              </a:rPr>
              <a:t>[</a:t>
            </a:r>
            <a:r>
              <a:rPr lang="en-US" b="0" dirty="0" err="1">
                <a:solidFill>
                  <a:schemeClr val="bg2"/>
                </a:solidFill>
                <a:effectLst/>
                <a:latin typeface="Consolas" panose="020B0609020204030204" pitchFamily="49" charset="0"/>
              </a:rPr>
              <a:t>maxsize</a:t>
            </a:r>
            <a:r>
              <a:rPr lang="en-US" b="0" dirty="0">
                <a:solidFill>
                  <a:schemeClr val="bg2"/>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0070C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chemeClr val="bg2"/>
                </a:solidFill>
                <a:effectLst/>
                <a:latin typeface="Consolas" panose="020B0609020204030204" pitchFamily="49" charset="0"/>
              </a:rPr>
              <a:t>front, rear;</a:t>
            </a:r>
          </a:p>
          <a:p>
            <a:r>
              <a:rPr lang="en-US" b="0" dirty="0">
                <a:solidFill>
                  <a:schemeClr val="bg2"/>
                </a:solidFill>
                <a:effectLst/>
                <a:latin typeface="Consolas" panose="020B0609020204030204" pitchFamily="49" charset="0"/>
              </a:rPr>
              <a:t>    };</a:t>
            </a:r>
          </a:p>
        </p:txBody>
      </p:sp>
      <p:sp>
        <p:nvSpPr>
          <p:cNvPr id="6" name="TextBox 5">
            <a:extLst>
              <a:ext uri="{FF2B5EF4-FFF2-40B4-BE49-F238E27FC236}">
                <a16:creationId xmlns:a16="http://schemas.microsoft.com/office/drawing/2014/main" id="{CBDA35B7-5334-F647-DBC2-120EEFFC90DB}"/>
              </a:ext>
            </a:extLst>
          </p:cNvPr>
          <p:cNvSpPr txBox="1"/>
          <p:nvPr/>
        </p:nvSpPr>
        <p:spPr>
          <a:xfrm>
            <a:off x="609600" y="3075881"/>
            <a:ext cx="6096000" cy="369332"/>
          </a:xfrm>
          <a:prstGeom prst="rect">
            <a:avLst/>
          </a:prstGeom>
          <a:noFill/>
        </p:spPr>
        <p:txBody>
          <a:bodyPr wrap="square" rtlCol="0">
            <a:spAutoFit/>
          </a:bodyPr>
          <a:lstStyle/>
          <a:p>
            <a:r>
              <a:rPr lang="en-US" b="0" dirty="0">
                <a:solidFill>
                  <a:srgbClr val="0070C0"/>
                </a:solidFill>
                <a:effectLst/>
                <a:latin typeface="Consolas" panose="020B0609020204030204" pitchFamily="49" charset="0"/>
              </a:rPr>
              <a:t>struct</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q</a:t>
            </a:r>
            <a:r>
              <a:rPr lang="en-US" b="0" dirty="0">
                <a:solidFill>
                  <a:srgbClr val="CCCCCC"/>
                </a:solidFill>
                <a:effectLst/>
                <a:latin typeface="Consolas" panose="020B0609020204030204" pitchFamily="49" charset="0"/>
              </a:rPr>
              <a:t> </a:t>
            </a:r>
            <a:r>
              <a:rPr lang="en-US" b="0" dirty="0">
                <a:solidFill>
                  <a:srgbClr val="006600"/>
                </a:solidFill>
                <a:effectLst/>
                <a:latin typeface="Consolas" panose="020B0609020204030204" pitchFamily="49" charset="0"/>
              </a:rPr>
              <a:t>queue</a:t>
            </a:r>
          </a:p>
        </p:txBody>
      </p:sp>
    </p:spTree>
    <p:extLst>
      <p:ext uri="{BB962C8B-B14F-4D97-AF65-F5344CB8AC3E}">
        <p14:creationId xmlns:p14="http://schemas.microsoft.com/office/powerpoint/2010/main" val="2826205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3C3B-34AF-730A-C6BF-48EA303F2F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ACD3CB-8331-B94B-6C50-C35B9EE7742B}"/>
              </a:ext>
            </a:extLst>
          </p:cNvPr>
          <p:cNvSpPr>
            <a:spLocks noGrp="1"/>
          </p:cNvSpPr>
          <p:nvPr>
            <p:ph idx="1"/>
          </p:nvPr>
        </p:nvSpPr>
        <p:spPr/>
        <p:txBody>
          <a:bodyPr/>
          <a:lstStyle/>
          <a:p>
            <a:pPr algn="r" rtl="1"/>
            <a:r>
              <a:rPr lang="fa-IR"/>
              <a:t>قبل از پیاده سازی عملگرهای صف حلقوی، شرایط اولیه زیر را در نظر می گیریم:</a:t>
            </a:r>
          </a:p>
          <a:p>
            <a:pPr algn="r" rtl="1"/>
            <a:endParaRPr lang="en-US" dirty="0"/>
          </a:p>
        </p:txBody>
      </p:sp>
      <p:sp>
        <p:nvSpPr>
          <p:cNvPr id="4" name="Slide Number Placeholder 3">
            <a:extLst>
              <a:ext uri="{FF2B5EF4-FFF2-40B4-BE49-F238E27FC236}">
                <a16:creationId xmlns:a16="http://schemas.microsoft.com/office/drawing/2014/main" id="{0BA243A8-4B9B-05E2-7073-6F619CC3F2D1}"/>
              </a:ext>
            </a:extLst>
          </p:cNvPr>
          <p:cNvSpPr>
            <a:spLocks noGrp="1"/>
          </p:cNvSpPr>
          <p:nvPr>
            <p:ph type="sldNum" sz="quarter" idx="10"/>
          </p:nvPr>
        </p:nvSpPr>
        <p:spPr/>
        <p:txBody>
          <a:bodyPr/>
          <a:lstStyle/>
          <a:p>
            <a:fld id="{BB936EA6-75EA-BC43-847D-098704264B3C}" type="slidenum">
              <a:rPr lang="en-US" smtClean="0"/>
              <a:pPr/>
              <a:t>16</a:t>
            </a:fld>
            <a:endParaRPr lang="en-US" sz="1400"/>
          </a:p>
        </p:txBody>
      </p:sp>
      <p:graphicFrame>
        <p:nvGraphicFramePr>
          <p:cNvPr id="5" name="Table 4">
            <a:extLst>
              <a:ext uri="{FF2B5EF4-FFF2-40B4-BE49-F238E27FC236}">
                <a16:creationId xmlns:a16="http://schemas.microsoft.com/office/drawing/2014/main" id="{97046052-B350-D1DE-B126-70FCC3D6CDE0}"/>
              </a:ext>
            </a:extLst>
          </p:cNvPr>
          <p:cNvGraphicFramePr>
            <a:graphicFrameLocks noGrp="1"/>
          </p:cNvGraphicFramePr>
          <p:nvPr>
            <p:extLst>
              <p:ext uri="{D42A27DB-BD31-4B8C-83A1-F6EECF244321}">
                <p14:modId xmlns:p14="http://schemas.microsoft.com/office/powerpoint/2010/main" val="2701846482"/>
              </p:ext>
            </p:extLst>
          </p:nvPr>
        </p:nvGraphicFramePr>
        <p:xfrm>
          <a:off x="685800" y="1397000"/>
          <a:ext cx="7696200" cy="2291080"/>
        </p:xfrm>
        <a:graphic>
          <a:graphicData uri="http://schemas.openxmlformats.org/drawingml/2006/table">
            <a:tbl>
              <a:tblPr firstRow="1" bandRow="1">
                <a:tableStyleId>{5C22544A-7EE6-4342-B048-85BDC9FD1C3A}</a:tableStyleId>
              </a:tblPr>
              <a:tblGrid>
                <a:gridCol w="5666432">
                  <a:extLst>
                    <a:ext uri="{9D8B030D-6E8A-4147-A177-3AD203B41FA5}">
                      <a16:colId xmlns:a16="http://schemas.microsoft.com/office/drawing/2014/main" val="1689933124"/>
                    </a:ext>
                  </a:extLst>
                </a:gridCol>
                <a:gridCol w="2029768">
                  <a:extLst>
                    <a:ext uri="{9D8B030D-6E8A-4147-A177-3AD203B41FA5}">
                      <a16:colId xmlns:a16="http://schemas.microsoft.com/office/drawing/2014/main" val="1135138773"/>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8381023"/>
                  </a:ext>
                </a:extLst>
              </a:tr>
              <a:tr h="370840">
                <a:tc>
                  <a:txBody>
                    <a:bodyPr/>
                    <a:lstStyle/>
                    <a:p>
                      <a:r>
                        <a:rPr lang="fr-FR" b="0" dirty="0" err="1">
                          <a:solidFill>
                            <a:srgbClr val="02659C"/>
                          </a:solidFill>
                          <a:effectLst/>
                          <a:latin typeface="Consolas" panose="020B0609020204030204" pitchFamily="49" charset="0"/>
                        </a:rPr>
                        <a:t>queue</a:t>
                      </a:r>
                      <a:r>
                        <a:rPr lang="fr-FR" b="0" dirty="0" err="1">
                          <a:solidFill>
                            <a:schemeClr val="tx1"/>
                          </a:solidFill>
                          <a:effectLst/>
                          <a:latin typeface="Consolas" panose="020B0609020204030204" pitchFamily="49" charset="0"/>
                        </a:rPr>
                        <a:t>.</a:t>
                      </a:r>
                      <a:r>
                        <a:rPr lang="fr-FR" sz="1800" b="0" kern="1200" dirty="0" err="1">
                          <a:solidFill>
                            <a:srgbClr val="02659C"/>
                          </a:solidFill>
                          <a:effectLst/>
                          <a:latin typeface="Consolas" panose="020B0609020204030204" pitchFamily="49" charset="0"/>
                          <a:ea typeface="+mn-ea"/>
                          <a:cs typeface="+mn-cs"/>
                        </a:rPr>
                        <a:t>front</a:t>
                      </a:r>
                      <a:r>
                        <a:rPr lang="fr-FR" b="0" dirty="0">
                          <a:solidFill>
                            <a:srgbClr val="CCCCCC"/>
                          </a:solidFill>
                          <a:effectLst/>
                          <a:latin typeface="Consolas" panose="020B0609020204030204" pitchFamily="49" charset="0"/>
                        </a:rPr>
                        <a:t> </a:t>
                      </a:r>
                      <a:r>
                        <a:rPr lang="fr-FR" sz="1800" b="0" kern="1200" dirty="0">
                          <a:solidFill>
                            <a:schemeClr val="tx1"/>
                          </a:solidFill>
                          <a:effectLst/>
                          <a:latin typeface="Consolas" panose="020B0609020204030204" pitchFamily="49" charset="0"/>
                          <a:ea typeface="+mn-ea"/>
                          <a:cs typeface="+mn-cs"/>
                        </a:rPr>
                        <a:t>=</a:t>
                      </a:r>
                      <a:r>
                        <a:rPr lang="fr-FR" b="0" dirty="0">
                          <a:solidFill>
                            <a:srgbClr val="CCCCCC"/>
                          </a:solidFill>
                          <a:effectLst/>
                          <a:latin typeface="Consolas" panose="020B0609020204030204" pitchFamily="49" charset="0"/>
                        </a:rPr>
                        <a:t> </a:t>
                      </a:r>
                      <a:r>
                        <a:rPr lang="fr-FR" sz="1800" b="0" kern="1200" dirty="0" err="1">
                          <a:solidFill>
                            <a:srgbClr val="02659C"/>
                          </a:solidFill>
                          <a:effectLst/>
                          <a:latin typeface="Consolas" panose="020B0609020204030204" pitchFamily="49" charset="0"/>
                          <a:ea typeface="+mn-ea"/>
                          <a:cs typeface="+mn-cs"/>
                        </a:rPr>
                        <a:t>queue</a:t>
                      </a:r>
                      <a:r>
                        <a:rPr lang="fr-FR" sz="1800" b="0" kern="1200" dirty="0" err="1">
                          <a:solidFill>
                            <a:schemeClr val="tx1"/>
                          </a:solidFill>
                          <a:effectLst/>
                          <a:latin typeface="Consolas" panose="020B0609020204030204" pitchFamily="49" charset="0"/>
                          <a:ea typeface="+mn-ea"/>
                          <a:cs typeface="+mn-cs"/>
                        </a:rPr>
                        <a:t>.</a:t>
                      </a:r>
                      <a:r>
                        <a:rPr lang="fr-FR" sz="1800" b="0" kern="1200" dirty="0" err="1">
                          <a:solidFill>
                            <a:srgbClr val="02659C"/>
                          </a:solidFill>
                          <a:effectLst/>
                          <a:latin typeface="Consolas" panose="020B0609020204030204" pitchFamily="49" charset="0"/>
                          <a:ea typeface="+mn-ea"/>
                          <a:cs typeface="+mn-cs"/>
                        </a:rPr>
                        <a:t>rear</a:t>
                      </a:r>
                      <a:r>
                        <a:rPr lang="fr-FR" b="0" dirty="0">
                          <a:solidFill>
                            <a:srgbClr val="CCCCCC"/>
                          </a:solidFill>
                          <a:effectLst/>
                          <a:latin typeface="Consolas" panose="020B0609020204030204" pitchFamily="49" charset="0"/>
                        </a:rPr>
                        <a:t> </a:t>
                      </a:r>
                      <a:r>
                        <a:rPr lang="fr-FR" sz="1800" b="0" kern="1200" dirty="0">
                          <a:solidFill>
                            <a:schemeClr val="tx1"/>
                          </a:solidFill>
                          <a:effectLst/>
                          <a:latin typeface="Consolas" panose="020B0609020204030204" pitchFamily="49" charset="0"/>
                          <a:ea typeface="+mn-ea"/>
                          <a:cs typeface="+mn-cs"/>
                        </a:rPr>
                        <a:t>=</a:t>
                      </a:r>
                      <a:r>
                        <a:rPr lang="fr-FR" b="0" dirty="0">
                          <a:solidFill>
                            <a:srgbClr val="CCCCCC"/>
                          </a:solidFill>
                          <a:effectLst/>
                          <a:latin typeface="Consolas" panose="020B0609020204030204" pitchFamily="49" charset="0"/>
                        </a:rPr>
                        <a:t> </a:t>
                      </a:r>
                      <a:r>
                        <a:rPr lang="fr-FR" b="0" dirty="0">
                          <a:solidFill>
                            <a:srgbClr val="3D5630"/>
                          </a:solidFill>
                          <a:effectLst/>
                          <a:latin typeface="Consolas" panose="020B0609020204030204" pitchFamily="49" charset="0"/>
                        </a:rPr>
                        <a:t>0</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r>
                        <a:rPr lang="fa-IR" dirty="0"/>
                        <a:t>مقداردهی اولیه:</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33312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b="0" dirty="0" err="1">
                          <a:solidFill>
                            <a:srgbClr val="02659C"/>
                          </a:solidFill>
                          <a:effectLst/>
                          <a:latin typeface="Consolas" panose="020B0609020204030204" pitchFamily="49" charset="0"/>
                        </a:rPr>
                        <a:t>queue</a:t>
                      </a:r>
                      <a:r>
                        <a:rPr lang="fr-FR" b="0" dirty="0" err="1">
                          <a:solidFill>
                            <a:schemeClr val="tx1"/>
                          </a:solidFill>
                          <a:effectLst/>
                          <a:latin typeface="Consolas" panose="020B0609020204030204" pitchFamily="49" charset="0"/>
                        </a:rPr>
                        <a:t>.</a:t>
                      </a:r>
                      <a:r>
                        <a:rPr lang="fr-FR" sz="1800" b="0" kern="1200" dirty="0" err="1">
                          <a:solidFill>
                            <a:srgbClr val="02659C"/>
                          </a:solidFill>
                          <a:effectLst/>
                          <a:latin typeface="Consolas" panose="020B0609020204030204" pitchFamily="49" charset="0"/>
                          <a:ea typeface="+mn-ea"/>
                          <a:cs typeface="+mn-cs"/>
                        </a:rPr>
                        <a:t>front</a:t>
                      </a:r>
                      <a:r>
                        <a:rPr lang="fr-FR" b="0" dirty="0">
                          <a:solidFill>
                            <a:srgbClr val="CCCCCC"/>
                          </a:solidFill>
                          <a:effectLst/>
                          <a:latin typeface="Consolas" panose="020B0609020204030204" pitchFamily="49" charset="0"/>
                        </a:rPr>
                        <a:t> </a:t>
                      </a:r>
                      <a:r>
                        <a:rPr lang="fr-FR" sz="1800" b="0" kern="1200" dirty="0">
                          <a:solidFill>
                            <a:schemeClr val="tx1"/>
                          </a:solidFill>
                          <a:effectLst/>
                          <a:latin typeface="Consolas" panose="020B0609020204030204" pitchFamily="49" charset="0"/>
                          <a:ea typeface="+mn-ea"/>
                          <a:cs typeface="+mn-cs"/>
                        </a:rPr>
                        <a:t>=</a:t>
                      </a:r>
                      <a:r>
                        <a:rPr lang="fr-FR" b="0" dirty="0">
                          <a:solidFill>
                            <a:srgbClr val="CCCCCC"/>
                          </a:solidFill>
                          <a:effectLst/>
                          <a:latin typeface="Consolas" panose="020B0609020204030204" pitchFamily="49" charset="0"/>
                        </a:rPr>
                        <a:t> </a:t>
                      </a:r>
                      <a:r>
                        <a:rPr lang="fr-FR" sz="1800" b="0" kern="1200" dirty="0" err="1">
                          <a:solidFill>
                            <a:srgbClr val="02659C"/>
                          </a:solidFill>
                          <a:effectLst/>
                          <a:latin typeface="Consolas" panose="020B0609020204030204" pitchFamily="49" charset="0"/>
                          <a:ea typeface="+mn-ea"/>
                          <a:cs typeface="+mn-cs"/>
                        </a:rPr>
                        <a:t>queue</a:t>
                      </a:r>
                      <a:r>
                        <a:rPr lang="fr-FR" sz="1800" b="0" kern="1200" dirty="0" err="1">
                          <a:solidFill>
                            <a:schemeClr val="tx1"/>
                          </a:solidFill>
                          <a:effectLst/>
                          <a:latin typeface="Consolas" panose="020B0609020204030204" pitchFamily="49" charset="0"/>
                          <a:ea typeface="+mn-ea"/>
                          <a:cs typeface="+mn-cs"/>
                        </a:rPr>
                        <a:t>.</a:t>
                      </a:r>
                      <a:r>
                        <a:rPr lang="fr-FR" sz="1800" b="0" kern="1200" dirty="0" err="1">
                          <a:solidFill>
                            <a:srgbClr val="02659C"/>
                          </a:solidFill>
                          <a:effectLst/>
                          <a:latin typeface="Consolas" panose="020B0609020204030204" pitchFamily="49" charset="0"/>
                          <a:ea typeface="+mn-ea"/>
                          <a:cs typeface="+mn-cs"/>
                        </a:rPr>
                        <a:t>rear</a:t>
                      </a:r>
                      <a:r>
                        <a:rPr lang="fr-FR" b="0" dirty="0">
                          <a:solidFill>
                            <a:srgbClr val="CCCCCC"/>
                          </a:solidFill>
                          <a:effectLst/>
                          <a:latin typeface="Consolas" panose="020B0609020204030204" pitchFamily="49" charset="0"/>
                        </a:rPr>
                        <a:t> </a:t>
                      </a:r>
                      <a:r>
                        <a:rPr lang="fr-FR" sz="1800" b="0" kern="1200" dirty="0">
                          <a:solidFill>
                            <a:schemeClr val="tx1"/>
                          </a:solidFill>
                          <a:effectLst/>
                          <a:latin typeface="Consolas" panose="020B0609020204030204" pitchFamily="49" charset="0"/>
                          <a:ea typeface="+mn-ea"/>
                          <a:cs typeface="+mn-cs"/>
                        </a:rPr>
                        <a:t>=</a:t>
                      </a:r>
                      <a:r>
                        <a:rPr lang="fr-FR" b="0" dirty="0">
                          <a:solidFill>
                            <a:srgbClr val="CCCCCC"/>
                          </a:solidFill>
                          <a:effectLst/>
                          <a:latin typeface="Consolas" panose="020B0609020204030204" pitchFamily="49" charset="0"/>
                        </a:rPr>
                        <a:t> </a:t>
                      </a:r>
                      <a:r>
                        <a:rPr lang="fr-FR" b="0" dirty="0">
                          <a:solidFill>
                            <a:srgbClr val="3D5630"/>
                          </a:solidFill>
                          <a:effectLst/>
                          <a:latin typeface="Consolas" panose="020B0609020204030204" pitchFamily="49" charset="0"/>
                        </a:rPr>
                        <a:t>0</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r>
                        <a:rPr lang="fa-IR" dirty="0"/>
                        <a:t>شرط خالی بودن صف:</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5665487"/>
                  </a:ext>
                </a:extLst>
              </a:tr>
              <a:tr h="370840">
                <a:tc>
                  <a:txBody>
                    <a:bodyPr/>
                    <a:lstStyle/>
                    <a:p>
                      <a:r>
                        <a:rPr lang="en-US" sz="1800" b="0" kern="1200" dirty="0" err="1">
                          <a:solidFill>
                            <a:srgbClr val="02659C"/>
                          </a:solidFill>
                          <a:effectLst/>
                          <a:latin typeface="Consolas" panose="020B0609020204030204" pitchFamily="49" charset="0"/>
                          <a:ea typeface="+mn-ea"/>
                          <a:cs typeface="+mn-cs"/>
                        </a:rPr>
                        <a:t>queue</a:t>
                      </a:r>
                      <a:r>
                        <a:rPr lang="en-US" sz="1800" b="0" kern="1200" dirty="0" err="1">
                          <a:solidFill>
                            <a:schemeClr val="tx1"/>
                          </a:solidFill>
                          <a:effectLst/>
                          <a:latin typeface="Consolas" panose="020B0609020204030204" pitchFamily="49" charset="0"/>
                          <a:ea typeface="+mn-ea"/>
                          <a:cs typeface="+mn-cs"/>
                        </a:rPr>
                        <a:t>.</a:t>
                      </a:r>
                      <a:r>
                        <a:rPr lang="en-US" sz="1800" b="0" kern="1200" dirty="0" err="1">
                          <a:solidFill>
                            <a:srgbClr val="02659C"/>
                          </a:solidFill>
                          <a:effectLst/>
                          <a:latin typeface="Consolas" panose="020B0609020204030204" pitchFamily="49" charset="0"/>
                          <a:ea typeface="+mn-ea"/>
                          <a:cs typeface="+mn-cs"/>
                        </a:rPr>
                        <a:t>front</a:t>
                      </a:r>
                      <a:r>
                        <a:rPr lang="en-US" b="0" dirty="0">
                          <a:solidFill>
                            <a:srgbClr val="CCCCCC"/>
                          </a:solidFill>
                          <a:effectLst/>
                          <a:latin typeface="Consolas" panose="020B0609020204030204" pitchFamily="49" charset="0"/>
                        </a:rPr>
                        <a:t> </a:t>
                      </a:r>
                      <a:r>
                        <a:rPr lang="en-US" sz="1800" b="0" kern="1200" dirty="0">
                          <a:solidFill>
                            <a:schemeClr val="tx1"/>
                          </a:solidFill>
                          <a:effectLst/>
                          <a:latin typeface="Consolas" panose="020B0609020204030204" pitchFamily="49" charset="0"/>
                          <a:ea typeface="+mn-ea"/>
                          <a:cs typeface="+mn-cs"/>
                        </a:rPr>
                        <a:t>=</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sz="1800" b="0" kern="1200" dirty="0" err="1">
                          <a:solidFill>
                            <a:srgbClr val="02659C"/>
                          </a:solidFill>
                          <a:effectLst/>
                          <a:latin typeface="Consolas" panose="020B0609020204030204" pitchFamily="49" charset="0"/>
                          <a:ea typeface="+mn-ea"/>
                          <a:cs typeface="+mn-cs"/>
                        </a:rPr>
                        <a:t>queue</a:t>
                      </a:r>
                      <a:r>
                        <a:rPr lang="en-US" sz="1800" b="0" kern="1200" dirty="0" err="1">
                          <a:solidFill>
                            <a:schemeClr val="tx1"/>
                          </a:solidFill>
                          <a:effectLst/>
                          <a:latin typeface="Consolas" panose="020B0609020204030204" pitchFamily="49" charset="0"/>
                          <a:ea typeface="+mn-ea"/>
                          <a:cs typeface="+mn-cs"/>
                        </a:rPr>
                        <a:t>.</a:t>
                      </a:r>
                      <a:r>
                        <a:rPr lang="en-US" sz="1800" b="0" kern="1200" dirty="0" err="1">
                          <a:solidFill>
                            <a:srgbClr val="02659C"/>
                          </a:solidFill>
                          <a:effectLst/>
                          <a:latin typeface="Consolas" panose="020B0609020204030204" pitchFamily="49" charset="0"/>
                          <a:ea typeface="+mn-ea"/>
                          <a:cs typeface="+mn-cs"/>
                        </a:rPr>
                        <a:t>rear</a:t>
                      </a:r>
                      <a:r>
                        <a:rPr lang="en-US" b="0" dirty="0">
                          <a:solidFill>
                            <a:srgbClr val="CCCCCC"/>
                          </a:solidFill>
                          <a:effectLst/>
                          <a:latin typeface="Consolas" panose="020B0609020204030204" pitchFamily="49" charset="0"/>
                        </a:rPr>
                        <a:t> </a:t>
                      </a:r>
                      <a:r>
                        <a:rPr lang="en-US" sz="1800" b="0" kern="1200" dirty="0">
                          <a:solidFill>
                            <a:schemeClr val="tx1"/>
                          </a:solidFill>
                          <a:effectLst/>
                          <a:latin typeface="Consolas" panose="020B0609020204030204" pitchFamily="49" charset="0"/>
                          <a:ea typeface="+mn-ea"/>
                          <a:cs typeface="+mn-cs"/>
                        </a:rPr>
                        <a:t>+ 1) % </a:t>
                      </a:r>
                      <a:r>
                        <a:rPr lang="en-US" sz="1800" b="0" kern="1200" dirty="0" err="1">
                          <a:solidFill>
                            <a:schemeClr val="tx1"/>
                          </a:solidFill>
                          <a:effectLst/>
                          <a:latin typeface="Consolas" panose="020B0609020204030204" pitchFamily="49" charset="0"/>
                          <a:ea typeface="+mn-ea"/>
                          <a:cs typeface="+mn-cs"/>
                        </a:rPr>
                        <a:t>maxsize</a:t>
                      </a:r>
                      <a:endParaRPr lang="en-US" sz="1800" b="0" kern="1200" dirty="0">
                        <a:solidFill>
                          <a:schemeClr val="tx1"/>
                        </a:solidFill>
                        <a:effectLst/>
                        <a:latin typeface="Consolas" panose="020B0609020204030204" pitchFamily="49" charset="0"/>
                        <a:ea typeface="+mn-ea"/>
                        <a:cs typeface="+mn-cs"/>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r>
                        <a:rPr lang="fa-IR" dirty="0"/>
                        <a:t>شرط پر بودن صف: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0325775"/>
                  </a:ext>
                </a:extLst>
              </a:tr>
            </a:tbl>
          </a:graphicData>
        </a:graphic>
      </p:graphicFrame>
    </p:spTree>
    <p:extLst>
      <p:ext uri="{BB962C8B-B14F-4D97-AF65-F5344CB8AC3E}">
        <p14:creationId xmlns:p14="http://schemas.microsoft.com/office/powerpoint/2010/main" val="958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0641-E377-E90E-59E9-0FD006CB5484}"/>
              </a:ext>
            </a:extLst>
          </p:cNvPr>
          <p:cNvSpPr>
            <a:spLocks noGrp="1"/>
          </p:cNvSpPr>
          <p:nvPr>
            <p:ph type="title"/>
          </p:nvPr>
        </p:nvSpPr>
        <p:spPr/>
        <p:txBody>
          <a:bodyPr/>
          <a:lstStyle/>
          <a:p>
            <a:pPr rtl="1"/>
            <a:r>
              <a:rPr lang="fa-IR" dirty="0"/>
              <a:t>پیاده سازی تابع اضافه کردن یک عنصر به صف حلقوی</a:t>
            </a:r>
            <a:endParaRPr lang="en-US" dirty="0"/>
          </a:p>
        </p:txBody>
      </p:sp>
      <p:sp>
        <p:nvSpPr>
          <p:cNvPr id="3" name="Content Placeholder 2">
            <a:extLst>
              <a:ext uri="{FF2B5EF4-FFF2-40B4-BE49-F238E27FC236}">
                <a16:creationId xmlns:a16="http://schemas.microsoft.com/office/drawing/2014/main" id="{6D57EE12-F3A7-F470-693D-CD9B3D8CFB08}"/>
              </a:ext>
            </a:extLst>
          </p:cNvPr>
          <p:cNvSpPr>
            <a:spLocks noGrp="1"/>
          </p:cNvSpPr>
          <p:nvPr>
            <p:ph idx="1"/>
          </p:nvPr>
        </p:nvSpPr>
        <p:spPr/>
        <p:txBody>
          <a:bodyPr/>
          <a:lstStyle/>
          <a:p>
            <a:r>
              <a:rPr lang="en-US" b="0" dirty="0">
                <a:solidFill>
                  <a:srgbClr val="143550"/>
                </a:solidFill>
                <a:effectLst/>
                <a:latin typeface="Consolas" panose="020B0609020204030204" pitchFamily="49" charset="0"/>
              </a:rPr>
              <a:t>void</a:t>
            </a:r>
            <a:r>
              <a:rPr lang="en-US" b="0" dirty="0">
                <a:solidFill>
                  <a:srgbClr val="CCCCCC"/>
                </a:solidFill>
                <a:effectLst/>
                <a:latin typeface="Consolas" panose="020B0609020204030204" pitchFamily="49" charset="0"/>
              </a:rPr>
              <a:t> </a:t>
            </a:r>
            <a:r>
              <a:rPr lang="en-US" b="0" dirty="0" err="1">
                <a:solidFill>
                  <a:srgbClr val="4D4C20"/>
                </a:solidFill>
                <a:effectLst/>
                <a:latin typeface="Consolas" panose="020B0609020204030204" pitchFamily="49" charset="0"/>
              </a:rPr>
              <a:t>addq</a:t>
            </a:r>
            <a:r>
              <a:rPr lang="en-US" b="0" dirty="0">
                <a:solidFill>
                  <a:srgbClr val="CCCCCC"/>
                </a:solidFill>
                <a:effectLst/>
                <a:latin typeface="Consolas" panose="020B0609020204030204" pitchFamily="49" charset="0"/>
              </a:rPr>
              <a:t> </a:t>
            </a:r>
            <a:r>
              <a:rPr lang="en-US" dirty="0">
                <a:solidFill>
                  <a:schemeClr val="tx1"/>
                </a:solidFill>
                <a:latin typeface="Consolas" panose="020B0609020204030204" pitchFamily="49" charset="0"/>
              </a:rPr>
              <a:t>(</a:t>
            </a:r>
            <a:r>
              <a:rPr lang="en-US" dirty="0">
                <a:solidFill>
                  <a:srgbClr val="143550"/>
                </a:solidFill>
                <a:latin typeface="Consolas" panose="020B0609020204030204" pitchFamily="49" charset="0"/>
              </a:rPr>
              <a:t>struct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q</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dirty="0">
                <a:solidFill>
                  <a:srgbClr val="0268A0"/>
                </a:solidFill>
                <a:latin typeface="Consolas" panose="020B0609020204030204" pitchFamily="49" charset="0"/>
              </a:rPr>
              <a:t>queue</a:t>
            </a:r>
            <a:r>
              <a:rPr lang="en-US" b="0" dirty="0">
                <a:solidFill>
                  <a:srgbClr val="CCCCCC"/>
                </a:solidFill>
                <a:effectLst/>
                <a:latin typeface="Consolas" panose="020B0609020204030204" pitchFamily="49" charset="0"/>
              </a:rPr>
              <a:t>, </a:t>
            </a:r>
            <a:r>
              <a:rPr lang="en-US" b="0" dirty="0" err="1">
                <a:solidFill>
                  <a:srgbClr val="1B594C"/>
                </a:solidFill>
                <a:effectLst/>
                <a:latin typeface="Consolas" panose="020B0609020204030204" pitchFamily="49" charset="0"/>
              </a:rPr>
              <a:t>elementtype</a:t>
            </a:r>
            <a:r>
              <a:rPr lang="en-US" b="0" dirty="0">
                <a:solidFill>
                  <a:srgbClr val="CCCCCC"/>
                </a:solidFill>
                <a:effectLst/>
                <a:latin typeface="Consolas" panose="020B0609020204030204" pitchFamily="49" charset="0"/>
              </a:rPr>
              <a:t> </a:t>
            </a:r>
            <a:r>
              <a:rPr lang="en-US" dirty="0">
                <a:solidFill>
                  <a:srgbClr val="0268A0"/>
                </a:solidFill>
                <a:latin typeface="Consolas" panose="020B0609020204030204" pitchFamily="49" charset="0"/>
              </a:rPr>
              <a:t>item</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a:t>
            </a:r>
          </a:p>
          <a:p>
            <a:r>
              <a:rPr lang="en-US" dirty="0">
                <a:solidFill>
                  <a:srgbClr val="582A55"/>
                </a:solidFill>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dirty="0" err="1">
                <a:solidFill>
                  <a:srgbClr val="0268A0"/>
                </a:solidFill>
                <a:latin typeface="Consolas" panose="020B0609020204030204" pitchFamily="49" charset="0"/>
              </a:rPr>
              <a:t>queue</a:t>
            </a:r>
            <a:r>
              <a:rPr lang="en-US" b="0" dirty="0" err="1">
                <a:solidFill>
                  <a:srgbClr val="CCCCCC"/>
                </a:solidFill>
                <a:effectLst/>
                <a:latin typeface="Consolas" panose="020B0609020204030204" pitchFamily="49" charset="0"/>
              </a:rPr>
              <a:t>.</a:t>
            </a:r>
            <a:r>
              <a:rPr lang="en-US" dirty="0" err="1">
                <a:solidFill>
                  <a:srgbClr val="0268A0"/>
                </a:solidFill>
                <a:latin typeface="Consolas" panose="020B0609020204030204" pitchFamily="49" charset="0"/>
              </a:rPr>
              <a:t>front</a:t>
            </a:r>
            <a:r>
              <a:rPr lang="en-US" b="0" dirty="0">
                <a:solidFill>
                  <a:srgbClr val="CCCCCC"/>
                </a:solidFill>
                <a:effectLst/>
                <a:latin typeface="Consolas" panose="020B0609020204030204" pitchFamily="49" charset="0"/>
              </a:rPr>
              <a:t> </a:t>
            </a:r>
            <a:r>
              <a:rPr lang="en-US" dirty="0">
                <a:solidFill>
                  <a:schemeClr val="tx1"/>
                </a:solidFill>
                <a:latin typeface="Consolas" panose="020B0609020204030204" pitchFamily="49" charset="0"/>
              </a:rPr>
              <a:t>= (*</a:t>
            </a:r>
            <a:r>
              <a:rPr lang="en-US" dirty="0" err="1">
                <a:solidFill>
                  <a:srgbClr val="0268A0"/>
                </a:solidFill>
                <a:latin typeface="Consolas" panose="020B0609020204030204" pitchFamily="49" charset="0"/>
              </a:rPr>
              <a:t>queue</a:t>
            </a:r>
            <a:r>
              <a:rPr lang="en-US" b="0" dirty="0" err="1">
                <a:solidFill>
                  <a:srgbClr val="CCCCCC"/>
                </a:solidFill>
                <a:effectLst/>
                <a:latin typeface="Consolas" panose="020B0609020204030204" pitchFamily="49" charset="0"/>
              </a:rPr>
              <a:t>.</a:t>
            </a:r>
            <a:r>
              <a:rPr lang="en-US" dirty="0" err="1">
                <a:solidFill>
                  <a:srgbClr val="0268A0"/>
                </a:solidFill>
                <a:latin typeface="Consolas" panose="020B0609020204030204" pitchFamily="49" charset="0"/>
              </a:rPr>
              <a:t>rear</a:t>
            </a:r>
            <a:r>
              <a:rPr lang="en-US" b="0" dirty="0">
                <a:solidFill>
                  <a:srgbClr val="CCCCCC"/>
                </a:solidFill>
                <a:effectLst/>
                <a:latin typeface="Consolas" panose="020B0609020204030204" pitchFamily="49" charset="0"/>
              </a:rPr>
              <a:t> </a:t>
            </a:r>
            <a:r>
              <a:rPr lang="en-US" dirty="0">
                <a:solidFill>
                  <a:schemeClr val="tx1"/>
                </a:solidFill>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46036"/>
                </a:solidFill>
                <a:effectLst/>
                <a:latin typeface="Consolas" panose="020B0609020204030204" pitchFamily="49" charset="0"/>
              </a:rPr>
              <a:t>1</a:t>
            </a:r>
            <a:r>
              <a:rPr lang="en-US" dirty="0">
                <a:solidFill>
                  <a:schemeClr val="tx1"/>
                </a:solidFill>
                <a:latin typeface="Consolas" panose="020B0609020204030204" pitchFamily="49" charset="0"/>
              </a:rPr>
              <a:t>) % </a:t>
            </a:r>
            <a:r>
              <a:rPr lang="en-US" dirty="0" err="1">
                <a:solidFill>
                  <a:schemeClr val="tx1"/>
                </a:solidFill>
                <a:latin typeface="Consolas" panose="020B0609020204030204" pitchFamily="49" charset="0"/>
              </a:rPr>
              <a:t>maxsize</a:t>
            </a:r>
            <a:r>
              <a:rPr lang="en-US" dirty="0">
                <a:solidFill>
                  <a:schemeClr val="tx1"/>
                </a:solidFill>
                <a:latin typeface="Consolas" panose="020B0609020204030204" pitchFamily="49" charset="0"/>
              </a:rPr>
              <a:t>){</a:t>
            </a:r>
          </a:p>
          <a:p>
            <a:r>
              <a:rPr lang="en-US" b="0" dirty="0">
                <a:solidFill>
                  <a:srgbClr val="CCCCCC"/>
                </a:solidFill>
                <a:effectLst/>
                <a:latin typeface="Consolas" panose="020B0609020204030204" pitchFamily="49" charset="0"/>
              </a:rPr>
              <a:t>    </a:t>
            </a:r>
            <a:r>
              <a:rPr lang="en-US" dirty="0" err="1">
                <a:solidFill>
                  <a:srgbClr val="4D4C20"/>
                </a:solidFill>
                <a:latin typeface="Consolas" panose="020B0609020204030204" pitchFamily="49" charset="0"/>
              </a:rPr>
              <a:t>queuefull</a:t>
            </a:r>
            <a:r>
              <a:rPr lang="en-US" dirty="0">
                <a:solidFill>
                  <a:schemeClr val="tx1"/>
                </a:solidFill>
                <a:latin typeface="Consolas" panose="020B0609020204030204" pitchFamily="49" charset="0"/>
              </a:rPr>
              <a:t>();</a:t>
            </a:r>
          </a:p>
          <a:p>
            <a:r>
              <a:rPr lang="en-US" b="0" dirty="0">
                <a:solidFill>
                  <a:schemeClr val="tx1"/>
                </a:solidFill>
                <a:effectLst/>
                <a:latin typeface="Consolas" panose="020B0609020204030204" pitchFamily="49" charset="0"/>
              </a:rPr>
              <a:t>}</a:t>
            </a:r>
          </a:p>
          <a:p>
            <a:r>
              <a:rPr lang="en-US" b="0" dirty="0">
                <a:solidFill>
                  <a:srgbClr val="582A55"/>
                </a:solidFill>
                <a:effectLst/>
                <a:latin typeface="Consolas" panose="020B0609020204030204" pitchFamily="49" charset="0"/>
              </a:rPr>
              <a:t>else</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b="0" dirty="0" err="1">
                <a:solidFill>
                  <a:srgbClr val="0268A0"/>
                </a:solidFill>
                <a:effectLst/>
                <a:latin typeface="Consolas" panose="020B0609020204030204" pitchFamily="49" charset="0"/>
              </a:rPr>
              <a:t>queue</a:t>
            </a:r>
            <a:r>
              <a:rPr lang="en-US" b="0" dirty="0" err="1">
                <a:solidFill>
                  <a:srgbClr val="CCCCCC"/>
                </a:solidFill>
                <a:effectLst/>
                <a:latin typeface="Consolas" panose="020B0609020204030204" pitchFamily="49" charset="0"/>
              </a:rPr>
              <a:t>.</a:t>
            </a:r>
            <a:r>
              <a:rPr lang="en-US" dirty="0" err="1">
                <a:solidFill>
                  <a:srgbClr val="0268A0"/>
                </a:solidFill>
                <a:latin typeface="Consolas" panose="020B0609020204030204" pitchFamily="49" charset="0"/>
              </a:rPr>
              <a:t>rear</a:t>
            </a:r>
            <a:r>
              <a:rPr lang="en-US" dirty="0">
                <a:solidFill>
                  <a:schemeClr val="tx1"/>
                </a:solidFill>
                <a:latin typeface="Consolas" panose="020B0609020204030204" pitchFamily="49" charset="0"/>
              </a:rPr>
              <a:t>= (*</a:t>
            </a:r>
            <a:r>
              <a:rPr lang="en-US" dirty="0" err="1">
                <a:solidFill>
                  <a:srgbClr val="0268A0"/>
                </a:solidFill>
                <a:latin typeface="Consolas" panose="020B0609020204030204" pitchFamily="49" charset="0"/>
              </a:rPr>
              <a:t>queue</a:t>
            </a:r>
            <a:r>
              <a:rPr lang="en-US" b="0" dirty="0" err="1">
                <a:solidFill>
                  <a:srgbClr val="CCCCCC"/>
                </a:solidFill>
                <a:effectLst/>
                <a:latin typeface="Consolas" panose="020B0609020204030204" pitchFamily="49" charset="0"/>
              </a:rPr>
              <a:t>.</a:t>
            </a:r>
            <a:r>
              <a:rPr lang="en-US" dirty="0" err="1">
                <a:solidFill>
                  <a:srgbClr val="0268A0"/>
                </a:solidFill>
                <a:latin typeface="Consolas" panose="020B0609020204030204" pitchFamily="49" charset="0"/>
              </a:rPr>
              <a:t>rear</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+ 1) % </a:t>
            </a:r>
            <a:r>
              <a:rPr lang="en-US" b="0" dirty="0" err="1">
                <a:solidFill>
                  <a:schemeClr val="tx1"/>
                </a:solidFill>
                <a:effectLst/>
                <a:latin typeface="Consolas" panose="020B0609020204030204" pitchFamily="49" charset="0"/>
              </a:rPr>
              <a:t>maxsize</a:t>
            </a:r>
            <a:r>
              <a:rPr lang="en-US" b="0" dirty="0">
                <a:solidFill>
                  <a:schemeClr val="tx1"/>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dirty="0">
                <a:solidFill>
                  <a:schemeClr val="tx1"/>
                </a:solidFill>
                <a:latin typeface="Consolas" panose="020B0609020204030204" pitchFamily="49" charset="0"/>
              </a:rPr>
              <a:t>*</a:t>
            </a:r>
            <a:r>
              <a:rPr lang="en-US" dirty="0" err="1">
                <a:solidFill>
                  <a:srgbClr val="0268A0"/>
                </a:solidFill>
                <a:latin typeface="Consolas" panose="020B0609020204030204" pitchFamily="49" charset="0"/>
              </a:rPr>
              <a:t>queue</a:t>
            </a:r>
            <a:r>
              <a:rPr lang="en-US" b="0" dirty="0" err="1">
                <a:solidFill>
                  <a:srgbClr val="CCCCCC"/>
                </a:solidFill>
                <a:effectLst/>
                <a:latin typeface="Consolas" panose="020B0609020204030204" pitchFamily="49" charset="0"/>
              </a:rPr>
              <a:t>.</a:t>
            </a:r>
            <a:r>
              <a:rPr lang="en-US" dirty="0" err="1">
                <a:solidFill>
                  <a:srgbClr val="0268A0"/>
                </a:solidFill>
                <a:latin typeface="Consolas" panose="020B0609020204030204" pitchFamily="49" charset="0"/>
              </a:rPr>
              <a:t>items</a:t>
            </a:r>
            <a:r>
              <a:rPr lang="en-US" dirty="0">
                <a:solidFill>
                  <a:schemeClr val="tx1"/>
                </a:solidFill>
                <a:latin typeface="Consolas" panose="020B0609020204030204" pitchFamily="49" charset="0"/>
              </a:rPr>
              <a:t>[*</a:t>
            </a:r>
            <a:r>
              <a:rPr lang="en-US" dirty="0" err="1">
                <a:solidFill>
                  <a:srgbClr val="0268A0"/>
                </a:solidFill>
                <a:latin typeface="Consolas" panose="020B0609020204030204" pitchFamily="49" charset="0"/>
              </a:rPr>
              <a:t>queue</a:t>
            </a:r>
            <a:r>
              <a:rPr lang="en-US" b="0" dirty="0" err="1">
                <a:solidFill>
                  <a:srgbClr val="CCCCCC"/>
                </a:solidFill>
                <a:effectLst/>
                <a:latin typeface="Consolas" panose="020B0609020204030204" pitchFamily="49" charset="0"/>
              </a:rPr>
              <a:t>.</a:t>
            </a:r>
            <a:r>
              <a:rPr lang="en-US" dirty="0" err="1">
                <a:solidFill>
                  <a:srgbClr val="0268A0"/>
                </a:solidFill>
                <a:latin typeface="Consolas" panose="020B0609020204030204" pitchFamily="49" charset="0"/>
              </a:rPr>
              <a:t>rear</a:t>
            </a:r>
            <a:r>
              <a:rPr lang="en-US" dirty="0">
                <a:solidFill>
                  <a:schemeClr val="tx1"/>
                </a:solidFill>
                <a:latin typeface="Consolas" panose="020B0609020204030204" pitchFamily="49" charset="0"/>
              </a:rPr>
              <a:t>]=item;</a:t>
            </a:r>
          </a:p>
          <a:p>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a:t>
            </a:r>
          </a:p>
          <a:p>
            <a:pPr algn="r" rtl="1"/>
            <a:endParaRPr lang="en-US" dirty="0"/>
          </a:p>
        </p:txBody>
      </p:sp>
      <p:sp>
        <p:nvSpPr>
          <p:cNvPr id="4" name="Slide Number Placeholder 3">
            <a:extLst>
              <a:ext uri="{FF2B5EF4-FFF2-40B4-BE49-F238E27FC236}">
                <a16:creationId xmlns:a16="http://schemas.microsoft.com/office/drawing/2014/main" id="{17A3F4D9-81CF-DFBC-867B-0FCED25E4F11}"/>
              </a:ext>
            </a:extLst>
          </p:cNvPr>
          <p:cNvSpPr>
            <a:spLocks noGrp="1"/>
          </p:cNvSpPr>
          <p:nvPr>
            <p:ph type="sldNum" sz="quarter" idx="10"/>
          </p:nvPr>
        </p:nvSpPr>
        <p:spPr/>
        <p:txBody>
          <a:bodyPr/>
          <a:lstStyle/>
          <a:p>
            <a:fld id="{BB936EA6-75EA-BC43-847D-098704264B3C}" type="slidenum">
              <a:rPr lang="en-US" smtClean="0"/>
              <a:pPr/>
              <a:t>17</a:t>
            </a:fld>
            <a:endParaRPr lang="en-US" sz="1400"/>
          </a:p>
        </p:txBody>
      </p:sp>
    </p:spTree>
    <p:extLst>
      <p:ext uri="{BB962C8B-B14F-4D97-AF65-F5344CB8AC3E}">
        <p14:creationId xmlns:p14="http://schemas.microsoft.com/office/powerpoint/2010/main" val="3035070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0BB8-4CB5-80BB-1E3D-91D461978FE5}"/>
              </a:ext>
            </a:extLst>
          </p:cNvPr>
          <p:cNvSpPr>
            <a:spLocks noGrp="1"/>
          </p:cNvSpPr>
          <p:nvPr>
            <p:ph type="title"/>
          </p:nvPr>
        </p:nvSpPr>
        <p:spPr/>
        <p:txBody>
          <a:bodyPr/>
          <a:lstStyle/>
          <a:p>
            <a:r>
              <a:rPr lang="fa-IR" dirty="0"/>
              <a:t>پیاده سازی تابع حذف کردن یک عنصر از صف حلقوی</a:t>
            </a:r>
            <a:endParaRPr lang="en-US" dirty="0"/>
          </a:p>
        </p:txBody>
      </p:sp>
      <p:sp>
        <p:nvSpPr>
          <p:cNvPr id="3" name="Content Placeholder 2">
            <a:extLst>
              <a:ext uri="{FF2B5EF4-FFF2-40B4-BE49-F238E27FC236}">
                <a16:creationId xmlns:a16="http://schemas.microsoft.com/office/drawing/2014/main" id="{40927FFE-CED0-7D1E-88FB-6DEF76D732C3}"/>
              </a:ext>
            </a:extLst>
          </p:cNvPr>
          <p:cNvSpPr>
            <a:spLocks noGrp="1"/>
          </p:cNvSpPr>
          <p:nvPr>
            <p:ph idx="1"/>
          </p:nvPr>
        </p:nvSpPr>
        <p:spPr/>
        <p:txBody>
          <a:bodyPr/>
          <a:lstStyle/>
          <a:p>
            <a:br>
              <a:rPr lang="en-US" b="0" dirty="0">
                <a:solidFill>
                  <a:srgbClr val="CCCCCC"/>
                </a:solidFill>
                <a:effectLst/>
                <a:latin typeface="Consolas" panose="020B0609020204030204" pitchFamily="49" charset="0"/>
              </a:rPr>
            </a:br>
            <a:r>
              <a:rPr lang="en-US" b="0" dirty="0" err="1">
                <a:solidFill>
                  <a:srgbClr val="216D5D"/>
                </a:solidFill>
                <a:effectLst/>
                <a:latin typeface="Consolas" panose="020B0609020204030204" pitchFamily="49" charset="0"/>
              </a:rPr>
              <a:t>elementtype</a:t>
            </a:r>
            <a:r>
              <a:rPr lang="en-US" b="0" dirty="0">
                <a:solidFill>
                  <a:srgbClr val="CCCCCC"/>
                </a:solidFill>
                <a:effectLst/>
                <a:latin typeface="Consolas" panose="020B0609020204030204" pitchFamily="49" charset="0"/>
              </a:rPr>
              <a:t> </a:t>
            </a:r>
            <a:r>
              <a:rPr lang="en-US" dirty="0" err="1">
                <a:solidFill>
                  <a:srgbClr val="575624"/>
                </a:solidFill>
                <a:latin typeface="Consolas" panose="020B0609020204030204" pitchFamily="49" charset="0"/>
              </a:rPr>
              <a:t>deleteq</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b="0" dirty="0">
                <a:solidFill>
                  <a:srgbClr val="205682"/>
                </a:solidFill>
                <a:effectLst/>
                <a:latin typeface="Consolas" panose="020B0609020204030204" pitchFamily="49" charset="0"/>
              </a:rPr>
              <a:t>struct</a:t>
            </a:r>
            <a:r>
              <a:rPr lang="en-US" b="0" dirty="0">
                <a:solidFill>
                  <a:srgbClr val="CCCCCC"/>
                </a:solidFill>
                <a:effectLst/>
                <a:latin typeface="Consolas" panose="020B0609020204030204" pitchFamily="49" charset="0"/>
              </a:rPr>
              <a:t> </a:t>
            </a:r>
            <a:r>
              <a:rPr lang="en-US" b="0" dirty="0">
                <a:solidFill>
                  <a:srgbClr val="1B594C"/>
                </a:solidFill>
                <a:effectLst/>
                <a:latin typeface="Consolas" panose="020B0609020204030204" pitchFamily="49" charset="0"/>
              </a:rPr>
              <a:t>q</a:t>
            </a:r>
            <a:r>
              <a:rPr lang="en-US" b="0" dirty="0">
                <a:solidFill>
                  <a:srgbClr val="CCCCCC"/>
                </a:solidFill>
                <a:effectLst/>
                <a:latin typeface="Consolas" panose="020B0609020204030204" pitchFamily="49" charset="0"/>
              </a:rPr>
              <a:t> </a:t>
            </a:r>
            <a:r>
              <a:rPr lang="en-US" dirty="0">
                <a:solidFill>
                  <a:srgbClr val="013B5B"/>
                </a:solidFill>
                <a:latin typeface="Consolas" panose="020B0609020204030204" pitchFamily="49" charset="0"/>
              </a:rPr>
              <a:t>*queue</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a:t>
            </a:r>
          </a:p>
          <a:p>
            <a:r>
              <a:rPr lang="en-US" dirty="0">
                <a:solidFill>
                  <a:srgbClr val="7C3C77"/>
                </a:solidFill>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b="0" dirty="0" err="1">
                <a:solidFill>
                  <a:srgbClr val="013B5B"/>
                </a:solidFill>
                <a:effectLst/>
                <a:latin typeface="Consolas" panose="020B0609020204030204" pitchFamily="49" charset="0"/>
              </a:rPr>
              <a:t>queue</a:t>
            </a:r>
            <a:r>
              <a:rPr lang="en-US" b="0" dirty="0" err="1">
                <a:solidFill>
                  <a:schemeClr val="tx1"/>
                </a:solidFill>
                <a:effectLst/>
                <a:latin typeface="Consolas" panose="020B0609020204030204" pitchFamily="49" charset="0"/>
              </a:rPr>
              <a:t>.</a:t>
            </a:r>
            <a:r>
              <a:rPr lang="en-US" dirty="0" err="1">
                <a:solidFill>
                  <a:srgbClr val="013B5B"/>
                </a:solidFill>
                <a:latin typeface="Consolas" panose="020B0609020204030204" pitchFamily="49" charset="0"/>
              </a:rPr>
              <a:t>front</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 *</a:t>
            </a:r>
            <a:r>
              <a:rPr lang="en-US" dirty="0" err="1">
                <a:solidFill>
                  <a:srgbClr val="013B5B"/>
                </a:solidFill>
                <a:latin typeface="Consolas" panose="020B0609020204030204" pitchFamily="49" charset="0"/>
              </a:rPr>
              <a:t>queue</a:t>
            </a:r>
            <a:r>
              <a:rPr lang="en-US" b="0" dirty="0" err="1">
                <a:solidFill>
                  <a:schemeClr val="tx1"/>
                </a:solidFill>
                <a:effectLst/>
                <a:latin typeface="Consolas" panose="020B0609020204030204" pitchFamily="49" charset="0"/>
              </a:rPr>
              <a:t>.</a:t>
            </a:r>
            <a:r>
              <a:rPr lang="en-US" dirty="0" err="1">
                <a:solidFill>
                  <a:srgbClr val="013B5B"/>
                </a:solidFill>
                <a:latin typeface="Consolas" panose="020B0609020204030204" pitchFamily="49" charset="0"/>
              </a:rPr>
              <a:t>rear</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err="1">
                <a:solidFill>
                  <a:srgbClr val="575624"/>
                </a:solidFill>
                <a:effectLst/>
                <a:latin typeface="Consolas" panose="020B0609020204030204" pitchFamily="49" charset="0"/>
              </a:rPr>
              <a:t>queueempty</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a:t>
            </a:r>
          </a:p>
          <a:p>
            <a:r>
              <a:rPr lang="en-US" dirty="0">
                <a:solidFill>
                  <a:srgbClr val="7C3C77"/>
                </a:solidFill>
                <a:latin typeface="Consolas" panose="020B0609020204030204" pitchFamily="49" charset="0"/>
              </a:rPr>
              <a:t>else</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a:t>
            </a:r>
            <a:r>
              <a:rPr lang="en-US" dirty="0" err="1">
                <a:solidFill>
                  <a:srgbClr val="013B5B"/>
                </a:solidFill>
                <a:latin typeface="Consolas" panose="020B0609020204030204" pitchFamily="49" charset="0"/>
              </a:rPr>
              <a:t>queue</a:t>
            </a:r>
            <a:r>
              <a:rPr lang="en-US" b="0" dirty="0" err="1">
                <a:solidFill>
                  <a:schemeClr val="tx1"/>
                </a:solidFill>
                <a:effectLst/>
                <a:latin typeface="Consolas" panose="020B0609020204030204" pitchFamily="49" charset="0"/>
              </a:rPr>
              <a:t>.</a:t>
            </a:r>
            <a:r>
              <a:rPr lang="en-US" dirty="0" err="1">
                <a:solidFill>
                  <a:srgbClr val="013B5B"/>
                </a:solidFill>
                <a:latin typeface="Consolas" panose="020B0609020204030204" pitchFamily="49" charset="0"/>
              </a:rPr>
              <a:t>front</a:t>
            </a:r>
            <a:r>
              <a:rPr lang="en-US" b="0" dirty="0">
                <a:solidFill>
                  <a:schemeClr val="tx1"/>
                </a:solidFill>
                <a:effectLst/>
                <a:latin typeface="Consolas" panose="020B0609020204030204" pitchFamily="49" charset="0"/>
              </a:rPr>
              <a:t>= (*</a:t>
            </a:r>
            <a:r>
              <a:rPr lang="en-US" dirty="0" err="1">
                <a:solidFill>
                  <a:srgbClr val="013B5B"/>
                </a:solidFill>
                <a:latin typeface="Consolas" panose="020B0609020204030204" pitchFamily="49" charset="0"/>
              </a:rPr>
              <a:t>queue</a:t>
            </a:r>
            <a:r>
              <a:rPr lang="en-US" b="0" dirty="0" err="1">
                <a:solidFill>
                  <a:schemeClr val="tx1"/>
                </a:solidFill>
                <a:effectLst/>
                <a:latin typeface="Consolas" panose="020B0609020204030204" pitchFamily="49" charset="0"/>
              </a:rPr>
              <a:t>.</a:t>
            </a:r>
            <a:r>
              <a:rPr lang="en-US" dirty="0" err="1">
                <a:solidFill>
                  <a:srgbClr val="013B5B"/>
                </a:solidFill>
                <a:latin typeface="Consolas" panose="020B0609020204030204" pitchFamily="49" charset="0"/>
              </a:rPr>
              <a:t>front</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3D5630"/>
                </a:solidFill>
                <a:effectLst/>
                <a:latin typeface="Consolas" panose="020B0609020204030204" pitchFamily="49" charset="0"/>
              </a:rPr>
              <a:t>1</a:t>
            </a:r>
            <a:r>
              <a:rPr lang="en-US" b="0" dirty="0">
                <a:solidFill>
                  <a:schemeClr val="tx1"/>
                </a:solidFill>
                <a:effectLst/>
                <a:latin typeface="Consolas" panose="020B0609020204030204" pitchFamily="49" charset="0"/>
              </a:rPr>
              <a:t>) % </a:t>
            </a:r>
            <a:r>
              <a:rPr lang="en-US" b="0" dirty="0" err="1">
                <a:solidFill>
                  <a:schemeClr val="tx1"/>
                </a:solidFill>
                <a:effectLst/>
                <a:latin typeface="Consolas" panose="020B0609020204030204" pitchFamily="49" charset="0"/>
              </a:rPr>
              <a:t>maxsize</a:t>
            </a:r>
            <a:r>
              <a:rPr lang="en-US" b="0" dirty="0">
                <a:solidFill>
                  <a:schemeClr val="tx1"/>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7C3C77"/>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dirty="0" err="1">
                <a:solidFill>
                  <a:srgbClr val="013B5B"/>
                </a:solidFill>
                <a:latin typeface="Consolas" panose="020B0609020204030204" pitchFamily="49" charset="0"/>
              </a:rPr>
              <a:t>queue</a:t>
            </a:r>
            <a:r>
              <a:rPr lang="en-US" b="0" dirty="0" err="1">
                <a:solidFill>
                  <a:schemeClr val="tx1"/>
                </a:solidFill>
                <a:effectLst/>
                <a:latin typeface="Consolas" panose="020B0609020204030204" pitchFamily="49" charset="0"/>
              </a:rPr>
              <a:t>.</a:t>
            </a:r>
            <a:r>
              <a:rPr lang="en-US" dirty="0" err="1">
                <a:solidFill>
                  <a:srgbClr val="013B5B"/>
                </a:solidFill>
                <a:latin typeface="Consolas" panose="020B0609020204030204" pitchFamily="49" charset="0"/>
              </a:rPr>
              <a:t>items</a:t>
            </a:r>
            <a:r>
              <a:rPr lang="en-US" b="0" dirty="0">
                <a:solidFill>
                  <a:schemeClr val="tx1"/>
                </a:solidFill>
                <a:effectLst/>
                <a:latin typeface="Consolas" panose="020B0609020204030204" pitchFamily="49" charset="0"/>
              </a:rPr>
              <a:t>[*</a:t>
            </a:r>
            <a:r>
              <a:rPr lang="en-US" dirty="0" err="1">
                <a:solidFill>
                  <a:srgbClr val="013B5B"/>
                </a:solidFill>
                <a:latin typeface="Consolas" panose="020B0609020204030204" pitchFamily="49" charset="0"/>
              </a:rPr>
              <a:t>queue</a:t>
            </a:r>
            <a:r>
              <a:rPr lang="en-US" b="0" dirty="0" err="1">
                <a:solidFill>
                  <a:srgbClr val="CCCCCC"/>
                </a:solidFill>
                <a:effectLst/>
                <a:latin typeface="Consolas" panose="020B0609020204030204" pitchFamily="49" charset="0"/>
              </a:rPr>
              <a:t>.</a:t>
            </a:r>
            <a:r>
              <a:rPr lang="en-US" dirty="0" err="1">
                <a:solidFill>
                  <a:srgbClr val="013B5B"/>
                </a:solidFill>
                <a:latin typeface="Consolas" panose="020B0609020204030204" pitchFamily="49" charset="0"/>
              </a:rPr>
              <a:t>front</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a:t>
            </a:r>
          </a:p>
          <a:p>
            <a:pPr algn="r" rtl="1"/>
            <a:endParaRPr lang="en-US" dirty="0"/>
          </a:p>
        </p:txBody>
      </p:sp>
      <p:sp>
        <p:nvSpPr>
          <p:cNvPr id="4" name="Slide Number Placeholder 3">
            <a:extLst>
              <a:ext uri="{FF2B5EF4-FFF2-40B4-BE49-F238E27FC236}">
                <a16:creationId xmlns:a16="http://schemas.microsoft.com/office/drawing/2014/main" id="{516DE5E1-958B-0FE6-C64F-B2BF478461D8}"/>
              </a:ext>
            </a:extLst>
          </p:cNvPr>
          <p:cNvSpPr>
            <a:spLocks noGrp="1"/>
          </p:cNvSpPr>
          <p:nvPr>
            <p:ph type="sldNum" sz="quarter" idx="10"/>
          </p:nvPr>
        </p:nvSpPr>
        <p:spPr/>
        <p:txBody>
          <a:bodyPr/>
          <a:lstStyle/>
          <a:p>
            <a:fld id="{BB936EA6-75EA-BC43-847D-098704264B3C}" type="slidenum">
              <a:rPr lang="en-US" smtClean="0"/>
              <a:pPr/>
              <a:t>18</a:t>
            </a:fld>
            <a:endParaRPr lang="en-US" sz="1400"/>
          </a:p>
        </p:txBody>
      </p:sp>
    </p:spTree>
    <p:extLst>
      <p:ext uri="{BB962C8B-B14F-4D97-AF65-F5344CB8AC3E}">
        <p14:creationId xmlns:p14="http://schemas.microsoft.com/office/powerpoint/2010/main" val="3479221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649B-2569-77B9-6E96-18CCB9C55682}"/>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4C22F4-C1FC-F856-91AD-104883F73195}"/>
                  </a:ext>
                </a:extLst>
              </p:cNvPr>
              <p:cNvSpPr>
                <a:spLocks noGrp="1"/>
              </p:cNvSpPr>
              <p:nvPr>
                <p:ph idx="1"/>
              </p:nvPr>
            </p:nvSpPr>
            <p:spPr>
              <a:xfrm>
                <a:off x="609600" y="914400"/>
                <a:ext cx="7848600" cy="990600"/>
              </a:xfrm>
            </p:spPr>
            <p:txBody>
              <a:bodyPr/>
              <a:lstStyle/>
              <a:p>
                <a:pPr algn="r" rtl="1"/>
                <a:r>
                  <a:rPr lang="fa-IR" dirty="0"/>
                  <a:t>مثال: عملیات زیر را بر روی یک صف حلقوی اعمال نمایید ( </a:t>
                </a:r>
                <a14:m>
                  <m:oMath xmlns:m="http://schemas.openxmlformats.org/officeDocument/2006/math">
                    <m:r>
                      <a:rPr lang="en-US" i="1" dirty="0" smtClean="0">
                        <a:latin typeface="Cambria Math" panose="02040503050406030204" pitchFamily="18" charset="0"/>
                      </a:rPr>
                      <m:t>𝑚𝑎𝑥𝑠𝑖𝑧𝑒</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5</m:t>
                    </m:r>
                  </m:oMath>
                </a14:m>
                <a:r>
                  <a:rPr lang="fa-IR" dirty="0"/>
                  <a:t> ).</a:t>
                </a:r>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𝐴𝑑𝑑</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 </m:t>
                      </m:r>
                      <m:r>
                        <a:rPr lang="en-US" b="0" i="1" smtClean="0">
                          <a:latin typeface="Cambria Math" panose="02040503050406030204" pitchFamily="18" charset="0"/>
                        </a:rPr>
                        <m:t>𝐴𝑑𝑑</m:t>
                      </m:r>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r>
                        <a:rPr lang="en-US" b="0" i="1" smtClean="0">
                          <a:latin typeface="Cambria Math" panose="02040503050406030204" pitchFamily="18" charset="0"/>
                        </a:rPr>
                        <m:t>𝐴𝑑𝑑</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r>
                        <a:rPr lang="en-US" b="0" i="1" smtClean="0">
                          <a:latin typeface="Cambria Math" panose="02040503050406030204" pitchFamily="18" charset="0"/>
                        </a:rPr>
                        <m:t>,</m:t>
                      </m:r>
                      <m:r>
                        <a:rPr lang="en-US" b="0" i="1" smtClean="0">
                          <a:latin typeface="Cambria Math" panose="02040503050406030204" pitchFamily="18" charset="0"/>
                        </a:rPr>
                        <m:t>𝐴𝑑𝑑</m:t>
                      </m:r>
                      <m:d>
                        <m:dPr>
                          <m:ctrlPr>
                            <a:rPr lang="en-US" b="0" i="1" smtClean="0">
                              <a:latin typeface="Cambria Math" panose="02040503050406030204" pitchFamily="18" charset="0"/>
                            </a:rPr>
                          </m:ctrlPr>
                        </m:dPr>
                        <m:e>
                          <m:r>
                            <a:rPr lang="en-US" b="0" i="1" smtClean="0">
                              <a:latin typeface="Cambria Math" panose="02040503050406030204" pitchFamily="18" charset="0"/>
                            </a:rPr>
                            <m:t>20</m:t>
                          </m:r>
                        </m:e>
                      </m:d>
                      <m:r>
                        <a:rPr lang="en-US" b="0" i="1" smtClean="0">
                          <a:latin typeface="Cambria Math" panose="02040503050406030204" pitchFamily="18" charset="0"/>
                        </a:rPr>
                        <m:t>,</m:t>
                      </m:r>
                      <m:r>
                        <a:rPr lang="en-US" b="0" i="1" smtClean="0">
                          <a:latin typeface="Cambria Math" panose="02040503050406030204" pitchFamily="18" charset="0"/>
                        </a:rPr>
                        <m:t>𝐷𝑒𝑙𝑒𝑡𝑒</m:t>
                      </m:r>
                      <m:d>
                        <m:dPr>
                          <m:ctrlPr>
                            <a:rPr lang="en-US" b="0" i="1" smtClean="0">
                              <a:latin typeface="Cambria Math" panose="02040503050406030204" pitchFamily="18" charset="0"/>
                            </a:rPr>
                          </m:ctrlPr>
                        </m:dPr>
                        <m:e/>
                      </m:d>
                      <m:r>
                        <a:rPr lang="en-US" b="0" i="1" smtClean="0">
                          <a:latin typeface="Cambria Math" panose="02040503050406030204" pitchFamily="18" charset="0"/>
                        </a:rPr>
                        <m:t>,</m:t>
                      </m:r>
                      <m:r>
                        <a:rPr lang="en-US" b="0" i="1" smtClean="0">
                          <a:latin typeface="Cambria Math" panose="02040503050406030204" pitchFamily="18" charset="0"/>
                        </a:rPr>
                        <m:t>𝐷𝑒𝑙𝑒𝑡𝑒</m:t>
                      </m:r>
                      <m:d>
                        <m:dPr>
                          <m:ctrlPr>
                            <a:rPr lang="en-US" b="0" i="1" smtClean="0">
                              <a:latin typeface="Cambria Math" panose="02040503050406030204" pitchFamily="18" charset="0"/>
                            </a:rPr>
                          </m:ctrlPr>
                        </m:dPr>
                        <m:e/>
                      </m:d>
                      <m:r>
                        <a:rPr lang="en-US" b="0" i="1" smtClean="0">
                          <a:latin typeface="Cambria Math" panose="02040503050406030204" pitchFamily="18" charset="0"/>
                        </a:rPr>
                        <m:t>,</m:t>
                      </m:r>
                      <m:r>
                        <a:rPr lang="en-US" b="0" i="1" smtClean="0">
                          <a:latin typeface="Cambria Math" panose="02040503050406030204" pitchFamily="18" charset="0"/>
                        </a:rPr>
                        <m:t>𝐴𝑑𝑑</m:t>
                      </m:r>
                      <m:d>
                        <m:dPr>
                          <m:ctrlPr>
                            <a:rPr lang="en-US" b="0" i="1" smtClean="0">
                              <a:latin typeface="Cambria Math" panose="02040503050406030204" pitchFamily="18" charset="0"/>
                            </a:rPr>
                          </m:ctrlPr>
                        </m:dPr>
                        <m:e>
                          <m:r>
                            <a:rPr lang="en-US" b="0" i="1" smtClean="0">
                              <a:latin typeface="Cambria Math" panose="02040503050406030204" pitchFamily="18" charset="0"/>
                            </a:rPr>
                            <m:t>25</m:t>
                          </m:r>
                        </m:e>
                      </m:d>
                      <m:r>
                        <a:rPr lang="en-US" b="0" i="1" smtClean="0">
                          <a:latin typeface="Cambria Math" panose="02040503050406030204" pitchFamily="18" charset="0"/>
                        </a:rPr>
                        <m:t>,</m:t>
                      </m:r>
                      <m:r>
                        <a:rPr lang="en-US" b="0" i="1" smtClean="0">
                          <a:latin typeface="Cambria Math" panose="02040503050406030204" pitchFamily="18" charset="0"/>
                        </a:rPr>
                        <m:t>𝐴𝑑𝑑</m:t>
                      </m:r>
                      <m:r>
                        <a:rPr lang="en-US" b="0" i="1" smtClean="0">
                          <a:latin typeface="Cambria Math" panose="02040503050406030204" pitchFamily="18" charset="0"/>
                        </a:rPr>
                        <m:t>(</m:t>
                      </m:r>
                      <m:r>
                        <a:rPr lang="en-US" b="0" i="1" smtClean="0">
                          <a:latin typeface="Cambria Math" panose="02040503050406030204" pitchFamily="18" charset="0"/>
                        </a:rPr>
                        <m:t>30</m:t>
                      </m:r>
                      <m:r>
                        <a:rPr lang="en-US" b="0" i="1" smtClean="0">
                          <a:latin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674C22F4-C1FC-F856-91AD-104883F73195}"/>
                  </a:ext>
                </a:extLst>
              </p:cNvPr>
              <p:cNvSpPr>
                <a:spLocks noGrp="1" noRot="1" noChangeAspect="1" noMove="1" noResize="1" noEditPoints="1" noAdjustHandles="1" noChangeArrowheads="1" noChangeShapeType="1" noTextEdit="1"/>
              </p:cNvSpPr>
              <p:nvPr>
                <p:ph idx="1"/>
              </p:nvPr>
            </p:nvSpPr>
            <p:spPr>
              <a:xfrm>
                <a:off x="609600" y="914400"/>
                <a:ext cx="7848600" cy="990600"/>
              </a:xfrm>
              <a:blipFill>
                <a:blip r:embed="rId2"/>
                <a:stretch>
                  <a:fillRect r="-13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2788E9-288B-C61E-F7E0-23CF57DAC937}"/>
              </a:ext>
            </a:extLst>
          </p:cNvPr>
          <p:cNvSpPr>
            <a:spLocks noGrp="1"/>
          </p:cNvSpPr>
          <p:nvPr>
            <p:ph type="sldNum" sz="quarter" idx="10"/>
          </p:nvPr>
        </p:nvSpPr>
        <p:spPr/>
        <p:txBody>
          <a:bodyPr/>
          <a:lstStyle/>
          <a:p>
            <a:fld id="{BB936EA6-75EA-BC43-847D-098704264B3C}" type="slidenum">
              <a:rPr lang="en-US" smtClean="0"/>
              <a:pPr/>
              <a:t>19</a:t>
            </a:fld>
            <a:endParaRPr lang="en-US" sz="1400"/>
          </a:p>
        </p:txBody>
      </p:sp>
      <p:pic>
        <p:nvPicPr>
          <p:cNvPr id="12" name="Picture 11">
            <a:extLst>
              <a:ext uri="{FF2B5EF4-FFF2-40B4-BE49-F238E27FC236}">
                <a16:creationId xmlns:a16="http://schemas.microsoft.com/office/drawing/2014/main" id="{65FFE15F-3EF5-092A-8A3C-C8F85C4FBE5D}"/>
              </a:ext>
            </a:extLst>
          </p:cNvPr>
          <p:cNvPicPr>
            <a:picLocks noChangeAspect="1"/>
          </p:cNvPicPr>
          <p:nvPr/>
        </p:nvPicPr>
        <p:blipFill>
          <a:blip r:embed="rId3"/>
          <a:stretch>
            <a:fillRect/>
          </a:stretch>
        </p:blipFill>
        <p:spPr>
          <a:xfrm>
            <a:off x="0" y="1828800"/>
            <a:ext cx="9144000" cy="4664676"/>
          </a:xfrm>
          <a:prstGeom prst="rect">
            <a:avLst/>
          </a:prstGeom>
        </p:spPr>
      </p:pic>
    </p:spTree>
    <p:extLst>
      <p:ext uri="{BB962C8B-B14F-4D97-AF65-F5344CB8AC3E}">
        <p14:creationId xmlns:p14="http://schemas.microsoft.com/office/powerpoint/2010/main" val="364130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810E-9E1E-C03C-57E0-24ED5FF41241}"/>
              </a:ext>
            </a:extLst>
          </p:cNvPr>
          <p:cNvSpPr>
            <a:spLocks noGrp="1"/>
          </p:cNvSpPr>
          <p:nvPr>
            <p:ph type="title"/>
          </p:nvPr>
        </p:nvSpPr>
        <p:spPr/>
        <p:txBody>
          <a:bodyPr/>
          <a:lstStyle/>
          <a:p>
            <a:r>
              <a:rPr lang="fa-IR" dirty="0"/>
              <a:t>اهداف کلی فصل</a:t>
            </a:r>
            <a:endParaRPr lang="en-US" dirty="0"/>
          </a:p>
        </p:txBody>
      </p:sp>
      <p:sp>
        <p:nvSpPr>
          <p:cNvPr id="3" name="Content Placeholder 2">
            <a:extLst>
              <a:ext uri="{FF2B5EF4-FFF2-40B4-BE49-F238E27FC236}">
                <a16:creationId xmlns:a16="http://schemas.microsoft.com/office/drawing/2014/main" id="{F353741C-763D-AF0B-D7B9-66FBEAED75A8}"/>
              </a:ext>
            </a:extLst>
          </p:cNvPr>
          <p:cNvSpPr>
            <a:spLocks noGrp="1"/>
          </p:cNvSpPr>
          <p:nvPr>
            <p:ph idx="1"/>
          </p:nvPr>
        </p:nvSpPr>
        <p:spPr/>
        <p:txBody>
          <a:bodyPr/>
          <a:lstStyle/>
          <a:p>
            <a:pPr marL="285750" indent="-285750" algn="r" rtl="1">
              <a:buFont typeface="Arial" panose="020B0604020202020204" pitchFamily="34" charset="0"/>
              <a:buChar char="•"/>
            </a:pPr>
            <a:r>
              <a:rPr lang="fa-IR" dirty="0"/>
              <a:t>آشنایی با</a:t>
            </a:r>
          </a:p>
          <a:p>
            <a:pPr marL="631825" lvl="1" indent="-285750" algn="r" rtl="1">
              <a:buFont typeface="Arial" panose="020B0604020202020204" pitchFamily="34" charset="0"/>
              <a:buChar char="•"/>
            </a:pPr>
            <a:r>
              <a:rPr lang="fa-IR" dirty="0"/>
              <a:t>صف و برخی کاربردهای آن</a:t>
            </a:r>
          </a:p>
          <a:p>
            <a:pPr marL="631825" lvl="1" indent="-285750" algn="r" rtl="1">
              <a:buFont typeface="Arial" panose="020B0604020202020204" pitchFamily="34" charset="0"/>
              <a:buChar char="•"/>
            </a:pPr>
            <a:r>
              <a:rPr lang="fa-IR" dirty="0"/>
              <a:t>اعمال درج و حذف از صف</a:t>
            </a:r>
          </a:p>
          <a:p>
            <a:pPr marL="631825" lvl="1" indent="-285750" algn="r" rtl="1">
              <a:buFont typeface="Arial" panose="020B0604020202020204" pitchFamily="34" charset="0"/>
              <a:buChar char="•"/>
            </a:pPr>
            <a:r>
              <a:rPr lang="fa-IR" dirty="0"/>
              <a:t>مشکلات صف و چگونگی حل آن</a:t>
            </a:r>
          </a:p>
          <a:p>
            <a:pPr marL="631825" lvl="1" indent="-285750" algn="r" rtl="1">
              <a:buFont typeface="Arial" panose="020B0604020202020204" pitchFamily="34" charset="0"/>
              <a:buChar char="•"/>
            </a:pPr>
            <a:r>
              <a:rPr lang="fa-IR" dirty="0"/>
              <a:t>چگونگی پیاده سازی صف حلقوی</a:t>
            </a:r>
          </a:p>
          <a:p>
            <a:pPr marL="631825" lvl="1" indent="-285750" algn="r" rtl="1">
              <a:buFont typeface="Arial" panose="020B0604020202020204" pitchFamily="34" charset="0"/>
              <a:buChar char="•"/>
            </a:pPr>
            <a:r>
              <a:rPr lang="fa-IR" dirty="0"/>
              <a:t>مشکلات پیاده سازی صف با استفاده از آرایه</a:t>
            </a:r>
            <a:endParaRPr lang="en-US" dirty="0"/>
          </a:p>
        </p:txBody>
      </p:sp>
      <p:sp>
        <p:nvSpPr>
          <p:cNvPr id="4" name="Slide Number Placeholder 3">
            <a:extLst>
              <a:ext uri="{FF2B5EF4-FFF2-40B4-BE49-F238E27FC236}">
                <a16:creationId xmlns:a16="http://schemas.microsoft.com/office/drawing/2014/main" id="{4152E663-6381-6B98-685C-D10E86B48136}"/>
              </a:ext>
            </a:extLst>
          </p:cNvPr>
          <p:cNvSpPr>
            <a:spLocks noGrp="1"/>
          </p:cNvSpPr>
          <p:nvPr>
            <p:ph type="sldNum" sz="quarter" idx="10"/>
          </p:nvPr>
        </p:nvSpPr>
        <p:spPr/>
        <p:txBody>
          <a:bodyPr/>
          <a:lstStyle/>
          <a:p>
            <a:fld id="{BB936EA6-75EA-BC43-847D-098704264B3C}" type="slidenum">
              <a:rPr lang="en-US" smtClean="0"/>
              <a:pPr/>
              <a:t>2</a:t>
            </a:fld>
            <a:endParaRPr lang="en-US" sz="1400"/>
          </a:p>
        </p:txBody>
      </p:sp>
    </p:spTree>
    <p:extLst>
      <p:ext uri="{BB962C8B-B14F-4D97-AF65-F5344CB8AC3E}">
        <p14:creationId xmlns:p14="http://schemas.microsoft.com/office/powerpoint/2010/main" val="60993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F997-C9F2-07A9-D2EA-6F809168C9FC}"/>
              </a:ext>
            </a:extLst>
          </p:cNvPr>
          <p:cNvSpPr>
            <a:spLocks noGrp="1"/>
          </p:cNvSpPr>
          <p:nvPr>
            <p:ph type="title"/>
          </p:nvPr>
        </p:nvSpPr>
        <p:spPr/>
        <p:txBody>
          <a:bodyPr/>
          <a:lstStyle/>
          <a:p>
            <a:r>
              <a:rPr lang="fa-IR" dirty="0"/>
              <a:t>مقدمه</a:t>
            </a:r>
            <a:endParaRPr lang="en-US" dirty="0"/>
          </a:p>
        </p:txBody>
      </p:sp>
      <p:sp>
        <p:nvSpPr>
          <p:cNvPr id="3" name="Content Placeholder 2">
            <a:extLst>
              <a:ext uri="{FF2B5EF4-FFF2-40B4-BE49-F238E27FC236}">
                <a16:creationId xmlns:a16="http://schemas.microsoft.com/office/drawing/2014/main" id="{1623CC2B-7F75-EBC6-3C83-0EA013285A4B}"/>
              </a:ext>
            </a:extLst>
          </p:cNvPr>
          <p:cNvSpPr>
            <a:spLocks noGrp="1"/>
          </p:cNvSpPr>
          <p:nvPr>
            <p:ph idx="1"/>
          </p:nvPr>
        </p:nvSpPr>
        <p:spPr/>
        <p:txBody>
          <a:bodyPr/>
          <a:lstStyle/>
          <a:p>
            <a:pPr algn="just" rtl="1"/>
            <a:r>
              <a:rPr lang="fa-IR" dirty="0"/>
              <a:t>در فصل قبل پشته را مورد بررسی قرار داده و با کاربردهایمختلف آن آشنا شدیم. در این فصل نیز قصد داریم که با ساختاری به نام صف آشنا شویم. صف، لیست مرتبی است که عمل اضافهکردن عنصر از یک طرف آن بهنام انتهای صف ( </a:t>
            </a:r>
            <a:r>
              <a:rPr lang="en-US" dirty="0"/>
              <a:t>rear</a:t>
            </a:r>
            <a:r>
              <a:rPr lang="fa-IR" dirty="0"/>
              <a:t>) و عمل حذف عنصر، از طرف دیگر آنبه نام ابتدای صف ( </a:t>
            </a:r>
            <a:r>
              <a:rPr lang="en-US" dirty="0"/>
              <a:t>front</a:t>
            </a:r>
            <a:r>
              <a:rPr lang="fa-IR" dirty="0"/>
              <a:t>) انجام می شود.صف به صورت </a:t>
            </a:r>
            <a:r>
              <a:rPr lang="en-US" dirty="0"/>
              <a:t>FIFO</a:t>
            </a:r>
            <a:r>
              <a:rPr lang="fa-IR" dirty="0"/>
              <a:t> ( </a:t>
            </a:r>
            <a:r>
              <a:rPr lang="en-US" dirty="0"/>
              <a:t>First In First Out</a:t>
            </a:r>
            <a:r>
              <a:rPr lang="fa-IR" dirty="0"/>
              <a:t>) می باشد یعنی اولین عنصر وارد شده، اولین عنصر خارج شده خواهد بود.</a:t>
            </a:r>
            <a:endParaRPr lang="en-US" dirty="0"/>
          </a:p>
        </p:txBody>
      </p:sp>
      <p:sp>
        <p:nvSpPr>
          <p:cNvPr id="4" name="Slide Number Placeholder 3">
            <a:extLst>
              <a:ext uri="{FF2B5EF4-FFF2-40B4-BE49-F238E27FC236}">
                <a16:creationId xmlns:a16="http://schemas.microsoft.com/office/drawing/2014/main" id="{B6963888-D4CA-4D46-E9EA-52A0DE4BB86C}"/>
              </a:ext>
            </a:extLst>
          </p:cNvPr>
          <p:cNvSpPr>
            <a:spLocks noGrp="1"/>
          </p:cNvSpPr>
          <p:nvPr>
            <p:ph type="sldNum" sz="quarter" idx="10"/>
          </p:nvPr>
        </p:nvSpPr>
        <p:spPr/>
        <p:txBody>
          <a:bodyPr/>
          <a:lstStyle/>
          <a:p>
            <a:fld id="{BB936EA6-75EA-BC43-847D-098704264B3C}" type="slidenum">
              <a:rPr lang="en-US" smtClean="0"/>
              <a:pPr/>
              <a:t>3</a:t>
            </a:fld>
            <a:endParaRPr lang="en-US" sz="1400"/>
          </a:p>
        </p:txBody>
      </p:sp>
    </p:spTree>
    <p:extLst>
      <p:ext uri="{BB962C8B-B14F-4D97-AF65-F5344CB8AC3E}">
        <p14:creationId xmlns:p14="http://schemas.microsoft.com/office/powerpoint/2010/main" val="326387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03B2-7610-941F-FA57-F9601CDCDBA4}"/>
              </a:ext>
            </a:extLst>
          </p:cNvPr>
          <p:cNvSpPr>
            <a:spLocks noGrp="1"/>
          </p:cNvSpPr>
          <p:nvPr>
            <p:ph type="title"/>
          </p:nvPr>
        </p:nvSpPr>
        <p:spPr/>
        <p:txBody>
          <a:bodyPr/>
          <a:lstStyle/>
          <a:p>
            <a:r>
              <a:rPr lang="fa-IR" dirty="0"/>
              <a:t>نوع داده انتزاعی صف</a:t>
            </a:r>
            <a:endParaRPr lang="en-US" dirty="0"/>
          </a:p>
        </p:txBody>
      </p:sp>
      <p:sp>
        <p:nvSpPr>
          <p:cNvPr id="3" name="Content Placeholder 2">
            <a:extLst>
              <a:ext uri="{FF2B5EF4-FFF2-40B4-BE49-F238E27FC236}">
                <a16:creationId xmlns:a16="http://schemas.microsoft.com/office/drawing/2014/main" id="{A71F81CD-53EC-CD02-AF48-E97860108D39}"/>
              </a:ext>
            </a:extLst>
          </p:cNvPr>
          <p:cNvSpPr>
            <a:spLocks noGrp="1"/>
          </p:cNvSpPr>
          <p:nvPr>
            <p:ph idx="1"/>
          </p:nvPr>
        </p:nvSpPr>
        <p:spPr>
          <a:xfrm>
            <a:off x="609600" y="914400"/>
            <a:ext cx="7848600" cy="1219200"/>
          </a:xfrm>
        </p:spPr>
        <p:txBody>
          <a:bodyPr/>
          <a:lstStyle/>
          <a:p>
            <a:pPr algn="r" rtl="1"/>
            <a:r>
              <a:rPr lang="fa-IR" dirty="0"/>
              <a:t>ساده ترین راه نمایش صف، استفاده از آرایه یک بعدی به طول </a:t>
            </a:r>
            <a:r>
              <a:rPr lang="en-US" dirty="0"/>
              <a:t>n</a:t>
            </a:r>
            <a:r>
              <a:rPr lang="fa-IR" dirty="0"/>
              <a:t> است. برای کار با صف معمولی به دو اشاره گر نیاز داریم. اولی </a:t>
            </a:r>
            <a:r>
              <a:rPr lang="en-US" dirty="0"/>
              <a:t>front</a:t>
            </a:r>
            <a:r>
              <a:rPr lang="fa-IR" dirty="0"/>
              <a:t> که همیشه به عنصر ابتدایی اشاره میکند و دومی </a:t>
            </a:r>
            <a:r>
              <a:rPr lang="en-US" dirty="0"/>
              <a:t>rear</a:t>
            </a:r>
            <a:r>
              <a:rPr lang="fa-IR" dirty="0"/>
              <a:t> که همیشه به آخرین عنصر اشاره دارد.</a:t>
            </a:r>
          </a:p>
          <a:p>
            <a:pPr algn="r" rtl="1"/>
            <a:endParaRPr lang="fa-IR" dirty="0"/>
          </a:p>
          <a:p>
            <a:pPr algn="r" rtl="1"/>
            <a:endParaRPr lang="en-US" dirty="0"/>
          </a:p>
        </p:txBody>
      </p:sp>
      <p:sp>
        <p:nvSpPr>
          <p:cNvPr id="4" name="Slide Number Placeholder 3">
            <a:extLst>
              <a:ext uri="{FF2B5EF4-FFF2-40B4-BE49-F238E27FC236}">
                <a16:creationId xmlns:a16="http://schemas.microsoft.com/office/drawing/2014/main" id="{9F7250CA-8560-3861-6535-B0675C70E557}"/>
              </a:ext>
            </a:extLst>
          </p:cNvPr>
          <p:cNvSpPr>
            <a:spLocks noGrp="1"/>
          </p:cNvSpPr>
          <p:nvPr>
            <p:ph type="sldNum" sz="quarter" idx="10"/>
          </p:nvPr>
        </p:nvSpPr>
        <p:spPr/>
        <p:txBody>
          <a:bodyPr/>
          <a:lstStyle/>
          <a:p>
            <a:fld id="{BB936EA6-75EA-BC43-847D-098704264B3C}" type="slidenum">
              <a:rPr lang="en-US" smtClean="0"/>
              <a:pPr/>
              <a:t>4</a:t>
            </a:fld>
            <a:endParaRPr lang="en-US" sz="1400"/>
          </a:p>
        </p:txBody>
      </p:sp>
      <p:graphicFrame>
        <p:nvGraphicFramePr>
          <p:cNvPr id="5" name="Table 4">
            <a:extLst>
              <a:ext uri="{FF2B5EF4-FFF2-40B4-BE49-F238E27FC236}">
                <a16:creationId xmlns:a16="http://schemas.microsoft.com/office/drawing/2014/main" id="{2196EFB0-B63E-6F48-C397-8D8D453A97EA}"/>
              </a:ext>
            </a:extLst>
          </p:cNvPr>
          <p:cNvGraphicFramePr>
            <a:graphicFrameLocks noGrp="1"/>
          </p:cNvGraphicFramePr>
          <p:nvPr>
            <p:extLst>
              <p:ext uri="{D42A27DB-BD31-4B8C-83A1-F6EECF244321}">
                <p14:modId xmlns:p14="http://schemas.microsoft.com/office/powerpoint/2010/main" val="1678241411"/>
              </p:ext>
            </p:extLst>
          </p:nvPr>
        </p:nvGraphicFramePr>
        <p:xfrm>
          <a:off x="685800" y="2819400"/>
          <a:ext cx="7696199" cy="13817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802032705"/>
                    </a:ext>
                  </a:extLst>
                </a:gridCol>
                <a:gridCol w="762000">
                  <a:extLst>
                    <a:ext uri="{9D8B030D-6E8A-4147-A177-3AD203B41FA5}">
                      <a16:colId xmlns:a16="http://schemas.microsoft.com/office/drawing/2014/main" val="2165852135"/>
                    </a:ext>
                  </a:extLst>
                </a:gridCol>
                <a:gridCol w="762000">
                  <a:extLst>
                    <a:ext uri="{9D8B030D-6E8A-4147-A177-3AD203B41FA5}">
                      <a16:colId xmlns:a16="http://schemas.microsoft.com/office/drawing/2014/main" val="3053885810"/>
                    </a:ext>
                  </a:extLst>
                </a:gridCol>
                <a:gridCol w="762000">
                  <a:extLst>
                    <a:ext uri="{9D8B030D-6E8A-4147-A177-3AD203B41FA5}">
                      <a16:colId xmlns:a16="http://schemas.microsoft.com/office/drawing/2014/main" val="2607207289"/>
                    </a:ext>
                  </a:extLst>
                </a:gridCol>
                <a:gridCol w="762000">
                  <a:extLst>
                    <a:ext uri="{9D8B030D-6E8A-4147-A177-3AD203B41FA5}">
                      <a16:colId xmlns:a16="http://schemas.microsoft.com/office/drawing/2014/main" val="57330415"/>
                    </a:ext>
                  </a:extLst>
                </a:gridCol>
                <a:gridCol w="2971800">
                  <a:extLst>
                    <a:ext uri="{9D8B030D-6E8A-4147-A177-3AD203B41FA5}">
                      <a16:colId xmlns:a16="http://schemas.microsoft.com/office/drawing/2014/main" val="1754158970"/>
                    </a:ext>
                  </a:extLst>
                </a:gridCol>
                <a:gridCol w="914399">
                  <a:extLst>
                    <a:ext uri="{9D8B030D-6E8A-4147-A177-3AD203B41FA5}">
                      <a16:colId xmlns:a16="http://schemas.microsoft.com/office/drawing/2014/main" val="2193281957"/>
                    </a:ext>
                  </a:extLst>
                </a:gridCol>
              </a:tblGrid>
              <a:tr h="370840">
                <a:tc>
                  <a:txBody>
                    <a:bodyPr/>
                    <a:lstStyle/>
                    <a:p>
                      <a:pPr algn="ctr"/>
                      <a:r>
                        <a:rPr lang="fa-IR" dirty="0">
                          <a:solidFill>
                            <a:schemeClr val="tx1"/>
                          </a:solidFill>
                          <a:latin typeface="Adobe Arabic" panose="02040503050201020203" pitchFamily="18" charset="-78"/>
                          <a:cs typeface="Adobe Arabic" panose="02040503050201020203" pitchFamily="18" charset="-78"/>
                        </a:rPr>
                        <a:t>اول صف</a:t>
                      </a: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آخر صف</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36218985"/>
                  </a:ext>
                </a:extLst>
              </a:tr>
              <a:tr h="370840">
                <a:tc>
                  <a:txBody>
                    <a:bodyPr/>
                    <a:lstStyle/>
                    <a:p>
                      <a:pPr algn="ctr"/>
                      <a:r>
                        <a:rPr lang="fa-IR" dirty="0">
                          <a:solidFill>
                            <a:schemeClr val="tx1"/>
                          </a:solidFill>
                          <a:latin typeface="Adobe Arabic" panose="02040503050201020203" pitchFamily="18" charset="-78"/>
                          <a:cs typeface="Adobe Arabic" panose="02040503050201020203" pitchFamily="18" charset="-78"/>
                        </a:rPr>
                        <a:t>0</a:t>
                      </a: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1</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2</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3</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4</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n-1</a:t>
                      </a: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641962"/>
                  </a:ext>
                </a:extLst>
              </a:tr>
              <a:tr h="370840">
                <a:tc>
                  <a:txBody>
                    <a:bodyPr/>
                    <a:lstStyle/>
                    <a:p>
                      <a:pPr algn="ctr"/>
                      <a:r>
                        <a:rPr lang="en-US" dirty="0">
                          <a:solidFill>
                            <a:schemeClr val="tx1"/>
                          </a:solidFill>
                          <a:latin typeface="Adobe Arabic" panose="02040503050201020203" pitchFamily="18" charset="-78"/>
                          <a:cs typeface="Adobe Arabic" panose="02040503050201020203" pitchFamily="18" charset="-78"/>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475714"/>
                  </a:ext>
                </a:extLst>
              </a:tr>
            </a:tbl>
          </a:graphicData>
        </a:graphic>
      </p:graphicFrame>
      <p:cxnSp>
        <p:nvCxnSpPr>
          <p:cNvPr id="8" name="Straight Arrow Connector 7">
            <a:extLst>
              <a:ext uri="{FF2B5EF4-FFF2-40B4-BE49-F238E27FC236}">
                <a16:creationId xmlns:a16="http://schemas.microsoft.com/office/drawing/2014/main" id="{7AC09A90-8BC8-FD82-8C6F-23BA4B5291FA}"/>
              </a:ext>
            </a:extLst>
          </p:cNvPr>
          <p:cNvCxnSpPr>
            <a:cxnSpLocks/>
          </p:cNvCxnSpPr>
          <p:nvPr/>
        </p:nvCxnSpPr>
        <p:spPr bwMode="auto">
          <a:xfrm flipV="1">
            <a:off x="381000" y="4343400"/>
            <a:ext cx="0" cy="98044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9" name="Straight Arrow Connector 8">
            <a:extLst>
              <a:ext uri="{FF2B5EF4-FFF2-40B4-BE49-F238E27FC236}">
                <a16:creationId xmlns:a16="http://schemas.microsoft.com/office/drawing/2014/main" id="{09C1FAB2-23FD-2DA3-80D8-8E58F7B52336}"/>
              </a:ext>
            </a:extLst>
          </p:cNvPr>
          <p:cNvCxnSpPr>
            <a:cxnSpLocks/>
          </p:cNvCxnSpPr>
          <p:nvPr/>
        </p:nvCxnSpPr>
        <p:spPr bwMode="auto">
          <a:xfrm flipV="1">
            <a:off x="3276600" y="4343400"/>
            <a:ext cx="0" cy="98044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0" name="TextBox 9">
            <a:extLst>
              <a:ext uri="{FF2B5EF4-FFF2-40B4-BE49-F238E27FC236}">
                <a16:creationId xmlns:a16="http://schemas.microsoft.com/office/drawing/2014/main" id="{C788ECE8-1564-7B24-2CC5-5630BF2F81CD}"/>
              </a:ext>
            </a:extLst>
          </p:cNvPr>
          <p:cNvSpPr txBox="1"/>
          <p:nvPr/>
        </p:nvSpPr>
        <p:spPr>
          <a:xfrm>
            <a:off x="2951030" y="5466080"/>
            <a:ext cx="651140" cy="369332"/>
          </a:xfrm>
          <a:prstGeom prst="rect">
            <a:avLst/>
          </a:prstGeom>
          <a:noFill/>
        </p:spPr>
        <p:txBody>
          <a:bodyPr wrap="none" rtlCol="0">
            <a:spAutoFit/>
          </a:bodyPr>
          <a:lstStyle/>
          <a:p>
            <a:r>
              <a:rPr lang="en-US" dirty="0"/>
              <a:t>rear</a:t>
            </a:r>
          </a:p>
        </p:txBody>
      </p:sp>
      <p:sp>
        <p:nvSpPr>
          <p:cNvPr id="11" name="TextBox 10">
            <a:extLst>
              <a:ext uri="{FF2B5EF4-FFF2-40B4-BE49-F238E27FC236}">
                <a16:creationId xmlns:a16="http://schemas.microsoft.com/office/drawing/2014/main" id="{0E61833C-DDDF-1D99-8100-EF1471CA53C9}"/>
              </a:ext>
            </a:extLst>
          </p:cNvPr>
          <p:cNvSpPr txBox="1"/>
          <p:nvPr/>
        </p:nvSpPr>
        <p:spPr>
          <a:xfrm>
            <a:off x="34660" y="5477748"/>
            <a:ext cx="763351" cy="369332"/>
          </a:xfrm>
          <a:prstGeom prst="rect">
            <a:avLst/>
          </a:prstGeom>
          <a:noFill/>
        </p:spPr>
        <p:txBody>
          <a:bodyPr wrap="none" rtlCol="0">
            <a:spAutoFit/>
          </a:bodyPr>
          <a:lstStyle/>
          <a:p>
            <a:r>
              <a:rPr lang="en-US" dirty="0"/>
              <a:t>front</a:t>
            </a:r>
          </a:p>
        </p:txBody>
      </p:sp>
    </p:spTree>
    <p:extLst>
      <p:ext uri="{BB962C8B-B14F-4D97-AF65-F5344CB8AC3E}">
        <p14:creationId xmlns:p14="http://schemas.microsoft.com/office/powerpoint/2010/main" val="91144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BE614-0368-8EA4-8299-B24EED877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BF94D4-13C7-19A0-0C8E-12C6609D8D96}"/>
              </a:ext>
            </a:extLst>
          </p:cNvPr>
          <p:cNvSpPr>
            <a:spLocks noGrp="1"/>
          </p:cNvSpPr>
          <p:nvPr>
            <p:ph type="title"/>
          </p:nvPr>
        </p:nvSpPr>
        <p:spPr/>
        <p:txBody>
          <a:bodyPr/>
          <a:lstStyle/>
          <a:p>
            <a:r>
              <a:rPr lang="fa-IR" dirty="0"/>
              <a:t>نوع داده انتزاعی صف</a:t>
            </a:r>
            <a:endParaRPr lang="en-US" dirty="0"/>
          </a:p>
        </p:txBody>
      </p:sp>
      <p:sp>
        <p:nvSpPr>
          <p:cNvPr id="3" name="Content Placeholder 2">
            <a:extLst>
              <a:ext uri="{FF2B5EF4-FFF2-40B4-BE49-F238E27FC236}">
                <a16:creationId xmlns:a16="http://schemas.microsoft.com/office/drawing/2014/main" id="{21421D0D-6776-0596-D0F5-91E79E57A20B}"/>
              </a:ext>
            </a:extLst>
          </p:cNvPr>
          <p:cNvSpPr>
            <a:spLocks noGrp="1"/>
          </p:cNvSpPr>
          <p:nvPr>
            <p:ph idx="1"/>
          </p:nvPr>
        </p:nvSpPr>
        <p:spPr>
          <a:xfrm>
            <a:off x="609600" y="914400"/>
            <a:ext cx="7848600" cy="1219200"/>
          </a:xfrm>
        </p:spPr>
        <p:txBody>
          <a:bodyPr/>
          <a:lstStyle/>
          <a:p>
            <a:pPr algn="r" rtl="1"/>
            <a:r>
              <a:rPr lang="fa-IR" dirty="0"/>
              <a:t>اگر یک عنصر از صف حذف شود، آنگاه:</a:t>
            </a:r>
          </a:p>
          <a:p>
            <a:pPr algn="r" rtl="1"/>
            <a:endParaRPr lang="fa-IR" dirty="0"/>
          </a:p>
          <a:p>
            <a:pPr algn="r" rtl="1"/>
            <a:endParaRPr lang="en-US" dirty="0"/>
          </a:p>
        </p:txBody>
      </p:sp>
      <p:sp>
        <p:nvSpPr>
          <p:cNvPr id="4" name="Slide Number Placeholder 3">
            <a:extLst>
              <a:ext uri="{FF2B5EF4-FFF2-40B4-BE49-F238E27FC236}">
                <a16:creationId xmlns:a16="http://schemas.microsoft.com/office/drawing/2014/main" id="{C0D2C7DD-E29C-F0EB-D1F1-A05483FB6BA2}"/>
              </a:ext>
            </a:extLst>
          </p:cNvPr>
          <p:cNvSpPr>
            <a:spLocks noGrp="1"/>
          </p:cNvSpPr>
          <p:nvPr>
            <p:ph type="sldNum" sz="quarter" idx="10"/>
          </p:nvPr>
        </p:nvSpPr>
        <p:spPr/>
        <p:txBody>
          <a:bodyPr/>
          <a:lstStyle/>
          <a:p>
            <a:fld id="{BB936EA6-75EA-BC43-847D-098704264B3C}" type="slidenum">
              <a:rPr lang="en-US" smtClean="0"/>
              <a:pPr/>
              <a:t>5</a:t>
            </a:fld>
            <a:endParaRPr lang="en-US" sz="1400"/>
          </a:p>
        </p:txBody>
      </p:sp>
      <p:graphicFrame>
        <p:nvGraphicFramePr>
          <p:cNvPr id="5" name="Table 4">
            <a:extLst>
              <a:ext uri="{FF2B5EF4-FFF2-40B4-BE49-F238E27FC236}">
                <a16:creationId xmlns:a16="http://schemas.microsoft.com/office/drawing/2014/main" id="{17EFDFA9-8AED-5F07-B3F0-4B9787E866D8}"/>
              </a:ext>
            </a:extLst>
          </p:cNvPr>
          <p:cNvGraphicFramePr>
            <a:graphicFrameLocks noGrp="1"/>
          </p:cNvGraphicFramePr>
          <p:nvPr>
            <p:extLst>
              <p:ext uri="{D42A27DB-BD31-4B8C-83A1-F6EECF244321}">
                <p14:modId xmlns:p14="http://schemas.microsoft.com/office/powerpoint/2010/main" val="3440268485"/>
              </p:ext>
            </p:extLst>
          </p:nvPr>
        </p:nvGraphicFramePr>
        <p:xfrm>
          <a:off x="685800" y="2819400"/>
          <a:ext cx="7696199" cy="13817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802032705"/>
                    </a:ext>
                  </a:extLst>
                </a:gridCol>
                <a:gridCol w="762000">
                  <a:extLst>
                    <a:ext uri="{9D8B030D-6E8A-4147-A177-3AD203B41FA5}">
                      <a16:colId xmlns:a16="http://schemas.microsoft.com/office/drawing/2014/main" val="2165852135"/>
                    </a:ext>
                  </a:extLst>
                </a:gridCol>
                <a:gridCol w="762000">
                  <a:extLst>
                    <a:ext uri="{9D8B030D-6E8A-4147-A177-3AD203B41FA5}">
                      <a16:colId xmlns:a16="http://schemas.microsoft.com/office/drawing/2014/main" val="3053885810"/>
                    </a:ext>
                  </a:extLst>
                </a:gridCol>
                <a:gridCol w="762000">
                  <a:extLst>
                    <a:ext uri="{9D8B030D-6E8A-4147-A177-3AD203B41FA5}">
                      <a16:colId xmlns:a16="http://schemas.microsoft.com/office/drawing/2014/main" val="2607207289"/>
                    </a:ext>
                  </a:extLst>
                </a:gridCol>
                <a:gridCol w="762000">
                  <a:extLst>
                    <a:ext uri="{9D8B030D-6E8A-4147-A177-3AD203B41FA5}">
                      <a16:colId xmlns:a16="http://schemas.microsoft.com/office/drawing/2014/main" val="57330415"/>
                    </a:ext>
                  </a:extLst>
                </a:gridCol>
                <a:gridCol w="2971800">
                  <a:extLst>
                    <a:ext uri="{9D8B030D-6E8A-4147-A177-3AD203B41FA5}">
                      <a16:colId xmlns:a16="http://schemas.microsoft.com/office/drawing/2014/main" val="1754158970"/>
                    </a:ext>
                  </a:extLst>
                </a:gridCol>
                <a:gridCol w="914399">
                  <a:extLst>
                    <a:ext uri="{9D8B030D-6E8A-4147-A177-3AD203B41FA5}">
                      <a16:colId xmlns:a16="http://schemas.microsoft.com/office/drawing/2014/main" val="2193281957"/>
                    </a:ext>
                  </a:extLst>
                </a:gridCol>
              </a:tblGrid>
              <a:tr h="370840">
                <a:tc>
                  <a:txBody>
                    <a:bodyPr/>
                    <a:lstStyle/>
                    <a:p>
                      <a:pPr algn="ctr"/>
                      <a:r>
                        <a:rPr lang="fa-IR" dirty="0">
                          <a:solidFill>
                            <a:schemeClr val="tx1"/>
                          </a:solidFill>
                          <a:latin typeface="Adobe Arabic" panose="02040503050201020203" pitchFamily="18" charset="-78"/>
                          <a:cs typeface="Adobe Arabic" panose="02040503050201020203" pitchFamily="18" charset="-78"/>
                        </a:rPr>
                        <a:t>اول صف</a:t>
                      </a: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آخر صف</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36218985"/>
                  </a:ext>
                </a:extLst>
              </a:tr>
              <a:tr h="370840">
                <a:tc>
                  <a:txBody>
                    <a:bodyPr/>
                    <a:lstStyle/>
                    <a:p>
                      <a:pPr algn="ctr"/>
                      <a:r>
                        <a:rPr lang="fa-IR" dirty="0">
                          <a:solidFill>
                            <a:schemeClr val="tx1"/>
                          </a:solidFill>
                          <a:latin typeface="Adobe Arabic" panose="02040503050201020203" pitchFamily="18" charset="-78"/>
                          <a:cs typeface="Adobe Arabic" panose="02040503050201020203" pitchFamily="18" charset="-78"/>
                        </a:rPr>
                        <a:t>0</a:t>
                      </a: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1</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2</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3</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dirty="0">
                          <a:solidFill>
                            <a:schemeClr val="tx1"/>
                          </a:solidFill>
                          <a:latin typeface="Adobe Arabic" panose="02040503050201020203" pitchFamily="18" charset="-78"/>
                          <a:cs typeface="Adobe Arabic" panose="02040503050201020203" pitchFamily="18" charset="-78"/>
                        </a:rPr>
                        <a:t>4</a:t>
                      </a: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n-1</a:t>
                      </a:r>
                    </a:p>
                  </a:txBody>
                  <a:tcP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641962"/>
                  </a:ext>
                </a:extLst>
              </a:tr>
              <a:tr h="370840">
                <a:tc>
                  <a:txBody>
                    <a:bodyPr/>
                    <a:lstStyle/>
                    <a:p>
                      <a:pPr algn="ctr"/>
                      <a:r>
                        <a:rPr lang="en-US" dirty="0">
                          <a:solidFill>
                            <a:schemeClr val="tx1"/>
                          </a:solidFill>
                          <a:latin typeface="Adobe Arabic" panose="02040503050201020203" pitchFamily="18" charset="-78"/>
                          <a:cs typeface="Adobe Arabic" panose="02040503050201020203" pitchFamily="18" charset="-78"/>
                        </a:rPr>
                        <a:t>front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dobe Arabic" panose="02040503050201020203" pitchFamily="18" charset="-78"/>
                          <a:cs typeface="Adobe Arabic" panose="02040503050201020203" pitchFamily="18" charset="-78"/>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475714"/>
                  </a:ext>
                </a:extLst>
              </a:tr>
            </a:tbl>
          </a:graphicData>
        </a:graphic>
      </p:graphicFrame>
      <p:cxnSp>
        <p:nvCxnSpPr>
          <p:cNvPr id="8" name="Straight Arrow Connector 7">
            <a:extLst>
              <a:ext uri="{FF2B5EF4-FFF2-40B4-BE49-F238E27FC236}">
                <a16:creationId xmlns:a16="http://schemas.microsoft.com/office/drawing/2014/main" id="{B31DED08-2F4D-4B50-1F1F-2F271B527696}"/>
              </a:ext>
            </a:extLst>
          </p:cNvPr>
          <p:cNvCxnSpPr>
            <a:cxnSpLocks/>
          </p:cNvCxnSpPr>
          <p:nvPr/>
        </p:nvCxnSpPr>
        <p:spPr bwMode="auto">
          <a:xfrm flipV="1">
            <a:off x="1004578" y="4343400"/>
            <a:ext cx="0" cy="98044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9" name="Straight Arrow Connector 8">
            <a:extLst>
              <a:ext uri="{FF2B5EF4-FFF2-40B4-BE49-F238E27FC236}">
                <a16:creationId xmlns:a16="http://schemas.microsoft.com/office/drawing/2014/main" id="{C868BA0E-C898-6179-4DA3-2ECE397A9625}"/>
              </a:ext>
            </a:extLst>
          </p:cNvPr>
          <p:cNvCxnSpPr>
            <a:cxnSpLocks/>
          </p:cNvCxnSpPr>
          <p:nvPr/>
        </p:nvCxnSpPr>
        <p:spPr bwMode="auto">
          <a:xfrm flipV="1">
            <a:off x="3276600" y="4343400"/>
            <a:ext cx="0" cy="98044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0" name="TextBox 9">
            <a:extLst>
              <a:ext uri="{FF2B5EF4-FFF2-40B4-BE49-F238E27FC236}">
                <a16:creationId xmlns:a16="http://schemas.microsoft.com/office/drawing/2014/main" id="{0D0CB828-CA0F-C01C-0BE9-B7BECCA44A77}"/>
              </a:ext>
            </a:extLst>
          </p:cNvPr>
          <p:cNvSpPr txBox="1"/>
          <p:nvPr/>
        </p:nvSpPr>
        <p:spPr>
          <a:xfrm>
            <a:off x="2951030" y="5466080"/>
            <a:ext cx="651140" cy="369332"/>
          </a:xfrm>
          <a:prstGeom prst="rect">
            <a:avLst/>
          </a:prstGeom>
          <a:noFill/>
        </p:spPr>
        <p:txBody>
          <a:bodyPr wrap="none" rtlCol="0">
            <a:spAutoFit/>
          </a:bodyPr>
          <a:lstStyle/>
          <a:p>
            <a:r>
              <a:rPr lang="en-US" dirty="0"/>
              <a:t>rear</a:t>
            </a:r>
          </a:p>
        </p:txBody>
      </p:sp>
      <p:sp>
        <p:nvSpPr>
          <p:cNvPr id="11" name="TextBox 10">
            <a:extLst>
              <a:ext uri="{FF2B5EF4-FFF2-40B4-BE49-F238E27FC236}">
                <a16:creationId xmlns:a16="http://schemas.microsoft.com/office/drawing/2014/main" id="{02DCBB80-063D-7E40-5D74-8AC8BB099868}"/>
              </a:ext>
            </a:extLst>
          </p:cNvPr>
          <p:cNvSpPr txBox="1"/>
          <p:nvPr/>
        </p:nvSpPr>
        <p:spPr>
          <a:xfrm>
            <a:off x="658238" y="5477748"/>
            <a:ext cx="763351" cy="369332"/>
          </a:xfrm>
          <a:prstGeom prst="rect">
            <a:avLst/>
          </a:prstGeom>
          <a:noFill/>
        </p:spPr>
        <p:txBody>
          <a:bodyPr wrap="none" rtlCol="0">
            <a:spAutoFit/>
          </a:bodyPr>
          <a:lstStyle/>
          <a:p>
            <a:r>
              <a:rPr lang="en-US" dirty="0"/>
              <a:t>front</a:t>
            </a:r>
          </a:p>
        </p:txBody>
      </p:sp>
    </p:spTree>
    <p:extLst>
      <p:ext uri="{BB962C8B-B14F-4D97-AF65-F5344CB8AC3E}">
        <p14:creationId xmlns:p14="http://schemas.microsoft.com/office/powerpoint/2010/main" val="325533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0BF13-55E9-0F9A-71D1-E11F411A32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542CE-A61E-0721-06D7-06ECD08E8B43}"/>
              </a:ext>
            </a:extLst>
          </p:cNvPr>
          <p:cNvSpPr>
            <a:spLocks noGrp="1"/>
          </p:cNvSpPr>
          <p:nvPr>
            <p:ph type="title"/>
          </p:nvPr>
        </p:nvSpPr>
        <p:spPr/>
        <p:txBody>
          <a:bodyPr/>
          <a:lstStyle/>
          <a:p>
            <a:r>
              <a:rPr lang="fa-IR" dirty="0"/>
              <a:t>پیاده سازی عملگرهای صف</a:t>
            </a:r>
            <a:endParaRPr lang="en-US" dirty="0"/>
          </a:p>
        </p:txBody>
      </p:sp>
      <p:sp>
        <p:nvSpPr>
          <p:cNvPr id="3" name="Content Placeholder 2">
            <a:extLst>
              <a:ext uri="{FF2B5EF4-FFF2-40B4-BE49-F238E27FC236}">
                <a16:creationId xmlns:a16="http://schemas.microsoft.com/office/drawing/2014/main" id="{CC12ABDF-5D2D-01B0-B148-6DAF30D8095C}"/>
              </a:ext>
            </a:extLst>
          </p:cNvPr>
          <p:cNvSpPr>
            <a:spLocks noGrp="1"/>
          </p:cNvSpPr>
          <p:nvPr>
            <p:ph idx="1"/>
          </p:nvPr>
        </p:nvSpPr>
        <p:spPr>
          <a:xfrm>
            <a:off x="609600" y="914400"/>
            <a:ext cx="7848600" cy="1219200"/>
          </a:xfrm>
        </p:spPr>
        <p:txBody>
          <a:bodyPr/>
          <a:lstStyle/>
          <a:p>
            <a:pPr algn="r" rtl="1"/>
            <a:r>
              <a:rPr lang="fa-IR" dirty="0"/>
              <a:t>در حالت کلی، ساختار داده صف را بصورت زیر تعریف می کنیم:</a:t>
            </a:r>
          </a:p>
          <a:p>
            <a:pPr algn="r" rtl="1"/>
            <a:endParaRPr lang="fa-IR" dirty="0"/>
          </a:p>
          <a:p>
            <a:pPr algn="r" rtl="1"/>
            <a:endParaRPr lang="en-US" dirty="0"/>
          </a:p>
        </p:txBody>
      </p:sp>
      <p:sp>
        <p:nvSpPr>
          <p:cNvPr id="4" name="Slide Number Placeholder 3">
            <a:extLst>
              <a:ext uri="{FF2B5EF4-FFF2-40B4-BE49-F238E27FC236}">
                <a16:creationId xmlns:a16="http://schemas.microsoft.com/office/drawing/2014/main" id="{19BB3B8E-523E-2510-ABAC-2309B0D65F3B}"/>
              </a:ext>
            </a:extLst>
          </p:cNvPr>
          <p:cNvSpPr>
            <a:spLocks noGrp="1"/>
          </p:cNvSpPr>
          <p:nvPr>
            <p:ph type="sldNum" sz="quarter" idx="10"/>
          </p:nvPr>
        </p:nvSpPr>
        <p:spPr/>
        <p:txBody>
          <a:bodyPr/>
          <a:lstStyle/>
          <a:p>
            <a:fld id="{BB936EA6-75EA-BC43-847D-098704264B3C}" type="slidenum">
              <a:rPr lang="en-US" smtClean="0"/>
              <a:pPr/>
              <a:t>6</a:t>
            </a:fld>
            <a:endParaRPr lang="en-US" sz="1400"/>
          </a:p>
        </p:txBody>
      </p:sp>
      <p:sp>
        <p:nvSpPr>
          <p:cNvPr id="6" name="TextBox 5">
            <a:extLst>
              <a:ext uri="{FF2B5EF4-FFF2-40B4-BE49-F238E27FC236}">
                <a16:creationId xmlns:a16="http://schemas.microsoft.com/office/drawing/2014/main" id="{4287788D-5728-388C-2BC9-047F66907A52}"/>
              </a:ext>
            </a:extLst>
          </p:cNvPr>
          <p:cNvSpPr txBox="1"/>
          <p:nvPr/>
        </p:nvSpPr>
        <p:spPr>
          <a:xfrm>
            <a:off x="609600" y="1698379"/>
            <a:ext cx="6096000" cy="1200329"/>
          </a:xfrm>
          <a:prstGeom prst="rect">
            <a:avLst/>
          </a:prstGeom>
          <a:noFill/>
        </p:spPr>
        <p:txBody>
          <a:bodyPr wrap="square" rtlCol="0">
            <a:spAutoFit/>
          </a:bodyPr>
          <a:lstStyle/>
          <a:p>
            <a:r>
              <a:rPr lang="en-US" b="0" dirty="0">
                <a:solidFill>
                  <a:schemeClr val="bg2"/>
                </a:solidFill>
                <a:effectLst/>
                <a:latin typeface="Consolas" panose="020B0609020204030204" pitchFamily="49" charset="0"/>
              </a:rPr>
              <a:t>Struct q{</a:t>
            </a:r>
          </a:p>
          <a:p>
            <a:r>
              <a:rPr lang="en-US" b="0" dirty="0">
                <a:solidFill>
                  <a:schemeClr val="bg2"/>
                </a:solidFill>
                <a:effectLst/>
                <a:latin typeface="Consolas" panose="020B0609020204030204" pitchFamily="49" charset="0"/>
              </a:rPr>
              <a:t>    </a:t>
            </a:r>
            <a:r>
              <a:rPr lang="en-US" b="0" dirty="0" err="1">
                <a:solidFill>
                  <a:schemeClr val="bg2"/>
                </a:solidFill>
                <a:effectLst/>
                <a:latin typeface="Consolas" panose="020B0609020204030204" pitchFamily="49" charset="0"/>
              </a:rPr>
              <a:t>elementtype</a:t>
            </a:r>
            <a:r>
              <a:rPr lang="en-US" b="0" dirty="0">
                <a:solidFill>
                  <a:schemeClr val="bg2"/>
                </a:solidFill>
                <a:effectLst/>
                <a:latin typeface="Consolas" panose="020B0609020204030204" pitchFamily="49" charset="0"/>
              </a:rPr>
              <a:t> </a:t>
            </a:r>
            <a:r>
              <a:rPr lang="en-US" b="0" dirty="0">
                <a:solidFill>
                  <a:srgbClr val="0070C0"/>
                </a:solidFill>
                <a:effectLst/>
                <a:latin typeface="Consolas" panose="020B0609020204030204" pitchFamily="49" charset="0"/>
              </a:rPr>
              <a:t>items</a:t>
            </a:r>
            <a:r>
              <a:rPr lang="en-US" b="0" dirty="0">
                <a:solidFill>
                  <a:schemeClr val="bg2"/>
                </a:solidFill>
                <a:effectLst/>
                <a:latin typeface="Consolas" panose="020B0609020204030204" pitchFamily="49" charset="0"/>
              </a:rPr>
              <a:t>[</a:t>
            </a:r>
            <a:r>
              <a:rPr lang="en-US" b="0" dirty="0" err="1">
                <a:solidFill>
                  <a:schemeClr val="bg2"/>
                </a:solidFill>
                <a:effectLst/>
                <a:latin typeface="Consolas" panose="020B0609020204030204" pitchFamily="49" charset="0"/>
              </a:rPr>
              <a:t>maxsize</a:t>
            </a:r>
            <a:r>
              <a:rPr lang="en-US" b="0" dirty="0">
                <a:solidFill>
                  <a:schemeClr val="bg2"/>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0070C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chemeClr val="bg2"/>
                </a:solidFill>
                <a:effectLst/>
                <a:latin typeface="Consolas" panose="020B0609020204030204" pitchFamily="49" charset="0"/>
              </a:rPr>
              <a:t>front, rear;</a:t>
            </a:r>
          </a:p>
          <a:p>
            <a:r>
              <a:rPr lang="en-US" b="0" dirty="0">
                <a:solidFill>
                  <a:schemeClr val="bg2"/>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0411C51B-7074-F983-72F1-BF0C1E7C3AB6}"/>
              </a:ext>
            </a:extLst>
          </p:cNvPr>
          <p:cNvSpPr txBox="1"/>
          <p:nvPr/>
        </p:nvSpPr>
        <p:spPr>
          <a:xfrm>
            <a:off x="609600" y="3075881"/>
            <a:ext cx="6096000" cy="369332"/>
          </a:xfrm>
          <a:prstGeom prst="rect">
            <a:avLst/>
          </a:prstGeom>
          <a:noFill/>
        </p:spPr>
        <p:txBody>
          <a:bodyPr wrap="square" rtlCol="0">
            <a:spAutoFit/>
          </a:bodyPr>
          <a:lstStyle/>
          <a:p>
            <a:r>
              <a:rPr lang="en-US" b="0" dirty="0">
                <a:solidFill>
                  <a:srgbClr val="0070C0"/>
                </a:solidFill>
                <a:effectLst/>
                <a:latin typeface="Consolas" panose="020B0609020204030204" pitchFamily="49" charset="0"/>
              </a:rPr>
              <a:t>struct</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q</a:t>
            </a:r>
            <a:r>
              <a:rPr lang="en-US" b="0" dirty="0">
                <a:solidFill>
                  <a:srgbClr val="CCCCCC"/>
                </a:solidFill>
                <a:effectLst/>
                <a:latin typeface="Consolas" panose="020B0609020204030204" pitchFamily="49" charset="0"/>
              </a:rPr>
              <a:t> </a:t>
            </a:r>
            <a:r>
              <a:rPr lang="en-US" b="0" dirty="0">
                <a:solidFill>
                  <a:srgbClr val="006600"/>
                </a:solidFill>
                <a:effectLst/>
                <a:latin typeface="Consolas" panose="020B0609020204030204" pitchFamily="49" charset="0"/>
              </a:rPr>
              <a:t>queue</a:t>
            </a:r>
          </a:p>
        </p:txBody>
      </p:sp>
    </p:spTree>
    <p:extLst>
      <p:ext uri="{BB962C8B-B14F-4D97-AF65-F5344CB8AC3E}">
        <p14:creationId xmlns:p14="http://schemas.microsoft.com/office/powerpoint/2010/main" val="227366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9635-637B-0325-9F94-EA1DD8C3521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C7D532EC-B165-231B-B53B-60A49183E9BA}"/>
              </a:ext>
            </a:extLst>
          </p:cNvPr>
          <p:cNvSpPr>
            <a:spLocks noGrp="1"/>
          </p:cNvSpPr>
          <p:nvPr>
            <p:ph type="sldNum" sz="quarter" idx="10"/>
          </p:nvPr>
        </p:nvSpPr>
        <p:spPr/>
        <p:txBody>
          <a:bodyPr/>
          <a:lstStyle/>
          <a:p>
            <a:fld id="{BB936EA6-75EA-BC43-847D-098704264B3C}" type="slidenum">
              <a:rPr lang="en-US" smtClean="0"/>
              <a:pPr/>
              <a:t>7</a:t>
            </a:fld>
            <a:endParaRPr lang="en-US" sz="1400"/>
          </a:p>
        </p:txBody>
      </p:sp>
      <p:sp>
        <p:nvSpPr>
          <p:cNvPr id="13" name="Content Placeholder 2">
            <a:extLst>
              <a:ext uri="{FF2B5EF4-FFF2-40B4-BE49-F238E27FC236}">
                <a16:creationId xmlns:a16="http://schemas.microsoft.com/office/drawing/2014/main" id="{0BB0D307-8772-5448-C1EC-F7C059AFCBFB}"/>
              </a:ext>
            </a:extLst>
          </p:cNvPr>
          <p:cNvSpPr txBox="1">
            <a:spLocks noGrp="1"/>
          </p:cNvSpPr>
          <p:nvPr>
            <p:ph idx="1"/>
          </p:nvPr>
        </p:nvSpPr>
        <p:spPr bwMode="auto">
          <a:xfrm>
            <a:off x="609600" y="914400"/>
            <a:ext cx="7848600" cy="5410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kern="0" dirty="0"/>
              <a:t>قبل پیاده سازی عملگرهای صف، شرایط اولیه زیر را در نظر می گیریم:</a:t>
            </a:r>
          </a:p>
          <a:p>
            <a:pPr algn="r" rtl="1"/>
            <a:endParaRPr lang="fa-IR" kern="0" dirty="0"/>
          </a:p>
          <a:p>
            <a:pPr algn="r" rtl="1"/>
            <a:endParaRPr lang="en-US" kern="0"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CCEB4AA-91F1-38BE-76E3-FB83931895F0}"/>
                  </a:ext>
                </a:extLst>
              </p:cNvPr>
              <p:cNvGraphicFramePr>
                <a:graphicFrameLocks noGrp="1"/>
              </p:cNvGraphicFramePr>
              <p:nvPr>
                <p:extLst>
                  <p:ext uri="{D42A27DB-BD31-4B8C-83A1-F6EECF244321}">
                    <p14:modId xmlns:p14="http://schemas.microsoft.com/office/powerpoint/2010/main" val="1489735273"/>
                  </p:ext>
                </p:extLst>
              </p:nvPr>
            </p:nvGraphicFramePr>
            <p:xfrm>
              <a:off x="1066800" y="1397000"/>
              <a:ext cx="6553200" cy="2123440"/>
            </p:xfrm>
            <a:graphic>
              <a:graphicData uri="http://schemas.openxmlformats.org/drawingml/2006/table">
                <a:tbl>
                  <a:tblPr firstRow="1" bandRow="1">
                    <a:tableStyleId>{00A15C55-8517-42AA-B614-E9B94910E393}</a:tableStyleId>
                  </a:tblPr>
                  <a:tblGrid>
                    <a:gridCol w="3931920">
                      <a:extLst>
                        <a:ext uri="{9D8B030D-6E8A-4147-A177-3AD203B41FA5}">
                          <a16:colId xmlns:a16="http://schemas.microsoft.com/office/drawing/2014/main" val="1076590057"/>
                        </a:ext>
                      </a:extLst>
                    </a:gridCol>
                    <a:gridCol w="436880">
                      <a:extLst>
                        <a:ext uri="{9D8B030D-6E8A-4147-A177-3AD203B41FA5}">
                          <a16:colId xmlns:a16="http://schemas.microsoft.com/office/drawing/2014/main" val="2758426037"/>
                        </a:ext>
                      </a:extLst>
                    </a:gridCol>
                    <a:gridCol w="2184400">
                      <a:extLst>
                        <a:ext uri="{9D8B030D-6E8A-4147-A177-3AD203B41FA5}">
                          <a16:colId xmlns:a16="http://schemas.microsoft.com/office/drawing/2014/main" val="1015203684"/>
                        </a:ext>
                      </a:extLst>
                    </a:gridCol>
                  </a:tblGrid>
                  <a:tr h="370840">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4485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sz="1800" b="0" kern="1200" dirty="0" smtClean="0">
                                    <a:solidFill>
                                      <a:schemeClr val="dk1"/>
                                    </a:solidFill>
                                    <a:effectLst/>
                                    <a:latin typeface="Cambria Math" panose="02040503050406030204" pitchFamily="18" charset="0"/>
                                  </a:rPr>
                                  <m:t>𝑞𝑢𝑒𝑢𝑒</m:t>
                                </m:r>
                                <m:r>
                                  <a:rPr lang="fr-FR" sz="1800" b="0" kern="1200" dirty="0" smtClean="0">
                                    <a:solidFill>
                                      <a:schemeClr val="dk1"/>
                                    </a:solidFill>
                                    <a:effectLst/>
                                    <a:latin typeface="Cambria Math" panose="02040503050406030204" pitchFamily="18" charset="0"/>
                                  </a:rPr>
                                  <m:t>.</m:t>
                                </m:r>
                                <m:r>
                                  <a:rPr lang="fr-FR" sz="1800" b="0" kern="1200" dirty="0" smtClean="0">
                                    <a:solidFill>
                                      <a:schemeClr val="dk1"/>
                                    </a:solidFill>
                                    <a:effectLst/>
                                    <a:latin typeface="Cambria Math" panose="02040503050406030204" pitchFamily="18" charset="0"/>
                                  </a:rPr>
                                  <m:t>𝑓𝑟𝑜𝑛𝑡</m:t>
                                </m:r>
                                <m:r>
                                  <a:rPr lang="fr-FR" sz="1800" b="0" kern="1200" dirty="0" smtClean="0">
                                    <a:solidFill>
                                      <a:schemeClr val="dk1"/>
                                    </a:solidFill>
                                    <a:effectLst/>
                                    <a:latin typeface="Cambria Math" panose="02040503050406030204" pitchFamily="18" charset="0"/>
                                  </a:rPr>
                                  <m:t> = </m:t>
                                </m:r>
                                <m:r>
                                  <a:rPr lang="fr-FR" sz="1800" b="0" kern="1200" dirty="0" err="1" smtClean="0">
                                    <a:solidFill>
                                      <a:schemeClr val="dk1"/>
                                    </a:solidFill>
                                    <a:effectLst/>
                                    <a:latin typeface="Cambria Math" panose="02040503050406030204" pitchFamily="18" charset="0"/>
                                  </a:rPr>
                                  <m:t>𝑞𝑢𝑒𝑢𝑒</m:t>
                                </m:r>
                                <m:r>
                                  <a:rPr lang="fr-FR" sz="1800" b="0" kern="1200" dirty="0" err="1" smtClean="0">
                                    <a:solidFill>
                                      <a:schemeClr val="dk1"/>
                                    </a:solidFill>
                                    <a:effectLst/>
                                    <a:latin typeface="Cambria Math" panose="02040503050406030204" pitchFamily="18" charset="0"/>
                                  </a:rPr>
                                  <m:t>.</m:t>
                                </m:r>
                                <m:r>
                                  <a:rPr lang="fr-FR" sz="1800" b="0" kern="1200" dirty="0" err="1" smtClean="0">
                                    <a:solidFill>
                                      <a:schemeClr val="dk1"/>
                                    </a:solidFill>
                                    <a:effectLst/>
                                    <a:latin typeface="Cambria Math" panose="02040503050406030204" pitchFamily="18" charset="0"/>
                                  </a:rPr>
                                  <m:t>𝑟𝑒𝑎𝑟</m:t>
                                </m:r>
                                <m:r>
                                  <a:rPr lang="fr-FR" sz="1800" b="0" kern="1200" dirty="0" smtClean="0">
                                    <a:solidFill>
                                      <a:schemeClr val="dk1"/>
                                    </a:solidFill>
                                    <a:effectLst/>
                                    <a:latin typeface="Cambria Math" panose="02040503050406030204" pitchFamily="18" charset="0"/>
                                  </a:rPr>
                                  <m:t> = −1</m:t>
                                </m:r>
                              </m:oMath>
                            </m:oMathPara>
                          </a14:m>
                          <a:endParaRPr lang="fr-FR" sz="1800" b="0" kern="1200" dirty="0">
                            <a:solidFill>
                              <a:schemeClr val="dk1"/>
                            </a:solidFill>
                            <a:effectLst/>
                          </a:endParaRPr>
                        </a:p>
                        <a:p>
                          <a:pPr algn="l" rtl="0"/>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r>
                            <a:rPr lang="fa-IR" dirty="0"/>
                            <a:t>مقدار دهی اولیه:</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41340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kern="1200" dirty="0" smtClean="0">
                                    <a:solidFill>
                                      <a:schemeClr val="dk1"/>
                                    </a:solidFill>
                                    <a:effectLst/>
                                    <a:latin typeface="Cambria Math" panose="02040503050406030204" pitchFamily="18" charset="0"/>
                                  </a:rPr>
                                  <m:t>𝑖𝑓</m:t>
                                </m:r>
                                <m:r>
                                  <a:rPr lang="en-US" sz="1800" b="0" kern="1200" dirty="0" smtClean="0">
                                    <a:solidFill>
                                      <a:schemeClr val="dk1"/>
                                    </a:solidFill>
                                    <a:effectLst/>
                                    <a:latin typeface="Cambria Math" panose="02040503050406030204" pitchFamily="18" charset="0"/>
                                  </a:rPr>
                                  <m:t> </m:t>
                                </m:r>
                                <m:r>
                                  <a:rPr lang="en-US" sz="1800" b="0" kern="1200" dirty="0" err="1" smtClean="0">
                                    <a:solidFill>
                                      <a:schemeClr val="dk1"/>
                                    </a:solidFill>
                                    <a:effectLst/>
                                    <a:latin typeface="Cambria Math" panose="02040503050406030204" pitchFamily="18" charset="0"/>
                                  </a:rPr>
                                  <m:t>𝑞𝑢𝑒𝑢𝑒</m:t>
                                </m:r>
                                <m:r>
                                  <a:rPr lang="en-US" sz="1800" b="0" kern="1200" dirty="0" err="1" smtClean="0">
                                    <a:solidFill>
                                      <a:schemeClr val="dk1"/>
                                    </a:solidFill>
                                    <a:effectLst/>
                                    <a:latin typeface="Cambria Math" panose="02040503050406030204" pitchFamily="18" charset="0"/>
                                  </a:rPr>
                                  <m:t>.</m:t>
                                </m:r>
                                <m:r>
                                  <a:rPr lang="en-US" sz="1800" b="0" kern="1200" dirty="0" err="1" smtClean="0">
                                    <a:solidFill>
                                      <a:schemeClr val="dk1"/>
                                    </a:solidFill>
                                    <a:effectLst/>
                                    <a:latin typeface="Cambria Math" panose="02040503050406030204" pitchFamily="18" charset="0"/>
                                  </a:rPr>
                                  <m:t>𝑓𝑟𝑜𝑛𝑡</m:t>
                                </m:r>
                                <m:r>
                                  <a:rPr lang="en-US" sz="1800" b="0" kern="1200" dirty="0" smtClean="0">
                                    <a:solidFill>
                                      <a:schemeClr val="dk1"/>
                                    </a:solidFill>
                                    <a:effectLst/>
                                    <a:latin typeface="Cambria Math" panose="02040503050406030204" pitchFamily="18" charset="0"/>
                                  </a:rPr>
                                  <m:t> = </m:t>
                                </m:r>
                                <m:r>
                                  <a:rPr lang="en-US" sz="1800" b="0" kern="1200" dirty="0" err="1" smtClean="0">
                                    <a:solidFill>
                                      <a:schemeClr val="dk1"/>
                                    </a:solidFill>
                                    <a:effectLst/>
                                    <a:latin typeface="Cambria Math" panose="02040503050406030204" pitchFamily="18" charset="0"/>
                                  </a:rPr>
                                  <m:t>𝑞𝑢𝑒𝑢𝑒</m:t>
                                </m:r>
                                <m:r>
                                  <a:rPr lang="en-US" sz="1800" b="0" kern="1200" dirty="0" err="1" smtClean="0">
                                    <a:solidFill>
                                      <a:schemeClr val="dk1"/>
                                    </a:solidFill>
                                    <a:effectLst/>
                                    <a:latin typeface="Cambria Math" panose="02040503050406030204" pitchFamily="18" charset="0"/>
                                  </a:rPr>
                                  <m:t>.</m:t>
                                </m:r>
                                <m:r>
                                  <a:rPr lang="en-US" sz="1800" b="0" kern="1200" dirty="0" err="1" smtClean="0">
                                    <a:solidFill>
                                      <a:schemeClr val="dk1"/>
                                    </a:solidFill>
                                    <a:effectLst/>
                                    <a:latin typeface="Cambria Math" panose="02040503050406030204" pitchFamily="18" charset="0"/>
                                  </a:rPr>
                                  <m:t>𝑟𝑒𝑎𝑟</m:t>
                                </m:r>
                              </m:oMath>
                            </m:oMathPara>
                          </a14:m>
                          <a:endParaRPr lang="en-US" sz="1800" b="0" kern="1200" dirty="0">
                            <a:solidFill>
                              <a:schemeClr val="dk1"/>
                            </a:solidFill>
                            <a:effectLst/>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r>
                            <a:rPr lang="fa-IR" dirty="0"/>
                            <a:t>شرط خالی بودن صف:</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4261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dirty="0" smtClean="0">
                                    <a:solidFill>
                                      <a:schemeClr val="dk1"/>
                                    </a:solidFill>
                                    <a:effectLst/>
                                    <a:latin typeface="Cambria Math" panose="02040503050406030204" pitchFamily="18" charset="0"/>
                                    <a:ea typeface="+mn-ea"/>
                                    <a:cs typeface="+mn-cs"/>
                                  </a:rPr>
                                  <m:t>𝑖𝑓</m:t>
                                </m:r>
                                <m:r>
                                  <a:rPr lang="en-US" sz="1800" b="0" i="1" kern="1200" dirty="0" smtClean="0">
                                    <a:solidFill>
                                      <a:schemeClr val="dk1"/>
                                    </a:solidFill>
                                    <a:effectLst/>
                                    <a:latin typeface="Cambria Math" panose="02040503050406030204" pitchFamily="18" charset="0"/>
                                    <a:ea typeface="+mn-ea"/>
                                    <a:cs typeface="+mn-cs"/>
                                  </a:rPr>
                                  <m:t> </m:t>
                                </m:r>
                                <m:r>
                                  <a:rPr lang="en-US" sz="1800" b="0" i="1" kern="1200" dirty="0" err="1" smtClean="0">
                                    <a:solidFill>
                                      <a:schemeClr val="dk1"/>
                                    </a:solidFill>
                                    <a:effectLst/>
                                    <a:latin typeface="Cambria Math" panose="02040503050406030204" pitchFamily="18" charset="0"/>
                                    <a:ea typeface="+mn-ea"/>
                                    <a:cs typeface="+mn-cs"/>
                                  </a:rPr>
                                  <m:t>𝑞𝑢𝑒𝑢𝑒</m:t>
                                </m:r>
                                <m:r>
                                  <a:rPr lang="en-US" sz="1800" b="0" i="1" kern="1200" dirty="0" err="1" smtClean="0">
                                    <a:solidFill>
                                      <a:schemeClr val="dk1"/>
                                    </a:solidFill>
                                    <a:effectLst/>
                                    <a:latin typeface="Cambria Math" panose="02040503050406030204" pitchFamily="18" charset="0"/>
                                    <a:ea typeface="+mn-ea"/>
                                    <a:cs typeface="+mn-cs"/>
                                  </a:rPr>
                                  <m:t>.</m:t>
                                </m:r>
                                <m:r>
                                  <a:rPr lang="en-US" sz="1800" b="0" i="1" kern="1200" dirty="0" err="1" smtClean="0">
                                    <a:solidFill>
                                      <a:schemeClr val="dk1"/>
                                    </a:solidFill>
                                    <a:effectLst/>
                                    <a:latin typeface="Cambria Math" panose="02040503050406030204" pitchFamily="18" charset="0"/>
                                    <a:ea typeface="+mn-ea"/>
                                    <a:cs typeface="+mn-cs"/>
                                  </a:rPr>
                                  <m:t>𝑟𝑒𝑎𝑟</m:t>
                                </m:r>
                                <m:r>
                                  <a:rPr lang="en-US" sz="1800" b="0" i="1" kern="1200" dirty="0" smtClean="0">
                                    <a:solidFill>
                                      <a:schemeClr val="dk1"/>
                                    </a:solidFill>
                                    <a:effectLst/>
                                    <a:latin typeface="Cambria Math" panose="02040503050406030204" pitchFamily="18" charset="0"/>
                                    <a:ea typeface="+mn-ea"/>
                                    <a:cs typeface="+mn-cs"/>
                                  </a:rPr>
                                  <m:t> == </m:t>
                                </m:r>
                                <m:r>
                                  <a:rPr lang="en-US" sz="1800" b="0" i="1" kern="1200" dirty="0" smtClean="0">
                                    <a:solidFill>
                                      <a:schemeClr val="dk1"/>
                                    </a:solidFill>
                                    <a:effectLst/>
                                    <a:latin typeface="Cambria Math" panose="02040503050406030204" pitchFamily="18" charset="0"/>
                                    <a:ea typeface="+mn-ea"/>
                                    <a:cs typeface="+mn-cs"/>
                                  </a:rPr>
                                  <m:t>𝑚𝑎𝑥𝑠𝑖𝑧𝑒</m:t>
                                </m:r>
                                <m:r>
                                  <a:rPr lang="en-US" sz="1800" b="0" i="1" kern="1200" dirty="0" smtClean="0">
                                    <a:solidFill>
                                      <a:schemeClr val="dk1"/>
                                    </a:solidFill>
                                    <a:effectLst/>
                                    <a:latin typeface="Cambria Math" panose="02040503050406030204" pitchFamily="18" charset="0"/>
                                    <a:ea typeface="+mn-ea"/>
                                    <a:cs typeface="+mn-cs"/>
                                  </a:rPr>
                                  <m:t>−1</m:t>
                                </m:r>
                              </m:oMath>
                            </m:oMathPara>
                          </a14:m>
                          <a:endParaRPr lang="en-US" sz="1800" b="0" kern="1200" dirty="0">
                            <a:solidFill>
                              <a:schemeClr val="dk1"/>
                            </a:solidFill>
                            <a:effectLst/>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r>
                            <a:rPr lang="fa-IR" dirty="0"/>
                            <a:t>شرط پر بودن صف:</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518452"/>
                      </a:ext>
                    </a:extLst>
                  </a:tr>
                  <a:tr h="370840">
                    <a:tc>
                      <a:txBody>
                        <a:bodyPr/>
                        <a:lstStyle/>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𝑚𝑎𝑥𝑠𝑖𝑧𝑒</m:t>
                                </m:r>
                                <m:r>
                                  <a:rPr lang="en-US" b="0" i="1" smtClean="0">
                                    <a:latin typeface="Cambria Math" panose="02040503050406030204" pitchFamily="18" charset="0"/>
                                  </a:rPr>
                                  <m:t>(</m:t>
                                </m:r>
                                <m:r>
                                  <a:rPr lang="en-US" b="0" i="1" smtClean="0">
                                    <a:latin typeface="Cambria Math" panose="02040503050406030204" pitchFamily="18" charset="0"/>
                                  </a:rPr>
                                  <m:t>𝑎𝑟𝑟𝑎𝑦</m:t>
                                </m:r>
                                <m:r>
                                  <a:rPr lang="en-US" b="0" i="1" smtClean="0">
                                    <a:latin typeface="Cambria Math" panose="02040503050406030204" pitchFamily="18" charset="0"/>
                                  </a:rPr>
                                  <m:t> </m:t>
                                </m:r>
                                <m:r>
                                  <a:rPr lang="en-US" b="0" i="1" smtClean="0">
                                    <a:latin typeface="Cambria Math" panose="02040503050406030204" pitchFamily="18" charset="0"/>
                                  </a:rPr>
                                  <m:t>𝑙𝑒𝑛𝑔𝑡h</m:t>
                                </m:r>
                                <m:r>
                                  <a:rPr lang="en-US" b="0" i="1" smtClean="0">
                                    <a:latin typeface="Cambria Math" panose="02040503050406030204" pitchFamily="18" charset="0"/>
                                  </a:rPr>
                                  <m:t>)</m:t>
                                </m:r>
                              </m:oMath>
                            </m:oMathPara>
                          </a14:m>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r>
                            <a:rPr lang="fa-IR" dirty="0"/>
                            <a:t>نکته:</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7452247"/>
                      </a:ext>
                    </a:extLst>
                  </a:tr>
                </a:tbl>
              </a:graphicData>
            </a:graphic>
          </p:graphicFrame>
        </mc:Choice>
        <mc:Fallback xmlns="">
          <p:graphicFrame>
            <p:nvGraphicFramePr>
              <p:cNvPr id="5" name="Table 4">
                <a:extLst>
                  <a:ext uri="{FF2B5EF4-FFF2-40B4-BE49-F238E27FC236}">
                    <a16:creationId xmlns:a16="http://schemas.microsoft.com/office/drawing/2014/main" id="{7CCEB4AA-91F1-38BE-76E3-FB83931895F0}"/>
                  </a:ext>
                </a:extLst>
              </p:cNvPr>
              <p:cNvGraphicFramePr>
                <a:graphicFrameLocks noGrp="1"/>
              </p:cNvGraphicFramePr>
              <p:nvPr>
                <p:extLst>
                  <p:ext uri="{D42A27DB-BD31-4B8C-83A1-F6EECF244321}">
                    <p14:modId xmlns:p14="http://schemas.microsoft.com/office/powerpoint/2010/main" val="1489735273"/>
                  </p:ext>
                </p:extLst>
              </p:nvPr>
            </p:nvGraphicFramePr>
            <p:xfrm>
              <a:off x="1066800" y="1397000"/>
              <a:ext cx="6553200" cy="2123440"/>
            </p:xfrm>
            <a:graphic>
              <a:graphicData uri="http://schemas.openxmlformats.org/drawingml/2006/table">
                <a:tbl>
                  <a:tblPr firstRow="1" bandRow="1">
                    <a:tableStyleId>{00A15C55-8517-42AA-B614-E9B94910E393}</a:tableStyleId>
                  </a:tblPr>
                  <a:tblGrid>
                    <a:gridCol w="3931920">
                      <a:extLst>
                        <a:ext uri="{9D8B030D-6E8A-4147-A177-3AD203B41FA5}">
                          <a16:colId xmlns:a16="http://schemas.microsoft.com/office/drawing/2014/main" val="1076590057"/>
                        </a:ext>
                      </a:extLst>
                    </a:gridCol>
                    <a:gridCol w="436880">
                      <a:extLst>
                        <a:ext uri="{9D8B030D-6E8A-4147-A177-3AD203B41FA5}">
                          <a16:colId xmlns:a16="http://schemas.microsoft.com/office/drawing/2014/main" val="2758426037"/>
                        </a:ext>
                      </a:extLst>
                    </a:gridCol>
                    <a:gridCol w="2184400">
                      <a:extLst>
                        <a:ext uri="{9D8B030D-6E8A-4147-A177-3AD203B41FA5}">
                          <a16:colId xmlns:a16="http://schemas.microsoft.com/office/drawing/2014/main" val="1015203684"/>
                        </a:ext>
                      </a:extLst>
                    </a:gridCol>
                  </a:tblGrid>
                  <a:tr h="370840">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44854"/>
                      </a:ext>
                    </a:extLst>
                  </a:tr>
                  <a:tr h="640080">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155" t="-59048" r="-66822" b="-188571"/>
                          </a:stretch>
                        </a:blipFill>
                      </a:tcPr>
                    </a:tc>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r>
                            <a:rPr lang="fa-IR" dirty="0"/>
                            <a:t>مقدار دهی اولیه:</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413406"/>
                      </a:ext>
                    </a:extLst>
                  </a:tr>
                  <a:tr h="370840">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155" t="-273770" r="-66822" b="-224590"/>
                          </a:stretch>
                        </a:blipFill>
                      </a:tcPr>
                    </a:tc>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r>
                            <a:rPr lang="fa-IR" dirty="0"/>
                            <a:t>شرط خالی بودن صف:</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42613"/>
                      </a:ext>
                    </a:extLst>
                  </a:tr>
                  <a:tr h="370840">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155" t="-373770" r="-66822" b="-124590"/>
                          </a:stretch>
                        </a:blipFill>
                      </a:tcPr>
                    </a:tc>
                    <a:tc>
                      <a:txBody>
                        <a:bodyPr/>
                        <a:lstStyle/>
                        <a:p>
                          <a:pPr algn="r" rtl="1"/>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r>
                            <a:rPr lang="fa-IR" dirty="0"/>
                            <a:t>شرط پر بودن صف:</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518452"/>
                      </a:ext>
                    </a:extLst>
                  </a:tr>
                  <a:tr h="370840">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155" t="-473770" r="-66822" b="-24590"/>
                          </a:stretch>
                        </a:blipFill>
                      </a:tcPr>
                    </a:tc>
                    <a:tc>
                      <a:txBody>
                        <a:bodyPr/>
                        <a:lstStyle/>
                        <a:p>
                          <a:pPr algn="r" rtl="1"/>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1"/>
                          <a:r>
                            <a:rPr lang="fa-IR" dirty="0"/>
                            <a:t>نکته:</a:t>
                          </a:r>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7452247"/>
                      </a:ext>
                    </a:extLst>
                  </a:tr>
                </a:tbl>
              </a:graphicData>
            </a:graphic>
          </p:graphicFrame>
        </mc:Fallback>
      </mc:AlternateContent>
    </p:spTree>
    <p:extLst>
      <p:ext uri="{BB962C8B-B14F-4D97-AF65-F5344CB8AC3E}">
        <p14:creationId xmlns:p14="http://schemas.microsoft.com/office/powerpoint/2010/main" val="196574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9641-BCFA-89C8-8EFB-70F11157369C}"/>
              </a:ext>
            </a:extLst>
          </p:cNvPr>
          <p:cNvSpPr>
            <a:spLocks noGrp="1"/>
          </p:cNvSpPr>
          <p:nvPr>
            <p:ph type="title"/>
          </p:nvPr>
        </p:nvSpPr>
        <p:spPr/>
        <p:txBody>
          <a:bodyPr/>
          <a:lstStyle/>
          <a:p>
            <a:r>
              <a:rPr lang="fa-IR" dirty="0"/>
              <a:t>پیاده سازی تابع اضافه کردن یک عنصر به صف:</a:t>
            </a:r>
            <a:endParaRPr lang="en-US" dirty="0"/>
          </a:p>
        </p:txBody>
      </p:sp>
      <p:sp>
        <p:nvSpPr>
          <p:cNvPr id="3" name="Content Placeholder 2">
            <a:extLst>
              <a:ext uri="{FF2B5EF4-FFF2-40B4-BE49-F238E27FC236}">
                <a16:creationId xmlns:a16="http://schemas.microsoft.com/office/drawing/2014/main" id="{778A9AC1-D7DB-9E4C-7BA5-DFC8DDB91D20}"/>
              </a:ext>
            </a:extLst>
          </p:cNvPr>
          <p:cNvSpPr>
            <a:spLocks noGrp="1"/>
          </p:cNvSpPr>
          <p:nvPr>
            <p:ph idx="1"/>
          </p:nvPr>
        </p:nvSpPr>
        <p:spPr>
          <a:xfrm>
            <a:off x="609600" y="914400"/>
            <a:ext cx="7848600" cy="2514600"/>
          </a:xfrm>
        </p:spPr>
        <p:txBody>
          <a:bodyPr/>
          <a:lstStyle/>
          <a:p>
            <a:r>
              <a:rPr lang="en-US" b="0" dirty="0">
                <a:solidFill>
                  <a:srgbClr val="002060"/>
                </a:solidFill>
                <a:effectLst/>
                <a:latin typeface="Consolas" panose="020B0609020204030204" pitchFamily="49" charset="0"/>
              </a:rPr>
              <a:t>void</a:t>
            </a:r>
            <a:r>
              <a:rPr lang="en-US" b="0" dirty="0">
                <a:solidFill>
                  <a:srgbClr val="CCCCCC"/>
                </a:solidFill>
                <a:effectLst/>
                <a:latin typeface="Consolas" panose="020B0609020204030204" pitchFamily="49" charset="0"/>
              </a:rPr>
              <a:t> </a:t>
            </a:r>
            <a:r>
              <a:rPr lang="en-US" b="0" dirty="0" err="1">
                <a:solidFill>
                  <a:schemeClr val="accent1">
                    <a:lumMod val="50000"/>
                  </a:schemeClr>
                </a:solidFill>
                <a:effectLst/>
                <a:latin typeface="Consolas" panose="020B0609020204030204" pitchFamily="49" charset="0"/>
              </a:rPr>
              <a:t>Addqueue</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002060"/>
                </a:solidFill>
                <a:effectLst/>
                <a:latin typeface="Consolas" panose="020B0609020204030204" pitchFamily="49" charset="0"/>
              </a:rPr>
              <a:t>struct</a:t>
            </a:r>
            <a:r>
              <a:rPr lang="en-US" b="0" dirty="0">
                <a:solidFill>
                  <a:srgbClr val="CCCCCC"/>
                </a:solidFill>
                <a:effectLst/>
                <a:latin typeface="Consolas" panose="020B0609020204030204" pitchFamily="49" charset="0"/>
              </a:rPr>
              <a:t> </a:t>
            </a:r>
            <a:r>
              <a:rPr lang="en-US" b="0" dirty="0">
                <a:solidFill>
                  <a:srgbClr val="008080"/>
                </a:solidFill>
                <a:effectLst/>
                <a:latin typeface="Consolas" panose="020B0609020204030204" pitchFamily="49" charset="0"/>
              </a:rPr>
              <a:t>q</a:t>
            </a:r>
            <a:r>
              <a:rPr lang="en-US" b="0" dirty="0">
                <a:solidFill>
                  <a:srgbClr val="CCCCCC"/>
                </a:solidFill>
                <a:effectLst/>
                <a:latin typeface="Consolas" panose="020B0609020204030204" pitchFamily="49" charset="0"/>
              </a:rPr>
              <a:t> </a:t>
            </a:r>
            <a:r>
              <a:rPr lang="en-US" b="0" dirty="0">
                <a:solidFill>
                  <a:srgbClr val="002060"/>
                </a:solidFill>
                <a:effectLst/>
                <a:latin typeface="Consolas" panose="020B0609020204030204" pitchFamily="49" charset="0"/>
              </a:rPr>
              <a:t>*queue</a:t>
            </a:r>
            <a:r>
              <a:rPr lang="en-US" b="0" dirty="0">
                <a:solidFill>
                  <a:srgbClr val="CCCCCC"/>
                </a:solidFill>
                <a:effectLst/>
                <a:latin typeface="Consolas" panose="020B0609020204030204" pitchFamily="49" charset="0"/>
              </a:rPr>
              <a:t>, </a:t>
            </a:r>
            <a:r>
              <a:rPr lang="en-US" b="0" dirty="0" err="1">
                <a:solidFill>
                  <a:srgbClr val="008080"/>
                </a:solidFill>
                <a:effectLst/>
                <a:latin typeface="Consolas" panose="020B0609020204030204" pitchFamily="49" charset="0"/>
              </a:rPr>
              <a:t>elementtype</a:t>
            </a:r>
            <a:r>
              <a:rPr lang="en-US" b="0" dirty="0">
                <a:solidFill>
                  <a:srgbClr val="CCCCCC"/>
                </a:solidFill>
                <a:effectLst/>
                <a:latin typeface="Consolas" panose="020B0609020204030204" pitchFamily="49" charset="0"/>
              </a:rPr>
              <a:t> </a:t>
            </a:r>
            <a:r>
              <a:rPr lang="en-US" b="0" dirty="0">
                <a:solidFill>
                  <a:srgbClr val="002060"/>
                </a:solidFill>
                <a:effectLst/>
                <a:latin typeface="Consolas" panose="020B0609020204030204" pitchFamily="49" charset="0"/>
              </a:rPr>
              <a:t>item</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7030A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b="0" dirty="0" err="1">
                <a:solidFill>
                  <a:srgbClr val="002060"/>
                </a:solidFill>
                <a:effectLst/>
                <a:latin typeface="Consolas" panose="020B0609020204030204" pitchFamily="49" charset="0"/>
              </a:rPr>
              <a:t>queue.rear</a:t>
            </a:r>
            <a:r>
              <a:rPr lang="en-US" b="0" dirty="0">
                <a:solidFill>
                  <a:schemeClr val="tx1"/>
                </a:solidFill>
                <a:effectLst/>
                <a:latin typeface="Consolas" panose="020B0609020204030204" pitchFamily="49" charset="0"/>
              </a:rPr>
              <a:t>==maxsize-1)</a:t>
            </a:r>
            <a:r>
              <a:rPr lang="en-US" b="0" dirty="0">
                <a:solidFill>
                  <a:srgbClr val="CCCCCC"/>
                </a:solidFill>
                <a:effectLst/>
                <a:latin typeface="Consolas" panose="020B0609020204030204" pitchFamily="49" charset="0"/>
              </a:rPr>
              <a:t> </a:t>
            </a:r>
            <a:r>
              <a:rPr lang="en-US" b="0" dirty="0" err="1">
                <a:solidFill>
                  <a:schemeClr val="accent1">
                    <a:lumMod val="50000"/>
                  </a:schemeClr>
                </a:solidFill>
                <a:effectLst/>
                <a:latin typeface="Consolas" panose="020B0609020204030204" pitchFamily="49" charset="0"/>
              </a:rPr>
              <a:t>queuefull</a:t>
            </a:r>
            <a:r>
              <a:rPr lang="en-US" b="0" dirty="0">
                <a:solidFill>
                  <a:schemeClr val="tx1"/>
                </a:solidFill>
                <a:effectLst/>
                <a:latin typeface="Consolas" panose="020B0609020204030204" pitchFamily="49" charset="0"/>
              </a:rPr>
              <a:t>();</a:t>
            </a:r>
          </a:p>
          <a:p>
            <a:r>
              <a:rPr lang="en-US" dirty="0">
                <a:solidFill>
                  <a:schemeClr val="tx1"/>
                </a:solidFill>
                <a:latin typeface="Consolas" panose="020B0609020204030204" pitchFamily="49" charset="0"/>
              </a:rPr>
              <a:t>	</a:t>
            </a:r>
            <a:r>
              <a:rPr lang="en-US" dirty="0">
                <a:solidFill>
                  <a:srgbClr val="7030A0"/>
                </a:solidFill>
                <a:latin typeface="Consolas" panose="020B0609020204030204" pitchFamily="49" charset="0"/>
              </a:rPr>
              <a:t>else</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dirty="0" err="1">
                <a:solidFill>
                  <a:srgbClr val="002060"/>
                </a:solidFill>
                <a:latin typeface="Consolas" panose="020B0609020204030204" pitchFamily="49" charset="0"/>
              </a:rPr>
              <a:t>queue.items</a:t>
            </a:r>
            <a:r>
              <a:rPr lang="en-US" b="0" dirty="0">
                <a:solidFill>
                  <a:schemeClr val="tx1"/>
                </a:solidFill>
                <a:effectLst/>
                <a:latin typeface="Consolas" panose="020B0609020204030204" pitchFamily="49" charset="0"/>
              </a:rPr>
              <a:t>[++</a:t>
            </a:r>
            <a:r>
              <a:rPr lang="en-US" dirty="0">
                <a:solidFill>
                  <a:srgbClr val="002060"/>
                </a:solidFill>
                <a:latin typeface="Consolas" panose="020B0609020204030204" pitchFamily="49" charset="0"/>
              </a:rPr>
              <a:t>queue</a:t>
            </a:r>
            <a:r>
              <a:rPr lang="en-US" b="0" dirty="0">
                <a:solidFill>
                  <a:srgbClr val="9CDCFE"/>
                </a:solidFill>
                <a:effectLst/>
                <a:latin typeface="Consolas" panose="020B0609020204030204" pitchFamily="49" charset="0"/>
              </a:rPr>
              <a:t> </a:t>
            </a:r>
            <a:r>
              <a:rPr lang="en-US" b="0" dirty="0">
                <a:solidFill>
                  <a:schemeClr val="tx1"/>
                </a:solidFill>
                <a:effectLst/>
                <a:latin typeface="Consolas" panose="020B0609020204030204" pitchFamily="49" charset="0"/>
              </a:rPr>
              <a:t>-&gt;</a:t>
            </a:r>
            <a:r>
              <a:rPr lang="en-US" dirty="0">
                <a:solidFill>
                  <a:srgbClr val="002060"/>
                </a:solidFill>
                <a:latin typeface="Consolas" panose="020B0609020204030204" pitchFamily="49" charset="0"/>
              </a:rPr>
              <a:t>rear</a:t>
            </a:r>
            <a:r>
              <a:rPr lang="en-US" b="0" dirty="0">
                <a:solidFill>
                  <a:schemeClr val="tx1"/>
                </a:solidFill>
                <a:effectLst/>
                <a:latin typeface="Consolas" panose="020B0609020204030204" pitchFamily="49" charset="0"/>
              </a:rPr>
              <a:t>]=item;</a:t>
            </a:r>
          </a:p>
          <a:p>
            <a:endParaRPr lang="en-US" b="0" dirty="0">
              <a:solidFill>
                <a:schemeClr val="tx1"/>
              </a:solidFill>
              <a:effectLst/>
              <a:latin typeface="Consolas" panose="020B0609020204030204" pitchFamily="49" charset="0"/>
            </a:endParaRPr>
          </a:p>
          <a:p>
            <a:r>
              <a:rPr lang="en-US" b="0" dirty="0">
                <a:solidFill>
                  <a:schemeClr val="tx1"/>
                </a:solidFill>
                <a:effectLst/>
                <a:latin typeface="Consolas" panose="020B0609020204030204" pitchFamily="49" charset="0"/>
              </a:rPr>
              <a:t>}</a:t>
            </a:r>
          </a:p>
          <a:p>
            <a:endParaRPr lang="en-US" dirty="0"/>
          </a:p>
        </p:txBody>
      </p:sp>
      <p:sp>
        <p:nvSpPr>
          <p:cNvPr id="4" name="Slide Number Placeholder 3">
            <a:extLst>
              <a:ext uri="{FF2B5EF4-FFF2-40B4-BE49-F238E27FC236}">
                <a16:creationId xmlns:a16="http://schemas.microsoft.com/office/drawing/2014/main" id="{C9FEB423-AC8E-B4B2-B9C8-89FCB8FE0BB9}"/>
              </a:ext>
            </a:extLst>
          </p:cNvPr>
          <p:cNvSpPr>
            <a:spLocks noGrp="1"/>
          </p:cNvSpPr>
          <p:nvPr>
            <p:ph type="sldNum" sz="quarter" idx="10"/>
          </p:nvPr>
        </p:nvSpPr>
        <p:spPr/>
        <p:txBody>
          <a:bodyPr/>
          <a:lstStyle/>
          <a:p>
            <a:fld id="{BB936EA6-75EA-BC43-847D-098704264B3C}" type="slidenum">
              <a:rPr lang="en-US" smtClean="0"/>
              <a:pPr/>
              <a:t>8</a:t>
            </a:fld>
            <a:endParaRPr lang="en-US" sz="1400"/>
          </a:p>
        </p:txBody>
      </p:sp>
      <p:graphicFrame>
        <p:nvGraphicFramePr>
          <p:cNvPr id="5" name="Table 4">
            <a:extLst>
              <a:ext uri="{FF2B5EF4-FFF2-40B4-BE49-F238E27FC236}">
                <a16:creationId xmlns:a16="http://schemas.microsoft.com/office/drawing/2014/main" id="{65D30F1A-830C-6022-678C-6D2AC519E848}"/>
              </a:ext>
            </a:extLst>
          </p:cNvPr>
          <p:cNvGraphicFramePr>
            <a:graphicFrameLocks noGrp="1"/>
          </p:cNvGraphicFramePr>
          <p:nvPr>
            <p:extLst>
              <p:ext uri="{D42A27DB-BD31-4B8C-83A1-F6EECF244321}">
                <p14:modId xmlns:p14="http://schemas.microsoft.com/office/powerpoint/2010/main" val="1661151836"/>
              </p:ext>
            </p:extLst>
          </p:nvPr>
        </p:nvGraphicFramePr>
        <p:xfrm>
          <a:off x="457200" y="2895600"/>
          <a:ext cx="8001000" cy="2524760"/>
        </p:xfrm>
        <a:graphic>
          <a:graphicData uri="http://schemas.openxmlformats.org/drawingml/2006/table">
            <a:tbl>
              <a:tblPr firstRow="1" bandRow="1">
                <a:tableStyleId>{00A15C55-8517-42AA-B614-E9B94910E393}</a:tableStyleId>
              </a:tblPr>
              <a:tblGrid>
                <a:gridCol w="2000250">
                  <a:extLst>
                    <a:ext uri="{9D8B030D-6E8A-4147-A177-3AD203B41FA5}">
                      <a16:colId xmlns:a16="http://schemas.microsoft.com/office/drawing/2014/main" val="1586466163"/>
                    </a:ext>
                  </a:extLst>
                </a:gridCol>
                <a:gridCol w="2000250">
                  <a:extLst>
                    <a:ext uri="{9D8B030D-6E8A-4147-A177-3AD203B41FA5}">
                      <a16:colId xmlns:a16="http://schemas.microsoft.com/office/drawing/2014/main" val="2578919214"/>
                    </a:ext>
                  </a:extLst>
                </a:gridCol>
                <a:gridCol w="2000250">
                  <a:extLst>
                    <a:ext uri="{9D8B030D-6E8A-4147-A177-3AD203B41FA5}">
                      <a16:colId xmlns:a16="http://schemas.microsoft.com/office/drawing/2014/main" val="4223998852"/>
                    </a:ext>
                  </a:extLst>
                </a:gridCol>
                <a:gridCol w="2000250">
                  <a:extLst>
                    <a:ext uri="{9D8B030D-6E8A-4147-A177-3AD203B41FA5}">
                      <a16:colId xmlns:a16="http://schemas.microsoft.com/office/drawing/2014/main" val="2205774458"/>
                    </a:ext>
                  </a:extLst>
                </a:gridCol>
              </a:tblGrid>
              <a:tr h="787400">
                <a:tc>
                  <a:txBody>
                    <a:bodyPr/>
                    <a:lstStyle/>
                    <a:p>
                      <a:pPr algn="ctr"/>
                      <a:r>
                        <a:rPr lang="en-US" dirty="0" err="1">
                          <a:latin typeface="Adobe Arabic" panose="02040503050201020203" pitchFamily="18" charset="-78"/>
                          <a:cs typeface="Adobe Arabic" panose="02040503050201020203" pitchFamily="18" charset="-78"/>
                        </a:rPr>
                        <a:t>i</a:t>
                      </a:r>
                      <a:r>
                        <a:rPr lang="en-US" dirty="0">
                          <a:latin typeface="Adobe Arabic" panose="02040503050201020203" pitchFamily="18" charset="-78"/>
                          <a:cs typeface="Adobe Arabic" panose="02040503050201020203" pitchFamily="18" charset="-78"/>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a:latin typeface="Adobe Arabic" panose="02040503050201020203" pitchFamily="18" charset="-78"/>
                          <a:cs typeface="Adobe Arabic" panose="02040503050201020203" pitchFamily="18" charset="-78"/>
                        </a:rPr>
                        <a:t>++</a:t>
                      </a:r>
                      <a:r>
                        <a:rPr lang="en-US" dirty="0" err="1">
                          <a:latin typeface="Adobe Arabic" panose="02040503050201020203" pitchFamily="18" charset="-78"/>
                          <a:cs typeface="Adobe Arabic" panose="02040503050201020203" pitchFamily="18" charset="-78"/>
                        </a:rPr>
                        <a:t>i</a:t>
                      </a:r>
                      <a:endParaRPr lang="en-US" dirty="0">
                        <a:latin typeface="Adobe Arabic" panose="02040503050201020203" pitchFamily="18" charset="-78"/>
                        <a:cs typeface="Adobe Arabic" panose="02040503050201020203" pitchFamily="18" charset="-7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a:latin typeface="Adobe Arabic" panose="02040503050201020203" pitchFamily="18" charset="-78"/>
                          <a:cs typeface="Adobe Arabic" panose="02040503050201020203" pitchFamily="18" charset="-78"/>
                        </a:rPr>
                        <a:t>&amp;I</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a:latin typeface="Adobe Arabic" panose="02040503050201020203" pitchFamily="18" charset="-78"/>
                          <a:cs typeface="Adobe Arabic" panose="02040503050201020203" pitchFamily="18" charset="-78"/>
                        </a:rPr>
                        <a:t>*</a:t>
                      </a:r>
                      <a:r>
                        <a:rPr lang="en-US" dirty="0" err="1">
                          <a:latin typeface="Adobe Arabic" panose="02040503050201020203" pitchFamily="18" charset="-78"/>
                          <a:cs typeface="Adobe Arabic" panose="02040503050201020203" pitchFamily="18" charset="-78"/>
                        </a:rPr>
                        <a:t>i</a:t>
                      </a:r>
                      <a:endParaRPr lang="en-US" dirty="0">
                        <a:latin typeface="Adobe Arabic" panose="02040503050201020203" pitchFamily="18" charset="-78"/>
                        <a:cs typeface="Adobe Arabic" panose="02040503050201020203" pitchFamily="18" charset="-7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3894"/>
                  </a:ext>
                </a:extLst>
              </a:tr>
              <a:tr h="1574800">
                <a:tc gridSpan="2">
                  <a:txBody>
                    <a:bodyPr/>
                    <a:lstStyle/>
                    <a:p>
                      <a:pPr algn="l"/>
                      <a:r>
                        <a:rPr lang="en-US" sz="1800" b="0" i="0" kern="1200" dirty="0">
                          <a:solidFill>
                            <a:schemeClr val="dk1"/>
                          </a:solidFill>
                          <a:effectLst/>
                          <a:latin typeface="Adobe Arabic" panose="02040503050201020203" pitchFamily="18" charset="-78"/>
                          <a:ea typeface="+mn-ea"/>
                          <a:cs typeface="Adobe Arabic" panose="02040503050201020203" pitchFamily="18" charset="-78"/>
                        </a:rPr>
                        <a:t>In C++, </a:t>
                      </a:r>
                      <a:r>
                        <a:rPr lang="en-US" dirty="0">
                          <a:latin typeface="Adobe Arabic" panose="02040503050201020203" pitchFamily="18" charset="-78"/>
                          <a:cs typeface="Adobe Arabic" panose="02040503050201020203" pitchFamily="18" charset="-78"/>
                        </a:rPr>
                        <a:t>++</a:t>
                      </a:r>
                      <a:r>
                        <a:rPr lang="en-US" dirty="0" err="1">
                          <a:latin typeface="Adobe Arabic" panose="02040503050201020203" pitchFamily="18" charset="-78"/>
                          <a:cs typeface="Adobe Arabic" panose="02040503050201020203" pitchFamily="18" charset="-78"/>
                        </a:rPr>
                        <a:t>i</a:t>
                      </a:r>
                      <a:r>
                        <a:rPr lang="en-US" sz="1800" b="0" i="0" kern="1200" dirty="0">
                          <a:solidFill>
                            <a:schemeClr val="dk1"/>
                          </a:solidFill>
                          <a:effectLst/>
                          <a:latin typeface="Adobe Arabic" panose="02040503050201020203" pitchFamily="18" charset="-78"/>
                          <a:ea typeface="+mn-ea"/>
                          <a:cs typeface="Adobe Arabic" panose="02040503050201020203" pitchFamily="18" charset="-78"/>
                        </a:rPr>
                        <a:t> (pre-increment) increases the value of </a:t>
                      </a:r>
                      <a:r>
                        <a:rPr lang="en-US" dirty="0" err="1">
                          <a:latin typeface="Adobe Arabic" panose="02040503050201020203" pitchFamily="18" charset="-78"/>
                          <a:cs typeface="Adobe Arabic" panose="02040503050201020203" pitchFamily="18" charset="-78"/>
                        </a:rPr>
                        <a:t>i</a:t>
                      </a:r>
                      <a:r>
                        <a:rPr lang="en-US" sz="1800" b="0" i="0" kern="1200" dirty="0">
                          <a:solidFill>
                            <a:schemeClr val="dk1"/>
                          </a:solidFill>
                          <a:effectLst/>
                          <a:latin typeface="Adobe Arabic" panose="02040503050201020203" pitchFamily="18" charset="-78"/>
                          <a:ea typeface="+mn-ea"/>
                          <a:cs typeface="Adobe Arabic" panose="02040503050201020203" pitchFamily="18" charset="-78"/>
                        </a:rPr>
                        <a:t> by 1 and then returns the new value. </a:t>
                      </a:r>
                      <a:r>
                        <a:rPr lang="en-US" dirty="0" err="1">
                          <a:latin typeface="Adobe Arabic" panose="02040503050201020203" pitchFamily="18" charset="-78"/>
                          <a:cs typeface="Adobe Arabic" panose="02040503050201020203" pitchFamily="18" charset="-78"/>
                        </a:rPr>
                        <a:t>i</a:t>
                      </a:r>
                      <a:r>
                        <a:rPr lang="en-US" dirty="0">
                          <a:latin typeface="Adobe Arabic" panose="02040503050201020203" pitchFamily="18" charset="-78"/>
                          <a:cs typeface="Adobe Arabic" panose="02040503050201020203" pitchFamily="18" charset="-78"/>
                        </a:rPr>
                        <a:t>++</a:t>
                      </a:r>
                      <a:r>
                        <a:rPr lang="en-US" sz="1800" b="0" i="0" kern="1200" dirty="0">
                          <a:solidFill>
                            <a:schemeClr val="dk1"/>
                          </a:solidFill>
                          <a:effectLst/>
                          <a:latin typeface="Adobe Arabic" panose="02040503050201020203" pitchFamily="18" charset="-78"/>
                          <a:ea typeface="+mn-ea"/>
                          <a:cs typeface="Adobe Arabic" panose="02040503050201020203" pitchFamily="18" charset="-78"/>
                        </a:rPr>
                        <a:t> (post-increment) returns the current value of </a:t>
                      </a:r>
                      <a:r>
                        <a:rPr lang="en-US" dirty="0" err="1">
                          <a:latin typeface="Adobe Arabic" panose="02040503050201020203" pitchFamily="18" charset="-78"/>
                          <a:cs typeface="Adobe Arabic" panose="02040503050201020203" pitchFamily="18" charset="-78"/>
                        </a:rPr>
                        <a:t>i</a:t>
                      </a:r>
                      <a:r>
                        <a:rPr lang="en-US" sz="1800" b="0" i="0" kern="1200" dirty="0">
                          <a:solidFill>
                            <a:schemeClr val="dk1"/>
                          </a:solidFill>
                          <a:effectLst/>
                          <a:latin typeface="Adobe Arabic" panose="02040503050201020203" pitchFamily="18" charset="-78"/>
                          <a:ea typeface="+mn-ea"/>
                          <a:cs typeface="Adobe Arabic" panose="02040503050201020203" pitchFamily="18" charset="-78"/>
                        </a:rPr>
                        <a:t> and then increases it by 1. Farsi Translation: </a:t>
                      </a:r>
                    </a:p>
                    <a:p>
                      <a:pPr algn="r" rtl="1"/>
                      <a:endParaRPr lang="en-US" sz="1800" b="0" i="0" kern="1200" dirty="0">
                        <a:solidFill>
                          <a:schemeClr val="dk1"/>
                        </a:solidFill>
                        <a:effectLst/>
                        <a:latin typeface="Adobe Arabic" panose="02040503050201020203" pitchFamily="18" charset="-78"/>
                        <a:ea typeface="+mn-ea"/>
                        <a:cs typeface="Adobe Arabic" panose="02040503050201020203" pitchFamily="18" charset="-7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a:endParaRPr lang="en-US"/>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algn="ctr"/>
                      <a:r>
                        <a:rPr lang="en-US" sz="1800" b="0" i="0" kern="1200" dirty="0">
                          <a:solidFill>
                            <a:schemeClr val="dk1"/>
                          </a:solidFill>
                          <a:effectLst/>
                          <a:latin typeface="Adobe Arabic" panose="02040503050201020203" pitchFamily="18" charset="-78"/>
                          <a:ea typeface="+mn-ea"/>
                          <a:cs typeface="Adobe Arabic" panose="02040503050201020203" pitchFamily="18" charset="-78"/>
                        </a:rPr>
                        <a:t>int *</a:t>
                      </a:r>
                      <a:r>
                        <a:rPr lang="en-US" sz="1800" b="0" i="0" kern="1200" dirty="0" err="1">
                          <a:solidFill>
                            <a:schemeClr val="dk1"/>
                          </a:solidFill>
                          <a:effectLst/>
                          <a:latin typeface="Adobe Arabic" panose="02040503050201020203" pitchFamily="18" charset="-78"/>
                          <a:ea typeface="+mn-ea"/>
                          <a:cs typeface="Adobe Arabic" panose="02040503050201020203" pitchFamily="18" charset="-78"/>
                        </a:rPr>
                        <a:t>ptr</a:t>
                      </a:r>
                      <a:r>
                        <a:rPr lang="en-US" sz="1800" b="0" i="0" kern="1200" dirty="0">
                          <a:solidFill>
                            <a:schemeClr val="dk1"/>
                          </a:solidFill>
                          <a:effectLst/>
                          <a:latin typeface="Adobe Arabic" panose="02040503050201020203" pitchFamily="18" charset="-78"/>
                          <a:ea typeface="+mn-ea"/>
                          <a:cs typeface="Adobe Arabic" panose="02040503050201020203" pitchFamily="18" charset="-78"/>
                        </a:rPr>
                        <a:t> = &amp;x; // </a:t>
                      </a:r>
                      <a:r>
                        <a:rPr lang="en-US" sz="1800" b="0" i="0" kern="1200" dirty="0" err="1">
                          <a:solidFill>
                            <a:schemeClr val="dk1"/>
                          </a:solidFill>
                          <a:effectLst/>
                          <a:latin typeface="Adobe Arabic" panose="02040503050201020203" pitchFamily="18" charset="-78"/>
                          <a:ea typeface="+mn-ea"/>
                          <a:cs typeface="Adobe Arabic" panose="02040503050201020203" pitchFamily="18" charset="-78"/>
                        </a:rPr>
                        <a:t>ptr</a:t>
                      </a:r>
                      <a:r>
                        <a:rPr lang="en-US" sz="1800" b="0" i="0" kern="1200" dirty="0">
                          <a:solidFill>
                            <a:schemeClr val="dk1"/>
                          </a:solidFill>
                          <a:effectLst/>
                          <a:latin typeface="Adobe Arabic" panose="02040503050201020203" pitchFamily="18" charset="-78"/>
                          <a:ea typeface="+mn-ea"/>
                          <a:cs typeface="Adobe Arabic" panose="02040503050201020203" pitchFamily="18" charset="-78"/>
                        </a:rPr>
                        <a:t> now holds the address of x</a:t>
                      </a:r>
                      <a:endParaRPr lang="en-US" dirty="0">
                        <a:latin typeface="Adobe Arabic" panose="02040503050201020203" pitchFamily="18" charset="-78"/>
                        <a:cs typeface="Adobe Arabic" panose="02040503050201020203" pitchFamily="18" charset="-7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a:endParaRPr lang="en-US"/>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251132"/>
                  </a:ext>
                </a:extLst>
              </a:tr>
            </a:tbl>
          </a:graphicData>
        </a:graphic>
      </p:graphicFrame>
    </p:spTree>
    <p:extLst>
      <p:ext uri="{BB962C8B-B14F-4D97-AF65-F5344CB8AC3E}">
        <p14:creationId xmlns:p14="http://schemas.microsoft.com/office/powerpoint/2010/main" val="231505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BB98D-F8A1-65C0-F0A0-4EE426EDBB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A2AF2E-43AB-48A5-E963-47F96A6ACB8C}"/>
              </a:ext>
            </a:extLst>
          </p:cNvPr>
          <p:cNvSpPr>
            <a:spLocks noGrp="1"/>
          </p:cNvSpPr>
          <p:nvPr>
            <p:ph type="title"/>
          </p:nvPr>
        </p:nvSpPr>
        <p:spPr/>
        <p:txBody>
          <a:bodyPr/>
          <a:lstStyle/>
          <a:p>
            <a:r>
              <a:rPr lang="fa-IR" dirty="0"/>
              <a:t>پیاده سازی تابع حذف کردن یک عنصر از صف:</a:t>
            </a:r>
            <a:endParaRPr lang="en-US" dirty="0"/>
          </a:p>
        </p:txBody>
      </p:sp>
      <p:sp>
        <p:nvSpPr>
          <p:cNvPr id="4" name="Slide Number Placeholder 3">
            <a:extLst>
              <a:ext uri="{FF2B5EF4-FFF2-40B4-BE49-F238E27FC236}">
                <a16:creationId xmlns:a16="http://schemas.microsoft.com/office/drawing/2014/main" id="{6845F9A9-FCFA-C6DA-7C76-81F6D04B66D6}"/>
              </a:ext>
            </a:extLst>
          </p:cNvPr>
          <p:cNvSpPr>
            <a:spLocks noGrp="1"/>
          </p:cNvSpPr>
          <p:nvPr>
            <p:ph type="sldNum" sz="quarter" idx="10"/>
          </p:nvPr>
        </p:nvSpPr>
        <p:spPr/>
        <p:txBody>
          <a:bodyPr/>
          <a:lstStyle/>
          <a:p>
            <a:fld id="{BB936EA6-75EA-BC43-847D-098704264B3C}" type="slidenum">
              <a:rPr lang="en-US" smtClean="0"/>
              <a:pPr/>
              <a:t>9</a:t>
            </a:fld>
            <a:endParaRPr lang="en-US" sz="1400"/>
          </a:p>
        </p:txBody>
      </p:sp>
      <p:sp>
        <p:nvSpPr>
          <p:cNvPr id="7" name="Content Placeholder 6">
            <a:extLst>
              <a:ext uri="{FF2B5EF4-FFF2-40B4-BE49-F238E27FC236}">
                <a16:creationId xmlns:a16="http://schemas.microsoft.com/office/drawing/2014/main" id="{12D6F9C7-193B-3955-D544-D5E16D861D2D}"/>
              </a:ext>
            </a:extLst>
          </p:cNvPr>
          <p:cNvSpPr>
            <a:spLocks noGrp="1"/>
          </p:cNvSpPr>
          <p:nvPr>
            <p:ph idx="1"/>
          </p:nvPr>
        </p:nvSpPr>
        <p:spPr/>
        <p:txBody>
          <a:bodyPr/>
          <a:lstStyle/>
          <a:p>
            <a:r>
              <a:rPr lang="en-US" b="0" dirty="0" err="1">
                <a:solidFill>
                  <a:schemeClr val="tx1"/>
                </a:solidFill>
                <a:effectLst/>
                <a:latin typeface="Consolas" panose="020B0609020204030204" pitchFamily="49" charset="0"/>
              </a:rPr>
              <a:t>elementtype</a:t>
            </a:r>
            <a:r>
              <a:rPr lang="en-US" b="0" dirty="0">
                <a:solidFill>
                  <a:srgbClr val="CCCCCC"/>
                </a:solidFill>
                <a:effectLst/>
                <a:latin typeface="Consolas" panose="020B0609020204030204" pitchFamily="49" charset="0"/>
              </a:rPr>
              <a:t> </a:t>
            </a:r>
            <a:r>
              <a:rPr lang="en-US" dirty="0" err="1">
                <a:solidFill>
                  <a:schemeClr val="accent1">
                    <a:lumMod val="75000"/>
                  </a:schemeClr>
                </a:solidFill>
                <a:latin typeface="Consolas" panose="020B0609020204030204" pitchFamily="49" charset="0"/>
              </a:rPr>
              <a:t>Deletequeue</a:t>
            </a:r>
            <a:r>
              <a:rPr lang="en-US" b="0" dirty="0">
                <a:solidFill>
                  <a:srgbClr val="CCCCCC"/>
                </a:solidFill>
                <a:effectLst/>
                <a:latin typeface="Consolas" panose="020B0609020204030204" pitchFamily="49" charset="0"/>
              </a:rPr>
              <a:t> (</a:t>
            </a:r>
            <a:r>
              <a:rPr lang="en-US" dirty="0">
                <a:solidFill>
                  <a:srgbClr val="002060"/>
                </a:solidFill>
                <a:latin typeface="Consolas" panose="020B0609020204030204" pitchFamily="49" charset="0"/>
              </a:rPr>
              <a:t>struct</a:t>
            </a:r>
            <a:r>
              <a:rPr lang="en-US" b="0" dirty="0">
                <a:solidFill>
                  <a:srgbClr val="CCCCCC"/>
                </a:solidFill>
                <a:effectLst/>
                <a:latin typeface="Consolas" panose="020B0609020204030204" pitchFamily="49" charset="0"/>
              </a:rPr>
              <a:t> </a:t>
            </a:r>
            <a:r>
              <a:rPr lang="en-US" b="0" dirty="0">
                <a:solidFill>
                  <a:srgbClr val="009999"/>
                </a:solidFill>
                <a:effectLst/>
                <a:latin typeface="Consolas" panose="020B0609020204030204" pitchFamily="49" charset="0"/>
              </a:rPr>
              <a:t>q</a:t>
            </a:r>
            <a:r>
              <a:rPr lang="en-US" b="0" dirty="0">
                <a:solidFill>
                  <a:srgbClr val="CCCCCC"/>
                </a:solidFill>
                <a:effectLst/>
                <a:latin typeface="Consolas" panose="020B0609020204030204" pitchFamily="49" charset="0"/>
              </a:rPr>
              <a:t> </a:t>
            </a:r>
            <a:r>
              <a:rPr lang="en-US" dirty="0">
                <a:solidFill>
                  <a:srgbClr val="002060"/>
                </a:solidFill>
                <a:latin typeface="Consolas" panose="020B0609020204030204" pitchFamily="49" charset="0"/>
              </a:rPr>
              <a:t>*queue</a:t>
            </a:r>
            <a:r>
              <a:rPr lang="en-US" b="0" dirty="0">
                <a:solidFill>
                  <a:srgbClr val="CCCCCC"/>
                </a:solidFill>
                <a:effectLst/>
                <a:latin typeface="Consolas" panose="020B0609020204030204" pitchFamily="49" charset="0"/>
              </a:rPr>
              <a:t>)</a:t>
            </a:r>
          </a:p>
          <a:p>
            <a:r>
              <a:rPr lang="en-US" b="0" dirty="0">
                <a:solidFill>
                  <a:schemeClr val="tx1"/>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dirty="0">
                <a:solidFill>
                  <a:srgbClr val="7030A0"/>
                </a:solidFill>
                <a:latin typeface="Consolas" panose="020B0609020204030204" pitchFamily="49" charset="0"/>
              </a:rPr>
              <a:t>if</a:t>
            </a:r>
            <a:r>
              <a:rPr lang="en-US" b="0" dirty="0">
                <a:solidFill>
                  <a:schemeClr val="tx1"/>
                </a:solidFill>
                <a:effectLst/>
                <a:latin typeface="Consolas" panose="020B0609020204030204" pitchFamily="49" charset="0"/>
              </a:rPr>
              <a:t>(*</a:t>
            </a:r>
            <a:r>
              <a:rPr lang="en-US" dirty="0" err="1">
                <a:solidFill>
                  <a:srgbClr val="002060"/>
                </a:solidFill>
                <a:latin typeface="Consolas" panose="020B0609020204030204" pitchFamily="49" charset="0"/>
              </a:rPr>
              <a:t>queue</a:t>
            </a:r>
            <a:r>
              <a:rPr lang="en-US" b="0" dirty="0" err="1">
                <a:solidFill>
                  <a:schemeClr val="bg2"/>
                </a:solidFill>
                <a:effectLst/>
                <a:latin typeface="Consolas" panose="020B0609020204030204" pitchFamily="49" charset="0"/>
              </a:rPr>
              <a:t>.</a:t>
            </a:r>
            <a:r>
              <a:rPr lang="en-US" dirty="0" err="1">
                <a:solidFill>
                  <a:srgbClr val="002060"/>
                </a:solidFill>
                <a:latin typeface="Consolas" panose="020B0609020204030204" pitchFamily="49" charset="0"/>
              </a:rPr>
              <a:t>front</a:t>
            </a:r>
            <a:r>
              <a:rPr lang="en-US" b="0" dirty="0">
                <a:solidFill>
                  <a:schemeClr val="tx1"/>
                </a:solidFill>
                <a:effectLst/>
                <a:latin typeface="Consolas" panose="020B0609020204030204" pitchFamily="49" charset="0"/>
              </a:rPr>
              <a:t>==*</a:t>
            </a:r>
            <a:r>
              <a:rPr lang="en-US" dirty="0" err="1">
                <a:solidFill>
                  <a:srgbClr val="002060"/>
                </a:solidFill>
                <a:latin typeface="Consolas" panose="020B0609020204030204" pitchFamily="49" charset="0"/>
              </a:rPr>
              <a:t>queue</a:t>
            </a:r>
            <a:r>
              <a:rPr lang="en-US" b="0" dirty="0" err="1">
                <a:solidFill>
                  <a:schemeClr val="bg2"/>
                </a:solidFill>
                <a:effectLst/>
                <a:latin typeface="Consolas" panose="020B0609020204030204" pitchFamily="49" charset="0"/>
              </a:rPr>
              <a:t>.</a:t>
            </a:r>
            <a:r>
              <a:rPr lang="en-US" dirty="0" err="1">
                <a:solidFill>
                  <a:srgbClr val="002060"/>
                </a:solidFill>
                <a:latin typeface="Consolas" panose="020B0609020204030204" pitchFamily="49" charset="0"/>
              </a:rPr>
              <a:t>rear</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dirty="0" err="1">
                <a:solidFill>
                  <a:schemeClr val="accent1">
                    <a:lumMod val="75000"/>
                  </a:schemeClr>
                </a:solidFill>
                <a:latin typeface="Consolas" panose="020B0609020204030204" pitchFamily="49" charset="0"/>
              </a:rPr>
              <a:t>queueempty</a:t>
            </a:r>
            <a:r>
              <a:rPr lang="en-US" b="0" dirty="0">
                <a:solidFill>
                  <a:schemeClr val="tx1"/>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dirty="0">
                <a:solidFill>
                  <a:srgbClr val="7030A0"/>
                </a:solidFill>
                <a:latin typeface="Consolas" panose="020B0609020204030204" pitchFamily="49" charset="0"/>
              </a:rPr>
              <a:t>else</a:t>
            </a:r>
          </a:p>
          <a:p>
            <a:r>
              <a:rPr lang="en-US" b="0" dirty="0">
                <a:solidFill>
                  <a:srgbClr val="CCCCCC"/>
                </a:solidFill>
                <a:effectLst/>
                <a:latin typeface="Consolas" panose="020B0609020204030204" pitchFamily="49" charset="0"/>
              </a:rPr>
              <a:t>        </a:t>
            </a:r>
            <a:r>
              <a:rPr lang="en-US" b="0" dirty="0">
                <a:solidFill>
                  <a:srgbClr val="7030A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dirty="0">
                <a:solidFill>
                  <a:srgbClr val="002060"/>
                </a:solidFill>
                <a:latin typeface="Consolas" panose="020B0609020204030204" pitchFamily="49" charset="0"/>
              </a:rPr>
              <a:t>queue</a:t>
            </a:r>
            <a:r>
              <a:rPr lang="en-US" b="0" dirty="0">
                <a:solidFill>
                  <a:srgbClr val="9CDCFE"/>
                </a:solidFill>
                <a:effectLst/>
                <a:latin typeface="Consolas" panose="020B0609020204030204" pitchFamily="49" charset="0"/>
              </a:rPr>
              <a:t> </a:t>
            </a:r>
            <a:r>
              <a:rPr lang="en-US" b="0" dirty="0">
                <a:solidFill>
                  <a:schemeClr val="tx1"/>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dirty="0">
                <a:solidFill>
                  <a:srgbClr val="002060"/>
                </a:solidFill>
                <a:latin typeface="Consolas" panose="020B0609020204030204" pitchFamily="49" charset="0"/>
              </a:rPr>
              <a:t>items</a:t>
            </a:r>
            <a:r>
              <a:rPr lang="en-US" b="0" dirty="0">
                <a:solidFill>
                  <a:schemeClr val="tx1"/>
                </a:solidFill>
                <a:effectLst/>
                <a:latin typeface="Consolas" panose="020B0609020204030204" pitchFamily="49" charset="0"/>
              </a:rPr>
              <a:t>[</a:t>
            </a:r>
            <a:r>
              <a:rPr lang="en-US" dirty="0">
                <a:solidFill>
                  <a:srgbClr val="002060"/>
                </a:solidFill>
                <a:latin typeface="Consolas" panose="020B0609020204030204" pitchFamily="49" charset="0"/>
              </a:rPr>
              <a:t>queue</a:t>
            </a:r>
            <a:r>
              <a:rPr lang="en-US" dirty="0">
                <a:solidFill>
                  <a:schemeClr val="tx1"/>
                </a:solidFill>
                <a:latin typeface="Consolas" panose="020B0609020204030204" pitchFamily="49" charset="0"/>
              </a:rPr>
              <a:t>-</a:t>
            </a:r>
            <a:r>
              <a:rPr lang="en-US" b="0" dirty="0">
                <a:solidFill>
                  <a:schemeClr val="tx1"/>
                </a:solidFill>
                <a:effectLst/>
                <a:latin typeface="Consolas" panose="020B0609020204030204" pitchFamily="49" charset="0"/>
              </a:rPr>
              <a:t>&gt;</a:t>
            </a:r>
            <a:r>
              <a:rPr lang="en-US" b="0" dirty="0">
                <a:solidFill>
                  <a:srgbClr val="002060"/>
                </a:solidFill>
                <a:effectLst/>
                <a:latin typeface="Consolas" panose="020B0609020204030204" pitchFamily="49" charset="0"/>
              </a:rPr>
              <a:t>front</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a:t>
            </a:r>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3073680416"/>
      </p:ext>
    </p:extLst>
  </p:cSld>
  <p:clrMapOvr>
    <a:masterClrMapping/>
  </p:clrMapOvr>
</p:sld>
</file>

<file path=ppt/theme/theme1.xml><?xml version="1.0" encoding="utf-8"?>
<a:theme xmlns:a="http://schemas.openxmlformats.org/drawingml/2006/main" name="introalgsds">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introalgs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lnDef>
  </a:objectDefaults>
  <a:extraClrSchemeLst>
    <a:extraClrScheme>
      <a:clrScheme name="introalgsd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introalgsd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introalgsd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algsds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introalgsds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introalgsds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introalgsds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HD:Users:wayne:Documents:cos226-f05:introalgsds.pot</Template>
  <TotalTime>4996</TotalTime>
  <Words>1268</Words>
  <Application>Microsoft Office PowerPoint</Application>
  <PresentationFormat>On-screen Show (4:3)</PresentationFormat>
  <Paragraphs>255</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Adobe Arabic</vt:lpstr>
      <vt:lpstr>Arial</vt:lpstr>
      <vt:lpstr>Book Antiqua</vt:lpstr>
      <vt:lpstr>Cambria Math</vt:lpstr>
      <vt:lpstr>Comic Sans MS</vt:lpstr>
      <vt:lpstr>Consolas</vt:lpstr>
      <vt:lpstr>Monotype Sorts</vt:lpstr>
      <vt:lpstr>Wingdings</vt:lpstr>
      <vt:lpstr>introalgsds</vt:lpstr>
      <vt:lpstr>جلسه چهارم ساختمان داده پشته</vt:lpstr>
      <vt:lpstr>اهداف کلی فصل</vt:lpstr>
      <vt:lpstr>مقدمه</vt:lpstr>
      <vt:lpstr>نوع داده انتزاعی صف</vt:lpstr>
      <vt:lpstr>نوع داده انتزاعی صف</vt:lpstr>
      <vt:lpstr>پیاده سازی عملگرهای صف</vt:lpstr>
      <vt:lpstr>PowerPoint Presentation</vt:lpstr>
      <vt:lpstr>پیاده سازی تابع اضافه کردن یک عنصر به صف:</vt:lpstr>
      <vt:lpstr>پیاده سازی تابع حذف کردن یک عنصر از صف:</vt:lpstr>
      <vt:lpstr>PowerPoint Presentation</vt:lpstr>
      <vt:lpstr>PowerPoint Presentation</vt:lpstr>
      <vt:lpstr>PowerPoint Presentation</vt:lpstr>
      <vt:lpstr>تحلیل پیچیدگی زمانی</vt:lpstr>
      <vt:lpstr>صف حلقوی</vt:lpstr>
      <vt:lpstr>PowerPoint Presentation</vt:lpstr>
      <vt:lpstr>PowerPoint Presentation</vt:lpstr>
      <vt:lpstr>پیاده سازی تابع اضافه کردن یک عنصر به صف حلقوی</vt:lpstr>
      <vt:lpstr>پیاده سازی تابع حذف کردن یک عنصر از صف حلقوی</vt:lpstr>
      <vt:lpstr>PowerPoint Presentation</vt:lpstr>
    </vt:vector>
  </TitlesOfParts>
  <Manager/>
  <Company>Princeton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Insertion Sort</dc:title>
  <dc:subject/>
  <dc:creator>Kevin Wayne</dc:creator>
  <cp:keywords/>
  <dc:description/>
  <cp:lastModifiedBy>sepand</cp:lastModifiedBy>
  <cp:revision>500</cp:revision>
  <dcterms:created xsi:type="dcterms:W3CDTF">2010-03-25T13:40:02Z</dcterms:created>
  <dcterms:modified xsi:type="dcterms:W3CDTF">2024-10-31T13:53:28Z</dcterms:modified>
  <cp:category/>
</cp:coreProperties>
</file>