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9"/>
  </p:notesMasterIdLst>
  <p:handoutMasterIdLst>
    <p:handoutMasterId r:id="rId50"/>
  </p:handoutMasterIdLst>
  <p:sldIdLst>
    <p:sldId id="346" r:id="rId2"/>
    <p:sldId id="347" r:id="rId3"/>
    <p:sldId id="348" r:id="rId4"/>
    <p:sldId id="349" r:id="rId5"/>
    <p:sldId id="350" r:id="rId6"/>
    <p:sldId id="351" r:id="rId7"/>
    <p:sldId id="352" r:id="rId8"/>
    <p:sldId id="353" r:id="rId9"/>
    <p:sldId id="355" r:id="rId10"/>
    <p:sldId id="354" r:id="rId11"/>
    <p:sldId id="356" r:id="rId12"/>
    <p:sldId id="357" r:id="rId13"/>
    <p:sldId id="358" r:id="rId14"/>
    <p:sldId id="359" r:id="rId15"/>
    <p:sldId id="360" r:id="rId16"/>
    <p:sldId id="361" r:id="rId17"/>
    <p:sldId id="363" r:id="rId18"/>
    <p:sldId id="362"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Comic Sans MS" charset="0"/>
        <a:ea typeface="+mn-ea"/>
        <a:cs typeface="+mn-cs"/>
      </a:defRPr>
    </a:lvl1pPr>
    <a:lvl2pPr marL="457200" algn="l" rtl="0" eaLnBrk="0" fontAlgn="base" hangingPunct="0">
      <a:spcBef>
        <a:spcPct val="0"/>
      </a:spcBef>
      <a:spcAft>
        <a:spcPct val="0"/>
      </a:spcAft>
      <a:defRPr kumimoji="1" kern="1200">
        <a:solidFill>
          <a:schemeClr val="tx1"/>
        </a:solidFill>
        <a:latin typeface="Comic Sans MS" charset="0"/>
        <a:ea typeface="+mn-ea"/>
        <a:cs typeface="+mn-cs"/>
      </a:defRPr>
    </a:lvl2pPr>
    <a:lvl3pPr marL="914400" algn="l" rtl="0" eaLnBrk="0" fontAlgn="base" hangingPunct="0">
      <a:spcBef>
        <a:spcPct val="0"/>
      </a:spcBef>
      <a:spcAft>
        <a:spcPct val="0"/>
      </a:spcAft>
      <a:defRPr kumimoji="1" kern="1200">
        <a:solidFill>
          <a:schemeClr val="tx1"/>
        </a:solidFill>
        <a:latin typeface="Comic Sans MS" charset="0"/>
        <a:ea typeface="+mn-ea"/>
        <a:cs typeface="+mn-cs"/>
      </a:defRPr>
    </a:lvl3pPr>
    <a:lvl4pPr marL="1371600" algn="l" rtl="0" eaLnBrk="0" fontAlgn="base" hangingPunct="0">
      <a:spcBef>
        <a:spcPct val="0"/>
      </a:spcBef>
      <a:spcAft>
        <a:spcPct val="0"/>
      </a:spcAft>
      <a:defRPr kumimoji="1" kern="1200">
        <a:solidFill>
          <a:schemeClr val="tx1"/>
        </a:solidFill>
        <a:latin typeface="Comic Sans MS" charset="0"/>
        <a:ea typeface="+mn-ea"/>
        <a:cs typeface="+mn-cs"/>
      </a:defRPr>
    </a:lvl4pPr>
    <a:lvl5pPr marL="1828800" algn="l" rtl="0" eaLnBrk="0" fontAlgn="base" hangingPunct="0">
      <a:spcBef>
        <a:spcPct val="0"/>
      </a:spcBef>
      <a:spcAft>
        <a:spcPct val="0"/>
      </a:spcAft>
      <a:defRPr kumimoji="1" kern="1200">
        <a:solidFill>
          <a:schemeClr val="tx1"/>
        </a:solidFill>
        <a:latin typeface="Comic Sans MS" charset="0"/>
        <a:ea typeface="+mn-ea"/>
        <a:cs typeface="+mn-cs"/>
      </a:defRPr>
    </a:lvl5pPr>
    <a:lvl6pPr marL="2286000" algn="l" defTabSz="457200" rtl="0" eaLnBrk="1" latinLnBrk="0" hangingPunct="1">
      <a:defRPr kumimoji="1" kern="1200">
        <a:solidFill>
          <a:schemeClr val="tx1"/>
        </a:solidFill>
        <a:latin typeface="Comic Sans MS" charset="0"/>
        <a:ea typeface="+mn-ea"/>
        <a:cs typeface="+mn-cs"/>
      </a:defRPr>
    </a:lvl6pPr>
    <a:lvl7pPr marL="2743200" algn="l" defTabSz="457200" rtl="0" eaLnBrk="1" latinLnBrk="0" hangingPunct="1">
      <a:defRPr kumimoji="1" kern="1200">
        <a:solidFill>
          <a:schemeClr val="tx1"/>
        </a:solidFill>
        <a:latin typeface="Comic Sans MS" charset="0"/>
        <a:ea typeface="+mn-ea"/>
        <a:cs typeface="+mn-cs"/>
      </a:defRPr>
    </a:lvl7pPr>
    <a:lvl8pPr marL="3200400" algn="l" defTabSz="457200" rtl="0" eaLnBrk="1" latinLnBrk="0" hangingPunct="1">
      <a:defRPr kumimoji="1" kern="1200">
        <a:solidFill>
          <a:schemeClr val="tx1"/>
        </a:solidFill>
        <a:latin typeface="Comic Sans MS" charset="0"/>
        <a:ea typeface="+mn-ea"/>
        <a:cs typeface="+mn-cs"/>
      </a:defRPr>
    </a:lvl8pPr>
    <a:lvl9pPr marL="3657600" algn="l" defTabSz="457200" rtl="0" eaLnBrk="1" latinLnBrk="0" hangingPunct="1">
      <a:defRPr kumimoji="1" kern="1200">
        <a:solidFill>
          <a:schemeClr val="tx1"/>
        </a:solidFill>
        <a:latin typeface="Comic Sans M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89F7"/>
    <a:srgbClr val="006600"/>
    <a:srgbClr val="009999"/>
    <a:srgbClr val="AAE571"/>
    <a:srgbClr val="FFCE3C"/>
    <a:srgbClr val="7CEB99"/>
    <a:srgbClr val="C5D3FF"/>
    <a:srgbClr val="008080"/>
    <a:srgbClr val="9900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1489" autoAdjust="0"/>
  </p:normalViewPr>
  <p:slideViewPr>
    <p:cSldViewPr>
      <p:cViewPr>
        <p:scale>
          <a:sx n="90" d="100"/>
          <a:sy n="90" d="100"/>
        </p:scale>
        <p:origin x="426"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F2BED889-5080-684D-9887-B8BC3FC85C0B}" type="datetime1">
              <a:rPr lang="en-US"/>
              <a:pPr/>
              <a:t>10/10/2024</a:t>
            </a:fld>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B437373F-8915-F44B-BB20-431A0B02CEA1}"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0" sz="1200"/>
            </a:lvl1pPr>
          </a:lstStyle>
          <a:p>
            <a:endParaRPr lang="en-US"/>
          </a:p>
        </p:txBody>
      </p:sp>
      <p:sp>
        <p:nvSpPr>
          <p:cNvPr id="2057" name="Rectangle 9"/>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9" name="Rectangle 11"/>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0" sz="1200"/>
            </a:lvl1pPr>
          </a:lstStyle>
          <a:p>
            <a:fld id="{C9DD46D2-1116-B240-AED9-0B31FBAB8AFE}" type="datetime1">
              <a:rPr lang="en-US"/>
              <a:pPr/>
              <a:t>10/10/2024</a:t>
            </a:fld>
            <a:endParaRPr lang="en-US"/>
          </a:p>
        </p:txBody>
      </p:sp>
      <p:sp>
        <p:nvSpPr>
          <p:cNvPr id="2060" name="Rectangle 12"/>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0" sz="1200"/>
            </a:lvl1pPr>
          </a:lstStyle>
          <a:p>
            <a:endParaRPr lang="en-US"/>
          </a:p>
        </p:txBody>
      </p:sp>
      <p:sp>
        <p:nvSpPr>
          <p:cNvPr id="2061" name="Rectangle 13"/>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0" sz="1200"/>
            </a:lvl1pPr>
          </a:lstStyle>
          <a:p>
            <a:fld id="{6CA0E5B9-188A-B34A-9DC9-46A22C0353F2}" type="slidenum">
              <a:rPr lang="en-US"/>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Comic Sans MS"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10/10/2024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19</a:t>
            </a:fld>
            <a:endParaRPr lang="en-US"/>
          </a:p>
        </p:txBody>
      </p:sp>
    </p:spTree>
    <p:extLst>
      <p:ext uri="{BB962C8B-B14F-4D97-AF65-F5344CB8AC3E}">
        <p14:creationId xmlns:p14="http://schemas.microsoft.com/office/powerpoint/2010/main" val="234587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10/10/2024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39</a:t>
            </a:fld>
            <a:endParaRPr lang="en-US"/>
          </a:p>
        </p:txBody>
      </p:sp>
    </p:spTree>
    <p:extLst>
      <p:ext uri="{BB962C8B-B14F-4D97-AF65-F5344CB8AC3E}">
        <p14:creationId xmlns:p14="http://schemas.microsoft.com/office/powerpoint/2010/main" val="906645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C9DD46D2-1116-B240-AED9-0B31FBAB8AFE}" type="datetime1">
              <a:rPr lang="en-US" smtClean="0"/>
              <a:pPr/>
              <a:t>10/10/2024</a:t>
            </a:fld>
            <a:endParaRPr lang="en-US"/>
          </a:p>
        </p:txBody>
      </p:sp>
      <p:sp>
        <p:nvSpPr>
          <p:cNvPr id="5" name="Slide Number Placeholder 4"/>
          <p:cNvSpPr>
            <a:spLocks noGrp="1"/>
          </p:cNvSpPr>
          <p:nvPr>
            <p:ph type="sldNum" sz="quarter" idx="5"/>
          </p:nvPr>
        </p:nvSpPr>
        <p:spPr/>
        <p:txBody>
          <a:bodyPr/>
          <a:lstStyle/>
          <a:p>
            <a:fld id="{6CA0E5B9-188A-B34A-9DC9-46A22C0353F2}" type="slidenum">
              <a:rPr lang="en-US" smtClean="0"/>
              <a:pPr/>
              <a:t>47</a:t>
            </a:fld>
            <a:endParaRPr lang="en-US"/>
          </a:p>
        </p:txBody>
      </p:sp>
    </p:spTree>
    <p:extLst>
      <p:ext uri="{BB962C8B-B14F-4D97-AF65-F5344CB8AC3E}">
        <p14:creationId xmlns:p14="http://schemas.microsoft.com/office/powerpoint/2010/main" val="425401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4883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p:spPr>
        <p:txBody>
          <a:bodyPr>
            <a:prstTxWarp prst="textNoShape">
              <a:avLst/>
            </a:prstTxWarp>
          </a:bodyPr>
          <a:lstStyle/>
          <a:p>
            <a:endParaRPr lang="en-US"/>
          </a:p>
        </p:txBody>
      </p:sp>
      <p:sp>
        <p:nvSpPr>
          <p:cNvPr id="248835"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chemeClr val="folHlink"/>
                </a:solidFill>
              </a:defRPr>
            </a:lvl1pPr>
          </a:lstStyle>
          <a:p>
            <a:r>
              <a:rPr lang="en-US"/>
              <a:t>Click to edit Master title style</a:t>
            </a:r>
          </a:p>
        </p:txBody>
      </p:sp>
      <p:sp>
        <p:nvSpPr>
          <p:cNvPr id="248836" name="Text Box 4"/>
          <p:cNvSpPr txBox="1">
            <a:spLocks noChangeArrowheads="1"/>
          </p:cNvSpPr>
          <p:nvPr/>
        </p:nvSpPr>
        <p:spPr bwMode="auto">
          <a:xfrm>
            <a:off x="0" y="6613525"/>
            <a:ext cx="9144000" cy="269875"/>
          </a:xfrm>
          <a:prstGeom prst="rect">
            <a:avLst/>
          </a:prstGeom>
          <a:noFill/>
          <a:ln w="15875">
            <a:noFill/>
            <a:miter lim="800000"/>
            <a:headEnd/>
            <a:tailEnd/>
          </a:ln>
          <a:effectLst/>
        </p:spPr>
        <p:txBody>
          <a:bodyPr lIns="92075" tIns="46038" rIns="92075" bIns="46038">
            <a:prstTxWarp prst="textNoShape">
              <a:avLst/>
            </a:prstTxWarp>
            <a:spAutoFit/>
          </a:bodyPr>
          <a:lstStyle/>
          <a:p>
            <a:pPr algn="ctr">
              <a:spcBef>
                <a:spcPct val="50000"/>
              </a:spcBef>
            </a:pPr>
            <a:r>
              <a:rPr lang="en-US" sz="1000"/>
              <a:t>Robert Sedgewick and Kevin Wayne   •   Copyright © 2005   •   http://www.Princeton.EDU/~cos226</a:t>
            </a:r>
          </a:p>
        </p:txBody>
      </p:sp>
      <p:sp>
        <p:nvSpPr>
          <p:cNvPr id="248837" name="Rectangle 5"/>
          <p:cNvSpPr>
            <a:spLocks noGrp="1" noChangeArrowheads="1"/>
          </p:cNvSpPr>
          <p:nvPr>
            <p:ph type="subTitle" sz="quarter" idx="1"/>
          </p:nvPr>
        </p:nvSpPr>
        <p:spPr>
          <a:xfrm>
            <a:off x="1220788" y="2671763"/>
            <a:ext cx="7162800" cy="3094037"/>
          </a:xfrm>
          <a:ln>
            <a:tailEnd type="none" w="sm" len="sm"/>
          </a:ln>
        </p:spPr>
        <p:txBody>
          <a:bodyPr/>
          <a:lstStyle>
            <a:lvl1pPr defTabSz="915988">
              <a:defRPr sz="16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48F1877E-47F0-5847-A0A3-B890D0DCCC7D}" type="slidenum">
              <a:rPr lang="en-US"/>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D026A786-1767-1B43-A3B1-ADF6A749B269}" type="slidenum">
              <a:rPr lang="en-US"/>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smtClean="0"/>
            </a:lvl1pPr>
          </a:lstStyle>
          <a:p>
            <a:fld id="{BB936EA6-75EA-BC43-847D-098704264B3C}" type="slidenum">
              <a:rPr lang="en-US"/>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647D5AB-2C4A-0042-B742-ECEDA9791599}" type="slidenum">
              <a:rPr lang="en-US"/>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smtClean="0"/>
            </a:lvl1pPr>
          </a:lstStyle>
          <a:p>
            <a:fld id="{C7652E08-095B-B04D-B4B8-A038E23233F1}" type="slidenum">
              <a:rPr lang="en-US"/>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smtClean="0"/>
            </a:lvl1pPr>
          </a:lstStyle>
          <a:p>
            <a:fld id="{6B72AB01-F6AD-1E45-B24B-1D3ADFEBA590}" type="slidenum">
              <a:rPr lang="en-US"/>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mtClean="0"/>
            </a:lvl1pPr>
          </a:lstStyle>
          <a:p>
            <a:fld id="{76F1A4EE-9816-5E48-B698-2298DEB4C544}" type="slidenum">
              <a:rPr lang="en-US"/>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7AF460F0-8797-A144-A3AD-0257E43C4C05}" type="slidenum">
              <a:rPr lang="en-US"/>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A65E4EFC-2F9D-6E47-AE63-E6A54B8C0C2F}" type="slidenum">
              <a:rPr lang="en-US"/>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5D6CD6A-1CF3-6A4B-AAE1-73DCAE687144}" type="slidenum">
              <a:rPr lang="en-US"/>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bwMode="auto">
          <a:xfrm>
            <a:off x="0" y="152400"/>
            <a:ext cx="9144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47811" name="Rectangle 3"/>
          <p:cNvSpPr>
            <a:spLocks noGrp="1" noChangeArrowheads="1"/>
          </p:cNvSpPr>
          <p:nvPr>
            <p:ph type="body" idx="1"/>
          </p:nvPr>
        </p:nvSpPr>
        <p:spPr bwMode="auto">
          <a:xfrm>
            <a:off x="609600" y="914400"/>
            <a:ext cx="7848600" cy="5410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7812" name="Rectangle 4"/>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800"/>
            </a:lvl1pPr>
          </a:lstStyle>
          <a:p>
            <a:fld id="{2B64A297-A5DD-5C44-9BF5-BA795E4CC960}"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charset="0"/>
        </a:defRPr>
      </a:lvl2pPr>
      <a:lvl3pPr algn="ctr" rtl="0" eaLnBrk="0" fontAlgn="base" hangingPunct="0">
        <a:lnSpc>
          <a:spcPct val="70000"/>
        </a:lnSpc>
        <a:spcBef>
          <a:spcPct val="0"/>
        </a:spcBef>
        <a:spcAft>
          <a:spcPct val="0"/>
        </a:spcAft>
        <a:defRPr kumimoji="1" sz="2000">
          <a:solidFill>
            <a:schemeClr val="hlink"/>
          </a:solidFill>
          <a:latin typeface="Comic Sans MS" charset="0"/>
        </a:defRPr>
      </a:lvl3pPr>
      <a:lvl4pPr algn="ctr" rtl="0" eaLnBrk="0" fontAlgn="base" hangingPunct="0">
        <a:lnSpc>
          <a:spcPct val="70000"/>
        </a:lnSpc>
        <a:spcBef>
          <a:spcPct val="0"/>
        </a:spcBef>
        <a:spcAft>
          <a:spcPct val="0"/>
        </a:spcAft>
        <a:defRPr kumimoji="1" sz="2000">
          <a:solidFill>
            <a:schemeClr val="hlink"/>
          </a:solidFill>
          <a:latin typeface="Comic Sans MS" charset="0"/>
        </a:defRPr>
      </a:lvl4pPr>
      <a:lvl5pPr algn="ctr" rtl="0" eaLnBrk="0" fontAlgn="base" hangingPunct="0">
        <a:lnSpc>
          <a:spcPct val="70000"/>
        </a:lnSpc>
        <a:spcBef>
          <a:spcPct val="0"/>
        </a:spcBef>
        <a:spcAft>
          <a:spcPct val="0"/>
        </a:spcAft>
        <a:defRPr kumimoji="1" sz="2000">
          <a:solidFill>
            <a:schemeClr val="hlink"/>
          </a:solidFill>
          <a:latin typeface="Comic Sans MS"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charset="0"/>
        </a:defRPr>
      </a:lvl9pPr>
    </p:titleStyle>
    <p:body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dope-vector-gap-buffer-arrays/" TargetMode="External"/><Relationship Id="rId2" Type="http://schemas.openxmlformats.org/officeDocument/2006/relationships/hyperlink" Target="https://jcsites.juniata.edu/faculty/rhodes/lt/arrays.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82BE-0248-501A-91C0-47D699696DC5}"/>
              </a:ext>
            </a:extLst>
          </p:cNvPr>
          <p:cNvSpPr>
            <a:spLocks noGrp="1"/>
          </p:cNvSpPr>
          <p:nvPr>
            <p:ph type="title"/>
          </p:nvPr>
        </p:nvSpPr>
        <p:spPr/>
        <p:txBody>
          <a:bodyPr/>
          <a:lstStyle/>
          <a:p>
            <a:r>
              <a:rPr lang="fa-IR" dirty="0"/>
              <a:t>جلسه سوم ساختار داده های آرایه</a:t>
            </a:r>
            <a:endParaRPr lang="en-US" dirty="0"/>
          </a:p>
        </p:txBody>
      </p:sp>
      <p:sp>
        <p:nvSpPr>
          <p:cNvPr id="3" name="Content Placeholder 2">
            <a:extLst>
              <a:ext uri="{FF2B5EF4-FFF2-40B4-BE49-F238E27FC236}">
                <a16:creationId xmlns:a16="http://schemas.microsoft.com/office/drawing/2014/main" id="{3D6AAADE-95CA-ED1C-A97B-0FF919EB6956}"/>
              </a:ext>
            </a:extLst>
          </p:cNvPr>
          <p:cNvSpPr>
            <a:spLocks noGrp="1"/>
          </p:cNvSpPr>
          <p:nvPr>
            <p:ph idx="1"/>
          </p:nvPr>
        </p:nvSpPr>
        <p:spPr/>
        <p:txBody>
          <a:bodyPr/>
          <a:lstStyle/>
          <a:p>
            <a:r>
              <a:rPr lang="fa-IR" dirty="0"/>
              <a:t>تدریس : سهراب خان بدر</a:t>
            </a:r>
            <a:endParaRPr lang="en-US" dirty="0"/>
          </a:p>
        </p:txBody>
      </p:sp>
      <p:sp>
        <p:nvSpPr>
          <p:cNvPr id="4" name="Slide Number Placeholder 3">
            <a:extLst>
              <a:ext uri="{FF2B5EF4-FFF2-40B4-BE49-F238E27FC236}">
                <a16:creationId xmlns:a16="http://schemas.microsoft.com/office/drawing/2014/main" id="{73633E96-1FBC-E84B-121C-C2AAAF23111C}"/>
              </a:ext>
            </a:extLst>
          </p:cNvPr>
          <p:cNvSpPr>
            <a:spLocks noGrp="1"/>
          </p:cNvSpPr>
          <p:nvPr>
            <p:ph type="sldNum" sz="quarter" idx="10"/>
          </p:nvPr>
        </p:nvSpPr>
        <p:spPr/>
        <p:txBody>
          <a:bodyPr/>
          <a:lstStyle/>
          <a:p>
            <a:fld id="{BB936EA6-75EA-BC43-847D-098704264B3C}" type="slidenum">
              <a:rPr lang="en-US" smtClean="0"/>
              <a:pPr/>
              <a:t>1</a:t>
            </a:fld>
            <a:endParaRPr lang="en-US" sz="1400"/>
          </a:p>
        </p:txBody>
      </p:sp>
    </p:spTree>
    <p:extLst>
      <p:ext uri="{BB962C8B-B14F-4D97-AF65-F5344CB8AC3E}">
        <p14:creationId xmlns:p14="http://schemas.microsoft.com/office/powerpoint/2010/main" val="85337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1240-E167-66FB-8D8D-BF1115F2784B}"/>
              </a:ext>
            </a:extLst>
          </p:cNvPr>
          <p:cNvSpPr>
            <a:spLocks noGrp="1"/>
          </p:cNvSpPr>
          <p:nvPr>
            <p:ph type="title"/>
          </p:nvPr>
        </p:nvSpPr>
        <p:spPr/>
        <p:txBody>
          <a:bodyPr/>
          <a:lstStyle/>
          <a:p>
            <a:r>
              <a:rPr lang="fa-IR" dirty="0"/>
              <a:t>نمایش آرایه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F45A40-F620-9B26-F19B-B2D60FE51D2E}"/>
                  </a:ext>
                </a:extLst>
              </p:cNvPr>
              <p:cNvSpPr>
                <a:spLocks noGrp="1"/>
              </p:cNvSpPr>
              <p:nvPr>
                <p:ph idx="1"/>
              </p:nvPr>
            </p:nvSpPr>
            <p:spPr/>
            <p:txBody>
              <a:bodyPr/>
              <a:lstStyle/>
              <a:p>
                <a:pPr algn="r" rtl="1"/>
                <a:r>
                  <a:rPr lang="fa-IR" dirty="0"/>
                  <a:t>در این بخش میخواهیم طریقه نمایش آرایه یک بعدی را در حافظه، نمایش دهیم و نحوه قرار گیری عناصر در آرایه را درک کنیم. دستور زیر را در نظر بگیرید:</a:t>
                </a:r>
              </a:p>
              <a:p>
                <a:pPr algn="l"/>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𝑓𝑙𝑜𝑎𝑡</m:t>
                      </m:r>
                      <m:r>
                        <a:rPr lang="en-US" b="0" i="1" smtClean="0">
                          <a:latin typeface="Cambria Math" panose="02040503050406030204" pitchFamily="18" charset="0"/>
                        </a:rPr>
                        <m:t> </m:t>
                      </m:r>
                      <m:r>
                        <a:rPr lang="en-US" b="0" i="1" smtClean="0">
                          <a:latin typeface="Cambria Math" panose="02040503050406030204" pitchFamily="18" charset="0"/>
                        </a:rPr>
                        <m:t>𝑎</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m:oMathPara>
                </a14:m>
                <a:endParaRPr lang="en-US" dirty="0"/>
              </a:p>
              <a:p>
                <a:pPr algn="r" rtl="1"/>
                <a:r>
                  <a:rPr lang="fa-IR" dirty="0"/>
                  <a:t>این دستور 10محل متوالی حافظه را تخصیص می دهد که در هر محل میتوان یک مقدار اعشاری ذخیره کرد. آدرس اولین محل، آدرس پایه نام دارد و با </a:t>
                </a:r>
                <a:r>
                  <a:rPr lang="en-US" dirty="0"/>
                  <a:t>Base(a)</a:t>
                </a:r>
                <a:r>
                  <a:rPr lang="fa-IR" dirty="0"/>
                  <a:t> مشخص میشود با فرض این که هر مقدار اعشاری چهار بایت از فضای حافظه را اشغال کند، در این صورت اولین عنصر آرایه </a:t>
                </a:r>
                <a:r>
                  <a:rPr lang="en-US" dirty="0"/>
                  <a:t>a[0]</a:t>
                </a:r>
                <a:r>
                  <a:rPr lang="fa-IR" dirty="0"/>
                  <a:t> با شروع از آدرس </a:t>
                </a:r>
                <a:r>
                  <a:rPr lang="en-US" dirty="0"/>
                  <a:t>Base(a)</a:t>
                </a:r>
                <a:r>
                  <a:rPr lang="fa-IR" dirty="0"/>
                  <a:t> در چهار بایت از حافظه ذخیره می شود و عنصر </a:t>
                </a:r>
                <a:r>
                  <a:rPr lang="en-US" dirty="0"/>
                  <a:t>a[1]</a:t>
                </a:r>
                <a:r>
                  <a:rPr lang="fa-IR" dirty="0"/>
                  <a:t> با شروع از آدرس </a:t>
                </a:r>
                <a:r>
                  <a:rPr lang="en-US" dirty="0"/>
                  <a:t>Base(a)+4</a:t>
                </a:r>
                <a:r>
                  <a:rPr lang="fa-IR" dirty="0"/>
                  <a:t> در چهار بایت بعدی ذخیره می شود.</a:t>
                </a:r>
              </a:p>
              <a:p>
                <a:pPr algn="r" rtl="1"/>
                <a:r>
                  <a:rPr lang="fa-IR" dirty="0"/>
                  <a:t>به طور کلی اگر هر عنصر از آرایه با نام </a:t>
                </a:r>
                <a:r>
                  <a:rPr lang="en-US" dirty="0"/>
                  <a:t>a</a:t>
                </a:r>
                <a:r>
                  <a:rPr lang="fa-IR" dirty="0"/>
                  <a:t> به اندازه </a:t>
                </a:r>
                <a:r>
                  <a:rPr lang="en-US" dirty="0"/>
                  <a:t>size</a:t>
                </a:r>
                <a:r>
                  <a:rPr lang="fa-IR" dirty="0"/>
                  <a:t> بایت فضا اشغال کند، محل عنصر </a:t>
                </a:r>
                <a:r>
                  <a:rPr lang="en-US" dirty="0" err="1"/>
                  <a:t>i</a:t>
                </a:r>
                <a:r>
                  <a:rPr lang="fa-IR" dirty="0"/>
                  <a:t> ام به صورت زیر محاسبه میشود:</a:t>
                </a:r>
              </a:p>
              <a:p>
                <a:pPr algn="l"/>
                <a14:m>
                  <m:oMathPara xmlns:m="http://schemas.openxmlformats.org/officeDocument/2006/math">
                    <m:oMathParaPr>
                      <m:jc m:val="left"/>
                    </m:oMathParaPr>
                    <m:oMath xmlns:m="http://schemas.openxmlformats.org/officeDocument/2006/math">
                      <m:r>
                        <a:rPr lang="en-US" b="1" i="1" smtClean="0">
                          <a:effectLst>
                            <a:outerShdw blurRad="38100" dist="38100" dir="2700000" algn="tl">
                              <a:srgbClr val="000000">
                                <a:alpha val="43137"/>
                              </a:srgbClr>
                            </a:outerShdw>
                          </a:effectLst>
                          <a:latin typeface="Cambria Math" panose="02040503050406030204" pitchFamily="18" charset="0"/>
                        </a:rPr>
                        <m:t>𝑳𝒐𝒄</m:t>
                      </m:r>
                      <m:d>
                        <m:dPr>
                          <m:ctrlPr>
                            <a:rPr lang="en-US" b="1" i="1" smtClean="0">
                              <a:effectLst>
                                <a:outerShdw blurRad="38100" dist="38100" dir="2700000" algn="tl">
                                  <a:srgbClr val="000000">
                                    <a:alpha val="43137"/>
                                  </a:srgbClr>
                                </a:outerShdw>
                              </a:effectLst>
                              <a:latin typeface="Cambria Math" panose="02040503050406030204" pitchFamily="18" charset="0"/>
                            </a:rPr>
                          </m:ctrlPr>
                        </m:dPr>
                        <m:e>
                          <m:r>
                            <a:rPr lang="en-US" b="1" i="1" smtClean="0">
                              <a:effectLst>
                                <a:outerShdw blurRad="38100" dist="38100" dir="2700000" algn="tl">
                                  <a:srgbClr val="000000">
                                    <a:alpha val="43137"/>
                                  </a:srgbClr>
                                </a:outerShdw>
                              </a:effectLst>
                              <a:latin typeface="Cambria Math" panose="02040503050406030204" pitchFamily="18" charset="0"/>
                            </a:rPr>
                            <m:t>𝒊</m:t>
                          </m:r>
                        </m:e>
                      </m:d>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𝑩𝒂𝒔𝒆</m:t>
                      </m:r>
                      <m:d>
                        <m:dPr>
                          <m:ctrlPr>
                            <a:rPr lang="en-US" b="1" i="1" smtClean="0">
                              <a:effectLst>
                                <a:outerShdw blurRad="38100" dist="38100" dir="2700000" algn="tl">
                                  <a:srgbClr val="000000">
                                    <a:alpha val="43137"/>
                                  </a:srgbClr>
                                </a:outerShdw>
                              </a:effectLst>
                              <a:latin typeface="Cambria Math" panose="02040503050406030204" pitchFamily="18" charset="0"/>
                            </a:rPr>
                          </m:ctrlPr>
                        </m:dPr>
                        <m:e>
                          <m:r>
                            <a:rPr lang="en-US" b="1" i="1" smtClean="0">
                              <a:effectLst>
                                <a:outerShdw blurRad="38100" dist="38100" dir="2700000" algn="tl">
                                  <a:srgbClr val="000000">
                                    <a:alpha val="43137"/>
                                  </a:srgbClr>
                                </a:outerShdw>
                              </a:effectLst>
                              <a:latin typeface="Cambria Math" panose="02040503050406030204" pitchFamily="18" charset="0"/>
                            </a:rPr>
                            <m:t>𝒂</m:t>
                          </m:r>
                        </m:e>
                      </m:d>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𝒊</m:t>
                      </m:r>
                      <m:r>
                        <a:rPr lang="en-US" b="1" i="1" smtClean="0">
                          <a:effectLst>
                            <a:outerShdw blurRad="38100" dist="38100" dir="2700000" algn="tl">
                              <a:srgbClr val="000000">
                                <a:alpha val="43137"/>
                              </a:srgbClr>
                            </a:outerShdw>
                          </a:effectLst>
                          <a:latin typeface="Cambria Math" panose="02040503050406030204" pitchFamily="18" charset="0"/>
                        </a:rPr>
                        <m:t>∗</m:t>
                      </m:r>
                      <m:r>
                        <a:rPr lang="en-US" b="1" i="1" smtClean="0">
                          <a:effectLst>
                            <a:outerShdw blurRad="38100" dist="38100" dir="2700000" algn="tl">
                              <a:srgbClr val="000000">
                                <a:alpha val="43137"/>
                              </a:srgbClr>
                            </a:outerShdw>
                          </a:effectLst>
                          <a:latin typeface="Cambria Math" panose="02040503050406030204" pitchFamily="18" charset="0"/>
                        </a:rPr>
                        <m:t>𝒔𝒊𝒛𝒆</m:t>
                      </m:r>
                    </m:oMath>
                  </m:oMathPara>
                </a14:m>
                <a:endParaRPr lang="en-US" b="1" dirty="0">
                  <a:effectLst>
                    <a:outerShdw blurRad="38100" dist="38100" dir="2700000" algn="tl">
                      <a:srgbClr val="000000">
                        <a:alpha val="43137"/>
                      </a:srgbClr>
                    </a:outerShdw>
                  </a:effectLst>
                </a:endParaRPr>
              </a:p>
              <a:p>
                <a:pPr algn="r" rtl="1"/>
                <a:endParaRPr lang="en-US" b="1" dirty="0">
                  <a:effectLst>
                    <a:outerShdw blurRad="38100" dist="38100" dir="2700000" algn="tl">
                      <a:srgbClr val="000000">
                        <a:alpha val="43137"/>
                      </a:srgbClr>
                    </a:outerShdw>
                  </a:effectLst>
                </a:endParaRPr>
              </a:p>
            </p:txBody>
          </p:sp>
        </mc:Choice>
        <mc:Fallback xmlns="">
          <p:sp>
            <p:nvSpPr>
              <p:cNvPr id="3" name="Content Placeholder 2">
                <a:extLst>
                  <a:ext uri="{FF2B5EF4-FFF2-40B4-BE49-F238E27FC236}">
                    <a16:creationId xmlns:a16="http://schemas.microsoft.com/office/drawing/2014/main" id="{22F45A40-F620-9B26-F19B-B2D60FE51D2E}"/>
                  </a:ext>
                </a:extLst>
              </p:cNvPr>
              <p:cNvSpPr>
                <a:spLocks noGrp="1" noRot="1" noChangeAspect="1" noMove="1" noResize="1" noEditPoints="1" noAdjustHandles="1" noChangeArrowheads="1" noChangeShapeType="1" noTextEdit="1"/>
              </p:cNvSpPr>
              <p:nvPr>
                <p:ph idx="1"/>
              </p:nvPr>
            </p:nvSpPr>
            <p:spPr>
              <a:blipFill>
                <a:blip r:embed="rId2"/>
                <a:stretch>
                  <a:fillRect l="-1320" r="-6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26233E-F0BA-3085-3307-B6B7B86B85E2}"/>
              </a:ext>
            </a:extLst>
          </p:cNvPr>
          <p:cNvSpPr>
            <a:spLocks noGrp="1"/>
          </p:cNvSpPr>
          <p:nvPr>
            <p:ph type="sldNum" sz="quarter" idx="10"/>
          </p:nvPr>
        </p:nvSpPr>
        <p:spPr/>
        <p:txBody>
          <a:bodyPr/>
          <a:lstStyle/>
          <a:p>
            <a:fld id="{BB936EA6-75EA-BC43-847D-098704264B3C}" type="slidenum">
              <a:rPr lang="en-US" smtClean="0"/>
              <a:pPr/>
              <a:t>10</a:t>
            </a:fld>
            <a:endParaRPr lang="en-US" sz="1400"/>
          </a:p>
        </p:txBody>
      </p:sp>
    </p:spTree>
    <p:extLst>
      <p:ext uri="{BB962C8B-B14F-4D97-AF65-F5344CB8AC3E}">
        <p14:creationId xmlns:p14="http://schemas.microsoft.com/office/powerpoint/2010/main" val="2631111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28F3A-7C71-3DE2-0792-5E0C478A8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C2E40-483F-7B6A-0222-DDA1407DE098}"/>
              </a:ext>
            </a:extLst>
          </p:cNvPr>
          <p:cNvSpPr>
            <a:spLocks noGrp="1"/>
          </p:cNvSpPr>
          <p:nvPr>
            <p:ph type="title"/>
          </p:nvPr>
        </p:nvSpPr>
        <p:spPr/>
        <p:txBody>
          <a:bodyPr/>
          <a:lstStyle/>
          <a:p>
            <a:r>
              <a:rPr lang="fa-IR" dirty="0"/>
              <a:t>نمایش آرایه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C19263-E6B0-158C-1750-73DCD29B0EB0}"/>
                  </a:ext>
                </a:extLst>
              </p:cNvPr>
              <p:cNvSpPr>
                <a:spLocks noGrp="1"/>
              </p:cNvSpPr>
              <p:nvPr>
                <p:ph idx="1"/>
              </p:nvPr>
            </p:nvSpPr>
            <p:spPr/>
            <p:txBody>
              <a:bodyPr/>
              <a:lstStyle/>
              <a:p>
                <a:pPr algn="r" rtl="1"/>
                <a:r>
                  <a:rPr lang="fa-IR" dirty="0"/>
                  <a:t>مثال </a:t>
                </a:r>
                <a:r>
                  <a:rPr lang="en-US" dirty="0"/>
                  <a:t>2-1</a:t>
                </a:r>
                <a:r>
                  <a:rPr lang="fa-IR" dirty="0"/>
                  <a:t>. فرض کنید آرایه </a:t>
                </a:r>
                <a:r>
                  <a:rPr lang="en-US" dirty="0"/>
                  <a:t>A</a:t>
                </a:r>
                <a:r>
                  <a:rPr lang="fa-IR" dirty="0"/>
                  <a:t> به صورت </a:t>
                </a:r>
                <a:r>
                  <a:rPr lang="en-US" dirty="0"/>
                  <a:t>float A[10]</a:t>
                </a:r>
                <a:r>
                  <a:rPr lang="fa-IR" dirty="0"/>
                  <a:t> تعریف شود و </a:t>
                </a:r>
                <a:r>
                  <a:rPr lang="en-US" dirty="0"/>
                  <a:t>Base (a)</a:t>
                </a:r>
                <a:r>
                  <a:rPr lang="fa-IR" dirty="0"/>
                  <a:t> برابر با 3000 باشد ( یعنی عناصر ای آرایه از خانه 3000 به بعد در حافظه قرار گیرند) و با فرض اینکه هر عدد اعشاری، چهار بایت از حافظه را اشغال کند، آدرس خانه </a:t>
                </a:r>
                <a:r>
                  <a:rPr lang="en-US" dirty="0"/>
                  <a:t>A[7]</a:t>
                </a:r>
                <a:r>
                  <a:rPr lang="fa-IR" dirty="0"/>
                  <a:t> را محاسبه نمایید.</a:t>
                </a:r>
              </a:p>
              <a:p>
                <a:pPr algn="r" rtl="1"/>
                <a:endParaRPr lang="fa-IR" dirty="0"/>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𝐿𝑜𝑐</m:t>
                      </m:r>
                      <m:d>
                        <m:dPr>
                          <m:ctrlPr>
                            <a:rPr lang="en-US" b="0" i="1" smtClean="0">
                              <a:latin typeface="Cambria Math" panose="02040503050406030204" pitchFamily="18" charset="0"/>
                            </a:rPr>
                          </m:ctrlPr>
                        </m:dPr>
                        <m:e>
                          <m:r>
                            <a:rPr lang="en-US" b="0" i="1" smtClean="0">
                              <a:latin typeface="Cambria Math" panose="02040503050406030204" pitchFamily="18" charset="0"/>
                            </a:rPr>
                            <m:t>7</m:t>
                          </m:r>
                        </m:e>
                      </m:d>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𝑠𝑖𝑧𝑒</m:t>
                      </m:r>
                      <m:d>
                        <m:dPr>
                          <m:ctrlPr>
                            <a:rPr lang="en-US" b="0" i="1" smtClean="0">
                              <a:latin typeface="Cambria Math" panose="02040503050406030204" pitchFamily="18" charset="0"/>
                            </a:rPr>
                          </m:ctrlPr>
                        </m:dPr>
                        <m:e>
                          <m:r>
                            <a:rPr lang="en-US" b="0" i="1" smtClean="0">
                              <a:latin typeface="Cambria Math" panose="02040503050406030204" pitchFamily="18" charset="0"/>
                            </a:rPr>
                            <m:t>𝑓𝑙𝑜𝑎𝑡</m:t>
                          </m:r>
                        </m:e>
                      </m:d>
                    </m:oMath>
                  </m:oMathPara>
                </a14:m>
                <a:endParaRPr lang="en-US" b="0" dirty="0"/>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3000</m:t>
                      </m:r>
                      <m:r>
                        <a:rPr lang="en-US" b="0" i="1" smtClean="0">
                          <a:latin typeface="Cambria Math" panose="02040503050406030204" pitchFamily="18" charset="0"/>
                        </a:rPr>
                        <m:t>+</m:t>
                      </m:r>
                      <m:r>
                        <a:rPr lang="en-US" b="0" i="1" smtClean="0">
                          <a:latin typeface="Cambria Math" panose="02040503050406030204" pitchFamily="18" charset="0"/>
                        </a:rPr>
                        <m:t>28</m:t>
                      </m:r>
                      <m:r>
                        <a:rPr lang="en-US" b="0" i="1" smtClean="0">
                          <a:latin typeface="Cambria Math" panose="02040503050406030204" pitchFamily="18" charset="0"/>
                        </a:rPr>
                        <m:t>=</m:t>
                      </m:r>
                      <m:r>
                        <a:rPr lang="en-US" b="0" i="1" smtClean="0">
                          <a:latin typeface="Cambria Math" panose="02040503050406030204" pitchFamily="18" charset="0"/>
                        </a:rPr>
                        <m:t>3028</m:t>
                      </m:r>
                    </m:oMath>
                  </m:oMathPara>
                </a14:m>
                <a:endParaRPr lang="en-US" dirty="0"/>
              </a:p>
              <a:p>
                <a:pPr algn="l"/>
                <a:endParaRPr lang="en-US" dirty="0"/>
              </a:p>
              <a:p>
                <a:pPr algn="r" rtl="1"/>
                <a:r>
                  <a:rPr lang="fa-IR" dirty="0"/>
                  <a:t>آدرس عنصر </a:t>
                </a:r>
                <a:r>
                  <a:rPr lang="en-US" dirty="0"/>
                  <a:t>A[X]</a:t>
                </a:r>
                <a:r>
                  <a:rPr lang="fa-IR" dirty="0"/>
                  <a:t> در یک آرایه یک بعدی که به صورت </a:t>
                </a:r>
                <a:r>
                  <a:rPr lang="en-US" dirty="0"/>
                  <a:t>int array [m]</a:t>
                </a:r>
                <a:r>
                  <a:rPr lang="fa-IR" dirty="0"/>
                  <a:t> تعریف شده کدام است؟ فرض کنید آدرس شروع ذخیره آرایه در حافظه </a:t>
                </a:r>
                <a:r>
                  <a:rPr lang="en-US" dirty="0"/>
                  <a:t>H</a:t>
                </a:r>
                <a:r>
                  <a:rPr lang="fa-IR" dirty="0"/>
                  <a:t> می باشد.</a:t>
                </a:r>
              </a:p>
              <a:p>
                <a:pPr algn="r" rtl="1"/>
                <a:endParaRPr lang="en-US" dirty="0"/>
              </a:p>
            </p:txBody>
          </p:sp>
        </mc:Choice>
        <mc:Fallback xmlns="">
          <p:sp>
            <p:nvSpPr>
              <p:cNvPr id="3" name="Content Placeholder 2">
                <a:extLst>
                  <a:ext uri="{FF2B5EF4-FFF2-40B4-BE49-F238E27FC236}">
                    <a16:creationId xmlns:a16="http://schemas.microsoft.com/office/drawing/2014/main" id="{FAC19263-E6B0-158C-1750-73DCD29B0EB0}"/>
                  </a:ext>
                </a:extLst>
              </p:cNvPr>
              <p:cNvSpPr>
                <a:spLocks noGrp="1" noRot="1" noChangeAspect="1" noMove="1" noResize="1" noEditPoints="1" noAdjustHandles="1" noChangeArrowheads="1" noChangeShapeType="1" noTextEdit="1"/>
              </p:cNvSpPr>
              <p:nvPr>
                <p:ph idx="1"/>
              </p:nvPr>
            </p:nvSpPr>
            <p:spPr>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A8A1B38-4AEE-5B25-18B4-331BD28805DE}"/>
              </a:ext>
            </a:extLst>
          </p:cNvPr>
          <p:cNvSpPr>
            <a:spLocks noGrp="1"/>
          </p:cNvSpPr>
          <p:nvPr>
            <p:ph type="sldNum" sz="quarter" idx="10"/>
          </p:nvPr>
        </p:nvSpPr>
        <p:spPr/>
        <p:txBody>
          <a:bodyPr/>
          <a:lstStyle/>
          <a:p>
            <a:fld id="{BB936EA6-75EA-BC43-847D-098704264B3C}" type="slidenum">
              <a:rPr lang="en-US" smtClean="0"/>
              <a:pPr/>
              <a:t>11</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AD4B563-B505-071D-FC87-E71A6833B3FD}"/>
                  </a:ext>
                </a:extLst>
              </p:cNvPr>
              <p:cNvGraphicFramePr>
                <a:graphicFrameLocks noGrp="1"/>
              </p:cNvGraphicFramePr>
              <p:nvPr>
                <p:extLst>
                  <p:ext uri="{D42A27DB-BD31-4B8C-83A1-F6EECF244321}">
                    <p14:modId xmlns:p14="http://schemas.microsoft.com/office/powerpoint/2010/main" val="3583499911"/>
                  </p:ext>
                </p:extLst>
              </p:nvPr>
            </p:nvGraphicFramePr>
            <p:xfrm>
              <a:off x="990600" y="4114800"/>
              <a:ext cx="7162800" cy="741680"/>
            </p:xfrm>
            <a:graphic>
              <a:graphicData uri="http://schemas.openxmlformats.org/drawingml/2006/table">
                <a:tbl>
                  <a:tblPr firstRow="1" bandRow="1">
                    <a:tableStyleId>{F5AB1C69-6EDB-4FF4-983F-18BD219EF322}</a:tableStyleId>
                  </a:tblPr>
                  <a:tblGrid>
                    <a:gridCol w="3581400">
                      <a:extLst>
                        <a:ext uri="{9D8B030D-6E8A-4147-A177-3AD203B41FA5}">
                          <a16:colId xmlns:a16="http://schemas.microsoft.com/office/drawing/2014/main" val="1231733656"/>
                        </a:ext>
                      </a:extLst>
                    </a:gridCol>
                    <a:gridCol w="3581400">
                      <a:extLst>
                        <a:ext uri="{9D8B030D-6E8A-4147-A177-3AD203B41FA5}">
                          <a16:colId xmlns:a16="http://schemas.microsoft.com/office/drawing/2014/main" val="135548968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𝑋</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solidFill>
                          <a:srgbClr val="AAE571"/>
                        </a:solidFill>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extLst>
                      <a:ext uri="{0D108BD9-81ED-4DB2-BD59-A6C34878D82A}">
                        <a16:rowId xmlns:a16="http://schemas.microsoft.com/office/drawing/2014/main" val="3694998175"/>
                      </a:ext>
                    </a:extLst>
                  </a:tr>
                  <a:tr h="370840">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𝑥</m:t>
                                </m:r>
                                <m:r>
                                  <a:rPr lang="en-US" i="1" dirty="0" err="1" smtClean="0">
                                    <a:solidFill>
                                      <a:schemeClr val="tx1"/>
                                    </a:solidFill>
                                    <a:latin typeface="Cambria Math" panose="02040503050406030204" pitchFamily="18" charset="0"/>
                                  </a:rPr>
                                  <m:t>+</m:t>
                                </m:r>
                                <m:r>
                                  <a:rPr lang="en-US" i="1" dirty="0" err="1"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𝐻</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𝑥</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𝑚</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2</m:t>
                                </m:r>
                              </m:oMath>
                            </m:oMathPara>
                          </a14:m>
                          <a:endParaRPr lang="en-US" dirty="0">
                            <a:solidFill>
                              <a:schemeClr val="tx1"/>
                            </a:solidFill>
                          </a:endParaRPr>
                        </a:p>
                      </a:txBody>
                      <a:tcPr/>
                    </a:tc>
                    <a:extLst>
                      <a:ext uri="{0D108BD9-81ED-4DB2-BD59-A6C34878D82A}">
                        <a16:rowId xmlns:a16="http://schemas.microsoft.com/office/drawing/2014/main" val="643257569"/>
                      </a:ext>
                    </a:extLst>
                  </a:tr>
                </a:tbl>
              </a:graphicData>
            </a:graphic>
          </p:graphicFrame>
        </mc:Choice>
        <mc:Fallback xmlns="">
          <p:graphicFrame>
            <p:nvGraphicFramePr>
              <p:cNvPr id="5" name="Table 4">
                <a:extLst>
                  <a:ext uri="{FF2B5EF4-FFF2-40B4-BE49-F238E27FC236}">
                    <a16:creationId xmlns:a16="http://schemas.microsoft.com/office/drawing/2014/main" id="{3AD4B563-B505-071D-FC87-E71A6833B3FD}"/>
                  </a:ext>
                </a:extLst>
              </p:cNvPr>
              <p:cNvGraphicFramePr>
                <a:graphicFrameLocks noGrp="1"/>
              </p:cNvGraphicFramePr>
              <p:nvPr>
                <p:extLst>
                  <p:ext uri="{D42A27DB-BD31-4B8C-83A1-F6EECF244321}">
                    <p14:modId xmlns:p14="http://schemas.microsoft.com/office/powerpoint/2010/main" val="3583499911"/>
                  </p:ext>
                </p:extLst>
              </p:nvPr>
            </p:nvGraphicFramePr>
            <p:xfrm>
              <a:off x="990600" y="4114800"/>
              <a:ext cx="7162800" cy="741680"/>
            </p:xfrm>
            <a:graphic>
              <a:graphicData uri="http://schemas.openxmlformats.org/drawingml/2006/table">
                <a:tbl>
                  <a:tblPr firstRow="1" bandRow="1">
                    <a:tableStyleId>{F5AB1C69-6EDB-4FF4-983F-18BD219EF322}</a:tableStyleId>
                  </a:tblPr>
                  <a:tblGrid>
                    <a:gridCol w="3581400">
                      <a:extLst>
                        <a:ext uri="{9D8B030D-6E8A-4147-A177-3AD203B41FA5}">
                          <a16:colId xmlns:a16="http://schemas.microsoft.com/office/drawing/2014/main" val="1231733656"/>
                        </a:ext>
                      </a:extLst>
                    </a:gridCol>
                    <a:gridCol w="3581400">
                      <a:extLst>
                        <a:ext uri="{9D8B030D-6E8A-4147-A177-3AD203B41FA5}">
                          <a16:colId xmlns:a16="http://schemas.microsoft.com/office/drawing/2014/main" val="1355489681"/>
                        </a:ext>
                      </a:extLst>
                    </a:gridCol>
                  </a:tblGrid>
                  <a:tr h="370840">
                    <a:tc>
                      <a:txBody>
                        <a:bodyPr/>
                        <a:lstStyle/>
                        <a:p>
                          <a:endParaRPr lang="en-US"/>
                        </a:p>
                      </a:txBody>
                      <a:tcPr>
                        <a:blipFill>
                          <a:blip r:embed="rId3"/>
                          <a:stretch>
                            <a:fillRect l="-170" t="-3279" r="-100680" b="-113115"/>
                          </a:stretch>
                        </a:blipFill>
                      </a:tcPr>
                    </a:tc>
                    <a:tc>
                      <a:txBody>
                        <a:bodyPr/>
                        <a:lstStyle/>
                        <a:p>
                          <a:endParaRPr lang="en-US"/>
                        </a:p>
                      </a:txBody>
                      <a:tcPr>
                        <a:blipFill>
                          <a:blip r:embed="rId3"/>
                          <a:stretch>
                            <a:fillRect l="-100170" t="-3279" r="-680" b="-113115"/>
                          </a:stretch>
                        </a:blipFill>
                      </a:tcPr>
                    </a:tc>
                    <a:extLst>
                      <a:ext uri="{0D108BD9-81ED-4DB2-BD59-A6C34878D82A}">
                        <a16:rowId xmlns:a16="http://schemas.microsoft.com/office/drawing/2014/main" val="3694998175"/>
                      </a:ext>
                    </a:extLst>
                  </a:tr>
                  <a:tr h="370840">
                    <a:tc>
                      <a:txBody>
                        <a:bodyPr/>
                        <a:lstStyle/>
                        <a:p>
                          <a:endParaRPr lang="en-US"/>
                        </a:p>
                      </a:txBody>
                      <a:tcPr>
                        <a:blipFill>
                          <a:blip r:embed="rId3"/>
                          <a:stretch>
                            <a:fillRect l="-170" t="-103279" r="-100680" b="-13115"/>
                          </a:stretch>
                        </a:blipFill>
                      </a:tcPr>
                    </a:tc>
                    <a:tc>
                      <a:txBody>
                        <a:bodyPr/>
                        <a:lstStyle/>
                        <a:p>
                          <a:endParaRPr lang="en-US"/>
                        </a:p>
                      </a:txBody>
                      <a:tcPr>
                        <a:blipFill>
                          <a:blip r:embed="rId3"/>
                          <a:stretch>
                            <a:fillRect l="-100170" t="-103279" r="-680" b="-13115"/>
                          </a:stretch>
                        </a:blipFill>
                      </a:tcPr>
                    </a:tc>
                    <a:extLst>
                      <a:ext uri="{0D108BD9-81ED-4DB2-BD59-A6C34878D82A}">
                        <a16:rowId xmlns:a16="http://schemas.microsoft.com/office/drawing/2014/main" val="643257569"/>
                      </a:ext>
                    </a:extLst>
                  </a:tr>
                </a:tbl>
              </a:graphicData>
            </a:graphic>
          </p:graphicFrame>
        </mc:Fallback>
      </mc:AlternateContent>
    </p:spTree>
    <p:extLst>
      <p:ext uri="{BB962C8B-B14F-4D97-AF65-F5344CB8AC3E}">
        <p14:creationId xmlns:p14="http://schemas.microsoft.com/office/powerpoint/2010/main" val="296403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8FB24-4350-E342-E465-0E79D321C473}"/>
              </a:ext>
            </a:extLst>
          </p:cNvPr>
          <p:cNvSpPr>
            <a:spLocks noGrp="1"/>
          </p:cNvSpPr>
          <p:nvPr>
            <p:ph type="title"/>
          </p:nvPr>
        </p:nvSpPr>
        <p:spPr/>
        <p:txBody>
          <a:bodyPr/>
          <a:lstStyle/>
          <a:p>
            <a:r>
              <a:rPr lang="fa-IR" dirty="0"/>
              <a:t>تیتروار تاکنون</a:t>
            </a:r>
            <a:endParaRPr lang="en-US" dirty="0"/>
          </a:p>
        </p:txBody>
      </p:sp>
      <p:sp>
        <p:nvSpPr>
          <p:cNvPr id="3" name="Content Placeholder 2">
            <a:extLst>
              <a:ext uri="{FF2B5EF4-FFF2-40B4-BE49-F238E27FC236}">
                <a16:creationId xmlns:a16="http://schemas.microsoft.com/office/drawing/2014/main" id="{CBF2E543-0A31-6428-D806-62827E7E9F44}"/>
              </a:ext>
            </a:extLst>
          </p:cNvPr>
          <p:cNvSpPr>
            <a:spLocks noGrp="1"/>
          </p:cNvSpPr>
          <p:nvPr>
            <p:ph idx="1"/>
          </p:nvPr>
        </p:nvSpPr>
        <p:spPr/>
        <p:txBody>
          <a:bodyPr/>
          <a:lstStyle/>
          <a:p>
            <a:pPr marL="342900" indent="-342900" algn="r" rtl="1">
              <a:buFont typeface="+mj-lt"/>
              <a:buAutoNum type="arabicPeriod"/>
            </a:pPr>
            <a:r>
              <a:rPr lang="fa-IR" dirty="0"/>
              <a:t>مشخصات آرایه ها عبارتند از:</a:t>
            </a:r>
          </a:p>
          <a:p>
            <a:pPr marL="688975" lvl="1" indent="-342900" algn="r" rtl="1">
              <a:buFont typeface="+mj-lt"/>
              <a:buAutoNum type="arabicPeriod"/>
            </a:pPr>
            <a:r>
              <a:rPr lang="fa-IR" dirty="0"/>
              <a:t>تعداد مولفه ها</a:t>
            </a:r>
          </a:p>
          <a:p>
            <a:pPr marL="688975" lvl="1" indent="-342900" algn="r" rtl="1">
              <a:buFont typeface="+mj-lt"/>
              <a:buAutoNum type="arabicPeriod"/>
            </a:pPr>
            <a:r>
              <a:rPr lang="fa-IR" dirty="0"/>
              <a:t>نوع هر مولفه ( برای همه یکسان است)</a:t>
            </a:r>
          </a:p>
          <a:p>
            <a:pPr marL="688975" lvl="1" indent="-342900" algn="r" rtl="1">
              <a:buFont typeface="+mj-lt"/>
              <a:buAutoNum type="arabicPeriod"/>
            </a:pPr>
            <a:r>
              <a:rPr lang="fa-IR" dirty="0"/>
              <a:t>اندیس برای دستیابی به مولفه ها</a:t>
            </a:r>
          </a:p>
          <a:p>
            <a:pPr marL="342900" indent="-342900" algn="r" rtl="1">
              <a:buFont typeface="+mj-lt"/>
              <a:buAutoNum type="arabicPeriod"/>
            </a:pPr>
            <a:r>
              <a:rPr lang="fa-IR" dirty="0"/>
              <a:t>عملیات بر روی آرایه ها:</a:t>
            </a:r>
          </a:p>
          <a:p>
            <a:pPr marL="688975" lvl="1" indent="-342900" algn="r" rtl="1">
              <a:buFont typeface="+mj-lt"/>
              <a:buAutoNum type="arabicPeriod"/>
            </a:pPr>
            <a:r>
              <a:rPr lang="fa-IR" dirty="0"/>
              <a:t>آدرس دهی یک مولفه</a:t>
            </a:r>
          </a:p>
          <a:p>
            <a:pPr marL="688975" lvl="1" indent="-342900" algn="r" rtl="1">
              <a:buFont typeface="+mj-lt"/>
              <a:buAutoNum type="arabicPeriod"/>
            </a:pPr>
            <a:r>
              <a:rPr lang="fa-IR" dirty="0"/>
              <a:t>انتساب مقدار به یک مولفه</a:t>
            </a:r>
          </a:p>
          <a:p>
            <a:pPr marL="688975" lvl="1" indent="-342900" algn="r" rtl="1">
              <a:buFont typeface="+mj-lt"/>
              <a:buAutoNum type="arabicPeriod"/>
            </a:pPr>
            <a:r>
              <a:rPr lang="fa-IR" dirty="0"/>
              <a:t>ایجاد شدن و حذف آرایه</a:t>
            </a:r>
          </a:p>
          <a:p>
            <a:pPr marL="688975" lvl="1" indent="-342900" algn="r" rtl="1">
              <a:buFont typeface="+mj-lt"/>
              <a:buAutoNum type="arabicPeriod"/>
            </a:pPr>
            <a:r>
              <a:rPr lang="fa-IR" dirty="0"/>
              <a:t>عملیات ریاضی بر روی یک آرایه</a:t>
            </a:r>
          </a:p>
          <a:p>
            <a:pPr marL="688975" lvl="1" indent="-342900" algn="r" rtl="1">
              <a:buFont typeface="+mj-lt"/>
              <a:buAutoNum type="arabicPeriod"/>
            </a:pPr>
            <a:r>
              <a:rPr lang="fa-IR" dirty="0"/>
              <a:t>تجزیه و ترکیب آرایه ها</a:t>
            </a:r>
            <a:endParaRPr lang="en-US" dirty="0"/>
          </a:p>
        </p:txBody>
      </p:sp>
      <p:sp>
        <p:nvSpPr>
          <p:cNvPr id="4" name="Slide Number Placeholder 3">
            <a:extLst>
              <a:ext uri="{FF2B5EF4-FFF2-40B4-BE49-F238E27FC236}">
                <a16:creationId xmlns:a16="http://schemas.microsoft.com/office/drawing/2014/main" id="{9E6DD63A-A347-E2E6-0375-522A5A814EF6}"/>
              </a:ext>
            </a:extLst>
          </p:cNvPr>
          <p:cNvSpPr>
            <a:spLocks noGrp="1"/>
          </p:cNvSpPr>
          <p:nvPr>
            <p:ph type="sldNum" sz="quarter" idx="10"/>
          </p:nvPr>
        </p:nvSpPr>
        <p:spPr/>
        <p:txBody>
          <a:bodyPr/>
          <a:lstStyle/>
          <a:p>
            <a:fld id="{BB936EA6-75EA-BC43-847D-098704264B3C}" type="slidenum">
              <a:rPr lang="en-US" smtClean="0"/>
              <a:pPr/>
              <a:t>12</a:t>
            </a:fld>
            <a:endParaRPr lang="en-US" sz="1400"/>
          </a:p>
        </p:txBody>
      </p:sp>
    </p:spTree>
    <p:extLst>
      <p:ext uri="{BB962C8B-B14F-4D97-AF65-F5344CB8AC3E}">
        <p14:creationId xmlns:p14="http://schemas.microsoft.com/office/powerpoint/2010/main" val="110602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B59F-6282-A37B-1BDC-C55266225854}"/>
              </a:ext>
            </a:extLst>
          </p:cNvPr>
          <p:cNvSpPr>
            <a:spLocks noGrp="1"/>
          </p:cNvSpPr>
          <p:nvPr>
            <p:ph type="title"/>
          </p:nvPr>
        </p:nvSpPr>
        <p:spPr/>
        <p:txBody>
          <a:bodyPr/>
          <a:lstStyle/>
          <a:p>
            <a:r>
              <a:rPr lang="fa-IR" dirty="0"/>
              <a:t>پیاده سازی آرایه</a:t>
            </a:r>
            <a:endParaRPr lang="en-US" dirty="0"/>
          </a:p>
        </p:txBody>
      </p:sp>
      <p:sp>
        <p:nvSpPr>
          <p:cNvPr id="3" name="Content Placeholder 2">
            <a:extLst>
              <a:ext uri="{FF2B5EF4-FFF2-40B4-BE49-F238E27FC236}">
                <a16:creationId xmlns:a16="http://schemas.microsoft.com/office/drawing/2014/main" id="{BF30966E-8939-C1C6-CEC2-569C7D9ED526}"/>
              </a:ext>
            </a:extLst>
          </p:cNvPr>
          <p:cNvSpPr>
            <a:spLocks noGrp="1"/>
          </p:cNvSpPr>
          <p:nvPr>
            <p:ph idx="1"/>
          </p:nvPr>
        </p:nvSpPr>
        <p:spPr>
          <a:xfrm>
            <a:off x="609600" y="914400"/>
            <a:ext cx="7848600" cy="609600"/>
          </a:xfrm>
        </p:spPr>
        <p:txBody>
          <a:bodyPr/>
          <a:lstStyle/>
          <a:p>
            <a:pPr algn="r" rtl="1"/>
            <a:r>
              <a:rPr lang="fa-IR" dirty="0"/>
              <a:t>پیاده سازی آرایه: شکل زیر یک آرایه یک بعدی را نمایش می دهد.</a:t>
            </a:r>
            <a:endParaRPr lang="en-US" dirty="0"/>
          </a:p>
        </p:txBody>
      </p:sp>
      <p:sp>
        <p:nvSpPr>
          <p:cNvPr id="4" name="Slide Number Placeholder 3">
            <a:extLst>
              <a:ext uri="{FF2B5EF4-FFF2-40B4-BE49-F238E27FC236}">
                <a16:creationId xmlns:a16="http://schemas.microsoft.com/office/drawing/2014/main" id="{8C42A0F9-8182-B54D-2C4E-78E955B17A11}"/>
              </a:ext>
            </a:extLst>
          </p:cNvPr>
          <p:cNvSpPr>
            <a:spLocks noGrp="1"/>
          </p:cNvSpPr>
          <p:nvPr>
            <p:ph type="sldNum" sz="quarter" idx="10"/>
          </p:nvPr>
        </p:nvSpPr>
        <p:spPr/>
        <p:txBody>
          <a:bodyPr/>
          <a:lstStyle/>
          <a:p>
            <a:fld id="{BB936EA6-75EA-BC43-847D-098704264B3C}" type="slidenum">
              <a:rPr lang="en-US" smtClean="0"/>
              <a:pPr/>
              <a:t>13</a:t>
            </a:fld>
            <a:endParaRPr lang="en-US" sz="1400"/>
          </a:p>
        </p:txBody>
      </p:sp>
      <p:grpSp>
        <p:nvGrpSpPr>
          <p:cNvPr id="28" name="Group 27">
            <a:extLst>
              <a:ext uri="{FF2B5EF4-FFF2-40B4-BE49-F238E27FC236}">
                <a16:creationId xmlns:a16="http://schemas.microsoft.com/office/drawing/2014/main" id="{24CE61F3-A774-784E-02D3-3666C2585DB6}"/>
              </a:ext>
            </a:extLst>
          </p:cNvPr>
          <p:cNvGrpSpPr/>
          <p:nvPr/>
        </p:nvGrpSpPr>
        <p:grpSpPr>
          <a:xfrm>
            <a:off x="1523998" y="1734066"/>
            <a:ext cx="2889359" cy="4885267"/>
            <a:chOff x="2438400" y="1634066"/>
            <a:chExt cx="2952044" cy="4885267"/>
          </a:xfrm>
        </p:grpSpPr>
        <p:sp>
          <p:nvSpPr>
            <p:cNvPr id="6" name="Rectangle 5">
              <a:extLst>
                <a:ext uri="{FF2B5EF4-FFF2-40B4-BE49-F238E27FC236}">
                  <a16:creationId xmlns:a16="http://schemas.microsoft.com/office/drawing/2014/main" id="{641BD46C-4845-E6C3-4E5F-48709B826896}"/>
                </a:ext>
              </a:extLst>
            </p:cNvPr>
            <p:cNvSpPr/>
            <p:nvPr/>
          </p:nvSpPr>
          <p:spPr bwMode="auto">
            <a:xfrm>
              <a:off x="2438400" y="1634066"/>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omic Sans MS" charset="0"/>
                </a:rPr>
                <a:t>Virtual Origin</a:t>
              </a:r>
            </a:p>
          </p:txBody>
        </p:sp>
        <p:sp>
          <p:nvSpPr>
            <p:cNvPr id="7" name="Rectangle 6">
              <a:extLst>
                <a:ext uri="{FF2B5EF4-FFF2-40B4-BE49-F238E27FC236}">
                  <a16:creationId xmlns:a16="http://schemas.microsoft.com/office/drawing/2014/main" id="{D328F2BF-D10C-4D9C-7D62-6E213F6E0641}"/>
                </a:ext>
              </a:extLst>
            </p:cNvPr>
            <p:cNvSpPr/>
            <p:nvPr/>
          </p:nvSpPr>
          <p:spPr bwMode="auto">
            <a:xfrm>
              <a:off x="2438400" y="2099733"/>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Lower Bound</a:t>
              </a:r>
              <a:endParaRPr kumimoji="1" lang="en-US" sz="1800" b="0" i="0" u="none" strike="noStrike" cap="none" normalizeH="0" baseline="0" dirty="0">
                <a:ln>
                  <a:noFill/>
                </a:ln>
                <a:solidFill>
                  <a:schemeClr val="tx1"/>
                </a:solidFill>
                <a:effectLst/>
                <a:latin typeface="Comic Sans MS" charset="0"/>
              </a:endParaRPr>
            </a:p>
          </p:txBody>
        </p:sp>
        <p:sp>
          <p:nvSpPr>
            <p:cNvPr id="8" name="Rectangle 7">
              <a:extLst>
                <a:ext uri="{FF2B5EF4-FFF2-40B4-BE49-F238E27FC236}">
                  <a16:creationId xmlns:a16="http://schemas.microsoft.com/office/drawing/2014/main" id="{E5D070FE-9ADF-BC88-BED8-59CF348A8935}"/>
                </a:ext>
              </a:extLst>
            </p:cNvPr>
            <p:cNvSpPr/>
            <p:nvPr/>
          </p:nvSpPr>
          <p:spPr bwMode="auto">
            <a:xfrm>
              <a:off x="2438400" y="2565400"/>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Upper Bound</a:t>
              </a:r>
              <a:endParaRPr kumimoji="1" lang="en-US" sz="1800" b="0" i="0" u="none" strike="noStrike" cap="none" normalizeH="0" baseline="0" dirty="0">
                <a:ln>
                  <a:noFill/>
                </a:ln>
                <a:solidFill>
                  <a:schemeClr val="tx1"/>
                </a:solidFill>
                <a:effectLst/>
                <a:latin typeface="Comic Sans MS" charset="0"/>
              </a:endParaRPr>
            </a:p>
          </p:txBody>
        </p:sp>
        <p:sp>
          <p:nvSpPr>
            <p:cNvPr id="9" name="Rectangle 8">
              <a:extLst>
                <a:ext uri="{FF2B5EF4-FFF2-40B4-BE49-F238E27FC236}">
                  <a16:creationId xmlns:a16="http://schemas.microsoft.com/office/drawing/2014/main" id="{225684E6-CDA5-F1C2-B2F8-6A8F82A83B68}"/>
                </a:ext>
              </a:extLst>
            </p:cNvPr>
            <p:cNvSpPr/>
            <p:nvPr/>
          </p:nvSpPr>
          <p:spPr bwMode="auto">
            <a:xfrm>
              <a:off x="2438400" y="3031067"/>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Data Type of component</a:t>
              </a:r>
              <a:endParaRPr kumimoji="1" lang="en-US" sz="1800" b="0" i="0" u="none" strike="noStrike" cap="none" normalizeH="0" baseline="0" dirty="0">
                <a:ln>
                  <a:noFill/>
                </a:ln>
                <a:solidFill>
                  <a:schemeClr val="tx1"/>
                </a:solidFill>
                <a:effectLst/>
                <a:latin typeface="Comic Sans MS" charset="0"/>
              </a:endParaRPr>
            </a:p>
          </p:txBody>
        </p:sp>
        <p:sp>
          <p:nvSpPr>
            <p:cNvPr id="10" name="Rectangle 9">
              <a:extLst>
                <a:ext uri="{FF2B5EF4-FFF2-40B4-BE49-F238E27FC236}">
                  <a16:creationId xmlns:a16="http://schemas.microsoft.com/office/drawing/2014/main" id="{0B725BF3-21E2-DC9B-80AC-B5C2CB7C1DA7}"/>
                </a:ext>
              </a:extLst>
            </p:cNvPr>
            <p:cNvSpPr/>
            <p:nvPr/>
          </p:nvSpPr>
          <p:spPr bwMode="auto">
            <a:xfrm>
              <a:off x="2438400" y="3499556"/>
              <a:ext cx="2952044" cy="465667"/>
            </a:xfrm>
            <a:prstGeom prst="rect">
              <a:avLst/>
            </a:prstGeom>
            <a:solidFill>
              <a:srgbClr val="7CEB99"/>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Size of each component</a:t>
              </a:r>
              <a:endParaRPr kumimoji="1" lang="en-US" sz="1800" b="0" i="0" u="none" strike="noStrike" cap="none" normalizeH="0" baseline="0" dirty="0">
                <a:ln>
                  <a:noFill/>
                </a:ln>
                <a:solidFill>
                  <a:schemeClr val="tx1"/>
                </a:solidFill>
                <a:effectLst/>
                <a:latin typeface="Comic Sans MS" charset="0"/>
              </a:endParaRPr>
            </a:p>
          </p:txBody>
        </p:sp>
        <p:sp>
          <p:nvSpPr>
            <p:cNvPr id="11" name="Rectangle 10">
              <a:extLst>
                <a:ext uri="{FF2B5EF4-FFF2-40B4-BE49-F238E27FC236}">
                  <a16:creationId xmlns:a16="http://schemas.microsoft.com/office/drawing/2014/main" id="{4E5F9D80-7BAE-B53A-119E-AF4B5F49AE61}"/>
                </a:ext>
              </a:extLst>
            </p:cNvPr>
            <p:cNvSpPr/>
            <p:nvPr/>
          </p:nvSpPr>
          <p:spPr bwMode="auto">
            <a:xfrm>
              <a:off x="2438400" y="3975100"/>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A[LB]</a:t>
              </a:r>
              <a:endParaRPr kumimoji="1" lang="en-US" sz="1800" b="0" i="0" u="none" strike="noStrike" cap="none" normalizeH="0" baseline="0" dirty="0">
                <a:ln>
                  <a:noFill/>
                </a:ln>
                <a:solidFill>
                  <a:schemeClr val="tx1"/>
                </a:solidFill>
                <a:effectLst/>
                <a:latin typeface="Comic Sans MS" charset="0"/>
              </a:endParaRPr>
            </a:p>
          </p:txBody>
        </p:sp>
        <p:sp>
          <p:nvSpPr>
            <p:cNvPr id="12" name="Rectangle 11">
              <a:extLst>
                <a:ext uri="{FF2B5EF4-FFF2-40B4-BE49-F238E27FC236}">
                  <a16:creationId xmlns:a16="http://schemas.microsoft.com/office/drawing/2014/main" id="{1B234A83-0A6A-9EEC-A0DA-36788BBFB73D}"/>
                </a:ext>
              </a:extLst>
            </p:cNvPr>
            <p:cNvSpPr/>
            <p:nvPr/>
          </p:nvSpPr>
          <p:spPr bwMode="auto">
            <a:xfrm>
              <a:off x="2438400" y="4450644"/>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A[LB+1]</a:t>
              </a:r>
              <a:endParaRPr kumimoji="1" lang="en-US" sz="1800" b="0" i="0" u="none" strike="noStrike" cap="none" normalizeH="0" baseline="0" dirty="0">
                <a:ln>
                  <a:noFill/>
                </a:ln>
                <a:solidFill>
                  <a:schemeClr val="tx1"/>
                </a:solidFill>
                <a:effectLst/>
                <a:latin typeface="Comic Sans MS" charset="0"/>
              </a:endParaRPr>
            </a:p>
          </p:txBody>
        </p:sp>
        <p:sp>
          <p:nvSpPr>
            <p:cNvPr id="14" name="Rectangle 13">
              <a:extLst>
                <a:ext uri="{FF2B5EF4-FFF2-40B4-BE49-F238E27FC236}">
                  <a16:creationId xmlns:a16="http://schemas.microsoft.com/office/drawing/2014/main" id="{1BCB4024-91D8-DF06-9569-435FADAC0D54}"/>
                </a:ext>
              </a:extLst>
            </p:cNvPr>
            <p:cNvSpPr/>
            <p:nvPr/>
          </p:nvSpPr>
          <p:spPr bwMode="auto">
            <a:xfrm>
              <a:off x="2438400" y="4910666"/>
              <a:ext cx="2952044" cy="1142999"/>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dirty="0">
                <a:ln>
                  <a:noFill/>
                </a:ln>
                <a:solidFill>
                  <a:schemeClr val="tx1"/>
                </a:solidFill>
                <a:effectLst/>
                <a:latin typeface="Comic Sans MS" charset="0"/>
              </a:endParaRPr>
            </a:p>
          </p:txBody>
        </p:sp>
        <p:sp>
          <p:nvSpPr>
            <p:cNvPr id="15" name="Rectangle 14">
              <a:extLst>
                <a:ext uri="{FF2B5EF4-FFF2-40B4-BE49-F238E27FC236}">
                  <a16:creationId xmlns:a16="http://schemas.microsoft.com/office/drawing/2014/main" id="{E7B85E20-6FB3-B944-66D3-6AD31F4A3F87}"/>
                </a:ext>
              </a:extLst>
            </p:cNvPr>
            <p:cNvSpPr/>
            <p:nvPr/>
          </p:nvSpPr>
          <p:spPr bwMode="auto">
            <a:xfrm>
              <a:off x="2438400" y="6053666"/>
              <a:ext cx="2952044" cy="465667"/>
            </a:xfrm>
            <a:prstGeom prst="rect">
              <a:avLst/>
            </a:prstGeom>
            <a:solidFill>
              <a:srgbClr val="C5D3FF"/>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Component A[UB]</a:t>
              </a:r>
              <a:endParaRPr kumimoji="1" lang="en-US" sz="1800" b="0" i="0" u="none" strike="noStrike" cap="none" normalizeH="0" baseline="0" dirty="0">
                <a:ln>
                  <a:noFill/>
                </a:ln>
                <a:solidFill>
                  <a:schemeClr val="tx1"/>
                </a:solidFill>
                <a:effectLst/>
                <a:latin typeface="Comic Sans MS" charset="0"/>
              </a:endParaRPr>
            </a:p>
          </p:txBody>
        </p:sp>
      </p:grpSp>
      <p:cxnSp>
        <p:nvCxnSpPr>
          <p:cNvPr id="18" name="Straight Arrow Connector 17">
            <a:extLst>
              <a:ext uri="{FF2B5EF4-FFF2-40B4-BE49-F238E27FC236}">
                <a16:creationId xmlns:a16="http://schemas.microsoft.com/office/drawing/2014/main" id="{E63A7062-F541-C6F6-6495-BBF87A6A5D2C}"/>
              </a:ext>
            </a:extLst>
          </p:cNvPr>
          <p:cNvCxnSpPr>
            <a:cxnSpLocks/>
            <a:stCxn id="19" idx="1"/>
          </p:cNvCxnSpPr>
          <p:nvPr/>
        </p:nvCxnSpPr>
        <p:spPr bwMode="auto">
          <a:xfrm flipH="1" flipV="1">
            <a:off x="4533900" y="1764595"/>
            <a:ext cx="2476500" cy="369005"/>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9" name="TextBox 18">
            <a:extLst>
              <a:ext uri="{FF2B5EF4-FFF2-40B4-BE49-F238E27FC236}">
                <a16:creationId xmlns:a16="http://schemas.microsoft.com/office/drawing/2014/main" id="{27ECA582-23EB-4307-7572-DE8FAF3802DA}"/>
              </a:ext>
            </a:extLst>
          </p:cNvPr>
          <p:cNvSpPr txBox="1"/>
          <p:nvPr/>
        </p:nvSpPr>
        <p:spPr>
          <a:xfrm>
            <a:off x="7010400" y="1948934"/>
            <a:ext cx="1609736" cy="369332"/>
          </a:xfrm>
          <a:prstGeom prst="rect">
            <a:avLst/>
          </a:prstGeom>
          <a:noFill/>
        </p:spPr>
        <p:txBody>
          <a:bodyPr wrap="none" rtlCol="0">
            <a:spAutoFit/>
          </a:bodyPr>
          <a:lstStyle/>
          <a:p>
            <a:r>
              <a:rPr lang="en-US" dirty="0"/>
              <a:t>Base address</a:t>
            </a:r>
          </a:p>
        </p:txBody>
      </p:sp>
      <p:sp>
        <p:nvSpPr>
          <p:cNvPr id="20" name="Left Brace 19">
            <a:extLst>
              <a:ext uri="{FF2B5EF4-FFF2-40B4-BE49-F238E27FC236}">
                <a16:creationId xmlns:a16="http://schemas.microsoft.com/office/drawing/2014/main" id="{22542903-1838-141A-9B5A-1FFE393A308E}"/>
              </a:ext>
            </a:extLst>
          </p:cNvPr>
          <p:cNvSpPr/>
          <p:nvPr/>
        </p:nvSpPr>
        <p:spPr bwMode="auto">
          <a:xfrm>
            <a:off x="928576" y="1764595"/>
            <a:ext cx="457200" cy="2310695"/>
          </a:xfrm>
          <a:prstGeom prst="leftBrace">
            <a:avLst>
              <a:gd name="adj1" fmla="val 28086"/>
              <a:gd name="adj2" fmla="val 50000"/>
            </a:avLst>
          </a:prstGeom>
          <a:noFill/>
          <a:ln w="3810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5" name="TextBox 24">
            <a:extLst>
              <a:ext uri="{FF2B5EF4-FFF2-40B4-BE49-F238E27FC236}">
                <a16:creationId xmlns:a16="http://schemas.microsoft.com/office/drawing/2014/main" id="{E8683871-8D1A-A83C-8716-76B94316C3B9}"/>
              </a:ext>
            </a:extLst>
          </p:cNvPr>
          <p:cNvSpPr txBox="1"/>
          <p:nvPr/>
        </p:nvSpPr>
        <p:spPr>
          <a:xfrm rot="16987581">
            <a:off x="-155194" y="2269407"/>
            <a:ext cx="1529586" cy="646331"/>
          </a:xfrm>
          <a:prstGeom prst="rect">
            <a:avLst/>
          </a:prstGeom>
          <a:solidFill>
            <a:schemeClr val="accent3">
              <a:lumMod val="85000"/>
            </a:schemeClr>
          </a:solidFill>
        </p:spPr>
        <p:txBody>
          <a:bodyPr wrap="none" rtlCol="0">
            <a:spAutoFit/>
          </a:bodyPr>
          <a:lstStyle/>
          <a:p>
            <a:r>
              <a:rPr lang="en-US" dirty="0"/>
              <a:t>Descriptor</a:t>
            </a:r>
            <a:br>
              <a:rPr lang="en-US" dirty="0"/>
            </a:br>
            <a:r>
              <a:rPr lang="en-US" dirty="0"/>
              <a:t>Dope Vector</a:t>
            </a:r>
          </a:p>
        </p:txBody>
      </p:sp>
      <p:sp>
        <p:nvSpPr>
          <p:cNvPr id="26" name="Rectangle 25">
            <a:extLst>
              <a:ext uri="{FF2B5EF4-FFF2-40B4-BE49-F238E27FC236}">
                <a16:creationId xmlns:a16="http://schemas.microsoft.com/office/drawing/2014/main" id="{3AB74179-B04B-07E6-5788-49787CEB0650}"/>
              </a:ext>
            </a:extLst>
          </p:cNvPr>
          <p:cNvSpPr/>
          <p:nvPr/>
        </p:nvSpPr>
        <p:spPr>
          <a:xfrm rot="19478124">
            <a:off x="-424160" y="607953"/>
            <a:ext cx="3128079"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Dope Vector</a:t>
            </a:r>
          </a:p>
        </p:txBody>
      </p:sp>
      <p:sp>
        <p:nvSpPr>
          <p:cNvPr id="27" name="TextBox 26">
            <a:extLst>
              <a:ext uri="{FF2B5EF4-FFF2-40B4-BE49-F238E27FC236}">
                <a16:creationId xmlns:a16="http://schemas.microsoft.com/office/drawing/2014/main" id="{50B28750-4A62-5685-F660-9B4728ACCCE3}"/>
              </a:ext>
            </a:extLst>
          </p:cNvPr>
          <p:cNvSpPr txBox="1"/>
          <p:nvPr/>
        </p:nvSpPr>
        <p:spPr>
          <a:xfrm>
            <a:off x="4800600" y="3057935"/>
            <a:ext cx="4332111" cy="523220"/>
          </a:xfrm>
          <a:prstGeom prst="rect">
            <a:avLst/>
          </a:prstGeom>
          <a:noFill/>
        </p:spPr>
        <p:txBody>
          <a:bodyPr wrap="square" rtlCol="0">
            <a:spAutoFit/>
          </a:bodyPr>
          <a:lstStyle/>
          <a:p>
            <a:r>
              <a:rPr lang="en-US" sz="1400" dirty="0">
                <a:hlinkClick r:id="rId2"/>
              </a:rPr>
              <a:t>https://jcsites.juniata.edu/faculty/rhodes/lt/arrays.htm</a:t>
            </a:r>
            <a:endParaRPr lang="en-US" sz="1400" dirty="0"/>
          </a:p>
        </p:txBody>
      </p:sp>
      <p:sp>
        <p:nvSpPr>
          <p:cNvPr id="30" name="TextBox 29">
            <a:extLst>
              <a:ext uri="{FF2B5EF4-FFF2-40B4-BE49-F238E27FC236}">
                <a16:creationId xmlns:a16="http://schemas.microsoft.com/office/drawing/2014/main" id="{9C20E4BE-003A-59C5-3127-9D01018119F0}"/>
              </a:ext>
            </a:extLst>
          </p:cNvPr>
          <p:cNvSpPr txBox="1"/>
          <p:nvPr/>
        </p:nvSpPr>
        <p:spPr>
          <a:xfrm>
            <a:off x="4800600" y="3596734"/>
            <a:ext cx="4724400" cy="523220"/>
          </a:xfrm>
          <a:prstGeom prst="rect">
            <a:avLst/>
          </a:prstGeom>
          <a:noFill/>
        </p:spPr>
        <p:txBody>
          <a:bodyPr wrap="square">
            <a:spAutoFit/>
          </a:bodyPr>
          <a:lstStyle/>
          <a:p>
            <a:r>
              <a:rPr lang="en-US" sz="1400" dirty="0">
                <a:hlinkClick r:id="rId3"/>
              </a:rPr>
              <a:t>https://www.geeksforgeeks.org/dope-vector-gap-buffer-arrays/</a:t>
            </a:r>
            <a:endParaRPr lang="en-US" sz="1400" dirty="0"/>
          </a:p>
        </p:txBody>
      </p:sp>
    </p:spTree>
    <p:extLst>
      <p:ext uri="{BB962C8B-B14F-4D97-AF65-F5344CB8AC3E}">
        <p14:creationId xmlns:p14="http://schemas.microsoft.com/office/powerpoint/2010/main" val="415105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99CE-49E5-D119-D612-39868D6FBACF}"/>
              </a:ext>
            </a:extLst>
          </p:cNvPr>
          <p:cNvSpPr>
            <a:spLocks noGrp="1"/>
          </p:cNvSpPr>
          <p:nvPr>
            <p:ph type="title"/>
          </p:nvPr>
        </p:nvSpPr>
        <p:spPr/>
        <p:txBody>
          <a:bodyPr/>
          <a:lstStyle/>
          <a:p>
            <a:r>
              <a:rPr lang="fa-IR" dirty="0"/>
              <a:t>نمونه ای از کاربردهای آرایه یک بعدی برای جستجو</a:t>
            </a:r>
            <a:endParaRPr lang="en-US" dirty="0"/>
          </a:p>
        </p:txBody>
      </p:sp>
      <p:sp>
        <p:nvSpPr>
          <p:cNvPr id="3" name="Content Placeholder 2">
            <a:extLst>
              <a:ext uri="{FF2B5EF4-FFF2-40B4-BE49-F238E27FC236}">
                <a16:creationId xmlns:a16="http://schemas.microsoft.com/office/drawing/2014/main" id="{4C5355B1-77C6-548D-BA60-5D0BE22CE488}"/>
              </a:ext>
            </a:extLst>
          </p:cNvPr>
          <p:cNvSpPr>
            <a:spLocks noGrp="1"/>
          </p:cNvSpPr>
          <p:nvPr>
            <p:ph idx="1"/>
          </p:nvPr>
        </p:nvSpPr>
        <p:spPr>
          <a:xfrm>
            <a:off x="609600" y="914400"/>
            <a:ext cx="7848600" cy="2133600"/>
          </a:xfrm>
        </p:spPr>
        <p:txBody>
          <a:bodyPr/>
          <a:lstStyle/>
          <a:p>
            <a:pPr algn="r" rtl="1"/>
            <a:r>
              <a:rPr lang="fa-IR" dirty="0"/>
              <a:t>یکی از اعمالی که در آرایه های یک بعدی انجام می گیرد، جستجوی مقداری در آرایه می باشد. جستجو درآرایه میتواند به یکی از دو صورت زیر باشد.</a:t>
            </a:r>
          </a:p>
          <a:p>
            <a:pPr algn="r" rtl="1"/>
            <a:endParaRPr lang="fa-IR" dirty="0"/>
          </a:p>
          <a:p>
            <a:pPr marL="342900" indent="-342900" algn="r" rtl="1">
              <a:buFont typeface="+mj-lt"/>
              <a:buAutoNum type="arabicPeriod"/>
            </a:pPr>
            <a:r>
              <a:rPr lang="fa-IR" dirty="0"/>
              <a:t>ترتیبی ( خطی)</a:t>
            </a:r>
          </a:p>
          <a:p>
            <a:pPr marL="342900" indent="-342900" algn="r" rtl="1">
              <a:buFont typeface="+mj-lt"/>
              <a:buAutoNum type="arabicPeriod"/>
            </a:pPr>
            <a:r>
              <a:rPr lang="fa-IR" dirty="0"/>
              <a:t>دودویی ( </a:t>
            </a:r>
            <a:r>
              <a:rPr lang="en-US" dirty="0"/>
              <a:t>Binary Search</a:t>
            </a:r>
            <a:r>
              <a:rPr lang="fa-IR" dirty="0"/>
              <a:t>)</a:t>
            </a:r>
            <a:endParaRPr lang="en-US" dirty="0"/>
          </a:p>
        </p:txBody>
      </p:sp>
      <p:sp>
        <p:nvSpPr>
          <p:cNvPr id="4" name="Slide Number Placeholder 3">
            <a:extLst>
              <a:ext uri="{FF2B5EF4-FFF2-40B4-BE49-F238E27FC236}">
                <a16:creationId xmlns:a16="http://schemas.microsoft.com/office/drawing/2014/main" id="{2E20B228-E71D-D157-5BB8-BF08B79A2BA9}"/>
              </a:ext>
            </a:extLst>
          </p:cNvPr>
          <p:cNvSpPr>
            <a:spLocks noGrp="1"/>
          </p:cNvSpPr>
          <p:nvPr>
            <p:ph type="sldNum" sz="quarter" idx="10"/>
          </p:nvPr>
        </p:nvSpPr>
        <p:spPr/>
        <p:txBody>
          <a:bodyPr/>
          <a:lstStyle/>
          <a:p>
            <a:fld id="{BB936EA6-75EA-BC43-847D-098704264B3C}" type="slidenum">
              <a:rPr lang="en-US" smtClean="0"/>
              <a:pPr/>
              <a:t>14</a:t>
            </a:fld>
            <a:endParaRPr lang="en-US" sz="1400"/>
          </a:p>
        </p:txBody>
      </p:sp>
    </p:spTree>
    <p:extLst>
      <p:ext uri="{BB962C8B-B14F-4D97-AF65-F5344CB8AC3E}">
        <p14:creationId xmlns:p14="http://schemas.microsoft.com/office/powerpoint/2010/main" val="3019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1A3A3-9438-48E8-34FB-55B73A21C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97349-4389-3421-56C6-CD8520F77900}"/>
              </a:ext>
            </a:extLst>
          </p:cNvPr>
          <p:cNvSpPr>
            <a:spLocks noGrp="1"/>
          </p:cNvSpPr>
          <p:nvPr>
            <p:ph type="title"/>
          </p:nvPr>
        </p:nvSpPr>
        <p:spPr/>
        <p:txBody>
          <a:bodyPr/>
          <a:lstStyle/>
          <a:p>
            <a:r>
              <a:rPr lang="fa-IR" dirty="0"/>
              <a:t>جستجوی ترتیبی در آرایه</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B3950D-EB2F-1E5B-E570-604C22278986}"/>
                  </a:ext>
                </a:extLst>
              </p:cNvPr>
              <p:cNvSpPr>
                <a:spLocks noGrp="1"/>
              </p:cNvSpPr>
              <p:nvPr>
                <p:ph idx="1"/>
              </p:nvPr>
            </p:nvSpPr>
            <p:spPr>
              <a:xfrm>
                <a:off x="609600" y="914400"/>
                <a:ext cx="7848600" cy="2133600"/>
              </a:xfrm>
            </p:spPr>
            <p:txBody>
              <a:bodyPr/>
              <a:lstStyle/>
              <a:p>
                <a:pPr algn="r" rtl="1"/>
                <a:r>
                  <a:rPr lang="fa-IR" b="1" kern="0" dirty="0"/>
                  <a:t>جستجوی ترتیبی در آرایه</a:t>
                </a:r>
              </a:p>
              <a:p>
                <a:pPr algn="r" rtl="1"/>
                <a:r>
                  <a:rPr lang="fa-IR" kern="0" dirty="0"/>
                  <a:t>الگوریتم جستجو به صورت ترتیبی، ابتدا مقداری را از کاربر دریافت می کند و سپس به جستجو در آرایه برای پیدا کردن مقدار مورد نظر می پردازد. عنصر مورد جستجو نخست باید با اولین عنصر، دومین عنصر و ... مقایسه شود که در نهایت در صورت موفق بودن عمل جستجو اندیس خانه مورد نظر ارسال میگردد و در غیر این صورت مقدار </a:t>
                </a:r>
                <a14:m>
                  <m:oMath xmlns:m="http://schemas.openxmlformats.org/officeDocument/2006/math">
                    <m:r>
                      <a:rPr lang="fa-IR" b="0" i="1" kern="0" smtClean="0">
                        <a:latin typeface="Cambria Math" panose="02040503050406030204" pitchFamily="18" charset="0"/>
                      </a:rPr>
                      <m:t>−</m:t>
                    </m:r>
                    <m:r>
                      <a:rPr lang="fa-IR" b="0" i="1" kern="0" smtClean="0">
                        <a:latin typeface="Cambria Math" panose="02040503050406030204" pitchFamily="18" charset="0"/>
                      </a:rPr>
                      <m:t>1</m:t>
                    </m:r>
                  </m:oMath>
                </a14:m>
                <a:r>
                  <a:rPr lang="fa-IR" kern="0" dirty="0"/>
                  <a:t>  را به عنوان خروجی بر میگرداند.</a:t>
                </a:r>
              </a:p>
            </p:txBody>
          </p:sp>
        </mc:Choice>
        <mc:Fallback xmlns="">
          <p:sp>
            <p:nvSpPr>
              <p:cNvPr id="3" name="Content Placeholder 2">
                <a:extLst>
                  <a:ext uri="{FF2B5EF4-FFF2-40B4-BE49-F238E27FC236}">
                    <a16:creationId xmlns:a16="http://schemas.microsoft.com/office/drawing/2014/main" id="{6BB3950D-EB2F-1E5B-E570-604C22278986}"/>
                  </a:ext>
                </a:extLst>
              </p:cNvPr>
              <p:cNvSpPr>
                <a:spLocks noGrp="1" noRot="1" noChangeAspect="1" noMove="1" noResize="1" noEditPoints="1" noAdjustHandles="1" noChangeArrowheads="1" noChangeShapeType="1" noTextEdit="1"/>
              </p:cNvSpPr>
              <p:nvPr>
                <p:ph idx="1"/>
              </p:nvPr>
            </p:nvSpPr>
            <p:spPr>
              <a:xfrm>
                <a:off x="609600" y="914400"/>
                <a:ext cx="7848600" cy="2133600"/>
              </a:xfrm>
              <a:blipFill>
                <a:blip r:embed="rId2"/>
                <a:stretch>
                  <a:fillRect l="-1320"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54413C-B963-067C-0069-11A990AF63B8}"/>
              </a:ext>
            </a:extLst>
          </p:cNvPr>
          <p:cNvSpPr>
            <a:spLocks noGrp="1"/>
          </p:cNvSpPr>
          <p:nvPr>
            <p:ph type="sldNum" sz="quarter" idx="10"/>
          </p:nvPr>
        </p:nvSpPr>
        <p:spPr/>
        <p:txBody>
          <a:bodyPr/>
          <a:lstStyle/>
          <a:p>
            <a:fld id="{BB936EA6-75EA-BC43-847D-098704264B3C}" type="slidenum">
              <a:rPr lang="en-US" smtClean="0"/>
              <a:pPr/>
              <a:t>15</a:t>
            </a:fld>
            <a:endParaRPr lang="en-US" sz="1400"/>
          </a:p>
        </p:txBody>
      </p:sp>
    </p:spTree>
    <p:extLst>
      <p:ext uri="{BB962C8B-B14F-4D97-AF65-F5344CB8AC3E}">
        <p14:creationId xmlns:p14="http://schemas.microsoft.com/office/powerpoint/2010/main" val="234755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8BD14-72C2-0F82-0916-B74452739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E1A2FF-D5BF-ACDA-86B5-FC321DFDD646}"/>
              </a:ext>
            </a:extLst>
          </p:cNvPr>
          <p:cNvSpPr>
            <a:spLocks noGrp="1"/>
          </p:cNvSpPr>
          <p:nvPr>
            <p:ph type="title"/>
          </p:nvPr>
        </p:nvSpPr>
        <p:spPr/>
        <p:txBody>
          <a:bodyPr/>
          <a:lstStyle/>
          <a:p>
            <a:r>
              <a:rPr lang="fa-IR" dirty="0"/>
              <a:t>جستجوی ترتیبی در آرایه – محاسبه زمان و پیچیدگی الگوریتم جستجوی خطی</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CDB8E9-6D5F-F95B-D0F6-EB3A91AC1625}"/>
                  </a:ext>
                </a:extLst>
              </p:cNvPr>
              <p:cNvSpPr>
                <a:spLocks noGrp="1"/>
              </p:cNvSpPr>
              <p:nvPr>
                <p:ph idx="1"/>
              </p:nvPr>
            </p:nvSpPr>
            <p:spPr>
              <a:xfrm>
                <a:off x="609600" y="914400"/>
                <a:ext cx="7848600" cy="762000"/>
              </a:xfrm>
            </p:spPr>
            <p:txBody>
              <a:bodyPr/>
              <a:lstStyle/>
              <a:p>
                <a:pPr algn="r" rtl="1"/>
                <a:r>
                  <a:rPr lang="fa-IR" b="1" kern="0" dirty="0"/>
                  <a:t>بهترین حالت:</a:t>
                </a:r>
              </a:p>
              <a:p>
                <a:pPr algn="r" rtl="1"/>
                <a:r>
                  <a:rPr lang="fa-IR" dirty="0"/>
                  <a:t>اگر عنصر مورد جستجو برابر با اولین مقدار آرایه باشد، آنگاه زمان اجرا متعلق به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fa-IR" dirty="0"/>
                  <a:t> خواهد بود.</a:t>
                </a:r>
                <a:endParaRPr lang="fa-IR" kern="0" dirty="0"/>
              </a:p>
            </p:txBody>
          </p:sp>
        </mc:Choice>
        <mc:Fallback xmlns="">
          <p:sp>
            <p:nvSpPr>
              <p:cNvPr id="3" name="Content Placeholder 2">
                <a:extLst>
                  <a:ext uri="{FF2B5EF4-FFF2-40B4-BE49-F238E27FC236}">
                    <a16:creationId xmlns:a16="http://schemas.microsoft.com/office/drawing/2014/main" id="{C7CDB8E9-6D5F-F95B-D0F6-EB3A91AC1625}"/>
                  </a:ext>
                </a:extLst>
              </p:cNvPr>
              <p:cNvSpPr>
                <a:spLocks noGrp="1" noRot="1" noChangeAspect="1" noMove="1" noResize="1" noEditPoints="1" noAdjustHandles="1" noChangeArrowheads="1" noChangeShapeType="1" noTextEdit="1"/>
              </p:cNvSpPr>
              <p:nvPr>
                <p:ph idx="1"/>
              </p:nvPr>
            </p:nvSpPr>
            <p:spPr>
              <a:xfrm>
                <a:off x="609600" y="914400"/>
                <a:ext cx="7848600" cy="762000"/>
              </a:xfrm>
              <a:blipFill>
                <a:blip r:embed="rId2"/>
                <a:stretch>
                  <a:fillRect r="-621" b="-8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3B5F63-CE90-C6E0-B4A0-57A5CE9B8B9F}"/>
              </a:ext>
            </a:extLst>
          </p:cNvPr>
          <p:cNvSpPr>
            <a:spLocks noGrp="1"/>
          </p:cNvSpPr>
          <p:nvPr>
            <p:ph type="sldNum" sz="quarter" idx="10"/>
          </p:nvPr>
        </p:nvSpPr>
        <p:spPr/>
        <p:txBody>
          <a:bodyPr/>
          <a:lstStyle/>
          <a:p>
            <a:fld id="{BB936EA6-75EA-BC43-847D-098704264B3C}" type="slidenum">
              <a:rPr lang="en-US" smtClean="0"/>
              <a:pPr/>
              <a:t>16</a:t>
            </a:fld>
            <a:endParaRPr lang="en-US" sz="1400"/>
          </a:p>
        </p:txBody>
      </p:sp>
      <p:graphicFrame>
        <p:nvGraphicFramePr>
          <p:cNvPr id="5" name="Table 4">
            <a:extLst>
              <a:ext uri="{FF2B5EF4-FFF2-40B4-BE49-F238E27FC236}">
                <a16:creationId xmlns:a16="http://schemas.microsoft.com/office/drawing/2014/main" id="{11416923-F98F-11DD-6575-34804DFA3C7C}"/>
              </a:ext>
            </a:extLst>
          </p:cNvPr>
          <p:cNvGraphicFramePr>
            <a:graphicFrameLocks noGrp="1"/>
          </p:cNvGraphicFramePr>
          <p:nvPr>
            <p:extLst>
              <p:ext uri="{D42A27DB-BD31-4B8C-83A1-F6EECF244321}">
                <p14:modId xmlns:p14="http://schemas.microsoft.com/office/powerpoint/2010/main" val="2825442120"/>
              </p:ext>
            </p:extLst>
          </p:nvPr>
        </p:nvGraphicFramePr>
        <p:xfrm>
          <a:off x="1524000" y="1972733"/>
          <a:ext cx="6095999" cy="370840"/>
        </p:xfrm>
        <a:graphic>
          <a:graphicData uri="http://schemas.openxmlformats.org/drawingml/2006/table">
            <a:tbl>
              <a:tblPr firstRow="1" firstCol="1" bandRow="1">
                <a:tableStyleId>{D7AC3CCA-C797-4891-BE02-D94E43425B78}</a:tableStyleId>
              </a:tblPr>
              <a:tblGrid>
                <a:gridCol w="870857">
                  <a:extLst>
                    <a:ext uri="{9D8B030D-6E8A-4147-A177-3AD203B41FA5}">
                      <a16:colId xmlns:a16="http://schemas.microsoft.com/office/drawing/2014/main" val="3420738145"/>
                    </a:ext>
                  </a:extLst>
                </a:gridCol>
                <a:gridCol w="870857">
                  <a:extLst>
                    <a:ext uri="{9D8B030D-6E8A-4147-A177-3AD203B41FA5}">
                      <a16:colId xmlns:a16="http://schemas.microsoft.com/office/drawing/2014/main" val="4089265398"/>
                    </a:ext>
                  </a:extLst>
                </a:gridCol>
                <a:gridCol w="870857">
                  <a:extLst>
                    <a:ext uri="{9D8B030D-6E8A-4147-A177-3AD203B41FA5}">
                      <a16:colId xmlns:a16="http://schemas.microsoft.com/office/drawing/2014/main" val="3256111622"/>
                    </a:ext>
                  </a:extLst>
                </a:gridCol>
                <a:gridCol w="870857">
                  <a:extLst>
                    <a:ext uri="{9D8B030D-6E8A-4147-A177-3AD203B41FA5}">
                      <a16:colId xmlns:a16="http://schemas.microsoft.com/office/drawing/2014/main" val="3309943646"/>
                    </a:ext>
                  </a:extLst>
                </a:gridCol>
                <a:gridCol w="870857">
                  <a:extLst>
                    <a:ext uri="{9D8B030D-6E8A-4147-A177-3AD203B41FA5}">
                      <a16:colId xmlns:a16="http://schemas.microsoft.com/office/drawing/2014/main" val="2932043807"/>
                    </a:ext>
                  </a:extLst>
                </a:gridCol>
                <a:gridCol w="870857">
                  <a:extLst>
                    <a:ext uri="{9D8B030D-6E8A-4147-A177-3AD203B41FA5}">
                      <a16:colId xmlns:a16="http://schemas.microsoft.com/office/drawing/2014/main" val="958065278"/>
                    </a:ext>
                  </a:extLst>
                </a:gridCol>
                <a:gridCol w="870857">
                  <a:extLst>
                    <a:ext uri="{9D8B030D-6E8A-4147-A177-3AD203B41FA5}">
                      <a16:colId xmlns:a16="http://schemas.microsoft.com/office/drawing/2014/main" val="2518450475"/>
                    </a:ext>
                  </a:extLst>
                </a:gridCol>
              </a:tblGrid>
              <a:tr h="370840">
                <a:tc>
                  <a:txBody>
                    <a:bodyPr/>
                    <a:lstStyle/>
                    <a:p>
                      <a:pPr algn="ctr"/>
                      <a:r>
                        <a:rPr lang="fa-IR" dirty="0"/>
                        <a:t>8</a:t>
                      </a:r>
                      <a:endParaRPr lang="en-US" dirty="0"/>
                    </a:p>
                  </a:txBody>
                  <a:tcPr/>
                </a:tc>
                <a:tc>
                  <a:txBody>
                    <a:bodyPr/>
                    <a:lstStyle/>
                    <a:p>
                      <a:pPr algn="ctr"/>
                      <a:r>
                        <a:rPr lang="fa-IR" dirty="0"/>
                        <a:t>12</a:t>
                      </a:r>
                      <a:endParaRPr lang="en-US" dirty="0"/>
                    </a:p>
                  </a:txBody>
                  <a:tcPr/>
                </a:tc>
                <a:tc>
                  <a:txBody>
                    <a:bodyPr/>
                    <a:lstStyle/>
                    <a:p>
                      <a:pPr algn="ctr"/>
                      <a:r>
                        <a:rPr lang="fa-IR" dirty="0"/>
                        <a:t>9</a:t>
                      </a:r>
                      <a:endParaRPr lang="en-US" dirty="0"/>
                    </a:p>
                  </a:txBody>
                  <a:tcPr/>
                </a:tc>
                <a:tc>
                  <a:txBody>
                    <a:bodyPr/>
                    <a:lstStyle/>
                    <a:p>
                      <a:pPr algn="ctr"/>
                      <a:r>
                        <a:rPr lang="fa-IR" dirty="0"/>
                        <a:t>0</a:t>
                      </a:r>
                      <a:endParaRPr lang="en-US" dirty="0"/>
                    </a:p>
                  </a:txBody>
                  <a:tcPr/>
                </a:tc>
                <a:tc>
                  <a:txBody>
                    <a:bodyPr/>
                    <a:lstStyle/>
                    <a:p>
                      <a:pPr algn="ctr"/>
                      <a:r>
                        <a:rPr lang="fa-IR" dirty="0"/>
                        <a:t>20</a:t>
                      </a:r>
                      <a:endParaRPr lang="en-US" dirty="0"/>
                    </a:p>
                  </a:txBody>
                  <a:tcPr/>
                </a:tc>
                <a:tc>
                  <a:txBody>
                    <a:bodyPr/>
                    <a:lstStyle/>
                    <a:p>
                      <a:pPr algn="ctr"/>
                      <a:r>
                        <a:rPr lang="fa-IR" dirty="0"/>
                        <a:t>43</a:t>
                      </a:r>
                      <a:endParaRPr lang="en-US" dirty="0"/>
                    </a:p>
                  </a:txBody>
                  <a:tcPr/>
                </a:tc>
                <a:tc>
                  <a:txBody>
                    <a:bodyPr/>
                    <a:lstStyle/>
                    <a:p>
                      <a:pPr algn="ctr"/>
                      <a:r>
                        <a:rPr lang="fa-IR" dirty="0"/>
                        <a:t>14</a:t>
                      </a:r>
                      <a:endParaRPr lang="en-US" dirty="0"/>
                    </a:p>
                  </a:txBody>
                  <a:tcPr/>
                </a:tc>
                <a:extLst>
                  <a:ext uri="{0D108BD9-81ED-4DB2-BD59-A6C34878D82A}">
                    <a16:rowId xmlns:a16="http://schemas.microsoft.com/office/drawing/2014/main" val="397799210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4688FA-BB14-175E-ABBE-082A078F7F84}"/>
                  </a:ext>
                </a:extLst>
              </p:cNvPr>
              <p:cNvSpPr txBox="1"/>
              <p:nvPr/>
            </p:nvSpPr>
            <p:spPr>
              <a:xfrm>
                <a:off x="1447800" y="3059668"/>
                <a:ext cx="8835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rPr>
                        <m:t>=</m:t>
                      </m:r>
                      <m:r>
                        <a:rPr lang="en-US" b="1" i="1" dirty="0">
                          <a:latin typeface="Cambria Math" panose="02040503050406030204" pitchFamily="18" charset="0"/>
                        </a:rPr>
                        <m:t>𝟖</m:t>
                      </m:r>
                    </m:oMath>
                  </m:oMathPara>
                </a14:m>
                <a:endParaRPr lang="en-US" b="1" dirty="0"/>
              </a:p>
            </p:txBody>
          </p:sp>
        </mc:Choice>
        <mc:Fallback xmlns="">
          <p:sp>
            <p:nvSpPr>
              <p:cNvPr id="7" name="TextBox 6">
                <a:extLst>
                  <a:ext uri="{FF2B5EF4-FFF2-40B4-BE49-F238E27FC236}">
                    <a16:creationId xmlns:a16="http://schemas.microsoft.com/office/drawing/2014/main" id="{254688FA-BB14-175E-ABBE-082A078F7F84}"/>
                  </a:ext>
                </a:extLst>
              </p:cNvPr>
              <p:cNvSpPr txBox="1">
                <a:spLocks noRot="1" noChangeAspect="1" noMove="1" noResize="1" noEditPoints="1" noAdjustHandles="1" noChangeArrowheads="1" noChangeShapeType="1" noTextEdit="1"/>
              </p:cNvSpPr>
              <p:nvPr/>
            </p:nvSpPr>
            <p:spPr>
              <a:xfrm>
                <a:off x="1447800" y="3059668"/>
                <a:ext cx="883575" cy="369332"/>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E28FCA5-87BD-D750-700A-AA85A5CD0087}"/>
              </a:ext>
            </a:extLst>
          </p:cNvPr>
          <p:cNvCxnSpPr/>
          <p:nvPr/>
        </p:nvCxnSpPr>
        <p:spPr bwMode="auto">
          <a:xfrm flipV="1">
            <a:off x="1866761" y="2438400"/>
            <a:ext cx="0" cy="533400"/>
          </a:xfrm>
          <a:prstGeom prst="straightConnector1">
            <a:avLst/>
          </a:prstGeom>
          <a:solidFill>
            <a:schemeClr val="accent1"/>
          </a:solidFill>
          <a:ln w="285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C99B608-86C9-480B-A2B5-4E9D5D6C2BF1}"/>
                  </a:ext>
                </a:extLst>
              </p:cNvPr>
              <p:cNvSpPr txBox="1">
                <a:spLocks/>
              </p:cNvSpPr>
              <p:nvPr/>
            </p:nvSpPr>
            <p:spPr bwMode="auto">
              <a:xfrm>
                <a:off x="609600" y="3447770"/>
                <a:ext cx="7848600" cy="1127996"/>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b="1" kern="0" dirty="0"/>
                  <a:t>بدترین حالت:</a:t>
                </a:r>
              </a:p>
              <a:p>
                <a:pPr algn="r" rtl="1"/>
                <a:r>
                  <a:rPr lang="fa-IR" kern="0" dirty="0"/>
                  <a:t>اگر عنصر مورد جستجو برابر با آخرین مقدار باشد یا در آرایه باشد یا در آرایه وجود نداشته باشد، آنگاه زمان اجرا متعلق به </a:t>
                </a:r>
                <a14:m>
                  <m:oMath xmlns:m="http://schemas.openxmlformats.org/officeDocument/2006/math">
                    <m:r>
                      <a:rPr lang="en-US" i="1" kern="0" dirty="0" smtClean="0">
                        <a:latin typeface="Cambria Math" panose="02040503050406030204" pitchFamily="18" charset="0"/>
                      </a:rPr>
                      <m:t>𝑂</m:t>
                    </m:r>
                    <m:r>
                      <a:rPr lang="en-US" i="1" kern="0" dirty="0" smtClean="0">
                        <a:latin typeface="Cambria Math" panose="02040503050406030204" pitchFamily="18" charset="0"/>
                      </a:rPr>
                      <m:t>(</m:t>
                    </m:r>
                    <m:r>
                      <a:rPr lang="en-US" i="1" kern="0" dirty="0" smtClean="0">
                        <a:latin typeface="Cambria Math" panose="02040503050406030204" pitchFamily="18" charset="0"/>
                      </a:rPr>
                      <m:t>𝑛</m:t>
                    </m:r>
                    <m:r>
                      <a:rPr lang="en-US" i="1" kern="0" dirty="0" smtClean="0">
                        <a:latin typeface="Cambria Math" panose="02040503050406030204" pitchFamily="18" charset="0"/>
                      </a:rPr>
                      <m:t>)</m:t>
                    </m:r>
                  </m:oMath>
                </a14:m>
                <a:r>
                  <a:rPr lang="fa-IR" kern="0" dirty="0"/>
                  <a:t> خواهد بود.</a:t>
                </a:r>
              </a:p>
            </p:txBody>
          </p:sp>
        </mc:Choice>
        <mc:Fallback xmlns="">
          <p:sp>
            <p:nvSpPr>
              <p:cNvPr id="10" name="Content Placeholder 2">
                <a:extLst>
                  <a:ext uri="{FF2B5EF4-FFF2-40B4-BE49-F238E27FC236}">
                    <a16:creationId xmlns:a16="http://schemas.microsoft.com/office/drawing/2014/main" id="{BC99B608-86C9-480B-A2B5-4E9D5D6C2BF1}"/>
                  </a:ext>
                </a:extLst>
              </p:cNvPr>
              <p:cNvSpPr txBox="1">
                <a:spLocks noRot="1" noChangeAspect="1" noMove="1" noResize="1" noEditPoints="1" noAdjustHandles="1" noChangeArrowheads="1" noChangeShapeType="1" noTextEdit="1"/>
              </p:cNvSpPr>
              <p:nvPr/>
            </p:nvSpPr>
            <p:spPr bwMode="auto">
              <a:xfrm>
                <a:off x="609600" y="3447770"/>
                <a:ext cx="7848600" cy="1127996"/>
              </a:xfrm>
              <a:prstGeom prst="rect">
                <a:avLst/>
              </a:prstGeom>
              <a:blipFill>
                <a:blip r:embed="rId4"/>
                <a:stretch>
                  <a:fillRect l="-854" t="-541" r="-621" b="-2162"/>
                </a:stretch>
              </a:blipFill>
              <a:ln w="9525">
                <a:noFill/>
                <a:miter lim="800000"/>
                <a:headEnd/>
                <a:tailEnd/>
              </a:ln>
              <a:effectLst/>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AC129625-6B9E-FD88-0C0B-D9EC3A3FD483}"/>
              </a:ext>
            </a:extLst>
          </p:cNvPr>
          <p:cNvGraphicFramePr>
            <a:graphicFrameLocks noGrp="1"/>
          </p:cNvGraphicFramePr>
          <p:nvPr>
            <p:extLst>
              <p:ext uri="{D42A27DB-BD31-4B8C-83A1-F6EECF244321}">
                <p14:modId xmlns:p14="http://schemas.microsoft.com/office/powerpoint/2010/main" val="2825442120"/>
              </p:ext>
            </p:extLst>
          </p:nvPr>
        </p:nvGraphicFramePr>
        <p:xfrm>
          <a:off x="1524000" y="5032966"/>
          <a:ext cx="6095999" cy="370840"/>
        </p:xfrm>
        <a:graphic>
          <a:graphicData uri="http://schemas.openxmlformats.org/drawingml/2006/table">
            <a:tbl>
              <a:tblPr firstRow="1" firstCol="1" bandRow="1">
                <a:tableStyleId>{D7AC3CCA-C797-4891-BE02-D94E43425B78}</a:tableStyleId>
              </a:tblPr>
              <a:tblGrid>
                <a:gridCol w="870857">
                  <a:extLst>
                    <a:ext uri="{9D8B030D-6E8A-4147-A177-3AD203B41FA5}">
                      <a16:colId xmlns:a16="http://schemas.microsoft.com/office/drawing/2014/main" val="3420738145"/>
                    </a:ext>
                  </a:extLst>
                </a:gridCol>
                <a:gridCol w="870857">
                  <a:extLst>
                    <a:ext uri="{9D8B030D-6E8A-4147-A177-3AD203B41FA5}">
                      <a16:colId xmlns:a16="http://schemas.microsoft.com/office/drawing/2014/main" val="4089265398"/>
                    </a:ext>
                  </a:extLst>
                </a:gridCol>
                <a:gridCol w="870857">
                  <a:extLst>
                    <a:ext uri="{9D8B030D-6E8A-4147-A177-3AD203B41FA5}">
                      <a16:colId xmlns:a16="http://schemas.microsoft.com/office/drawing/2014/main" val="3256111622"/>
                    </a:ext>
                  </a:extLst>
                </a:gridCol>
                <a:gridCol w="870857">
                  <a:extLst>
                    <a:ext uri="{9D8B030D-6E8A-4147-A177-3AD203B41FA5}">
                      <a16:colId xmlns:a16="http://schemas.microsoft.com/office/drawing/2014/main" val="3309943646"/>
                    </a:ext>
                  </a:extLst>
                </a:gridCol>
                <a:gridCol w="870857">
                  <a:extLst>
                    <a:ext uri="{9D8B030D-6E8A-4147-A177-3AD203B41FA5}">
                      <a16:colId xmlns:a16="http://schemas.microsoft.com/office/drawing/2014/main" val="2932043807"/>
                    </a:ext>
                  </a:extLst>
                </a:gridCol>
                <a:gridCol w="870857">
                  <a:extLst>
                    <a:ext uri="{9D8B030D-6E8A-4147-A177-3AD203B41FA5}">
                      <a16:colId xmlns:a16="http://schemas.microsoft.com/office/drawing/2014/main" val="958065278"/>
                    </a:ext>
                  </a:extLst>
                </a:gridCol>
                <a:gridCol w="870857">
                  <a:extLst>
                    <a:ext uri="{9D8B030D-6E8A-4147-A177-3AD203B41FA5}">
                      <a16:colId xmlns:a16="http://schemas.microsoft.com/office/drawing/2014/main" val="2518450475"/>
                    </a:ext>
                  </a:extLst>
                </a:gridCol>
              </a:tblGrid>
              <a:tr h="370840">
                <a:tc>
                  <a:txBody>
                    <a:bodyPr/>
                    <a:lstStyle/>
                    <a:p>
                      <a:pPr algn="ctr"/>
                      <a:r>
                        <a:rPr lang="fa-IR" dirty="0"/>
                        <a:t>8</a:t>
                      </a:r>
                      <a:endParaRPr lang="en-US" dirty="0"/>
                    </a:p>
                  </a:txBody>
                  <a:tcPr/>
                </a:tc>
                <a:tc>
                  <a:txBody>
                    <a:bodyPr/>
                    <a:lstStyle/>
                    <a:p>
                      <a:pPr algn="ctr"/>
                      <a:r>
                        <a:rPr lang="fa-IR" dirty="0"/>
                        <a:t>12</a:t>
                      </a:r>
                      <a:endParaRPr lang="en-US" dirty="0"/>
                    </a:p>
                  </a:txBody>
                  <a:tcPr/>
                </a:tc>
                <a:tc>
                  <a:txBody>
                    <a:bodyPr/>
                    <a:lstStyle/>
                    <a:p>
                      <a:pPr algn="ctr"/>
                      <a:r>
                        <a:rPr lang="fa-IR" dirty="0"/>
                        <a:t>9</a:t>
                      </a:r>
                      <a:endParaRPr lang="en-US" dirty="0"/>
                    </a:p>
                  </a:txBody>
                  <a:tcPr/>
                </a:tc>
                <a:tc>
                  <a:txBody>
                    <a:bodyPr/>
                    <a:lstStyle/>
                    <a:p>
                      <a:pPr algn="ctr"/>
                      <a:r>
                        <a:rPr lang="fa-IR" dirty="0"/>
                        <a:t>0</a:t>
                      </a:r>
                      <a:endParaRPr lang="en-US" dirty="0"/>
                    </a:p>
                  </a:txBody>
                  <a:tcPr/>
                </a:tc>
                <a:tc>
                  <a:txBody>
                    <a:bodyPr/>
                    <a:lstStyle/>
                    <a:p>
                      <a:pPr algn="ctr"/>
                      <a:r>
                        <a:rPr lang="fa-IR" dirty="0"/>
                        <a:t>20</a:t>
                      </a:r>
                      <a:endParaRPr lang="en-US" dirty="0"/>
                    </a:p>
                  </a:txBody>
                  <a:tcPr/>
                </a:tc>
                <a:tc>
                  <a:txBody>
                    <a:bodyPr/>
                    <a:lstStyle/>
                    <a:p>
                      <a:pPr algn="ctr"/>
                      <a:r>
                        <a:rPr lang="fa-IR" dirty="0"/>
                        <a:t>43</a:t>
                      </a:r>
                      <a:endParaRPr lang="en-US" dirty="0"/>
                    </a:p>
                  </a:txBody>
                  <a:tcPr/>
                </a:tc>
                <a:tc>
                  <a:txBody>
                    <a:bodyPr/>
                    <a:lstStyle/>
                    <a:p>
                      <a:pPr algn="ctr"/>
                      <a:r>
                        <a:rPr lang="fa-IR" dirty="0"/>
                        <a:t>14</a:t>
                      </a:r>
                      <a:endParaRPr lang="en-US" dirty="0"/>
                    </a:p>
                  </a:txBody>
                  <a:tcPr/>
                </a:tc>
                <a:extLst>
                  <a:ext uri="{0D108BD9-81ED-4DB2-BD59-A6C34878D82A}">
                    <a16:rowId xmlns:a16="http://schemas.microsoft.com/office/drawing/2014/main" val="3977992100"/>
                  </a:ext>
                </a:extLst>
              </a:tr>
            </a:tbl>
          </a:graphicData>
        </a:graphic>
      </p:graphicFrame>
      <p:cxnSp>
        <p:nvCxnSpPr>
          <p:cNvPr id="12" name="Straight Arrow Connector 11">
            <a:extLst>
              <a:ext uri="{FF2B5EF4-FFF2-40B4-BE49-F238E27FC236}">
                <a16:creationId xmlns:a16="http://schemas.microsoft.com/office/drawing/2014/main" id="{2C1D077C-B81B-7978-AC05-437B5A6FF026}"/>
              </a:ext>
            </a:extLst>
          </p:cNvPr>
          <p:cNvCxnSpPr/>
          <p:nvPr/>
        </p:nvCxnSpPr>
        <p:spPr bwMode="auto">
          <a:xfrm flipV="1">
            <a:off x="7162800" y="5562600"/>
            <a:ext cx="0" cy="533400"/>
          </a:xfrm>
          <a:prstGeom prst="straightConnector1">
            <a:avLst/>
          </a:prstGeom>
          <a:solidFill>
            <a:schemeClr val="accent1"/>
          </a:solidFill>
          <a:ln w="28575" cap="flat" cmpd="sng" algn="ctr">
            <a:solidFill>
              <a:schemeClr val="tx1"/>
            </a:solidFill>
            <a:prstDash val="solid"/>
            <a:round/>
            <a:headEnd type="oval"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52955A-47C3-4792-0306-5A288B10A26E}"/>
                  </a:ext>
                </a:extLst>
              </p:cNvPr>
              <p:cNvSpPr txBox="1"/>
              <p:nvPr/>
            </p:nvSpPr>
            <p:spPr>
              <a:xfrm>
                <a:off x="6934200" y="6203346"/>
                <a:ext cx="10214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𝑿</m:t>
                      </m:r>
                      <m:r>
                        <a:rPr lang="en-US" b="1" i="1" dirty="0" smtClean="0">
                          <a:latin typeface="Cambria Math" panose="02040503050406030204" pitchFamily="18" charset="0"/>
                        </a:rPr>
                        <m:t>=</m:t>
                      </m:r>
                      <m:r>
                        <a:rPr lang="fa-IR" b="1" i="1" dirty="0" smtClean="0">
                          <a:latin typeface="Cambria Math" panose="02040503050406030204" pitchFamily="18" charset="0"/>
                        </a:rPr>
                        <m:t>𝟏𝟒</m:t>
                      </m:r>
                    </m:oMath>
                  </m:oMathPara>
                </a14:m>
                <a:endParaRPr lang="en-US" b="1" dirty="0"/>
              </a:p>
            </p:txBody>
          </p:sp>
        </mc:Choice>
        <mc:Fallback xmlns="">
          <p:sp>
            <p:nvSpPr>
              <p:cNvPr id="13" name="TextBox 12">
                <a:extLst>
                  <a:ext uri="{FF2B5EF4-FFF2-40B4-BE49-F238E27FC236}">
                    <a16:creationId xmlns:a16="http://schemas.microsoft.com/office/drawing/2014/main" id="{2452955A-47C3-4792-0306-5A288B10A26E}"/>
                  </a:ext>
                </a:extLst>
              </p:cNvPr>
              <p:cNvSpPr txBox="1">
                <a:spLocks noRot="1" noChangeAspect="1" noMove="1" noResize="1" noEditPoints="1" noAdjustHandles="1" noChangeArrowheads="1" noChangeShapeType="1" noTextEdit="1"/>
              </p:cNvSpPr>
              <p:nvPr/>
            </p:nvSpPr>
            <p:spPr>
              <a:xfrm>
                <a:off x="6934200" y="6203346"/>
                <a:ext cx="1021433"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773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175E5-90E6-8D64-A6CF-3DE8C0AC8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CBAC3-7852-AF53-78F4-64BACFBB34CB}"/>
              </a:ext>
            </a:extLst>
          </p:cNvPr>
          <p:cNvSpPr>
            <a:spLocks noGrp="1"/>
          </p:cNvSpPr>
          <p:nvPr>
            <p:ph type="title"/>
          </p:nvPr>
        </p:nvSpPr>
        <p:spPr/>
        <p:txBody>
          <a:bodyPr/>
          <a:lstStyle/>
          <a:p>
            <a:r>
              <a:rPr lang="fa-IR" dirty="0"/>
              <a:t>جستجوی ترتیبی در آرایه – محاسبه زمان و پیچیدگی الگوریتم جستجوی خطی</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409F35-439F-3F7E-D3AE-9EA51CDAA1AD}"/>
                  </a:ext>
                </a:extLst>
              </p:cNvPr>
              <p:cNvSpPr>
                <a:spLocks noGrp="1"/>
              </p:cNvSpPr>
              <p:nvPr>
                <p:ph idx="1"/>
              </p:nvPr>
            </p:nvSpPr>
            <p:spPr>
              <a:xfrm>
                <a:off x="609600" y="914400"/>
                <a:ext cx="7848600" cy="1295400"/>
              </a:xfrm>
            </p:spPr>
            <p:txBody>
              <a:bodyPr/>
              <a:lstStyle/>
              <a:p>
                <a:pPr algn="r" rtl="1"/>
                <a:r>
                  <a:rPr lang="fa-IR" b="1" kern="0" dirty="0"/>
                  <a:t>حالت میانگین:</a:t>
                </a:r>
              </a:p>
              <a:p>
                <a:pPr algn="r" rtl="1"/>
                <a:r>
                  <a:rPr lang="fa-IR" kern="0" dirty="0"/>
                  <a:t>در حالت میانگین، احتمال وجود عناصر مورد جستجو در همه خانه های آرایه، یکسان است، در نتیجه ، زمان اجرا متعلق به </a:t>
                </a:r>
                <a14:m>
                  <m:oMath xmlns:m="http://schemas.openxmlformats.org/officeDocument/2006/math">
                    <m:f>
                      <m:fPr>
                        <m:ctrlPr>
                          <a:rPr lang="en-US" b="0" i="1" kern="0" smtClean="0">
                            <a:latin typeface="Cambria Math" panose="02040503050406030204" pitchFamily="18" charset="0"/>
                          </a:rPr>
                        </m:ctrlPr>
                      </m:fPr>
                      <m:num>
                        <m:r>
                          <a:rPr lang="en-US" b="0" i="1" kern="0" smtClean="0">
                            <a:latin typeface="Cambria Math" panose="02040503050406030204" pitchFamily="18" charset="0"/>
                          </a:rPr>
                          <m:t>𝑛</m:t>
                        </m:r>
                        <m:r>
                          <a:rPr lang="en-US" b="0" i="1" kern="0" smtClean="0">
                            <a:latin typeface="Cambria Math" panose="02040503050406030204" pitchFamily="18" charset="0"/>
                          </a:rPr>
                          <m:t>+</m:t>
                        </m:r>
                        <m:r>
                          <a:rPr lang="en-US" b="0" i="1" kern="0" smtClean="0">
                            <a:latin typeface="Cambria Math" panose="02040503050406030204" pitchFamily="18" charset="0"/>
                          </a:rPr>
                          <m:t>1</m:t>
                        </m:r>
                      </m:num>
                      <m:den>
                        <m:r>
                          <a:rPr lang="en-US" b="0" i="1" kern="0" smtClean="0">
                            <a:latin typeface="Cambria Math" panose="02040503050406030204" pitchFamily="18" charset="0"/>
                          </a:rPr>
                          <m:t>2</m:t>
                        </m:r>
                      </m:den>
                    </m:f>
                    <m:r>
                      <a:rPr lang="en-US" b="0" i="1" kern="0" smtClean="0">
                        <a:latin typeface="Cambria Math" panose="02040503050406030204" pitchFamily="18" charset="0"/>
                      </a:rPr>
                      <m:t>=</m:t>
                    </m:r>
                    <m:r>
                      <a:rPr lang="en-US" b="0" i="1" kern="0" smtClean="0">
                        <a:latin typeface="Cambria Math" panose="02040503050406030204" pitchFamily="18" charset="0"/>
                      </a:rPr>
                      <m:t>𝑂</m:t>
                    </m:r>
                    <m:r>
                      <a:rPr lang="en-US" b="0" i="1" kern="0" smtClean="0">
                        <a:latin typeface="Cambria Math" panose="02040503050406030204" pitchFamily="18" charset="0"/>
                      </a:rPr>
                      <m:t>(</m:t>
                    </m:r>
                    <m:r>
                      <a:rPr lang="en-US" b="0" i="1" kern="0" smtClean="0">
                        <a:latin typeface="Cambria Math" panose="02040503050406030204" pitchFamily="18" charset="0"/>
                      </a:rPr>
                      <m:t>𝑁</m:t>
                    </m:r>
                    <m:r>
                      <a:rPr lang="en-US" b="0" i="1" kern="0" smtClean="0">
                        <a:latin typeface="Cambria Math" panose="02040503050406030204" pitchFamily="18" charset="0"/>
                      </a:rPr>
                      <m:t>)</m:t>
                    </m:r>
                  </m:oMath>
                </a14:m>
                <a:r>
                  <a:rPr lang="fa-IR" kern="0" dirty="0"/>
                  <a:t> می باشد.</a:t>
                </a:r>
              </a:p>
            </p:txBody>
          </p:sp>
        </mc:Choice>
        <mc:Fallback xmlns="">
          <p:sp>
            <p:nvSpPr>
              <p:cNvPr id="3" name="Content Placeholder 2">
                <a:extLst>
                  <a:ext uri="{FF2B5EF4-FFF2-40B4-BE49-F238E27FC236}">
                    <a16:creationId xmlns:a16="http://schemas.microsoft.com/office/drawing/2014/main" id="{31409F35-439F-3F7E-D3AE-9EA51CDAA1AD}"/>
                  </a:ext>
                </a:extLst>
              </p:cNvPr>
              <p:cNvSpPr>
                <a:spLocks noGrp="1" noRot="1" noChangeAspect="1" noMove="1" noResize="1" noEditPoints="1" noAdjustHandles="1" noChangeArrowheads="1" noChangeShapeType="1" noTextEdit="1"/>
              </p:cNvSpPr>
              <p:nvPr>
                <p:ph idx="1"/>
              </p:nvPr>
            </p:nvSpPr>
            <p:spPr>
              <a:xfrm>
                <a:off x="609600" y="914400"/>
                <a:ext cx="7848600" cy="1295400"/>
              </a:xfrm>
              <a:blipFill>
                <a:blip r:embed="rId2"/>
                <a:stretch>
                  <a:fillRect l="-466"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A5666D-90A6-A51B-BA1F-F55ED2FD1585}"/>
              </a:ext>
            </a:extLst>
          </p:cNvPr>
          <p:cNvSpPr>
            <a:spLocks noGrp="1"/>
          </p:cNvSpPr>
          <p:nvPr>
            <p:ph type="sldNum" sz="quarter" idx="10"/>
          </p:nvPr>
        </p:nvSpPr>
        <p:spPr/>
        <p:txBody>
          <a:bodyPr/>
          <a:lstStyle/>
          <a:p>
            <a:fld id="{BB936EA6-75EA-BC43-847D-098704264B3C}" type="slidenum">
              <a:rPr lang="en-US" smtClean="0"/>
              <a:pPr/>
              <a:t>17</a:t>
            </a:fld>
            <a:endParaRPr lang="en-US" sz="14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4669B9-4986-65F4-51D1-A154A464D6C3}"/>
                  </a:ext>
                </a:extLst>
              </p:cNvPr>
              <p:cNvSpPr txBox="1"/>
              <p:nvPr/>
            </p:nvSpPr>
            <p:spPr>
              <a:xfrm>
                <a:off x="838200" y="2463750"/>
                <a:ext cx="4200574"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2E4669B9-4986-65F4-51D1-A154A464D6C3}"/>
                  </a:ext>
                </a:extLst>
              </p:cNvPr>
              <p:cNvSpPr txBox="1">
                <a:spLocks noRot="1" noChangeAspect="1" noMove="1" noResize="1" noEditPoints="1" noAdjustHandles="1" noChangeArrowheads="1" noChangeShapeType="1" noTextEdit="1"/>
              </p:cNvSpPr>
              <p:nvPr/>
            </p:nvSpPr>
            <p:spPr>
              <a:xfrm>
                <a:off x="838200" y="2463750"/>
                <a:ext cx="4200574" cy="6223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C442295-92E4-7CCE-CDE7-38A17E1EA10D}"/>
                  </a:ext>
                </a:extLst>
              </p:cNvPr>
              <p:cNvSpPr txBox="1"/>
              <p:nvPr/>
            </p:nvSpPr>
            <p:spPr>
              <a:xfrm>
                <a:off x="818444" y="3149551"/>
                <a:ext cx="5539209" cy="419474"/>
              </a:xfrm>
              <a:prstGeom prst="rect">
                <a:avLst/>
              </a:prstGeom>
              <a:noFill/>
            </p:spPr>
            <p:txBody>
              <a:bodyPr wrap="none" lIns="0" tIns="0" rIns="0" bIns="0" rtlCol="0">
                <a:spAutoFit/>
              </a:bodyPr>
              <a:lstStyle/>
              <a:p>
                <a:r>
                  <a:rPr lang="en-US" b="0" i="0" dirty="0">
                    <a:latin typeface="+mj-lt"/>
                  </a:rPr>
                  <a:t>        </a:t>
                </a:r>
                <a14:m>
                  <m:oMath xmlns:m="http://schemas.openxmlformats.org/officeDocument/2006/math">
                    <m:r>
                      <a:rPr lang="en-US" b="0" i="1" dirty="0" smtClean="0">
                        <a:latin typeface="Cambria Math" panose="02040503050406030204" pitchFamily="18" charset="0"/>
                      </a:rPr>
                      <m:t> =</m:t>
                    </m:r>
                    <m:d>
                      <m:dPr>
                        <m:ctrlPr>
                          <a:rPr lang="en-US" i="1" dirty="0" smtClean="0">
                            <a:latin typeface="Cambria Math" panose="02040503050406030204" pitchFamily="18" charset="0"/>
                          </a:rPr>
                        </m:ctrlPr>
                      </m:dPr>
                      <m:e>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𝑛</m:t>
                        </m:r>
                      </m:e>
                    </m:d>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𝑛</m:t>
                            </m:r>
                          </m:den>
                        </m:f>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1</m:t>
                            </m:r>
                          </m:e>
                        </m:d>
                      </m:num>
                      <m:den>
                        <m:r>
                          <a:rPr lang="en-US" b="0" i="1" dirty="0" smtClean="0">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𝑛</m:t>
                        </m:r>
                      </m:den>
                    </m:f>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2</m:t>
                        </m:r>
                      </m:den>
                    </m:f>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𝑂</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8" name="TextBox 7">
                <a:extLst>
                  <a:ext uri="{FF2B5EF4-FFF2-40B4-BE49-F238E27FC236}">
                    <a16:creationId xmlns:a16="http://schemas.microsoft.com/office/drawing/2014/main" id="{5C442295-92E4-7CCE-CDE7-38A17E1EA10D}"/>
                  </a:ext>
                </a:extLst>
              </p:cNvPr>
              <p:cNvSpPr txBox="1">
                <a:spLocks noRot="1" noChangeAspect="1" noMove="1" noResize="1" noEditPoints="1" noAdjustHandles="1" noChangeArrowheads="1" noChangeShapeType="1" noTextEdit="1"/>
              </p:cNvSpPr>
              <p:nvPr/>
            </p:nvSpPr>
            <p:spPr>
              <a:xfrm>
                <a:off x="818444" y="3149551"/>
                <a:ext cx="5539209" cy="419474"/>
              </a:xfrm>
              <a:prstGeom prst="rect">
                <a:avLst/>
              </a:prstGeom>
              <a:blipFill>
                <a:blip r:embed="rId4"/>
                <a:stretch>
                  <a:fillRect r="-990" b="-11765"/>
                </a:stretch>
              </a:blipFill>
            </p:spPr>
            <p:txBody>
              <a:bodyPr/>
              <a:lstStyle/>
              <a:p>
                <a:r>
                  <a:rPr lang="en-US">
                    <a:noFill/>
                  </a:rPr>
                  <a:t> </a:t>
                </a:r>
              </a:p>
            </p:txBody>
          </p:sp>
        </mc:Fallback>
      </mc:AlternateContent>
      <p:sp>
        <p:nvSpPr>
          <p:cNvPr id="14" name="Content Placeholder 2">
            <a:extLst>
              <a:ext uri="{FF2B5EF4-FFF2-40B4-BE49-F238E27FC236}">
                <a16:creationId xmlns:a16="http://schemas.microsoft.com/office/drawing/2014/main" id="{C554AD5B-D3E9-6AC0-35EC-EB6E47EE62FA}"/>
              </a:ext>
            </a:extLst>
          </p:cNvPr>
          <p:cNvSpPr txBox="1">
            <a:spLocks/>
          </p:cNvSpPr>
          <p:nvPr/>
        </p:nvSpPr>
        <p:spPr bwMode="auto">
          <a:xfrm>
            <a:off x="612422" y="4025851"/>
            <a:ext cx="7848600" cy="1295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rtl="0" eaLnBrk="0" fontAlgn="base" hangingPunct="0">
              <a:lnSpc>
                <a:spcPts val="2600"/>
              </a:lnSpc>
              <a:spcBef>
                <a:spcPct val="0"/>
              </a:spcBef>
              <a:spcAft>
                <a:spcPct val="0"/>
              </a:spcAft>
              <a:buClr>
                <a:srgbClr val="003399"/>
              </a:buClr>
              <a:buSzPct val="50000"/>
              <a:buFont typeface="Monotype Sorts"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charset="2"/>
              <a:buChar char="n"/>
              <a:defRPr kumimoji="1">
                <a:solidFill>
                  <a:schemeClr val="tx1"/>
                </a:solidFill>
                <a:latin typeface="+mn-lt"/>
                <a:ea typeface="ＭＳ Ｐゴシック" charset="-128"/>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ea typeface="ＭＳ Ｐゴシック" charset="-128"/>
              </a:defRPr>
            </a:lvl3pPr>
            <a:lvl4pPr marL="1147763" indent="-404813" algn="l" rtl="0" eaLnBrk="0" fontAlgn="base" hangingPunct="0">
              <a:lnSpc>
                <a:spcPts val="2600"/>
              </a:lnSpc>
              <a:spcBef>
                <a:spcPct val="0"/>
              </a:spcBef>
              <a:spcAft>
                <a:spcPct val="0"/>
              </a:spcAft>
              <a:buClr>
                <a:schemeClr val="tx1"/>
              </a:buClr>
              <a:buFont typeface="Wingdings" charset="2"/>
              <a:buChar char="!"/>
              <a:defRPr kumimoji="1">
                <a:solidFill>
                  <a:schemeClr val="tx1"/>
                </a:solidFill>
                <a:latin typeface="+mn-lt"/>
                <a:ea typeface="ＭＳ Ｐゴシック" charset="-128"/>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ea typeface="ＭＳ Ｐゴシック" charset="-128"/>
              </a:defRPr>
            </a:lvl9pPr>
          </a:lstStyle>
          <a:p>
            <a:pPr algn="r" rtl="1"/>
            <a:r>
              <a:rPr lang="fa-IR" b="1" kern="0" dirty="0"/>
              <a:t>نکته:</a:t>
            </a:r>
          </a:p>
          <a:p>
            <a:pPr algn="r" rtl="1"/>
            <a:r>
              <a:rPr lang="fa-IR" kern="0" dirty="0"/>
              <a:t>زمان اجرای جستجوی ترتیبی </a:t>
            </a:r>
            <a:r>
              <a:rPr lang="en-US" kern="0" dirty="0"/>
              <a:t>O(N)</a:t>
            </a:r>
            <a:r>
              <a:rPr lang="fa-IR" kern="0" dirty="0"/>
              <a:t> است. چرا که حداکثر تمام </a:t>
            </a:r>
            <a:r>
              <a:rPr lang="en-US" kern="0" dirty="0"/>
              <a:t>n</a:t>
            </a:r>
            <a:r>
              <a:rPr lang="fa-IR" kern="0" dirty="0"/>
              <a:t> خانه آرایه باید بررسی شود.</a:t>
            </a:r>
          </a:p>
        </p:txBody>
      </p:sp>
    </p:spTree>
    <p:extLst>
      <p:ext uri="{BB962C8B-B14F-4D97-AF65-F5344CB8AC3E}">
        <p14:creationId xmlns:p14="http://schemas.microsoft.com/office/powerpoint/2010/main" val="14180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06D7-7066-B1FB-F586-658FB9DA62B8}"/>
              </a:ext>
            </a:extLst>
          </p:cNvPr>
          <p:cNvSpPr>
            <a:spLocks noGrp="1"/>
          </p:cNvSpPr>
          <p:nvPr>
            <p:ph type="title"/>
          </p:nvPr>
        </p:nvSpPr>
        <p:spPr/>
        <p:txBody>
          <a:bodyPr/>
          <a:lstStyle/>
          <a:p>
            <a:r>
              <a:rPr lang="fa-IR" dirty="0"/>
              <a:t>جستجوی دودویی در آرایه</a:t>
            </a:r>
            <a:endParaRPr lang="en-US" dirty="0"/>
          </a:p>
        </p:txBody>
      </p:sp>
      <p:sp>
        <p:nvSpPr>
          <p:cNvPr id="3" name="Content Placeholder 2">
            <a:extLst>
              <a:ext uri="{FF2B5EF4-FFF2-40B4-BE49-F238E27FC236}">
                <a16:creationId xmlns:a16="http://schemas.microsoft.com/office/drawing/2014/main" id="{D3DDFE42-24C2-ADD1-2973-C6EA17F38F2F}"/>
              </a:ext>
            </a:extLst>
          </p:cNvPr>
          <p:cNvSpPr>
            <a:spLocks noGrp="1"/>
          </p:cNvSpPr>
          <p:nvPr>
            <p:ph idx="1"/>
          </p:nvPr>
        </p:nvSpPr>
        <p:spPr/>
        <p:txBody>
          <a:bodyPr/>
          <a:lstStyle/>
          <a:p>
            <a:pPr algn="r" rtl="1"/>
            <a:r>
              <a:rPr lang="fa-IR" dirty="0"/>
              <a:t>فرض کنیذ </a:t>
            </a:r>
            <a:r>
              <a:rPr lang="en-US" dirty="0"/>
              <a:t>a</a:t>
            </a:r>
            <a:r>
              <a:rPr lang="fa-IR" dirty="0"/>
              <a:t> یک آرایه است که در آن داده های عددی به صورت مرتب ذخیره شده اند. آن گاه الگوریتم جستجوی دودویی بسیار کارایی به نام جستجوی دودویی ( </a:t>
            </a:r>
            <a:r>
              <a:rPr lang="en-US" dirty="0"/>
              <a:t>binary search</a:t>
            </a:r>
            <a:r>
              <a:rPr lang="fa-IR" dirty="0"/>
              <a:t> ) وجود دارد که میتوان از آن برای پیدا کردن مکان </a:t>
            </a:r>
            <a:r>
              <a:rPr lang="en-US" dirty="0"/>
              <a:t>item</a:t>
            </a:r>
            <a:r>
              <a:rPr lang="fa-IR" dirty="0"/>
              <a:t> داده شده استفاده نمود. ایده اصلی این الگوریتم را به کمک یک نمونه واقعی از مثال آشنایی شرح می دهیم که در زندگی روزمره با آن سروکار دارید.</a:t>
            </a:r>
          </a:p>
          <a:p>
            <a:pPr algn="r" rtl="1"/>
            <a:r>
              <a:rPr lang="fa-IR" dirty="0"/>
              <a:t>نکته: جستجوی دودویی فقط روی آرایه مرتب شده قابل انجام است.</a:t>
            </a:r>
          </a:p>
          <a:p>
            <a:pPr algn="r" rtl="1"/>
            <a:r>
              <a:rPr lang="fa-IR" dirty="0"/>
              <a:t>فرض کنید بخواهید مکان یک اسم را در راهنمای دفترچه تلفن پیدا کنید. واضح است که یک جستجوی خطی روی آن انجام نمی دهید ( یعنی دفنرچه تلفن را از ابتدا به انتها نگاه نمی کنید) و به جای آن، راهنمای تلفن را از سط باز میکنید و دنبال آن قسمت از دفترچه راهنما میگردید که حدس میزنید اسم مورد نظرتان در ان نیمه قرار دارد. انگاه نیمه اخیر را از وسط نصف کرده و در یک چهارم از راهنما، که حدس زدید اسم مورد نظر شما در آن یک چهارم قرار دارد جستجو را ادامه میدهد و این کار را همینطور تا آخر ادامه میدهید. با توجه به این که خیلی سریع تعداد مکانهای ممکن در راهنما کاهش میابد در نهایت مکان و اسم مورد نظر را پیدا میکنیم.</a:t>
            </a:r>
            <a:endParaRPr lang="en-US" dirty="0"/>
          </a:p>
        </p:txBody>
      </p:sp>
      <p:sp>
        <p:nvSpPr>
          <p:cNvPr id="4" name="Slide Number Placeholder 3">
            <a:extLst>
              <a:ext uri="{FF2B5EF4-FFF2-40B4-BE49-F238E27FC236}">
                <a16:creationId xmlns:a16="http://schemas.microsoft.com/office/drawing/2014/main" id="{2381C589-0B46-F022-D8A7-93DFAEF70B46}"/>
              </a:ext>
            </a:extLst>
          </p:cNvPr>
          <p:cNvSpPr>
            <a:spLocks noGrp="1"/>
          </p:cNvSpPr>
          <p:nvPr>
            <p:ph type="sldNum" sz="quarter" idx="10"/>
          </p:nvPr>
        </p:nvSpPr>
        <p:spPr/>
        <p:txBody>
          <a:bodyPr/>
          <a:lstStyle/>
          <a:p>
            <a:fld id="{BB936EA6-75EA-BC43-847D-098704264B3C}" type="slidenum">
              <a:rPr lang="en-US" smtClean="0"/>
              <a:pPr/>
              <a:t>18</a:t>
            </a:fld>
            <a:endParaRPr lang="en-US" sz="1400"/>
          </a:p>
        </p:txBody>
      </p:sp>
    </p:spTree>
    <p:extLst>
      <p:ext uri="{BB962C8B-B14F-4D97-AF65-F5344CB8AC3E}">
        <p14:creationId xmlns:p14="http://schemas.microsoft.com/office/powerpoint/2010/main" val="45731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C338-CB59-AFD9-3C4C-1B6680BC4111}"/>
              </a:ext>
            </a:extLst>
          </p:cNvPr>
          <p:cNvSpPr>
            <a:spLocks noGrp="1"/>
          </p:cNvSpPr>
          <p:nvPr>
            <p:ph type="title"/>
          </p:nvPr>
        </p:nvSpPr>
        <p:spPr/>
        <p:txBody>
          <a:bodyPr/>
          <a:lstStyle/>
          <a:p>
            <a:r>
              <a:rPr lang="fa-IR" dirty="0"/>
              <a:t>الگوریتم جستجوی دودویی</a:t>
            </a:r>
            <a:endParaRPr lang="en-US"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9FB28627-E235-224D-13FC-63756CD5CF86}"/>
                  </a:ext>
                </a:extLst>
              </p:cNvPr>
              <p:cNvGraphicFramePr>
                <a:graphicFrameLocks noGrp="1"/>
              </p:cNvGraphicFramePr>
              <p:nvPr>
                <p:ph idx="1"/>
                <p:extLst>
                  <p:ext uri="{D42A27DB-BD31-4B8C-83A1-F6EECF244321}">
                    <p14:modId xmlns:p14="http://schemas.microsoft.com/office/powerpoint/2010/main" val="1422437123"/>
                  </p:ext>
                </p:extLst>
              </p:nvPr>
            </p:nvGraphicFramePr>
            <p:xfrm>
              <a:off x="609600" y="914400"/>
              <a:ext cx="7848600" cy="5958840"/>
            </p:xfrm>
            <a:graphic>
              <a:graphicData uri="http://schemas.openxmlformats.org/drawingml/2006/table">
                <a:tbl>
                  <a:tblPr firstRow="1" bandRow="1">
                    <a:tableStyleId>{EB344D84-9AFB-497E-A393-DC336BA19D2E}</a:tableStyleId>
                  </a:tblPr>
                  <a:tblGrid>
                    <a:gridCol w="5867400">
                      <a:extLst>
                        <a:ext uri="{9D8B030D-6E8A-4147-A177-3AD203B41FA5}">
                          <a16:colId xmlns:a16="http://schemas.microsoft.com/office/drawing/2014/main" val="140910993"/>
                        </a:ext>
                      </a:extLst>
                    </a:gridCol>
                    <a:gridCol w="1981200">
                      <a:extLst>
                        <a:ext uri="{9D8B030D-6E8A-4147-A177-3AD203B41FA5}">
                          <a16:colId xmlns:a16="http://schemas.microsoft.com/office/drawing/2014/main" val="1222903677"/>
                        </a:ext>
                      </a:extLst>
                    </a:gridCol>
                  </a:tblGrid>
                  <a:tr h="370840">
                    <a:tc>
                      <a:txBody>
                        <a:bodyPr/>
                        <a:lstStyle/>
                        <a:p>
                          <a:pPr algn="r" rtl="1"/>
                          <a:r>
                            <a:rPr lang="fa-IR" dirty="0">
                              <a:solidFill>
                                <a:schemeClr val="tx1"/>
                              </a:solidFill>
                            </a:rPr>
                            <a:t>الگوریتم جستجوی دودویی</a:t>
                          </a:r>
                          <a:endParaRPr lang="en-US" dirty="0">
                            <a:solidFill>
                              <a:schemeClr val="tx1"/>
                            </a:solidFill>
                          </a:endParaRPr>
                        </a:p>
                      </a:txBody>
                      <a:tcPr/>
                    </a:tc>
                    <a:tc>
                      <a:txBody>
                        <a:bodyPr/>
                        <a:lstStyle/>
                        <a:p>
                          <a:pPr algn="r" rtl="1"/>
                          <a:r>
                            <a:rPr lang="fa-IR" dirty="0">
                              <a:solidFill>
                                <a:schemeClr val="tx1"/>
                              </a:solidFill>
                            </a:rPr>
                            <a:t>عنوان الگوریتم</a:t>
                          </a:r>
                          <a:endParaRPr lang="en-US" dirty="0">
                            <a:solidFill>
                              <a:schemeClr val="tx1"/>
                            </a:solidFill>
                          </a:endParaRPr>
                        </a:p>
                      </a:txBody>
                      <a:tcPr/>
                    </a:tc>
                    <a:extLst>
                      <a:ext uri="{0D108BD9-81ED-4DB2-BD59-A6C34878D82A}">
                        <a16:rowId xmlns:a16="http://schemas.microsoft.com/office/drawing/2014/main" val="3109712333"/>
                      </a:ext>
                    </a:extLst>
                  </a:tr>
                  <a:tr h="370840">
                    <a:tc>
                      <a:txBody>
                        <a:bodyPr/>
                        <a:lstStyle/>
                        <a:p>
                          <a:pPr algn="r" rtl="1"/>
                          <a:r>
                            <a:rPr lang="fa-IR" dirty="0">
                              <a:solidFill>
                                <a:schemeClr val="tx1"/>
                              </a:solidFill>
                            </a:rPr>
                            <a:t>آرایه </a:t>
                          </a:r>
                          <a14:m>
                            <m:oMath xmlns:m="http://schemas.openxmlformats.org/officeDocument/2006/math">
                              <m:r>
                                <a:rPr lang="en-US" i="1" dirty="0" smtClean="0">
                                  <a:solidFill>
                                    <a:schemeClr val="tx1"/>
                                  </a:solidFill>
                                  <a:latin typeface="Cambria Math" panose="02040503050406030204" pitchFamily="18" charset="0"/>
                                </a:rPr>
                                <m:t>𝑛</m:t>
                              </m:r>
                            </m:oMath>
                          </a14:m>
                          <a:r>
                            <a:rPr lang="fa-IR" dirty="0">
                              <a:solidFill>
                                <a:schemeClr val="tx1"/>
                              </a:solidFill>
                            </a:rPr>
                            <a:t> عنصری مرتب شده صعودی </a:t>
                          </a:r>
                          <a14:m>
                            <m:oMath xmlns:m="http://schemas.openxmlformats.org/officeDocument/2006/math">
                              <m:r>
                                <a:rPr lang="en-US" i="1" dirty="0" smtClean="0">
                                  <a:solidFill>
                                    <a:schemeClr val="tx1"/>
                                  </a:solidFill>
                                  <a:latin typeface="Cambria Math" panose="02040503050406030204" pitchFamily="18" charset="0"/>
                                </a:rPr>
                                <m:t>𝑎</m:t>
                              </m:r>
                            </m:oMath>
                          </a14:m>
                          <a:r>
                            <a:rPr lang="fa-IR" dirty="0">
                              <a:solidFill>
                                <a:schemeClr val="tx1"/>
                              </a:solidFill>
                            </a:rPr>
                            <a:t> و </a:t>
                          </a:r>
                          <a14:m>
                            <m:oMath xmlns:m="http://schemas.openxmlformats.org/officeDocument/2006/math">
                              <m:r>
                                <a:rPr lang="en-US" i="1" dirty="0" smtClean="0">
                                  <a:solidFill>
                                    <a:schemeClr val="tx1"/>
                                  </a:solidFill>
                                  <a:latin typeface="Cambria Math" panose="02040503050406030204" pitchFamily="18" charset="0"/>
                                </a:rPr>
                                <m:t>𝑖𝑡𝑒𝑚</m:t>
                              </m:r>
                            </m:oMath>
                          </a14:m>
                          <a:r>
                            <a:rPr lang="fa-IR" dirty="0">
                              <a:solidFill>
                                <a:schemeClr val="tx1"/>
                              </a:solidFill>
                            </a:rPr>
                            <a:t> که باید جستجو شود.</a:t>
                          </a:r>
                          <a:endParaRPr lang="en-US" dirty="0">
                            <a:solidFill>
                              <a:schemeClr val="tx1"/>
                            </a:solidFill>
                          </a:endParaRPr>
                        </a:p>
                      </a:txBody>
                      <a:tcPr/>
                    </a:tc>
                    <a:tc>
                      <a:txBody>
                        <a:bodyPr/>
                        <a:lstStyle/>
                        <a:p>
                          <a:pPr algn="r" rtl="1"/>
                          <a:r>
                            <a:rPr lang="fa-IR" dirty="0">
                              <a:solidFill>
                                <a:schemeClr val="tx1"/>
                              </a:solidFill>
                            </a:rPr>
                            <a:t>ورودی </a:t>
                          </a:r>
                          <a:endParaRPr lang="en-US" dirty="0">
                            <a:solidFill>
                              <a:schemeClr val="tx1"/>
                            </a:solidFill>
                          </a:endParaRPr>
                        </a:p>
                      </a:txBody>
                      <a:tcPr/>
                    </a:tc>
                    <a:extLst>
                      <a:ext uri="{0D108BD9-81ED-4DB2-BD59-A6C34878D82A}">
                        <a16:rowId xmlns:a16="http://schemas.microsoft.com/office/drawing/2014/main" val="1291697834"/>
                      </a:ext>
                    </a:extLst>
                  </a:tr>
                  <a:tr h="370840">
                    <a:tc>
                      <a:txBody>
                        <a:bodyPr/>
                        <a:lstStyle/>
                        <a:p>
                          <a:pPr algn="r" rtl="1"/>
                          <a:r>
                            <a:rPr lang="fa-IR" dirty="0">
                              <a:solidFill>
                                <a:schemeClr val="tx1"/>
                              </a:solidFill>
                            </a:rPr>
                            <a:t>اگر عنصر </a:t>
                          </a:r>
                          <a14:m>
                            <m:oMath xmlns:m="http://schemas.openxmlformats.org/officeDocument/2006/math">
                              <m:r>
                                <a:rPr lang="en-US" i="1" dirty="0" smtClean="0">
                                  <a:solidFill>
                                    <a:schemeClr val="tx1"/>
                                  </a:solidFill>
                                  <a:latin typeface="Cambria Math" panose="02040503050406030204" pitchFamily="18" charset="0"/>
                                </a:rPr>
                                <m:t>𝑖𝑡𝑒𝑚</m:t>
                              </m:r>
                            </m:oMath>
                          </a14:m>
                          <a:r>
                            <a:rPr lang="fa-IR" dirty="0">
                              <a:solidFill>
                                <a:schemeClr val="tx1"/>
                              </a:solidFill>
                            </a:rPr>
                            <a:t> پیدا شود.</a:t>
                          </a:r>
                          <a14:m>
                            <m:oMath xmlns:m="http://schemas.openxmlformats.org/officeDocument/2006/math">
                              <m:r>
                                <a:rPr lang="en-US" i="1" dirty="0" smtClean="0">
                                  <a:solidFill>
                                    <a:schemeClr val="tx1"/>
                                  </a:solidFill>
                                  <a:latin typeface="Cambria Math" panose="02040503050406030204" pitchFamily="18" charset="0"/>
                                </a:rPr>
                                <m:t>𝐹𝑙𝑎𝑔</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و موقعیت آن را بر میگرداند در غیر این صورت </a:t>
                          </a:r>
                          <a14:m>
                            <m:oMath xmlns:m="http://schemas.openxmlformats.org/officeDocument/2006/math">
                              <m:r>
                                <a:rPr lang="en-US" i="1" dirty="0" smtClean="0">
                                  <a:solidFill>
                                    <a:schemeClr val="tx1"/>
                                  </a:solidFill>
                                  <a:latin typeface="Cambria Math" panose="02040503050406030204" pitchFamily="18" charset="0"/>
                                </a:rPr>
                                <m:t>𝑓𝑙𝑎𝑔</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0</m:t>
                              </m:r>
                            </m:oMath>
                          </a14:m>
                          <a:r>
                            <a:rPr lang="fa-IR" dirty="0">
                              <a:solidFill>
                                <a:schemeClr val="tx1"/>
                              </a:solidFill>
                            </a:rPr>
                            <a:t> و مقدار </a:t>
                          </a:r>
                          <a14:m>
                            <m:oMath xmlns:m="http://schemas.openxmlformats.org/officeDocument/2006/math">
                              <m:r>
                                <a:rPr lang="fa-IR" i="1" dirty="0" smtClean="0">
                                  <a:solidFill>
                                    <a:schemeClr val="tx1"/>
                                  </a:solidFill>
                                  <a:latin typeface="Cambria Math" panose="02040503050406030204" pitchFamily="18" charset="0"/>
                                </a:rPr>
                                <m:t>−</m:t>
                              </m:r>
                              <m:r>
                                <a:rPr lang="fa-IR" i="1" dirty="0" smtClean="0">
                                  <a:solidFill>
                                    <a:schemeClr val="tx1"/>
                                  </a:solidFill>
                                  <a:latin typeface="Cambria Math" panose="02040503050406030204" pitchFamily="18" charset="0"/>
                                </a:rPr>
                                <m:t>1</m:t>
                              </m:r>
                            </m:oMath>
                          </a14:m>
                          <a:r>
                            <a:rPr lang="fa-IR" dirty="0">
                              <a:solidFill>
                                <a:schemeClr val="tx1"/>
                              </a:solidFill>
                            </a:rPr>
                            <a:t> را بر میگرداند.</a:t>
                          </a:r>
                          <a:endParaRPr lang="en-US" dirty="0">
                            <a:solidFill>
                              <a:schemeClr val="tx1"/>
                            </a:solidFill>
                          </a:endParaRPr>
                        </a:p>
                      </a:txBody>
                      <a:tcPr/>
                    </a:tc>
                    <a:tc>
                      <a:txBody>
                        <a:bodyPr/>
                        <a:lstStyle/>
                        <a:p>
                          <a:pPr algn="r" rtl="1"/>
                          <a:r>
                            <a:rPr lang="fa-IR" dirty="0">
                              <a:solidFill>
                                <a:schemeClr val="tx1"/>
                              </a:solidFill>
                            </a:rPr>
                            <a:t>خروجی</a:t>
                          </a:r>
                          <a:endParaRPr lang="en-US" dirty="0">
                            <a:solidFill>
                              <a:schemeClr val="tx1"/>
                            </a:solidFill>
                          </a:endParaRPr>
                        </a:p>
                      </a:txBody>
                      <a:tcPr/>
                    </a:tc>
                    <a:extLst>
                      <a:ext uri="{0D108BD9-81ED-4DB2-BD59-A6C34878D82A}">
                        <a16:rowId xmlns:a16="http://schemas.microsoft.com/office/drawing/2014/main" val="3991531398"/>
                      </a:ext>
                    </a:extLst>
                  </a:tr>
                  <a:tr h="370840">
                    <a:tc gridSpan="2">
                      <a:txBody>
                        <a:bodyPr/>
                        <a:lstStyle/>
                        <a:p>
                          <a:pPr algn="l" rtl="0"/>
                          <a:r>
                            <a:rPr lang="en-US" sz="1800" dirty="0">
                              <a:solidFill>
                                <a:schemeClr val="tx1"/>
                              </a:solidFill>
                              <a:latin typeface="Arial" panose="020B0604020202020204" pitchFamily="34" charset="0"/>
                              <a:cs typeface="Arial" panose="020B0604020202020204" pitchFamily="34" charset="0"/>
                            </a:rPr>
                            <a:t>int </a:t>
                          </a:r>
                          <a:r>
                            <a:rPr lang="en-US" sz="1800" dirty="0" err="1">
                              <a:solidFill>
                                <a:schemeClr val="tx1"/>
                              </a:solidFill>
                              <a:latin typeface="Arial" panose="020B0604020202020204" pitchFamily="34" charset="0"/>
                              <a:cs typeface="Arial" panose="020B0604020202020204" pitchFamily="34" charset="0"/>
                            </a:rPr>
                            <a:t>Binary_search</a:t>
                          </a:r>
                          <a:r>
                            <a:rPr lang="en-US" sz="1800" dirty="0">
                              <a:solidFill>
                                <a:schemeClr val="tx1"/>
                              </a:solidFill>
                              <a:latin typeface="Arial" panose="020B0604020202020204" pitchFamily="34" charset="0"/>
                              <a:cs typeface="Arial" panose="020B0604020202020204" pitchFamily="34" charset="0"/>
                            </a:rPr>
                            <a:t>(</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a[], int n, </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item) {</a:t>
                          </a:r>
                        </a:p>
                        <a:p>
                          <a:pPr algn="l" rtl="0"/>
                          <a:r>
                            <a:rPr lang="en-US" sz="1800" dirty="0">
                              <a:solidFill>
                                <a:schemeClr val="tx1"/>
                              </a:solidFill>
                              <a:latin typeface="Arial" panose="020B0604020202020204" pitchFamily="34" charset="0"/>
                              <a:cs typeface="Arial" panose="020B0604020202020204" pitchFamily="34" charset="0"/>
                            </a:rPr>
                            <a:t>    int mid, flag = 0, first = 0, last = n - 1;</a:t>
                          </a:r>
                        </a:p>
                        <a:p>
                          <a:pPr algn="l" rtl="0"/>
                          <a:r>
                            <a:rPr lang="en-US" sz="1800" dirty="0">
                              <a:solidFill>
                                <a:schemeClr val="tx1"/>
                              </a:solidFill>
                              <a:latin typeface="Arial" panose="020B0604020202020204" pitchFamily="34" charset="0"/>
                              <a:cs typeface="Arial" panose="020B0604020202020204" pitchFamily="34" charset="0"/>
                            </a:rPr>
                            <a:t>    while (first &lt;= last &amp;&amp; !flag) {</a:t>
                          </a:r>
                        </a:p>
                        <a:p>
                          <a:pPr algn="l" rtl="0"/>
                          <a:r>
                            <a:rPr lang="en-US" sz="1800" dirty="0">
                              <a:solidFill>
                                <a:schemeClr val="tx1"/>
                              </a:solidFill>
                              <a:latin typeface="Arial" panose="020B0604020202020204" pitchFamily="34" charset="0"/>
                              <a:cs typeface="Arial" panose="020B0604020202020204" pitchFamily="34" charset="0"/>
                            </a:rPr>
                            <a:t>        mid = (first + last) / 2;</a:t>
                          </a:r>
                        </a:p>
                        <a:p>
                          <a:pPr algn="l" rtl="0"/>
                          <a:r>
                            <a:rPr lang="en-US" sz="1800" dirty="0">
                              <a:solidFill>
                                <a:schemeClr val="tx1"/>
                              </a:solidFill>
                              <a:latin typeface="Arial" panose="020B0604020202020204" pitchFamily="34" charset="0"/>
                              <a:cs typeface="Arial" panose="020B0604020202020204" pitchFamily="34" charset="0"/>
                            </a:rPr>
                            <a:t>        if (item &lt; a[mid])</a:t>
                          </a:r>
                        </a:p>
                        <a:p>
                          <a:pPr algn="l" rtl="0"/>
                          <a:r>
                            <a:rPr lang="en-US" sz="1800" dirty="0">
                              <a:solidFill>
                                <a:schemeClr val="tx1"/>
                              </a:solidFill>
                              <a:latin typeface="Arial" panose="020B0604020202020204" pitchFamily="34" charset="0"/>
                              <a:cs typeface="Arial" panose="020B0604020202020204" pitchFamily="34" charset="0"/>
                            </a:rPr>
                            <a:t>            last = mid - 1;</a:t>
                          </a:r>
                        </a:p>
                        <a:p>
                          <a:pPr algn="l" rtl="0"/>
                          <a:r>
                            <a:rPr lang="en-US" sz="1800" dirty="0">
                              <a:solidFill>
                                <a:schemeClr val="tx1"/>
                              </a:solidFill>
                              <a:latin typeface="Arial" panose="020B0604020202020204" pitchFamily="34" charset="0"/>
                              <a:cs typeface="Arial" panose="020B0604020202020204" pitchFamily="34" charset="0"/>
                            </a:rPr>
                            <a:t>        else if (item &gt; a[mid])</a:t>
                          </a:r>
                        </a:p>
                        <a:p>
                          <a:pPr algn="l" rtl="0"/>
                          <a:r>
                            <a:rPr lang="en-US" sz="1800" dirty="0">
                              <a:solidFill>
                                <a:schemeClr val="tx1"/>
                              </a:solidFill>
                              <a:latin typeface="Arial" panose="020B0604020202020204" pitchFamily="34" charset="0"/>
                              <a:cs typeface="Arial" panose="020B0604020202020204" pitchFamily="34" charset="0"/>
                            </a:rPr>
                            <a:t>            first = mid + 1;</a:t>
                          </a:r>
                        </a:p>
                        <a:p>
                          <a:pPr algn="l" rtl="0"/>
                          <a:r>
                            <a:rPr lang="en-US" sz="1800" dirty="0">
                              <a:solidFill>
                                <a:schemeClr val="tx1"/>
                              </a:solidFill>
                              <a:latin typeface="Arial" panose="020B0604020202020204" pitchFamily="34" charset="0"/>
                              <a:cs typeface="Arial" panose="020B0604020202020204" pitchFamily="34" charset="0"/>
                            </a:rPr>
                            <a:t>        else {</a:t>
                          </a:r>
                        </a:p>
                        <a:p>
                          <a:pPr algn="l" rtl="0"/>
                          <a:r>
                            <a:rPr lang="en-US" sz="1800" dirty="0">
                              <a:solidFill>
                                <a:schemeClr val="tx1"/>
                              </a:solidFill>
                              <a:latin typeface="Arial" panose="020B0604020202020204" pitchFamily="34" charset="0"/>
                              <a:cs typeface="Arial" panose="020B0604020202020204" pitchFamily="34" charset="0"/>
                            </a:rPr>
                            <a:t>            flag = 1;</a:t>
                          </a:r>
                        </a:p>
                        <a:p>
                          <a:pPr algn="l" rtl="0"/>
                          <a:r>
                            <a:rPr lang="en-US" sz="1800" dirty="0">
                              <a:solidFill>
                                <a:schemeClr val="tx1"/>
                              </a:solidFill>
                              <a:latin typeface="Arial" panose="020B0604020202020204" pitchFamily="34" charset="0"/>
                              <a:cs typeface="Arial" panose="020B0604020202020204" pitchFamily="34" charset="0"/>
                            </a:rPr>
                            <a:t>            return mid;</a:t>
                          </a:r>
                        </a:p>
                        <a:p>
                          <a:pPr algn="l" rtl="0"/>
                          <a:r>
                            <a:rPr lang="en-US" sz="1800" dirty="0">
                              <a:solidFill>
                                <a:schemeClr val="tx1"/>
                              </a:solidFill>
                              <a:latin typeface="Arial" panose="020B0604020202020204" pitchFamily="34" charset="0"/>
                              <a:cs typeface="Arial" panose="020B0604020202020204" pitchFamily="34" charset="0"/>
                            </a:rPr>
                            <a:t>        }</a:t>
                          </a:r>
                        </a:p>
                        <a:p>
                          <a:pPr algn="l" rtl="0"/>
                          <a:r>
                            <a:rPr lang="en-US" sz="1800" dirty="0">
                              <a:solidFill>
                                <a:schemeClr val="tx1"/>
                              </a:solidFill>
                              <a:latin typeface="Arial" panose="020B0604020202020204" pitchFamily="34" charset="0"/>
                              <a:cs typeface="Arial" panose="020B0604020202020204" pitchFamily="34" charset="0"/>
                            </a:rPr>
                            <a:t>    } // End while</a:t>
                          </a:r>
                        </a:p>
                        <a:p>
                          <a:pPr algn="l" rtl="0"/>
                          <a:r>
                            <a:rPr lang="en-US" sz="1800" dirty="0">
                              <a:solidFill>
                                <a:schemeClr val="tx1"/>
                              </a:solidFill>
                              <a:latin typeface="Arial" panose="020B0604020202020204" pitchFamily="34" charset="0"/>
                              <a:cs typeface="Arial" panose="020B0604020202020204" pitchFamily="34" charset="0"/>
                            </a:rPr>
                            <a:t>    return -1;</a:t>
                          </a:r>
                        </a:p>
                        <a:p>
                          <a:pPr algn="l" rtl="0"/>
                          <a:r>
                            <a:rPr lang="en-US" sz="1800" dirty="0">
                              <a:solidFill>
                                <a:schemeClr val="tx1"/>
                              </a:solidFill>
                              <a:latin typeface="Arial" panose="020B0604020202020204" pitchFamily="34" charset="0"/>
                              <a:cs typeface="Arial" panose="020B0604020202020204" pitchFamily="34" charset="0"/>
                            </a:rPr>
                            <a:t>}</a:t>
                          </a:r>
                          <a:endParaRPr lang="fa-IR" sz="1800" dirty="0">
                            <a:solidFill>
                              <a:schemeClr val="tx1"/>
                            </a:solidFill>
                            <a:latin typeface="Arial" panose="020B0604020202020204" pitchFamily="34" charset="0"/>
                            <a:cs typeface="Arial" panose="020B0604020202020204" pitchFamily="34" charset="0"/>
                          </a:endParaRPr>
                        </a:p>
                      </a:txBody>
                      <a:tcPr/>
                    </a:tc>
                    <a:tc hMerge="1">
                      <a:txBody>
                        <a:bodyPr/>
                        <a:lstStyle/>
                        <a:p>
                          <a:pPr algn="r" rtl="1"/>
                          <a:endParaRPr lang="en-US" dirty="0">
                            <a:solidFill>
                              <a:schemeClr val="tx1"/>
                            </a:solidFill>
                          </a:endParaRPr>
                        </a:p>
                      </a:txBody>
                      <a:tcPr/>
                    </a:tc>
                    <a:extLst>
                      <a:ext uri="{0D108BD9-81ED-4DB2-BD59-A6C34878D82A}">
                        <a16:rowId xmlns:a16="http://schemas.microsoft.com/office/drawing/2014/main" val="443367995"/>
                      </a:ext>
                    </a:extLst>
                  </a:tr>
                  <a:tr h="370840">
                    <a:tc>
                      <a:txBody>
                        <a:bodyPr/>
                        <a:lstStyle/>
                        <a:p>
                          <a:pPr algn="r" rtl="1"/>
                          <a:endParaRPr lang="en-US" dirty="0">
                            <a:solidFill>
                              <a:schemeClr val="tx1"/>
                            </a:solidFill>
                          </a:endParaRPr>
                        </a:p>
                      </a:txBody>
                      <a:tcPr/>
                    </a:tc>
                    <a:tc>
                      <a:txBody>
                        <a:bodyPr/>
                        <a:lstStyle/>
                        <a:p>
                          <a:pPr algn="r" rtl="1"/>
                          <a:endParaRPr lang="en-US" dirty="0">
                            <a:solidFill>
                              <a:schemeClr val="tx1"/>
                            </a:solidFill>
                          </a:endParaRPr>
                        </a:p>
                      </a:txBody>
                      <a:tcPr/>
                    </a:tc>
                    <a:extLst>
                      <a:ext uri="{0D108BD9-81ED-4DB2-BD59-A6C34878D82A}">
                        <a16:rowId xmlns:a16="http://schemas.microsoft.com/office/drawing/2014/main" val="3127225486"/>
                      </a:ext>
                    </a:extLst>
                  </a:tr>
                </a:tbl>
              </a:graphicData>
            </a:graphic>
          </p:graphicFrame>
        </mc:Choice>
        <mc:Fallback xmlns="">
          <p:graphicFrame>
            <p:nvGraphicFramePr>
              <p:cNvPr id="5" name="Content Placeholder 4">
                <a:extLst>
                  <a:ext uri="{FF2B5EF4-FFF2-40B4-BE49-F238E27FC236}">
                    <a16:creationId xmlns:a16="http://schemas.microsoft.com/office/drawing/2014/main" id="{9FB28627-E235-224D-13FC-63756CD5CF86}"/>
                  </a:ext>
                </a:extLst>
              </p:cNvPr>
              <p:cNvGraphicFramePr>
                <a:graphicFrameLocks noGrp="1"/>
              </p:cNvGraphicFramePr>
              <p:nvPr>
                <p:ph idx="1"/>
                <p:extLst>
                  <p:ext uri="{D42A27DB-BD31-4B8C-83A1-F6EECF244321}">
                    <p14:modId xmlns:p14="http://schemas.microsoft.com/office/powerpoint/2010/main" val="1422437123"/>
                  </p:ext>
                </p:extLst>
              </p:nvPr>
            </p:nvGraphicFramePr>
            <p:xfrm>
              <a:off x="609600" y="914400"/>
              <a:ext cx="7848600" cy="5958840"/>
            </p:xfrm>
            <a:graphic>
              <a:graphicData uri="http://schemas.openxmlformats.org/drawingml/2006/table">
                <a:tbl>
                  <a:tblPr firstRow="1" bandRow="1">
                    <a:tableStyleId>{EB344D84-9AFB-497E-A393-DC336BA19D2E}</a:tableStyleId>
                  </a:tblPr>
                  <a:tblGrid>
                    <a:gridCol w="5867400">
                      <a:extLst>
                        <a:ext uri="{9D8B030D-6E8A-4147-A177-3AD203B41FA5}">
                          <a16:colId xmlns:a16="http://schemas.microsoft.com/office/drawing/2014/main" val="140910993"/>
                        </a:ext>
                      </a:extLst>
                    </a:gridCol>
                    <a:gridCol w="1981200">
                      <a:extLst>
                        <a:ext uri="{9D8B030D-6E8A-4147-A177-3AD203B41FA5}">
                          <a16:colId xmlns:a16="http://schemas.microsoft.com/office/drawing/2014/main" val="1222903677"/>
                        </a:ext>
                      </a:extLst>
                    </a:gridCol>
                  </a:tblGrid>
                  <a:tr h="370840">
                    <a:tc>
                      <a:txBody>
                        <a:bodyPr/>
                        <a:lstStyle/>
                        <a:p>
                          <a:pPr algn="r" rtl="1"/>
                          <a:r>
                            <a:rPr lang="fa-IR" dirty="0">
                              <a:solidFill>
                                <a:schemeClr val="tx1"/>
                              </a:solidFill>
                            </a:rPr>
                            <a:t>الگوریتم جستجوی دودویی</a:t>
                          </a:r>
                          <a:endParaRPr lang="en-US" dirty="0">
                            <a:solidFill>
                              <a:schemeClr val="tx1"/>
                            </a:solidFill>
                          </a:endParaRPr>
                        </a:p>
                      </a:txBody>
                      <a:tcPr/>
                    </a:tc>
                    <a:tc>
                      <a:txBody>
                        <a:bodyPr/>
                        <a:lstStyle/>
                        <a:p>
                          <a:pPr algn="r" rtl="1"/>
                          <a:r>
                            <a:rPr lang="fa-IR" dirty="0">
                              <a:solidFill>
                                <a:schemeClr val="tx1"/>
                              </a:solidFill>
                            </a:rPr>
                            <a:t>عنوان الگوریتم</a:t>
                          </a:r>
                          <a:endParaRPr lang="en-US" dirty="0">
                            <a:solidFill>
                              <a:schemeClr val="tx1"/>
                            </a:solidFill>
                          </a:endParaRPr>
                        </a:p>
                      </a:txBody>
                      <a:tcPr/>
                    </a:tc>
                    <a:extLst>
                      <a:ext uri="{0D108BD9-81ED-4DB2-BD59-A6C34878D82A}">
                        <a16:rowId xmlns:a16="http://schemas.microsoft.com/office/drawing/2014/main" val="3109712333"/>
                      </a:ext>
                    </a:extLst>
                  </a:tr>
                  <a:tr h="370840">
                    <a:tc>
                      <a:txBody>
                        <a:bodyPr/>
                        <a:lstStyle/>
                        <a:p>
                          <a:endParaRPr lang="en-US"/>
                        </a:p>
                      </a:txBody>
                      <a:tcPr>
                        <a:blipFill>
                          <a:blip r:embed="rId3"/>
                          <a:stretch>
                            <a:fillRect t="-108197" r="-33956" b="-1406557"/>
                          </a:stretch>
                        </a:blipFill>
                      </a:tcPr>
                    </a:tc>
                    <a:tc>
                      <a:txBody>
                        <a:bodyPr/>
                        <a:lstStyle/>
                        <a:p>
                          <a:pPr algn="r" rtl="1"/>
                          <a:r>
                            <a:rPr lang="fa-IR" dirty="0">
                              <a:solidFill>
                                <a:schemeClr val="tx1"/>
                              </a:solidFill>
                            </a:rPr>
                            <a:t>ورودی </a:t>
                          </a:r>
                          <a:endParaRPr lang="en-US" dirty="0">
                            <a:solidFill>
                              <a:schemeClr val="tx1"/>
                            </a:solidFill>
                          </a:endParaRPr>
                        </a:p>
                      </a:txBody>
                      <a:tcPr/>
                    </a:tc>
                    <a:extLst>
                      <a:ext uri="{0D108BD9-81ED-4DB2-BD59-A6C34878D82A}">
                        <a16:rowId xmlns:a16="http://schemas.microsoft.com/office/drawing/2014/main" val="1291697834"/>
                      </a:ext>
                    </a:extLst>
                  </a:tr>
                  <a:tr h="640080">
                    <a:tc>
                      <a:txBody>
                        <a:bodyPr/>
                        <a:lstStyle/>
                        <a:p>
                          <a:endParaRPr lang="en-US"/>
                        </a:p>
                      </a:txBody>
                      <a:tcPr>
                        <a:blipFill>
                          <a:blip r:embed="rId3"/>
                          <a:stretch>
                            <a:fillRect t="-120952" r="-33956" b="-717143"/>
                          </a:stretch>
                        </a:blipFill>
                      </a:tcPr>
                    </a:tc>
                    <a:tc>
                      <a:txBody>
                        <a:bodyPr/>
                        <a:lstStyle/>
                        <a:p>
                          <a:pPr algn="r" rtl="1"/>
                          <a:r>
                            <a:rPr lang="fa-IR" dirty="0">
                              <a:solidFill>
                                <a:schemeClr val="tx1"/>
                              </a:solidFill>
                            </a:rPr>
                            <a:t>خروجی</a:t>
                          </a:r>
                          <a:endParaRPr lang="en-US" dirty="0">
                            <a:solidFill>
                              <a:schemeClr val="tx1"/>
                            </a:solidFill>
                          </a:endParaRPr>
                        </a:p>
                      </a:txBody>
                      <a:tcPr/>
                    </a:tc>
                    <a:extLst>
                      <a:ext uri="{0D108BD9-81ED-4DB2-BD59-A6C34878D82A}">
                        <a16:rowId xmlns:a16="http://schemas.microsoft.com/office/drawing/2014/main" val="3991531398"/>
                      </a:ext>
                    </a:extLst>
                  </a:tr>
                  <a:tr h="4206240">
                    <a:tc gridSpan="2">
                      <a:txBody>
                        <a:bodyPr/>
                        <a:lstStyle/>
                        <a:p>
                          <a:pPr algn="l" rtl="0"/>
                          <a:r>
                            <a:rPr lang="en-US" sz="1800" dirty="0">
                              <a:solidFill>
                                <a:schemeClr val="tx1"/>
                              </a:solidFill>
                              <a:latin typeface="Arial" panose="020B0604020202020204" pitchFamily="34" charset="0"/>
                              <a:cs typeface="Arial" panose="020B0604020202020204" pitchFamily="34" charset="0"/>
                            </a:rPr>
                            <a:t>int </a:t>
                          </a:r>
                          <a:r>
                            <a:rPr lang="en-US" sz="1800" dirty="0" err="1">
                              <a:solidFill>
                                <a:schemeClr val="tx1"/>
                              </a:solidFill>
                              <a:latin typeface="Arial" panose="020B0604020202020204" pitchFamily="34" charset="0"/>
                              <a:cs typeface="Arial" panose="020B0604020202020204" pitchFamily="34" charset="0"/>
                            </a:rPr>
                            <a:t>Binary_search</a:t>
                          </a:r>
                          <a:r>
                            <a:rPr lang="en-US" sz="1800" dirty="0">
                              <a:solidFill>
                                <a:schemeClr val="tx1"/>
                              </a:solidFill>
                              <a:latin typeface="Arial" panose="020B0604020202020204" pitchFamily="34" charset="0"/>
                              <a:cs typeface="Arial" panose="020B0604020202020204" pitchFamily="34" charset="0"/>
                            </a:rPr>
                            <a:t>(</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a[], int n, </a:t>
                          </a:r>
                          <a:r>
                            <a:rPr lang="en-US" sz="1800" dirty="0" err="1">
                              <a:solidFill>
                                <a:schemeClr val="tx1"/>
                              </a:solidFill>
                              <a:latin typeface="Arial" panose="020B0604020202020204" pitchFamily="34" charset="0"/>
                              <a:cs typeface="Arial" panose="020B0604020202020204" pitchFamily="34" charset="0"/>
                            </a:rPr>
                            <a:t>elementtype</a:t>
                          </a:r>
                          <a:r>
                            <a:rPr lang="en-US" sz="1800" dirty="0">
                              <a:solidFill>
                                <a:schemeClr val="tx1"/>
                              </a:solidFill>
                              <a:latin typeface="Arial" panose="020B0604020202020204" pitchFamily="34" charset="0"/>
                              <a:cs typeface="Arial" panose="020B0604020202020204" pitchFamily="34" charset="0"/>
                            </a:rPr>
                            <a:t> item) {</a:t>
                          </a:r>
                        </a:p>
                        <a:p>
                          <a:pPr algn="l" rtl="0"/>
                          <a:r>
                            <a:rPr lang="en-US" sz="1800" dirty="0">
                              <a:solidFill>
                                <a:schemeClr val="tx1"/>
                              </a:solidFill>
                              <a:latin typeface="Arial" panose="020B0604020202020204" pitchFamily="34" charset="0"/>
                              <a:cs typeface="Arial" panose="020B0604020202020204" pitchFamily="34" charset="0"/>
                            </a:rPr>
                            <a:t>    int mid, flag = 0, first = 0, last = n - 1;</a:t>
                          </a:r>
                        </a:p>
                        <a:p>
                          <a:pPr algn="l" rtl="0"/>
                          <a:r>
                            <a:rPr lang="en-US" sz="1800" dirty="0">
                              <a:solidFill>
                                <a:schemeClr val="tx1"/>
                              </a:solidFill>
                              <a:latin typeface="Arial" panose="020B0604020202020204" pitchFamily="34" charset="0"/>
                              <a:cs typeface="Arial" panose="020B0604020202020204" pitchFamily="34" charset="0"/>
                            </a:rPr>
                            <a:t>    while (first &lt;= last &amp;&amp; !flag) {</a:t>
                          </a:r>
                        </a:p>
                        <a:p>
                          <a:pPr algn="l" rtl="0"/>
                          <a:r>
                            <a:rPr lang="en-US" sz="1800" dirty="0">
                              <a:solidFill>
                                <a:schemeClr val="tx1"/>
                              </a:solidFill>
                              <a:latin typeface="Arial" panose="020B0604020202020204" pitchFamily="34" charset="0"/>
                              <a:cs typeface="Arial" panose="020B0604020202020204" pitchFamily="34" charset="0"/>
                            </a:rPr>
                            <a:t>        mid = (first + last) / 2;</a:t>
                          </a:r>
                        </a:p>
                        <a:p>
                          <a:pPr algn="l" rtl="0"/>
                          <a:r>
                            <a:rPr lang="en-US" sz="1800" dirty="0">
                              <a:solidFill>
                                <a:schemeClr val="tx1"/>
                              </a:solidFill>
                              <a:latin typeface="Arial" panose="020B0604020202020204" pitchFamily="34" charset="0"/>
                              <a:cs typeface="Arial" panose="020B0604020202020204" pitchFamily="34" charset="0"/>
                            </a:rPr>
                            <a:t>        if (item &lt; a[mid])</a:t>
                          </a:r>
                        </a:p>
                        <a:p>
                          <a:pPr algn="l" rtl="0"/>
                          <a:r>
                            <a:rPr lang="en-US" sz="1800" dirty="0">
                              <a:solidFill>
                                <a:schemeClr val="tx1"/>
                              </a:solidFill>
                              <a:latin typeface="Arial" panose="020B0604020202020204" pitchFamily="34" charset="0"/>
                              <a:cs typeface="Arial" panose="020B0604020202020204" pitchFamily="34" charset="0"/>
                            </a:rPr>
                            <a:t>            last = mid - 1;</a:t>
                          </a:r>
                        </a:p>
                        <a:p>
                          <a:pPr algn="l" rtl="0"/>
                          <a:r>
                            <a:rPr lang="en-US" sz="1800" dirty="0">
                              <a:solidFill>
                                <a:schemeClr val="tx1"/>
                              </a:solidFill>
                              <a:latin typeface="Arial" panose="020B0604020202020204" pitchFamily="34" charset="0"/>
                              <a:cs typeface="Arial" panose="020B0604020202020204" pitchFamily="34" charset="0"/>
                            </a:rPr>
                            <a:t>        else if (item &gt; a[mid])</a:t>
                          </a:r>
                        </a:p>
                        <a:p>
                          <a:pPr algn="l" rtl="0"/>
                          <a:r>
                            <a:rPr lang="en-US" sz="1800" dirty="0">
                              <a:solidFill>
                                <a:schemeClr val="tx1"/>
                              </a:solidFill>
                              <a:latin typeface="Arial" panose="020B0604020202020204" pitchFamily="34" charset="0"/>
                              <a:cs typeface="Arial" panose="020B0604020202020204" pitchFamily="34" charset="0"/>
                            </a:rPr>
                            <a:t>            first = mid + 1;</a:t>
                          </a:r>
                        </a:p>
                        <a:p>
                          <a:pPr algn="l" rtl="0"/>
                          <a:r>
                            <a:rPr lang="en-US" sz="1800" dirty="0">
                              <a:solidFill>
                                <a:schemeClr val="tx1"/>
                              </a:solidFill>
                              <a:latin typeface="Arial" panose="020B0604020202020204" pitchFamily="34" charset="0"/>
                              <a:cs typeface="Arial" panose="020B0604020202020204" pitchFamily="34" charset="0"/>
                            </a:rPr>
                            <a:t>        else {</a:t>
                          </a:r>
                        </a:p>
                        <a:p>
                          <a:pPr algn="l" rtl="0"/>
                          <a:r>
                            <a:rPr lang="en-US" sz="1800" dirty="0">
                              <a:solidFill>
                                <a:schemeClr val="tx1"/>
                              </a:solidFill>
                              <a:latin typeface="Arial" panose="020B0604020202020204" pitchFamily="34" charset="0"/>
                              <a:cs typeface="Arial" panose="020B0604020202020204" pitchFamily="34" charset="0"/>
                            </a:rPr>
                            <a:t>            flag = 1;</a:t>
                          </a:r>
                        </a:p>
                        <a:p>
                          <a:pPr algn="l" rtl="0"/>
                          <a:r>
                            <a:rPr lang="en-US" sz="1800" dirty="0">
                              <a:solidFill>
                                <a:schemeClr val="tx1"/>
                              </a:solidFill>
                              <a:latin typeface="Arial" panose="020B0604020202020204" pitchFamily="34" charset="0"/>
                              <a:cs typeface="Arial" panose="020B0604020202020204" pitchFamily="34" charset="0"/>
                            </a:rPr>
                            <a:t>            return mid;</a:t>
                          </a:r>
                        </a:p>
                        <a:p>
                          <a:pPr algn="l" rtl="0"/>
                          <a:r>
                            <a:rPr lang="en-US" sz="1800" dirty="0">
                              <a:solidFill>
                                <a:schemeClr val="tx1"/>
                              </a:solidFill>
                              <a:latin typeface="Arial" panose="020B0604020202020204" pitchFamily="34" charset="0"/>
                              <a:cs typeface="Arial" panose="020B0604020202020204" pitchFamily="34" charset="0"/>
                            </a:rPr>
                            <a:t>        }</a:t>
                          </a:r>
                        </a:p>
                        <a:p>
                          <a:pPr algn="l" rtl="0"/>
                          <a:r>
                            <a:rPr lang="en-US" sz="1800" dirty="0">
                              <a:solidFill>
                                <a:schemeClr val="tx1"/>
                              </a:solidFill>
                              <a:latin typeface="Arial" panose="020B0604020202020204" pitchFamily="34" charset="0"/>
                              <a:cs typeface="Arial" panose="020B0604020202020204" pitchFamily="34" charset="0"/>
                            </a:rPr>
                            <a:t>    } // End while</a:t>
                          </a:r>
                        </a:p>
                        <a:p>
                          <a:pPr algn="l" rtl="0"/>
                          <a:r>
                            <a:rPr lang="en-US" sz="1800" dirty="0">
                              <a:solidFill>
                                <a:schemeClr val="tx1"/>
                              </a:solidFill>
                              <a:latin typeface="Arial" panose="020B0604020202020204" pitchFamily="34" charset="0"/>
                              <a:cs typeface="Arial" panose="020B0604020202020204" pitchFamily="34" charset="0"/>
                            </a:rPr>
                            <a:t>    return -1;</a:t>
                          </a:r>
                        </a:p>
                        <a:p>
                          <a:pPr algn="l" rtl="0"/>
                          <a:r>
                            <a:rPr lang="en-US" sz="1800" dirty="0">
                              <a:solidFill>
                                <a:schemeClr val="tx1"/>
                              </a:solidFill>
                              <a:latin typeface="Arial" panose="020B0604020202020204" pitchFamily="34" charset="0"/>
                              <a:cs typeface="Arial" panose="020B0604020202020204" pitchFamily="34" charset="0"/>
                            </a:rPr>
                            <a:t>}</a:t>
                          </a:r>
                          <a:endParaRPr lang="fa-IR" sz="1800" dirty="0">
                            <a:solidFill>
                              <a:schemeClr val="tx1"/>
                            </a:solidFill>
                            <a:latin typeface="Arial" panose="020B0604020202020204" pitchFamily="34" charset="0"/>
                            <a:cs typeface="Arial" panose="020B0604020202020204" pitchFamily="34" charset="0"/>
                          </a:endParaRPr>
                        </a:p>
                      </a:txBody>
                      <a:tcPr/>
                    </a:tc>
                    <a:tc hMerge="1">
                      <a:txBody>
                        <a:bodyPr/>
                        <a:lstStyle/>
                        <a:p>
                          <a:pPr algn="r" rtl="1"/>
                          <a:endParaRPr lang="en-US" dirty="0">
                            <a:solidFill>
                              <a:schemeClr val="tx1"/>
                            </a:solidFill>
                          </a:endParaRPr>
                        </a:p>
                      </a:txBody>
                      <a:tcPr/>
                    </a:tc>
                    <a:extLst>
                      <a:ext uri="{0D108BD9-81ED-4DB2-BD59-A6C34878D82A}">
                        <a16:rowId xmlns:a16="http://schemas.microsoft.com/office/drawing/2014/main" val="443367995"/>
                      </a:ext>
                    </a:extLst>
                  </a:tr>
                  <a:tr h="370840">
                    <a:tc>
                      <a:txBody>
                        <a:bodyPr/>
                        <a:lstStyle/>
                        <a:p>
                          <a:pPr algn="r" rtl="1"/>
                          <a:endParaRPr lang="en-US" dirty="0">
                            <a:solidFill>
                              <a:schemeClr val="tx1"/>
                            </a:solidFill>
                          </a:endParaRPr>
                        </a:p>
                      </a:txBody>
                      <a:tcPr/>
                    </a:tc>
                    <a:tc>
                      <a:txBody>
                        <a:bodyPr/>
                        <a:lstStyle/>
                        <a:p>
                          <a:pPr algn="r" rtl="1"/>
                          <a:endParaRPr lang="en-US" dirty="0">
                            <a:solidFill>
                              <a:schemeClr val="tx1"/>
                            </a:solidFill>
                          </a:endParaRPr>
                        </a:p>
                      </a:txBody>
                      <a:tcPr/>
                    </a:tc>
                    <a:extLst>
                      <a:ext uri="{0D108BD9-81ED-4DB2-BD59-A6C34878D82A}">
                        <a16:rowId xmlns:a16="http://schemas.microsoft.com/office/drawing/2014/main" val="3127225486"/>
                      </a:ext>
                    </a:extLst>
                  </a:tr>
                </a:tbl>
              </a:graphicData>
            </a:graphic>
          </p:graphicFrame>
        </mc:Fallback>
      </mc:AlternateContent>
      <p:sp>
        <p:nvSpPr>
          <p:cNvPr id="4" name="Slide Number Placeholder 3">
            <a:extLst>
              <a:ext uri="{FF2B5EF4-FFF2-40B4-BE49-F238E27FC236}">
                <a16:creationId xmlns:a16="http://schemas.microsoft.com/office/drawing/2014/main" id="{7A3C6264-8F5F-3BDB-CEF1-B42C43FE1E07}"/>
              </a:ext>
            </a:extLst>
          </p:cNvPr>
          <p:cNvSpPr>
            <a:spLocks noGrp="1"/>
          </p:cNvSpPr>
          <p:nvPr>
            <p:ph type="sldNum" sz="quarter" idx="10"/>
          </p:nvPr>
        </p:nvSpPr>
        <p:spPr/>
        <p:txBody>
          <a:bodyPr/>
          <a:lstStyle/>
          <a:p>
            <a:fld id="{BB936EA6-75EA-BC43-847D-098704264B3C}" type="slidenum">
              <a:rPr lang="en-US" smtClean="0"/>
              <a:pPr/>
              <a:t>19</a:t>
            </a:fld>
            <a:endParaRPr lang="en-US" sz="1400"/>
          </a:p>
        </p:txBody>
      </p:sp>
    </p:spTree>
    <p:extLst>
      <p:ext uri="{BB962C8B-B14F-4D97-AF65-F5344CB8AC3E}">
        <p14:creationId xmlns:p14="http://schemas.microsoft.com/office/powerpoint/2010/main" val="136688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1A19-5F80-D281-7289-6B77BF5D82A2}"/>
              </a:ext>
            </a:extLst>
          </p:cNvPr>
          <p:cNvSpPr>
            <a:spLocks noGrp="1"/>
          </p:cNvSpPr>
          <p:nvPr>
            <p:ph type="title"/>
          </p:nvPr>
        </p:nvSpPr>
        <p:spPr/>
        <p:txBody>
          <a:bodyPr/>
          <a:lstStyle/>
          <a:p>
            <a:r>
              <a:rPr lang="fa-IR" dirty="0"/>
              <a:t>هدف های آشنایی با ساختار داده آرایه</a:t>
            </a:r>
            <a:endParaRPr lang="en-US" dirty="0"/>
          </a:p>
        </p:txBody>
      </p:sp>
      <p:sp>
        <p:nvSpPr>
          <p:cNvPr id="3" name="Content Placeholder 2">
            <a:extLst>
              <a:ext uri="{FF2B5EF4-FFF2-40B4-BE49-F238E27FC236}">
                <a16:creationId xmlns:a16="http://schemas.microsoft.com/office/drawing/2014/main" id="{193173CC-1E47-4CAA-0CCE-3E7BE92A3921}"/>
              </a:ext>
            </a:extLst>
          </p:cNvPr>
          <p:cNvSpPr>
            <a:spLocks noGrp="1"/>
          </p:cNvSpPr>
          <p:nvPr>
            <p:ph idx="1"/>
          </p:nvPr>
        </p:nvSpPr>
        <p:spPr/>
        <p:txBody>
          <a:bodyPr/>
          <a:lstStyle/>
          <a:p>
            <a:pPr marL="342900" indent="-342900" algn="r" rtl="1">
              <a:buFont typeface="+mj-lt"/>
              <a:buAutoNum type="arabicPeriod"/>
            </a:pPr>
            <a:r>
              <a:rPr lang="fa-IR" dirty="0"/>
              <a:t>عملیاتی که روی یک ساختار خطی انجام می شود.</a:t>
            </a:r>
          </a:p>
          <a:p>
            <a:pPr marL="342900" indent="-342900" algn="r" rtl="1">
              <a:buFont typeface="+mj-lt"/>
              <a:buAutoNum type="arabicPeriod"/>
            </a:pPr>
            <a:r>
              <a:rPr lang="fa-IR" dirty="0"/>
              <a:t>تعریف آرایه ها و تعداد عناصر یک آرایه</a:t>
            </a:r>
          </a:p>
          <a:p>
            <a:pPr marL="342900" indent="-342900" algn="r" rtl="1">
              <a:buFont typeface="+mj-lt"/>
              <a:buAutoNum type="arabicPeriod"/>
            </a:pPr>
            <a:r>
              <a:rPr lang="fa-IR" dirty="0"/>
              <a:t>نحو ذخیره سازی آرایه یک بعدی و دو بعدی در حافظه کامپیوتر</a:t>
            </a:r>
          </a:p>
          <a:p>
            <a:pPr marL="342900" indent="-342900" algn="r" rtl="1">
              <a:buFont typeface="+mj-lt"/>
              <a:buAutoNum type="arabicPeriod"/>
            </a:pPr>
            <a:r>
              <a:rPr lang="fa-IR" dirty="0"/>
              <a:t>جستجوی ترتیبی و جستجوی دودویی روی آرایه</a:t>
            </a:r>
          </a:p>
          <a:p>
            <a:pPr marL="342900" indent="-342900" algn="r" rtl="1">
              <a:buFont typeface="+mj-lt"/>
              <a:buAutoNum type="arabicPeriod"/>
            </a:pPr>
            <a:r>
              <a:rPr lang="fa-IR" dirty="0"/>
              <a:t>الگوریتم های تطابق الگو روی رشته</a:t>
            </a:r>
          </a:p>
          <a:p>
            <a:pPr marL="342900" indent="-342900" algn="r" rtl="1">
              <a:buFont typeface="+mj-lt"/>
              <a:buAutoNum type="arabicPeriod"/>
            </a:pPr>
            <a:endParaRPr lang="en-US" dirty="0"/>
          </a:p>
        </p:txBody>
      </p:sp>
      <p:sp>
        <p:nvSpPr>
          <p:cNvPr id="4" name="Slide Number Placeholder 3">
            <a:extLst>
              <a:ext uri="{FF2B5EF4-FFF2-40B4-BE49-F238E27FC236}">
                <a16:creationId xmlns:a16="http://schemas.microsoft.com/office/drawing/2014/main" id="{90E67ACB-97BF-F1E1-E683-FB40A2F98903}"/>
              </a:ext>
            </a:extLst>
          </p:cNvPr>
          <p:cNvSpPr>
            <a:spLocks noGrp="1"/>
          </p:cNvSpPr>
          <p:nvPr>
            <p:ph type="sldNum" sz="quarter" idx="10"/>
          </p:nvPr>
        </p:nvSpPr>
        <p:spPr/>
        <p:txBody>
          <a:bodyPr/>
          <a:lstStyle/>
          <a:p>
            <a:fld id="{BB936EA6-75EA-BC43-847D-098704264B3C}" type="slidenum">
              <a:rPr lang="en-US" smtClean="0"/>
              <a:pPr/>
              <a:t>2</a:t>
            </a:fld>
            <a:endParaRPr lang="en-US" sz="1400"/>
          </a:p>
        </p:txBody>
      </p:sp>
    </p:spTree>
    <p:extLst>
      <p:ext uri="{BB962C8B-B14F-4D97-AF65-F5344CB8AC3E}">
        <p14:creationId xmlns:p14="http://schemas.microsoft.com/office/powerpoint/2010/main" val="60538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9D13-C1C4-0313-6789-235D017C7673}"/>
              </a:ext>
            </a:extLst>
          </p:cNvPr>
          <p:cNvSpPr>
            <a:spLocks noGrp="1"/>
          </p:cNvSpPr>
          <p:nvPr>
            <p:ph type="title"/>
          </p:nvPr>
        </p:nvSpPr>
        <p:spPr/>
        <p:txBody>
          <a:bodyPr/>
          <a:lstStyle/>
          <a:p>
            <a:r>
              <a:rPr lang="fa-IR" dirty="0"/>
              <a:t>الگوریتم جستجوی دودویی</a:t>
            </a:r>
            <a:endParaRPr lang="en-US" dirty="0"/>
          </a:p>
        </p:txBody>
      </p:sp>
      <p:sp>
        <p:nvSpPr>
          <p:cNvPr id="3" name="Content Placeholder 2">
            <a:extLst>
              <a:ext uri="{FF2B5EF4-FFF2-40B4-BE49-F238E27FC236}">
                <a16:creationId xmlns:a16="http://schemas.microsoft.com/office/drawing/2014/main" id="{51DA53D4-2DCF-FF66-932C-B371E240E2CA}"/>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3E01D70-1927-1E23-681B-99D57EDB21B0}"/>
              </a:ext>
            </a:extLst>
          </p:cNvPr>
          <p:cNvSpPr>
            <a:spLocks noGrp="1"/>
          </p:cNvSpPr>
          <p:nvPr>
            <p:ph type="sldNum" sz="quarter" idx="10"/>
          </p:nvPr>
        </p:nvSpPr>
        <p:spPr/>
        <p:txBody>
          <a:bodyPr/>
          <a:lstStyle/>
          <a:p>
            <a:fld id="{BB936EA6-75EA-BC43-847D-098704264B3C}" type="slidenum">
              <a:rPr lang="en-US" smtClean="0"/>
              <a:pPr/>
              <a:t>20</a:t>
            </a:fld>
            <a:endParaRPr lang="en-US" sz="1400"/>
          </a:p>
        </p:txBody>
      </p:sp>
      <p:pic>
        <p:nvPicPr>
          <p:cNvPr id="6" name="Picture 5">
            <a:extLst>
              <a:ext uri="{FF2B5EF4-FFF2-40B4-BE49-F238E27FC236}">
                <a16:creationId xmlns:a16="http://schemas.microsoft.com/office/drawing/2014/main" id="{A29B6F0A-CBD2-4954-D54B-BF251B4FAFCE}"/>
              </a:ext>
            </a:extLst>
          </p:cNvPr>
          <p:cNvPicPr>
            <a:picLocks noChangeAspect="1"/>
          </p:cNvPicPr>
          <p:nvPr/>
        </p:nvPicPr>
        <p:blipFill>
          <a:blip r:embed="rId2"/>
          <a:stretch>
            <a:fillRect/>
          </a:stretch>
        </p:blipFill>
        <p:spPr>
          <a:xfrm>
            <a:off x="914400" y="914400"/>
            <a:ext cx="6915150" cy="5372100"/>
          </a:xfrm>
          <a:prstGeom prst="rect">
            <a:avLst/>
          </a:prstGeom>
        </p:spPr>
      </p:pic>
    </p:spTree>
    <p:extLst>
      <p:ext uri="{BB962C8B-B14F-4D97-AF65-F5344CB8AC3E}">
        <p14:creationId xmlns:p14="http://schemas.microsoft.com/office/powerpoint/2010/main" val="246695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E3AD-CF52-F017-DC42-7E45245BCC2E}"/>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9A44FC46-E03D-66A5-AA4F-C522A83C3D39}"/>
              </a:ext>
            </a:extLst>
          </p:cNvPr>
          <p:cNvGraphicFramePr>
            <a:graphicFrameLocks noGrp="1"/>
          </p:cNvGraphicFramePr>
          <p:nvPr>
            <p:ph idx="1"/>
            <p:extLst>
              <p:ext uri="{D42A27DB-BD31-4B8C-83A1-F6EECF244321}">
                <p14:modId xmlns:p14="http://schemas.microsoft.com/office/powerpoint/2010/main" val="1724531654"/>
              </p:ext>
            </p:extLst>
          </p:nvPr>
        </p:nvGraphicFramePr>
        <p:xfrm>
          <a:off x="527256" y="2498480"/>
          <a:ext cx="78486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1992772663"/>
                    </a:ext>
                  </a:extLst>
                </a:gridCol>
                <a:gridCol w="654050">
                  <a:extLst>
                    <a:ext uri="{9D8B030D-6E8A-4147-A177-3AD203B41FA5}">
                      <a16:colId xmlns:a16="http://schemas.microsoft.com/office/drawing/2014/main" val="1883110006"/>
                    </a:ext>
                  </a:extLst>
                </a:gridCol>
                <a:gridCol w="654050">
                  <a:extLst>
                    <a:ext uri="{9D8B030D-6E8A-4147-A177-3AD203B41FA5}">
                      <a16:colId xmlns:a16="http://schemas.microsoft.com/office/drawing/2014/main" val="1626793608"/>
                    </a:ext>
                  </a:extLst>
                </a:gridCol>
                <a:gridCol w="654050">
                  <a:extLst>
                    <a:ext uri="{9D8B030D-6E8A-4147-A177-3AD203B41FA5}">
                      <a16:colId xmlns:a16="http://schemas.microsoft.com/office/drawing/2014/main" val="4205176837"/>
                    </a:ext>
                  </a:extLst>
                </a:gridCol>
                <a:gridCol w="654050">
                  <a:extLst>
                    <a:ext uri="{9D8B030D-6E8A-4147-A177-3AD203B41FA5}">
                      <a16:colId xmlns:a16="http://schemas.microsoft.com/office/drawing/2014/main" val="1692323257"/>
                    </a:ext>
                  </a:extLst>
                </a:gridCol>
                <a:gridCol w="654050">
                  <a:extLst>
                    <a:ext uri="{9D8B030D-6E8A-4147-A177-3AD203B41FA5}">
                      <a16:colId xmlns:a16="http://schemas.microsoft.com/office/drawing/2014/main" val="3953941104"/>
                    </a:ext>
                  </a:extLst>
                </a:gridCol>
                <a:gridCol w="654050">
                  <a:extLst>
                    <a:ext uri="{9D8B030D-6E8A-4147-A177-3AD203B41FA5}">
                      <a16:colId xmlns:a16="http://schemas.microsoft.com/office/drawing/2014/main" val="1847749352"/>
                    </a:ext>
                  </a:extLst>
                </a:gridCol>
                <a:gridCol w="654050">
                  <a:extLst>
                    <a:ext uri="{9D8B030D-6E8A-4147-A177-3AD203B41FA5}">
                      <a16:colId xmlns:a16="http://schemas.microsoft.com/office/drawing/2014/main" val="2620501179"/>
                    </a:ext>
                  </a:extLst>
                </a:gridCol>
                <a:gridCol w="654050">
                  <a:extLst>
                    <a:ext uri="{9D8B030D-6E8A-4147-A177-3AD203B41FA5}">
                      <a16:colId xmlns:a16="http://schemas.microsoft.com/office/drawing/2014/main" val="1898004318"/>
                    </a:ext>
                  </a:extLst>
                </a:gridCol>
                <a:gridCol w="654050">
                  <a:extLst>
                    <a:ext uri="{9D8B030D-6E8A-4147-A177-3AD203B41FA5}">
                      <a16:colId xmlns:a16="http://schemas.microsoft.com/office/drawing/2014/main" val="2561024920"/>
                    </a:ext>
                  </a:extLst>
                </a:gridCol>
                <a:gridCol w="654050">
                  <a:extLst>
                    <a:ext uri="{9D8B030D-6E8A-4147-A177-3AD203B41FA5}">
                      <a16:colId xmlns:a16="http://schemas.microsoft.com/office/drawing/2014/main" val="2025434958"/>
                    </a:ext>
                  </a:extLst>
                </a:gridCol>
                <a:gridCol w="654050">
                  <a:extLst>
                    <a:ext uri="{9D8B030D-6E8A-4147-A177-3AD203B41FA5}">
                      <a16:colId xmlns:a16="http://schemas.microsoft.com/office/drawing/2014/main" val="95217485"/>
                    </a:ext>
                  </a:extLst>
                </a:gridCol>
              </a:tblGrid>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700438111"/>
                  </a:ext>
                </a:extLst>
              </a:tr>
              <a:tr h="370840">
                <a:tc>
                  <a:txBody>
                    <a:bodyPr/>
                    <a:lstStyle/>
                    <a:p>
                      <a:r>
                        <a:rPr lang="en-US" dirty="0"/>
                        <a:t>8</a:t>
                      </a:r>
                    </a:p>
                  </a:txBody>
                  <a:tcPr/>
                </a:tc>
                <a:tc>
                  <a:txBody>
                    <a:bodyPr/>
                    <a:lstStyle/>
                    <a:p>
                      <a:r>
                        <a:rPr lang="en-US" dirty="0"/>
                        <a:t>20</a:t>
                      </a:r>
                    </a:p>
                  </a:txBody>
                  <a:tcPr/>
                </a:tc>
                <a:tc>
                  <a:txBody>
                    <a:bodyPr/>
                    <a:lstStyle/>
                    <a:p>
                      <a:r>
                        <a:rPr lang="en-US" dirty="0"/>
                        <a:t>25</a:t>
                      </a:r>
                    </a:p>
                  </a:txBody>
                  <a:tcPr/>
                </a:tc>
                <a:tc>
                  <a:txBody>
                    <a:bodyPr/>
                    <a:lstStyle/>
                    <a:p>
                      <a:r>
                        <a:rPr lang="en-US" dirty="0"/>
                        <a:t>27</a:t>
                      </a:r>
                    </a:p>
                  </a:txBody>
                  <a:tcPr/>
                </a:tc>
                <a:tc>
                  <a:txBody>
                    <a:bodyPr/>
                    <a:lstStyle/>
                    <a:p>
                      <a:r>
                        <a:rPr lang="en-US" dirty="0"/>
                        <a:t>29</a:t>
                      </a:r>
                    </a:p>
                  </a:txBody>
                  <a:tcPr/>
                </a:tc>
                <a:tc>
                  <a:txBody>
                    <a:bodyPr/>
                    <a:lstStyle/>
                    <a:p>
                      <a:r>
                        <a:rPr lang="en-US" dirty="0"/>
                        <a:t>30</a:t>
                      </a:r>
                    </a:p>
                  </a:txBody>
                  <a:tcPr/>
                </a:tc>
                <a:tc>
                  <a:txBody>
                    <a:bodyPr/>
                    <a:lstStyle/>
                    <a:p>
                      <a:r>
                        <a:rPr lang="en-US" dirty="0"/>
                        <a:t>33</a:t>
                      </a:r>
                    </a:p>
                  </a:txBody>
                  <a:tcPr/>
                </a:tc>
                <a:tc>
                  <a:txBody>
                    <a:bodyPr/>
                    <a:lstStyle/>
                    <a:p>
                      <a:r>
                        <a:rPr lang="en-US" dirty="0"/>
                        <a:t>43</a:t>
                      </a:r>
                    </a:p>
                  </a:txBody>
                  <a:tcPr/>
                </a:tc>
                <a:tc>
                  <a:txBody>
                    <a:bodyPr/>
                    <a:lstStyle/>
                    <a:p>
                      <a:r>
                        <a:rPr lang="en-US" dirty="0"/>
                        <a:t>45</a:t>
                      </a:r>
                    </a:p>
                  </a:txBody>
                  <a:tcPr/>
                </a:tc>
                <a:tc>
                  <a:txBody>
                    <a:bodyPr/>
                    <a:lstStyle/>
                    <a:p>
                      <a:r>
                        <a:rPr lang="en-US" dirty="0"/>
                        <a:t>67</a:t>
                      </a:r>
                    </a:p>
                  </a:txBody>
                  <a:tcPr/>
                </a:tc>
                <a:tc>
                  <a:txBody>
                    <a:bodyPr/>
                    <a:lstStyle/>
                    <a:p>
                      <a:r>
                        <a:rPr lang="en-US" dirty="0"/>
                        <a:t>78</a:t>
                      </a:r>
                    </a:p>
                  </a:txBody>
                  <a:tcPr/>
                </a:tc>
                <a:tc>
                  <a:txBody>
                    <a:bodyPr/>
                    <a:lstStyle/>
                    <a:p>
                      <a:r>
                        <a:rPr lang="en-US" dirty="0"/>
                        <a:t>80</a:t>
                      </a:r>
                    </a:p>
                  </a:txBody>
                  <a:tcPr/>
                </a:tc>
                <a:extLst>
                  <a:ext uri="{0D108BD9-81ED-4DB2-BD59-A6C34878D82A}">
                    <a16:rowId xmlns:a16="http://schemas.microsoft.com/office/drawing/2014/main" val="2611322775"/>
                  </a:ext>
                </a:extLst>
              </a:tr>
            </a:tbl>
          </a:graphicData>
        </a:graphic>
      </p:graphicFrame>
      <p:sp>
        <p:nvSpPr>
          <p:cNvPr id="4" name="Slide Number Placeholder 3">
            <a:extLst>
              <a:ext uri="{FF2B5EF4-FFF2-40B4-BE49-F238E27FC236}">
                <a16:creationId xmlns:a16="http://schemas.microsoft.com/office/drawing/2014/main" id="{5D913741-CD25-7691-A211-B0D167C51B1A}"/>
              </a:ext>
            </a:extLst>
          </p:cNvPr>
          <p:cNvSpPr>
            <a:spLocks noGrp="1"/>
          </p:cNvSpPr>
          <p:nvPr>
            <p:ph type="sldNum" sz="quarter" idx="10"/>
          </p:nvPr>
        </p:nvSpPr>
        <p:spPr/>
        <p:txBody>
          <a:bodyPr/>
          <a:lstStyle/>
          <a:p>
            <a:fld id="{BB936EA6-75EA-BC43-847D-098704264B3C}" type="slidenum">
              <a:rPr lang="en-US" smtClean="0"/>
              <a:pPr/>
              <a:t>21</a:t>
            </a:fld>
            <a:endParaRPr lang="en-US" sz="1400"/>
          </a:p>
        </p:txBody>
      </p:sp>
      <p:grpSp>
        <p:nvGrpSpPr>
          <p:cNvPr id="10" name="Group 9">
            <a:extLst>
              <a:ext uri="{FF2B5EF4-FFF2-40B4-BE49-F238E27FC236}">
                <a16:creationId xmlns:a16="http://schemas.microsoft.com/office/drawing/2014/main" id="{42053F29-4BE0-EAB7-F955-9A229DDAC46B}"/>
              </a:ext>
            </a:extLst>
          </p:cNvPr>
          <p:cNvGrpSpPr/>
          <p:nvPr/>
        </p:nvGrpSpPr>
        <p:grpSpPr>
          <a:xfrm>
            <a:off x="224915" y="3357507"/>
            <a:ext cx="1066799" cy="906469"/>
            <a:chOff x="304800" y="1828800"/>
            <a:chExt cx="1066799" cy="1114749"/>
          </a:xfrm>
        </p:grpSpPr>
        <p:cxnSp>
          <p:nvCxnSpPr>
            <p:cNvPr id="7" name="Straight Arrow Connector 6">
              <a:extLst>
                <a:ext uri="{FF2B5EF4-FFF2-40B4-BE49-F238E27FC236}">
                  <a16:creationId xmlns:a16="http://schemas.microsoft.com/office/drawing/2014/main" id="{18FE3C36-A47C-1314-5DE3-B61096AD56F9}"/>
                </a:ext>
              </a:extLst>
            </p:cNvPr>
            <p:cNvCxnSpPr>
              <a:cxnSpLocks/>
              <a:stCxn id="8"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99E55A99-B911-1D6A-0CCB-C8628C967A84}"/>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11" name="Group 10">
            <a:extLst>
              <a:ext uri="{FF2B5EF4-FFF2-40B4-BE49-F238E27FC236}">
                <a16:creationId xmlns:a16="http://schemas.microsoft.com/office/drawing/2014/main" id="{7105FF06-59FF-5440-3158-D7AEBFA497C7}"/>
              </a:ext>
            </a:extLst>
          </p:cNvPr>
          <p:cNvGrpSpPr/>
          <p:nvPr/>
        </p:nvGrpSpPr>
        <p:grpSpPr>
          <a:xfrm>
            <a:off x="3533469" y="3271894"/>
            <a:ext cx="1066799" cy="906469"/>
            <a:chOff x="304800" y="1828800"/>
            <a:chExt cx="1066799" cy="1114749"/>
          </a:xfrm>
        </p:grpSpPr>
        <p:cxnSp>
          <p:nvCxnSpPr>
            <p:cNvPr id="12" name="Straight Arrow Connector 11">
              <a:extLst>
                <a:ext uri="{FF2B5EF4-FFF2-40B4-BE49-F238E27FC236}">
                  <a16:creationId xmlns:a16="http://schemas.microsoft.com/office/drawing/2014/main" id="{A69AA38E-D0A3-3B44-7AA7-1A24F57D441E}"/>
                </a:ext>
              </a:extLst>
            </p:cNvPr>
            <p:cNvCxnSpPr>
              <a:cxnSpLocks/>
              <a:stCxn id="13"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3" name="TextBox 12">
              <a:extLst>
                <a:ext uri="{FF2B5EF4-FFF2-40B4-BE49-F238E27FC236}">
                  <a16:creationId xmlns:a16="http://schemas.microsoft.com/office/drawing/2014/main" id="{5638FADD-8FF9-D63C-4BAA-51EE91BC6AD6}"/>
                </a:ext>
              </a:extLst>
            </p:cNvPr>
            <p:cNvSpPr txBox="1"/>
            <p:nvPr/>
          </p:nvSpPr>
          <p:spPr>
            <a:xfrm>
              <a:off x="304800" y="2574217"/>
              <a:ext cx="1066799" cy="369332"/>
            </a:xfrm>
            <a:prstGeom prst="rect">
              <a:avLst/>
            </a:prstGeom>
            <a:noFill/>
          </p:spPr>
          <p:txBody>
            <a:bodyPr wrap="square" rtlCol="0">
              <a:spAutoFit/>
            </a:bodyPr>
            <a:lstStyle/>
            <a:p>
              <a:pPr algn="ctr"/>
              <a:r>
                <a:rPr lang="en-US" dirty="0"/>
                <a:t>Mid</a:t>
              </a:r>
            </a:p>
          </p:txBody>
        </p:sp>
      </p:grpSp>
      <p:grpSp>
        <p:nvGrpSpPr>
          <p:cNvPr id="14" name="Group 13">
            <a:extLst>
              <a:ext uri="{FF2B5EF4-FFF2-40B4-BE49-F238E27FC236}">
                <a16:creationId xmlns:a16="http://schemas.microsoft.com/office/drawing/2014/main" id="{5709B5FD-23C4-55AD-5760-173F41D6B85D}"/>
              </a:ext>
            </a:extLst>
          </p:cNvPr>
          <p:cNvGrpSpPr/>
          <p:nvPr/>
        </p:nvGrpSpPr>
        <p:grpSpPr>
          <a:xfrm>
            <a:off x="7461456" y="3303504"/>
            <a:ext cx="1066799" cy="906469"/>
            <a:chOff x="304800" y="1828800"/>
            <a:chExt cx="1066799" cy="1114749"/>
          </a:xfrm>
        </p:grpSpPr>
        <p:cxnSp>
          <p:nvCxnSpPr>
            <p:cNvPr id="15" name="Straight Arrow Connector 14">
              <a:extLst>
                <a:ext uri="{FF2B5EF4-FFF2-40B4-BE49-F238E27FC236}">
                  <a16:creationId xmlns:a16="http://schemas.microsoft.com/office/drawing/2014/main" id="{3C9E8FB4-7832-A88B-36EB-8349A449DB10}"/>
                </a:ext>
              </a:extLst>
            </p:cNvPr>
            <p:cNvCxnSpPr>
              <a:cxnSpLocks/>
              <a:stCxn id="16"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6" name="TextBox 15">
              <a:extLst>
                <a:ext uri="{FF2B5EF4-FFF2-40B4-BE49-F238E27FC236}">
                  <a16:creationId xmlns:a16="http://schemas.microsoft.com/office/drawing/2014/main" id="{9DE43877-85FD-8170-2285-533F44FCFE2D}"/>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p:sp>
        <p:nvSpPr>
          <p:cNvPr id="17" name="TextBox 16">
            <a:extLst>
              <a:ext uri="{FF2B5EF4-FFF2-40B4-BE49-F238E27FC236}">
                <a16:creationId xmlns:a16="http://schemas.microsoft.com/office/drawing/2014/main" id="{8F4623D8-165C-8F2A-0C00-F5B8688E5B34}"/>
              </a:ext>
            </a:extLst>
          </p:cNvPr>
          <p:cNvSpPr txBox="1"/>
          <p:nvPr/>
        </p:nvSpPr>
        <p:spPr>
          <a:xfrm>
            <a:off x="647700" y="692232"/>
            <a:ext cx="7848600" cy="369332"/>
          </a:xfrm>
          <a:prstGeom prst="rect">
            <a:avLst/>
          </a:prstGeom>
          <a:noFill/>
        </p:spPr>
        <p:txBody>
          <a:bodyPr wrap="square" rtlCol="0">
            <a:spAutoFit/>
          </a:bodyPr>
          <a:lstStyle/>
          <a:p>
            <a:pPr algn="r" rtl="1"/>
            <a:r>
              <a:rPr lang="fa-IR" b="1" dirty="0"/>
              <a:t>مثال. در آرایه زیر میخواهیم ببینیم عدد 43 در کدام خانه قرار گرفته است؟</a:t>
            </a:r>
            <a:endParaRPr lang="en-US" b="1"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ABCB5AB-531E-7E3B-DE14-4E5A62BA319D}"/>
                  </a:ext>
                </a:extLst>
              </p:cNvPr>
              <p:cNvSpPr txBox="1"/>
              <p:nvPr/>
            </p:nvSpPr>
            <p:spPr>
              <a:xfrm>
                <a:off x="750940" y="1500443"/>
                <a:ext cx="3716210" cy="6162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𝑓𝑖𝑟𝑠𝑡</m:t>
                              </m:r>
                              <m:r>
                                <a:rPr lang="en-US" b="0" i="1" smtClean="0">
                                  <a:latin typeface="Cambria Math" panose="02040503050406030204" pitchFamily="18" charset="0"/>
                                </a:rPr>
                                <m:t>+</m:t>
                              </m:r>
                              <m:r>
                                <a:rPr lang="en-US" b="0" i="1" smtClean="0">
                                  <a:latin typeface="Cambria Math" panose="02040503050406030204" pitchFamily="18" charset="0"/>
                                </a:rPr>
                                <m:t>𝑙𝑎𝑠𝑡</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12</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7ABCB5AB-531E-7E3B-DE14-4E5A62BA319D}"/>
                  </a:ext>
                </a:extLst>
              </p:cNvPr>
              <p:cNvSpPr txBox="1">
                <a:spLocks noRot="1" noChangeAspect="1" noMove="1" noResize="1" noEditPoints="1" noAdjustHandles="1" noChangeArrowheads="1" noChangeShapeType="1" noTextEdit="1"/>
              </p:cNvSpPr>
              <p:nvPr/>
            </p:nvSpPr>
            <p:spPr>
              <a:xfrm>
                <a:off x="750940" y="1500443"/>
                <a:ext cx="3716210" cy="616259"/>
              </a:xfrm>
              <a:prstGeom prst="rect">
                <a:avLst/>
              </a:prstGeom>
              <a:blipFill>
                <a:blip r:embed="rId2"/>
                <a:stretch>
                  <a:fillRect b="-99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2FFCA18-11CB-51ED-5940-FCC337BCC554}"/>
              </a:ext>
            </a:extLst>
          </p:cNvPr>
          <p:cNvSpPr txBox="1"/>
          <p:nvPr/>
        </p:nvSpPr>
        <p:spPr>
          <a:xfrm>
            <a:off x="4786630" y="4756123"/>
            <a:ext cx="3709670" cy="369332"/>
          </a:xfrm>
          <a:prstGeom prst="rect">
            <a:avLst/>
          </a:prstGeom>
          <a:noFill/>
        </p:spPr>
        <p:txBody>
          <a:bodyPr wrap="none" rtlCol="0">
            <a:spAutoFit/>
          </a:bodyPr>
          <a:lstStyle/>
          <a:p>
            <a:pPr algn="r" rtl="1"/>
            <a:r>
              <a:rPr lang="fa-IR" dirty="0"/>
              <a:t>بنابراین </a:t>
            </a:r>
            <a:r>
              <a:rPr lang="en-US" dirty="0"/>
              <a:t>first</a:t>
            </a:r>
            <a:r>
              <a:rPr lang="fa-IR" dirty="0"/>
              <a:t> را برابر </a:t>
            </a:r>
            <a:r>
              <a:rPr lang="en-US" dirty="0"/>
              <a:t>mid+1</a:t>
            </a:r>
            <a:r>
              <a:rPr lang="fa-IR" dirty="0"/>
              <a:t> قرار میدهیم</a:t>
            </a:r>
            <a:endParaRPr lang="en-US" dirty="0"/>
          </a:p>
        </p:txBody>
      </p:sp>
    </p:spTree>
    <p:extLst>
      <p:ext uri="{BB962C8B-B14F-4D97-AF65-F5344CB8AC3E}">
        <p14:creationId xmlns:p14="http://schemas.microsoft.com/office/powerpoint/2010/main" val="2397424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ACA0-9F5F-32F1-E2AC-4775C2B57C47}"/>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11A892BC-6950-BE53-D238-88333B76F0B0}"/>
              </a:ext>
            </a:extLst>
          </p:cNvPr>
          <p:cNvGraphicFramePr>
            <a:graphicFrameLocks noGrp="1"/>
          </p:cNvGraphicFramePr>
          <p:nvPr>
            <p:ph idx="1"/>
            <p:extLst>
              <p:ext uri="{D42A27DB-BD31-4B8C-83A1-F6EECF244321}">
                <p14:modId xmlns:p14="http://schemas.microsoft.com/office/powerpoint/2010/main" val="2624455102"/>
              </p:ext>
            </p:extLst>
          </p:nvPr>
        </p:nvGraphicFramePr>
        <p:xfrm>
          <a:off x="304800" y="990007"/>
          <a:ext cx="39243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400883484"/>
                    </a:ext>
                  </a:extLst>
                </a:gridCol>
                <a:gridCol w="654050">
                  <a:extLst>
                    <a:ext uri="{9D8B030D-6E8A-4147-A177-3AD203B41FA5}">
                      <a16:colId xmlns:a16="http://schemas.microsoft.com/office/drawing/2014/main" val="1566679652"/>
                    </a:ext>
                  </a:extLst>
                </a:gridCol>
                <a:gridCol w="654050">
                  <a:extLst>
                    <a:ext uri="{9D8B030D-6E8A-4147-A177-3AD203B41FA5}">
                      <a16:colId xmlns:a16="http://schemas.microsoft.com/office/drawing/2014/main" val="3789483219"/>
                    </a:ext>
                  </a:extLst>
                </a:gridCol>
                <a:gridCol w="654050">
                  <a:extLst>
                    <a:ext uri="{9D8B030D-6E8A-4147-A177-3AD203B41FA5}">
                      <a16:colId xmlns:a16="http://schemas.microsoft.com/office/drawing/2014/main" val="981055348"/>
                    </a:ext>
                  </a:extLst>
                </a:gridCol>
                <a:gridCol w="654050">
                  <a:extLst>
                    <a:ext uri="{9D8B030D-6E8A-4147-A177-3AD203B41FA5}">
                      <a16:colId xmlns:a16="http://schemas.microsoft.com/office/drawing/2014/main" val="3463264482"/>
                    </a:ext>
                  </a:extLst>
                </a:gridCol>
                <a:gridCol w="654050">
                  <a:extLst>
                    <a:ext uri="{9D8B030D-6E8A-4147-A177-3AD203B41FA5}">
                      <a16:colId xmlns:a16="http://schemas.microsoft.com/office/drawing/2014/main" val="1404061065"/>
                    </a:ext>
                  </a:extLst>
                </a:gridCol>
              </a:tblGrid>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1339714141"/>
                  </a:ext>
                </a:extLst>
              </a:tr>
              <a:tr h="370840">
                <a:tc>
                  <a:txBody>
                    <a:bodyPr/>
                    <a:lstStyle/>
                    <a:p>
                      <a:r>
                        <a:rPr lang="en-US" dirty="0"/>
                        <a:t>33</a:t>
                      </a:r>
                    </a:p>
                  </a:txBody>
                  <a:tcPr/>
                </a:tc>
                <a:tc>
                  <a:txBody>
                    <a:bodyPr/>
                    <a:lstStyle/>
                    <a:p>
                      <a:r>
                        <a:rPr lang="en-US" dirty="0"/>
                        <a:t>43</a:t>
                      </a:r>
                    </a:p>
                  </a:txBody>
                  <a:tcPr/>
                </a:tc>
                <a:tc>
                  <a:txBody>
                    <a:bodyPr/>
                    <a:lstStyle/>
                    <a:p>
                      <a:r>
                        <a:rPr lang="en-US" dirty="0"/>
                        <a:t>45</a:t>
                      </a:r>
                    </a:p>
                  </a:txBody>
                  <a:tcPr/>
                </a:tc>
                <a:tc>
                  <a:txBody>
                    <a:bodyPr/>
                    <a:lstStyle/>
                    <a:p>
                      <a:r>
                        <a:rPr lang="en-US" dirty="0"/>
                        <a:t>67</a:t>
                      </a:r>
                    </a:p>
                  </a:txBody>
                  <a:tcPr/>
                </a:tc>
                <a:tc>
                  <a:txBody>
                    <a:bodyPr/>
                    <a:lstStyle/>
                    <a:p>
                      <a:r>
                        <a:rPr lang="en-US" dirty="0"/>
                        <a:t>78</a:t>
                      </a:r>
                    </a:p>
                  </a:txBody>
                  <a:tcPr/>
                </a:tc>
                <a:tc>
                  <a:txBody>
                    <a:bodyPr/>
                    <a:lstStyle/>
                    <a:p>
                      <a:r>
                        <a:rPr lang="en-US" dirty="0"/>
                        <a:t>80</a:t>
                      </a:r>
                    </a:p>
                  </a:txBody>
                  <a:tcPr/>
                </a:tc>
                <a:extLst>
                  <a:ext uri="{0D108BD9-81ED-4DB2-BD59-A6C34878D82A}">
                    <a16:rowId xmlns:a16="http://schemas.microsoft.com/office/drawing/2014/main" val="3686665020"/>
                  </a:ext>
                </a:extLst>
              </a:tr>
            </a:tbl>
          </a:graphicData>
        </a:graphic>
      </p:graphicFrame>
      <p:sp>
        <p:nvSpPr>
          <p:cNvPr id="4" name="Slide Number Placeholder 3">
            <a:extLst>
              <a:ext uri="{FF2B5EF4-FFF2-40B4-BE49-F238E27FC236}">
                <a16:creationId xmlns:a16="http://schemas.microsoft.com/office/drawing/2014/main" id="{F0150AF4-2148-FE6A-7350-56DCC2289A1B}"/>
              </a:ext>
            </a:extLst>
          </p:cNvPr>
          <p:cNvSpPr>
            <a:spLocks noGrp="1"/>
          </p:cNvSpPr>
          <p:nvPr>
            <p:ph type="sldNum" sz="quarter" idx="10"/>
          </p:nvPr>
        </p:nvSpPr>
        <p:spPr/>
        <p:txBody>
          <a:bodyPr/>
          <a:lstStyle/>
          <a:p>
            <a:fld id="{BB936EA6-75EA-BC43-847D-098704264B3C}" type="slidenum">
              <a:rPr lang="en-US" smtClean="0"/>
              <a:pPr/>
              <a:t>22</a:t>
            </a:fld>
            <a:endParaRPr lang="en-US" sz="1400"/>
          </a:p>
        </p:txBody>
      </p:sp>
      <p:grpSp>
        <p:nvGrpSpPr>
          <p:cNvPr id="6" name="Group 5">
            <a:extLst>
              <a:ext uri="{FF2B5EF4-FFF2-40B4-BE49-F238E27FC236}">
                <a16:creationId xmlns:a16="http://schemas.microsoft.com/office/drawing/2014/main" id="{C4FDBD29-7255-FB5B-F6E2-65D1ED3001F6}"/>
              </a:ext>
            </a:extLst>
          </p:cNvPr>
          <p:cNvGrpSpPr/>
          <p:nvPr/>
        </p:nvGrpSpPr>
        <p:grpSpPr>
          <a:xfrm>
            <a:off x="76200" y="1786763"/>
            <a:ext cx="1066799" cy="906469"/>
            <a:chOff x="304800" y="1828800"/>
            <a:chExt cx="1066799" cy="1114749"/>
          </a:xfrm>
        </p:grpSpPr>
        <p:cxnSp>
          <p:nvCxnSpPr>
            <p:cNvPr id="7" name="Straight Arrow Connector 6">
              <a:extLst>
                <a:ext uri="{FF2B5EF4-FFF2-40B4-BE49-F238E27FC236}">
                  <a16:creationId xmlns:a16="http://schemas.microsoft.com/office/drawing/2014/main" id="{142986E1-26C4-ED9E-BFA4-BC047CDF422A}"/>
                </a:ext>
              </a:extLst>
            </p:cNvPr>
            <p:cNvCxnSpPr>
              <a:cxnSpLocks/>
              <a:stCxn id="8"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8" name="TextBox 7">
              <a:extLst>
                <a:ext uri="{FF2B5EF4-FFF2-40B4-BE49-F238E27FC236}">
                  <a16:creationId xmlns:a16="http://schemas.microsoft.com/office/drawing/2014/main" id="{39730591-150C-713E-8023-6C59C36C68C8}"/>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9" name="Group 8">
            <a:extLst>
              <a:ext uri="{FF2B5EF4-FFF2-40B4-BE49-F238E27FC236}">
                <a16:creationId xmlns:a16="http://schemas.microsoft.com/office/drawing/2014/main" id="{100C19BD-0854-701B-177B-FF59B3568AC3}"/>
              </a:ext>
            </a:extLst>
          </p:cNvPr>
          <p:cNvGrpSpPr/>
          <p:nvPr/>
        </p:nvGrpSpPr>
        <p:grpSpPr>
          <a:xfrm>
            <a:off x="3276600" y="1812045"/>
            <a:ext cx="1066799" cy="906469"/>
            <a:chOff x="304800" y="1828800"/>
            <a:chExt cx="1066799" cy="1114749"/>
          </a:xfrm>
        </p:grpSpPr>
        <p:cxnSp>
          <p:nvCxnSpPr>
            <p:cNvPr id="10" name="Straight Arrow Connector 9">
              <a:extLst>
                <a:ext uri="{FF2B5EF4-FFF2-40B4-BE49-F238E27FC236}">
                  <a16:creationId xmlns:a16="http://schemas.microsoft.com/office/drawing/2014/main" id="{E2F114D9-D337-10D3-0875-7F5251739BD3}"/>
                </a:ext>
              </a:extLst>
            </p:cNvPr>
            <p:cNvCxnSpPr>
              <a:cxnSpLocks/>
              <a:stCxn id="11"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1" name="TextBox 10">
              <a:extLst>
                <a:ext uri="{FF2B5EF4-FFF2-40B4-BE49-F238E27FC236}">
                  <a16:creationId xmlns:a16="http://schemas.microsoft.com/office/drawing/2014/main" id="{AD386201-0312-32D5-E97C-34868CC2797C}"/>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FD89711-69A7-6F73-85D9-3609901A7429}"/>
                  </a:ext>
                </a:extLst>
              </p:cNvPr>
              <p:cNvSpPr txBox="1"/>
              <p:nvPr/>
            </p:nvSpPr>
            <p:spPr>
              <a:xfrm>
                <a:off x="5151513" y="1096896"/>
                <a:ext cx="2043316" cy="527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12</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9</m:t>
                      </m:r>
                    </m:oMath>
                  </m:oMathPara>
                </a14:m>
                <a:endParaRPr lang="en-US" dirty="0"/>
              </a:p>
            </p:txBody>
          </p:sp>
        </mc:Choice>
        <mc:Fallback xmlns="">
          <p:sp>
            <p:nvSpPr>
              <p:cNvPr id="12" name="TextBox 11">
                <a:extLst>
                  <a:ext uri="{FF2B5EF4-FFF2-40B4-BE49-F238E27FC236}">
                    <a16:creationId xmlns:a16="http://schemas.microsoft.com/office/drawing/2014/main" id="{2FD89711-69A7-6F73-85D9-3609901A7429}"/>
                  </a:ext>
                </a:extLst>
              </p:cNvPr>
              <p:cNvSpPr txBox="1">
                <a:spLocks noRot="1" noChangeAspect="1" noMove="1" noResize="1" noEditPoints="1" noAdjustHandles="1" noChangeArrowheads="1" noChangeShapeType="1" noTextEdit="1"/>
              </p:cNvSpPr>
              <p:nvPr/>
            </p:nvSpPr>
            <p:spPr>
              <a:xfrm>
                <a:off x="5151513" y="1096896"/>
                <a:ext cx="2043316" cy="527901"/>
              </a:xfrm>
              <a:prstGeom prst="rect">
                <a:avLst/>
              </a:prstGeom>
              <a:blipFill>
                <a:blip r:embed="rId2"/>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2C359D81-3880-FA7A-A943-27D60FCCDAFC}"/>
              </a:ext>
            </a:extLst>
          </p:cNvPr>
          <p:cNvGrpSpPr/>
          <p:nvPr/>
        </p:nvGrpSpPr>
        <p:grpSpPr>
          <a:xfrm>
            <a:off x="1295400" y="1824033"/>
            <a:ext cx="1066799" cy="975475"/>
            <a:chOff x="304800" y="1828800"/>
            <a:chExt cx="1066799" cy="1199611"/>
          </a:xfrm>
        </p:grpSpPr>
        <p:cxnSp>
          <p:nvCxnSpPr>
            <p:cNvPr id="14" name="Straight Arrow Connector 13">
              <a:extLst>
                <a:ext uri="{FF2B5EF4-FFF2-40B4-BE49-F238E27FC236}">
                  <a16:creationId xmlns:a16="http://schemas.microsoft.com/office/drawing/2014/main" id="{A3EFE63B-1711-8F1B-FC6E-44ECA2E3C261}"/>
                </a:ext>
              </a:extLst>
            </p:cNvPr>
            <p:cNvCxnSpPr>
              <a:cxnSpLocks/>
              <a:stCxn id="15"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5" name="TextBox 14">
              <a:extLst>
                <a:ext uri="{FF2B5EF4-FFF2-40B4-BE49-F238E27FC236}">
                  <a16:creationId xmlns:a16="http://schemas.microsoft.com/office/drawing/2014/main" id="{3578F697-530A-3F51-B6D7-A9D1215A996A}"/>
                </a:ext>
              </a:extLst>
            </p:cNvPr>
            <p:cNvSpPr txBox="1"/>
            <p:nvPr/>
          </p:nvSpPr>
          <p:spPr>
            <a:xfrm>
              <a:off x="304800" y="2574217"/>
              <a:ext cx="1066799" cy="454194"/>
            </a:xfrm>
            <a:prstGeom prst="rect">
              <a:avLst/>
            </a:prstGeom>
            <a:noFill/>
          </p:spPr>
          <p:txBody>
            <a:bodyPr wrap="square" rtlCol="0">
              <a:spAutoFit/>
            </a:bodyPr>
            <a:lstStyle/>
            <a:p>
              <a:pPr algn="ctr"/>
              <a:r>
                <a:rPr lang="en-US" dirty="0"/>
                <a:t>mid</a:t>
              </a:r>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5C8018-091B-538D-F82F-C943E47866F0}"/>
                  </a:ext>
                </a:extLst>
              </p:cNvPr>
              <p:cNvSpPr txBox="1"/>
              <p:nvPr/>
            </p:nvSpPr>
            <p:spPr>
              <a:xfrm>
                <a:off x="326571" y="3299375"/>
                <a:ext cx="8281434" cy="369332"/>
              </a:xfrm>
              <a:prstGeom prst="rect">
                <a:avLst/>
              </a:prstGeom>
              <a:noFill/>
            </p:spPr>
            <p:txBody>
              <a:bodyPr wrap="none" rtlCol="0">
                <a:spAutoFit/>
              </a:bodyPr>
              <a:lstStyle/>
              <a:p>
                <a:pPr algn="r" rtl="1"/>
                <a:r>
                  <a:rPr lang="fa-IR" dirty="0"/>
                  <a:t>حال خانه ی 9 را با 43 مقایسه می کنیم. چون </a:t>
                </a:r>
                <a14:m>
                  <m:oMath xmlns:m="http://schemas.openxmlformats.org/officeDocument/2006/math">
                    <m:r>
                      <a:rPr lang="en-US" b="0" i="1" smtClean="0">
                        <a:latin typeface="Cambria Math" panose="02040503050406030204" pitchFamily="18" charset="0"/>
                      </a:rPr>
                      <m:t>43</m:t>
                    </m:r>
                    <m:r>
                      <a:rPr lang="en-US" b="0" i="1" smtClean="0">
                        <a:latin typeface="Cambria Math" panose="02040503050406030204" pitchFamily="18" charset="0"/>
                      </a:rPr>
                      <m:t>&lt;</m:t>
                    </m:r>
                    <m:r>
                      <a:rPr lang="en-US" b="0" i="1" smtClean="0">
                        <a:latin typeface="Cambria Math" panose="02040503050406030204" pitchFamily="18" charset="0"/>
                      </a:rPr>
                      <m:t>45</m:t>
                    </m:r>
                  </m:oMath>
                </a14:m>
                <a:r>
                  <a:rPr lang="fa-IR" dirty="0"/>
                  <a:t> است. نیمه پایین این آرایه مورد بررسی قرار گیرد.</a:t>
                </a:r>
                <a:endParaRPr lang="en-US" dirty="0"/>
              </a:p>
            </p:txBody>
          </p:sp>
        </mc:Choice>
        <mc:Fallback xmlns="">
          <p:sp>
            <p:nvSpPr>
              <p:cNvPr id="16" name="TextBox 15">
                <a:extLst>
                  <a:ext uri="{FF2B5EF4-FFF2-40B4-BE49-F238E27FC236}">
                    <a16:creationId xmlns:a16="http://schemas.microsoft.com/office/drawing/2014/main" id="{045C8018-091B-538D-F82F-C943E47866F0}"/>
                  </a:ext>
                </a:extLst>
              </p:cNvPr>
              <p:cNvSpPr txBox="1">
                <a:spLocks noRot="1" noChangeAspect="1" noMove="1" noResize="1" noEditPoints="1" noAdjustHandles="1" noChangeArrowheads="1" noChangeShapeType="1" noTextEdit="1"/>
              </p:cNvSpPr>
              <p:nvPr/>
            </p:nvSpPr>
            <p:spPr>
              <a:xfrm>
                <a:off x="326571" y="3299375"/>
                <a:ext cx="8281434" cy="369332"/>
              </a:xfrm>
              <a:prstGeom prst="rect">
                <a:avLst/>
              </a:prstGeom>
              <a:blipFill>
                <a:blip r:embed="rId3"/>
                <a:stretch>
                  <a:fillRect l="-589" t="-8197" r="-58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139B0B8-82B3-98A4-31C0-5B48BB4F6FED}"/>
                  </a:ext>
                </a:extLst>
              </p:cNvPr>
              <p:cNvSpPr txBox="1"/>
              <p:nvPr/>
            </p:nvSpPr>
            <p:spPr>
              <a:xfrm>
                <a:off x="329591" y="3859364"/>
                <a:ext cx="28502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𝑙𝑎𝑠𝑡</m:t>
                      </m:r>
                      <m:r>
                        <a:rPr lang="en-US" b="0" i="1" smtClean="0">
                          <a:latin typeface="Cambria Math" panose="02040503050406030204" pitchFamily="18" charset="0"/>
                        </a:rPr>
                        <m:t>=</m:t>
                      </m:r>
                      <m:r>
                        <a:rPr lang="en-US" b="0" i="1" smtClean="0">
                          <a:latin typeface="Cambria Math" panose="02040503050406030204" pitchFamily="18" charset="0"/>
                        </a:rPr>
                        <m:t>𝑚𝑖𝑑</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8</m:t>
                      </m:r>
                    </m:oMath>
                  </m:oMathPara>
                </a14:m>
                <a:endParaRPr lang="en-US" dirty="0"/>
              </a:p>
            </p:txBody>
          </p:sp>
        </mc:Choice>
        <mc:Fallback xmlns="">
          <p:sp>
            <p:nvSpPr>
              <p:cNvPr id="17" name="TextBox 16">
                <a:extLst>
                  <a:ext uri="{FF2B5EF4-FFF2-40B4-BE49-F238E27FC236}">
                    <a16:creationId xmlns:a16="http://schemas.microsoft.com/office/drawing/2014/main" id="{9139B0B8-82B3-98A4-31C0-5B48BB4F6FED}"/>
                  </a:ext>
                </a:extLst>
              </p:cNvPr>
              <p:cNvSpPr txBox="1">
                <a:spLocks noRot="1" noChangeAspect="1" noMove="1" noResize="1" noEditPoints="1" noAdjustHandles="1" noChangeArrowheads="1" noChangeShapeType="1" noTextEdit="1"/>
              </p:cNvSpPr>
              <p:nvPr/>
            </p:nvSpPr>
            <p:spPr>
              <a:xfrm>
                <a:off x="329591" y="3859364"/>
                <a:ext cx="2850267" cy="276999"/>
              </a:xfrm>
              <a:prstGeom prst="rect">
                <a:avLst/>
              </a:prstGeom>
              <a:blipFill>
                <a:blip r:embed="rId4"/>
                <a:stretch>
                  <a:fillRect l="-1282" r="-1282" b="-8696"/>
                </a:stretch>
              </a:blipFill>
            </p:spPr>
            <p:txBody>
              <a:bodyPr/>
              <a:lstStyle/>
              <a:p>
                <a:r>
                  <a:rPr lang="en-US">
                    <a:noFill/>
                  </a:rPr>
                  <a:t> </a:t>
                </a:r>
              </a:p>
            </p:txBody>
          </p:sp>
        </mc:Fallback>
      </mc:AlternateContent>
      <p:graphicFrame>
        <p:nvGraphicFramePr>
          <p:cNvPr id="18" name="Content Placeholder 4">
            <a:extLst>
              <a:ext uri="{FF2B5EF4-FFF2-40B4-BE49-F238E27FC236}">
                <a16:creationId xmlns:a16="http://schemas.microsoft.com/office/drawing/2014/main" id="{B1856C40-56F3-C04F-E38C-0D0EBF965957}"/>
              </a:ext>
            </a:extLst>
          </p:cNvPr>
          <p:cNvGraphicFramePr>
            <a:graphicFrameLocks/>
          </p:cNvGraphicFramePr>
          <p:nvPr>
            <p:extLst>
              <p:ext uri="{D42A27DB-BD31-4B8C-83A1-F6EECF244321}">
                <p14:modId xmlns:p14="http://schemas.microsoft.com/office/powerpoint/2010/main" val="899817408"/>
              </p:ext>
            </p:extLst>
          </p:nvPr>
        </p:nvGraphicFramePr>
        <p:xfrm>
          <a:off x="400049" y="4378271"/>
          <a:ext cx="1308100" cy="741680"/>
        </p:xfrm>
        <a:graphic>
          <a:graphicData uri="http://schemas.openxmlformats.org/drawingml/2006/table">
            <a:tbl>
              <a:tblPr firstRow="1" bandRow="1">
                <a:tableStyleId>{5C22544A-7EE6-4342-B048-85BDC9FD1C3A}</a:tableStyleId>
              </a:tblPr>
              <a:tblGrid>
                <a:gridCol w="654050">
                  <a:extLst>
                    <a:ext uri="{9D8B030D-6E8A-4147-A177-3AD203B41FA5}">
                      <a16:colId xmlns:a16="http://schemas.microsoft.com/office/drawing/2014/main" val="400883484"/>
                    </a:ext>
                  </a:extLst>
                </a:gridCol>
                <a:gridCol w="654050">
                  <a:extLst>
                    <a:ext uri="{9D8B030D-6E8A-4147-A177-3AD203B41FA5}">
                      <a16:colId xmlns:a16="http://schemas.microsoft.com/office/drawing/2014/main" val="1566679652"/>
                    </a:ext>
                  </a:extLst>
                </a:gridCol>
              </a:tblGrid>
              <a:tr h="370840">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339714141"/>
                  </a:ext>
                </a:extLst>
              </a:tr>
              <a:tr h="370840">
                <a:tc>
                  <a:txBody>
                    <a:bodyPr/>
                    <a:lstStyle/>
                    <a:p>
                      <a:r>
                        <a:rPr lang="en-US" dirty="0"/>
                        <a:t>33</a:t>
                      </a:r>
                    </a:p>
                  </a:txBody>
                  <a:tcPr/>
                </a:tc>
                <a:tc>
                  <a:txBody>
                    <a:bodyPr/>
                    <a:lstStyle/>
                    <a:p>
                      <a:r>
                        <a:rPr lang="en-US" dirty="0"/>
                        <a:t>43</a:t>
                      </a:r>
                    </a:p>
                  </a:txBody>
                  <a:tcPr/>
                </a:tc>
                <a:extLst>
                  <a:ext uri="{0D108BD9-81ED-4DB2-BD59-A6C34878D82A}">
                    <a16:rowId xmlns:a16="http://schemas.microsoft.com/office/drawing/2014/main" val="3686665020"/>
                  </a:ext>
                </a:extLst>
              </a:tr>
            </a:tbl>
          </a:graphicData>
        </a:graphic>
      </p:graphicFrame>
      <p:grpSp>
        <p:nvGrpSpPr>
          <p:cNvPr id="19" name="Group 18">
            <a:extLst>
              <a:ext uri="{FF2B5EF4-FFF2-40B4-BE49-F238E27FC236}">
                <a16:creationId xmlns:a16="http://schemas.microsoft.com/office/drawing/2014/main" id="{1183E886-9C44-A283-B23A-629F8901BE21}"/>
              </a:ext>
            </a:extLst>
          </p:cNvPr>
          <p:cNvGrpSpPr/>
          <p:nvPr/>
        </p:nvGrpSpPr>
        <p:grpSpPr>
          <a:xfrm>
            <a:off x="76200" y="5236395"/>
            <a:ext cx="1066799" cy="906469"/>
            <a:chOff x="304800" y="1828800"/>
            <a:chExt cx="1066799" cy="1114749"/>
          </a:xfrm>
        </p:grpSpPr>
        <p:cxnSp>
          <p:nvCxnSpPr>
            <p:cNvPr id="30" name="Straight Arrow Connector 29">
              <a:extLst>
                <a:ext uri="{FF2B5EF4-FFF2-40B4-BE49-F238E27FC236}">
                  <a16:creationId xmlns:a16="http://schemas.microsoft.com/office/drawing/2014/main" id="{37009F60-EBB7-11DD-42D3-C72BFB89BC0B}"/>
                </a:ext>
              </a:extLst>
            </p:cNvPr>
            <p:cNvCxnSpPr>
              <a:cxnSpLocks/>
              <a:stCxn id="31"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1" name="TextBox 30">
              <a:extLst>
                <a:ext uri="{FF2B5EF4-FFF2-40B4-BE49-F238E27FC236}">
                  <a16:creationId xmlns:a16="http://schemas.microsoft.com/office/drawing/2014/main" id="{9B8EB066-4018-47CD-9F72-A14C350CD1D6}"/>
                </a:ext>
              </a:extLst>
            </p:cNvPr>
            <p:cNvSpPr txBox="1"/>
            <p:nvPr/>
          </p:nvSpPr>
          <p:spPr>
            <a:xfrm>
              <a:off x="304800" y="2574217"/>
              <a:ext cx="1066799" cy="369332"/>
            </a:xfrm>
            <a:prstGeom prst="rect">
              <a:avLst/>
            </a:prstGeom>
            <a:noFill/>
          </p:spPr>
          <p:txBody>
            <a:bodyPr wrap="square" rtlCol="0">
              <a:spAutoFit/>
            </a:bodyPr>
            <a:lstStyle/>
            <a:p>
              <a:pPr algn="ctr"/>
              <a:r>
                <a:rPr lang="en-US" dirty="0"/>
                <a:t>First</a:t>
              </a:r>
            </a:p>
          </p:txBody>
        </p:sp>
      </p:grpSp>
      <p:grpSp>
        <p:nvGrpSpPr>
          <p:cNvPr id="32" name="Group 31">
            <a:extLst>
              <a:ext uri="{FF2B5EF4-FFF2-40B4-BE49-F238E27FC236}">
                <a16:creationId xmlns:a16="http://schemas.microsoft.com/office/drawing/2014/main" id="{333CD482-300C-744F-1A7C-9E8615A45222}"/>
              </a:ext>
            </a:extLst>
          </p:cNvPr>
          <p:cNvGrpSpPr/>
          <p:nvPr/>
        </p:nvGrpSpPr>
        <p:grpSpPr>
          <a:xfrm>
            <a:off x="796332" y="5212315"/>
            <a:ext cx="1066799" cy="906469"/>
            <a:chOff x="304800" y="1828800"/>
            <a:chExt cx="1066799" cy="1114749"/>
          </a:xfrm>
        </p:grpSpPr>
        <p:cxnSp>
          <p:nvCxnSpPr>
            <p:cNvPr id="33" name="Straight Arrow Connector 32">
              <a:extLst>
                <a:ext uri="{FF2B5EF4-FFF2-40B4-BE49-F238E27FC236}">
                  <a16:creationId xmlns:a16="http://schemas.microsoft.com/office/drawing/2014/main" id="{AE37F36C-69FE-19FC-7E0E-FDEDCCB29485}"/>
                </a:ext>
              </a:extLst>
            </p:cNvPr>
            <p:cNvCxnSpPr>
              <a:cxnSpLocks/>
              <a:stCxn id="34" idx="0"/>
            </p:cNvCxnSpPr>
            <p:nvPr/>
          </p:nvCxnSpPr>
          <p:spPr bwMode="auto">
            <a:xfrm flipV="1">
              <a:off x="838200" y="1828800"/>
              <a:ext cx="0" cy="745417"/>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34" name="TextBox 33">
              <a:extLst>
                <a:ext uri="{FF2B5EF4-FFF2-40B4-BE49-F238E27FC236}">
                  <a16:creationId xmlns:a16="http://schemas.microsoft.com/office/drawing/2014/main" id="{40316C9A-5BCF-BD12-2992-17D9A98BA96C}"/>
                </a:ext>
              </a:extLst>
            </p:cNvPr>
            <p:cNvSpPr txBox="1"/>
            <p:nvPr/>
          </p:nvSpPr>
          <p:spPr>
            <a:xfrm>
              <a:off x="304800" y="2574217"/>
              <a:ext cx="1066799" cy="369332"/>
            </a:xfrm>
            <a:prstGeom prst="rect">
              <a:avLst/>
            </a:prstGeom>
            <a:noFill/>
          </p:spPr>
          <p:txBody>
            <a:bodyPr wrap="square" rtlCol="0">
              <a:spAutoFit/>
            </a:bodyPr>
            <a:lstStyle/>
            <a:p>
              <a:pPr algn="ctr"/>
              <a:r>
                <a:rPr lang="en-US" dirty="0"/>
                <a:t>Last</a:t>
              </a:r>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80C9CFF-1761-3527-2229-7BF85E7B2D46}"/>
                  </a:ext>
                </a:extLst>
              </p:cNvPr>
              <p:cNvSpPr txBox="1"/>
              <p:nvPr/>
            </p:nvSpPr>
            <p:spPr>
              <a:xfrm>
                <a:off x="2158200" y="4612621"/>
                <a:ext cx="1915076" cy="527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𝑚𝑖𝑑</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8</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US" dirty="0"/>
              </a:p>
            </p:txBody>
          </p:sp>
        </mc:Choice>
        <mc:Fallback xmlns="">
          <p:sp>
            <p:nvSpPr>
              <p:cNvPr id="35" name="TextBox 34">
                <a:extLst>
                  <a:ext uri="{FF2B5EF4-FFF2-40B4-BE49-F238E27FC236}">
                    <a16:creationId xmlns:a16="http://schemas.microsoft.com/office/drawing/2014/main" id="{780C9CFF-1761-3527-2229-7BF85E7B2D46}"/>
                  </a:ext>
                </a:extLst>
              </p:cNvPr>
              <p:cNvSpPr txBox="1">
                <a:spLocks noRot="1" noChangeAspect="1" noMove="1" noResize="1" noEditPoints="1" noAdjustHandles="1" noChangeArrowheads="1" noChangeShapeType="1" noTextEdit="1"/>
              </p:cNvSpPr>
              <p:nvPr/>
            </p:nvSpPr>
            <p:spPr>
              <a:xfrm>
                <a:off x="2158200" y="4612621"/>
                <a:ext cx="1915076" cy="527901"/>
              </a:xfrm>
              <a:prstGeom prst="rect">
                <a:avLst/>
              </a:prstGeom>
              <a:blipFill>
                <a:blip r:embed="rId5"/>
                <a:stretch>
                  <a:fillRect/>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38A8BEB3-16A5-603E-2765-2DEDC3A4E1D9}"/>
              </a:ext>
            </a:extLst>
          </p:cNvPr>
          <p:cNvSpPr txBox="1"/>
          <p:nvPr/>
        </p:nvSpPr>
        <p:spPr>
          <a:xfrm>
            <a:off x="2049862" y="5563110"/>
            <a:ext cx="6756130" cy="646331"/>
          </a:xfrm>
          <a:prstGeom prst="rect">
            <a:avLst/>
          </a:prstGeom>
          <a:noFill/>
        </p:spPr>
        <p:txBody>
          <a:bodyPr wrap="square" rtlCol="0">
            <a:spAutoFit/>
          </a:bodyPr>
          <a:lstStyle/>
          <a:p>
            <a:pPr algn="r" rtl="1"/>
            <a:r>
              <a:rPr lang="fa-IR" dirty="0"/>
              <a:t>حال خانه شماره 7 و سپس خانه شماره 8 را با کلید 43 مقایسه میکنیم و متوجه میشویم که عدد 43 در خانه شماره 8 قرار دارد.</a:t>
            </a:r>
            <a:endParaRPr lang="en-US" dirty="0"/>
          </a:p>
        </p:txBody>
      </p:sp>
    </p:spTree>
    <p:extLst>
      <p:ext uri="{BB962C8B-B14F-4D97-AF65-F5344CB8AC3E}">
        <p14:creationId xmlns:p14="http://schemas.microsoft.com/office/powerpoint/2010/main" val="406211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5349-418F-E2A7-B9B8-3CB2805380D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EA146C-DC77-EED4-3D41-138A165A0204}"/>
                  </a:ext>
                </a:extLst>
              </p:cNvPr>
              <p:cNvSpPr>
                <a:spLocks noGrp="1"/>
              </p:cNvSpPr>
              <p:nvPr>
                <p:ph idx="1"/>
              </p:nvPr>
            </p:nvSpPr>
            <p:spPr/>
            <p:txBody>
              <a:bodyPr/>
              <a:lstStyle/>
              <a:p>
                <a:pPr algn="r" rtl="1"/>
                <a:r>
                  <a:rPr lang="fa-IR" dirty="0"/>
                  <a:t>نکته: زمان اجرای جستجوی دودویی برای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fa-IR" dirty="0"/>
                  <a:t> می باشد، چرا که بازه عملیات در هر بار اجرای حلقه، نصف می شود.</a:t>
                </a:r>
              </a:p>
              <a:p>
                <a:pPr algn="r" rtl="1"/>
                <a:r>
                  <a:rPr lang="fa-IR" dirty="0"/>
                  <a:t>نکته: در روش جستجوی دودویی، در بدترین حالت با </a:t>
                </a:r>
                <a14:m>
                  <m:oMath xmlns:m="http://schemas.openxmlformats.org/officeDocument/2006/math">
                    <m:d>
                      <m:dPr>
                        <m:begChr m:val="⌊"/>
                        <m:endChr m:val="⌋"/>
                        <m:ctrlPr>
                          <a:rPr lang="fa-IR" i="1" smtClean="0">
                            <a:latin typeface="Cambria Math" panose="02040503050406030204" pitchFamily="18" charset="0"/>
                          </a:rPr>
                        </m:ctrlPr>
                      </m:dPr>
                      <m:e>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fa-IR" b="0" i="1" smtClean="0">
                                    <a:latin typeface="Cambria Math" panose="02040503050406030204" pitchFamily="18" charset="0"/>
                                  </a:rPr>
                                  <m:t>2</m:t>
                                </m:r>
                              </m:sub>
                            </m:sSub>
                          </m:fName>
                          <m:e>
                            <m:r>
                              <a:rPr lang="en-US" b="0" i="1" smtClean="0">
                                <a:latin typeface="Cambria Math" panose="02040503050406030204" pitchFamily="18" charset="0"/>
                              </a:rPr>
                              <m:t>𝑛</m:t>
                            </m:r>
                          </m:e>
                        </m:func>
                      </m:e>
                    </m:d>
                    <m:r>
                      <a:rPr lang="en-US" b="0" i="1" smtClean="0">
                        <a:latin typeface="Cambria Math" panose="02040503050406030204" pitchFamily="18" charset="0"/>
                      </a:rPr>
                      <m:t>+</m:t>
                    </m:r>
                    <m:r>
                      <a:rPr lang="en-US" b="0" i="1" smtClean="0">
                        <a:latin typeface="Cambria Math" panose="02040503050406030204" pitchFamily="18" charset="0"/>
                      </a:rPr>
                      <m:t>1</m:t>
                    </m:r>
                  </m:oMath>
                </a14:m>
                <a:r>
                  <a:rPr lang="fa-IR" dirty="0"/>
                  <a:t> عمل مقایسه میتوانیم کلید  مورد نظر را پیدا کنیم. در مثال فوق که آرایه دارای 12 عنصر است، در بدترین حالت به 4 مقایسه نیاز است:</a:t>
                </a:r>
              </a:p>
              <a:p>
                <a:pPr algn="l"/>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12</m:t>
                              </m:r>
                            </m:e>
                          </m:func>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a:p>
                <a:pPr algn="r" rtl="1"/>
                <a:r>
                  <a:rPr lang="fa-IR" dirty="0"/>
                  <a:t>نکته: با توجه به توضیحات داده شده، مقایسه جستجوی ترتیبی و دودویی به صورت زیر است:</a:t>
                </a:r>
              </a:p>
              <a:p>
                <a:pPr algn="r" rtl="1"/>
                <a:endParaRPr lang="en-US" dirty="0"/>
              </a:p>
            </p:txBody>
          </p:sp>
        </mc:Choice>
        <mc:Fallback xmlns="">
          <p:sp>
            <p:nvSpPr>
              <p:cNvPr id="3" name="Content Placeholder 2">
                <a:extLst>
                  <a:ext uri="{FF2B5EF4-FFF2-40B4-BE49-F238E27FC236}">
                    <a16:creationId xmlns:a16="http://schemas.microsoft.com/office/drawing/2014/main" id="{E9EA146C-DC77-EED4-3D41-138A165A0204}"/>
                  </a:ext>
                </a:extLst>
              </p:cNvPr>
              <p:cNvSpPr>
                <a:spLocks noGrp="1" noRot="1" noChangeAspect="1" noMove="1" noResize="1" noEditPoints="1" noAdjustHandles="1" noChangeArrowheads="1" noChangeShapeType="1" noTextEdit="1"/>
              </p:cNvSpPr>
              <p:nvPr>
                <p:ph idx="1"/>
              </p:nvPr>
            </p:nvSpPr>
            <p:spPr>
              <a:blipFill>
                <a:blip r:embed="rId2"/>
                <a:stretch>
                  <a:fillRect l="-543"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9AAE1-298D-2662-9663-B4C70B02D415}"/>
              </a:ext>
            </a:extLst>
          </p:cNvPr>
          <p:cNvSpPr>
            <a:spLocks noGrp="1"/>
          </p:cNvSpPr>
          <p:nvPr>
            <p:ph type="sldNum" sz="quarter" idx="10"/>
          </p:nvPr>
        </p:nvSpPr>
        <p:spPr/>
        <p:txBody>
          <a:bodyPr/>
          <a:lstStyle/>
          <a:p>
            <a:fld id="{BB936EA6-75EA-BC43-847D-098704264B3C}" type="slidenum">
              <a:rPr lang="en-US" smtClean="0"/>
              <a:pPr/>
              <a:t>23</a:t>
            </a:fld>
            <a:endParaRPr lang="en-US" sz="140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B87F3E7D-1D8F-3301-B2DC-A86A6AA9479B}"/>
                  </a:ext>
                </a:extLst>
              </p:cNvPr>
              <p:cNvGraphicFramePr>
                <a:graphicFrameLocks noGrp="1"/>
              </p:cNvGraphicFramePr>
              <p:nvPr>
                <p:extLst>
                  <p:ext uri="{D42A27DB-BD31-4B8C-83A1-F6EECF244321}">
                    <p14:modId xmlns:p14="http://schemas.microsoft.com/office/powerpoint/2010/main" val="3530490078"/>
                  </p:ext>
                </p:extLst>
              </p:nvPr>
            </p:nvGraphicFramePr>
            <p:xfrm>
              <a:off x="685800" y="3505200"/>
              <a:ext cx="7620000" cy="1346708"/>
            </p:xfrm>
            <a:graphic>
              <a:graphicData uri="http://schemas.openxmlformats.org/drawingml/2006/table">
                <a:tbl>
                  <a:tblPr firstRow="1" lastCol="1" bandRow="1">
                    <a:tableStyleId>{125E5076-3810-47DD-B79F-674D7AD40C01}</a:tableStyleId>
                  </a:tblPr>
                  <a:tblGrid>
                    <a:gridCol w="1371600">
                      <a:extLst>
                        <a:ext uri="{9D8B030D-6E8A-4147-A177-3AD203B41FA5}">
                          <a16:colId xmlns:a16="http://schemas.microsoft.com/office/drawing/2014/main" val="2173004109"/>
                        </a:ext>
                      </a:extLst>
                    </a:gridCol>
                    <a:gridCol w="2438400">
                      <a:extLst>
                        <a:ext uri="{9D8B030D-6E8A-4147-A177-3AD203B41FA5}">
                          <a16:colId xmlns:a16="http://schemas.microsoft.com/office/drawing/2014/main" val="2470015322"/>
                        </a:ext>
                      </a:extLst>
                    </a:gridCol>
                    <a:gridCol w="1905000">
                      <a:extLst>
                        <a:ext uri="{9D8B030D-6E8A-4147-A177-3AD203B41FA5}">
                          <a16:colId xmlns:a16="http://schemas.microsoft.com/office/drawing/2014/main" val="115888221"/>
                        </a:ext>
                      </a:extLst>
                    </a:gridCol>
                    <a:gridCol w="1905000">
                      <a:extLst>
                        <a:ext uri="{9D8B030D-6E8A-4147-A177-3AD203B41FA5}">
                          <a16:colId xmlns:a16="http://schemas.microsoft.com/office/drawing/2014/main" val="2705360295"/>
                        </a:ext>
                      </a:extLst>
                    </a:gridCol>
                  </a:tblGrid>
                  <a:tr h="370840">
                    <a:tc>
                      <a:txBody>
                        <a:bodyPr/>
                        <a:lstStyle/>
                        <a:p>
                          <a:pPr algn="ctr" rtl="1"/>
                          <a:r>
                            <a:rPr lang="fa-IR" dirty="0"/>
                            <a:t>بدترین حالت</a:t>
                          </a:r>
                          <a:endParaRPr lang="en-US" dirty="0"/>
                        </a:p>
                      </a:txBody>
                      <a:tcPr/>
                    </a:tc>
                    <a:tc>
                      <a:txBody>
                        <a:bodyPr/>
                        <a:lstStyle/>
                        <a:p>
                          <a:pPr algn="ctr" rtl="1"/>
                          <a:r>
                            <a:rPr lang="fa-IR" dirty="0"/>
                            <a:t>حالت میانگین</a:t>
                          </a:r>
                          <a:endParaRPr lang="en-US" dirty="0"/>
                        </a:p>
                      </a:txBody>
                      <a:tcPr/>
                    </a:tc>
                    <a:tc>
                      <a:txBody>
                        <a:bodyPr/>
                        <a:lstStyle/>
                        <a:p>
                          <a:pPr algn="ctr" rtl="1"/>
                          <a:r>
                            <a:rPr lang="fa-IR" dirty="0"/>
                            <a:t>بهترین حالت</a:t>
                          </a:r>
                          <a:endParaRPr lang="en-US" dirty="0"/>
                        </a:p>
                      </a:txBody>
                      <a:tcPr/>
                    </a:tc>
                    <a:tc>
                      <a:txBody>
                        <a:bodyPr/>
                        <a:lstStyle/>
                        <a:p>
                          <a:pPr algn="ctr" rtl="1"/>
                          <a:r>
                            <a:rPr lang="fa-IR" dirty="0"/>
                            <a:t>تعداد مقایسه ها</a:t>
                          </a:r>
                          <a:endParaRPr lang="en-US" dirty="0"/>
                        </a:p>
                      </a:txBody>
                      <a:tcPr/>
                    </a:tc>
                    <a:extLst>
                      <a:ext uri="{0D108BD9-81ED-4DB2-BD59-A6C34878D82A}">
                        <a16:rowId xmlns:a16="http://schemas.microsoft.com/office/drawing/2014/main" val="1101502926"/>
                      </a:ext>
                    </a:extLst>
                  </a:tr>
                  <a:tr h="370840">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𝑁</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dirty="0" smtClean="0">
                                        <a:latin typeface="Cambria Math" panose="02040503050406030204" pitchFamily="18" charset="0"/>
                                      </a:rPr>
                                      <m:t>𝑛</m:t>
                                    </m:r>
                                    <m:r>
                                      <a:rPr lang="en-US" dirty="0" smtClean="0">
                                        <a:latin typeface="Cambria Math" panose="02040503050406030204" pitchFamily="18" charset="0"/>
                                      </a:rPr>
                                      <m:t>+</m:t>
                                    </m:r>
                                    <m:r>
                                      <a:rPr lang="en-US" dirty="0" smtClean="0">
                                        <a:latin typeface="Cambria Math" panose="02040503050406030204" pitchFamily="18" charset="0"/>
                                      </a:rPr>
                                      <m:t>1</m:t>
                                    </m:r>
                                  </m:num>
                                  <m:den>
                                    <m:r>
                                      <a:rPr lang="en-US" dirty="0" smtClean="0">
                                        <a:latin typeface="Cambria Math" panose="02040503050406030204" pitchFamily="18" charset="0"/>
                                      </a:rPr>
                                      <m:t>2</m:t>
                                    </m:r>
                                  </m:den>
                                </m:f>
                                <m:r>
                                  <a:rPr lang="fa-IR" b="0" dirty="0" smtClean="0">
                                    <a:latin typeface="Cambria Math" panose="02040503050406030204" pitchFamily="18" charset="0"/>
                                  </a:rPr>
                                  <m:t>=</m:t>
                                </m:r>
                                <m:r>
                                  <a:rPr lang="en-US" b="0" dirty="0" smtClean="0">
                                    <a:latin typeface="Cambria Math" panose="02040503050406030204" pitchFamily="18" charset="0"/>
                                  </a:rPr>
                                  <m:t>𝑂</m:t>
                                </m:r>
                                <m:r>
                                  <a:rPr lang="en-US" b="0" dirty="0" smtClean="0">
                                    <a:latin typeface="Cambria Math" panose="02040503050406030204" pitchFamily="18" charset="0"/>
                                  </a:rPr>
                                  <m:t>(</m:t>
                                </m:r>
                                <m:r>
                                  <a:rPr lang="en-US" b="0" dirty="0" smtClean="0">
                                    <a:latin typeface="Cambria Math" panose="02040503050406030204" pitchFamily="18" charset="0"/>
                                  </a:rPr>
                                  <m:t>𝑛</m:t>
                                </m:r>
                                <m:r>
                                  <a:rPr lang="en-US" b="0"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oMath>
                            </m:oMathPara>
                          </a14:m>
                          <a:endParaRPr lang="en-US" dirty="0"/>
                        </a:p>
                      </a:txBody>
                      <a:tcPr/>
                    </a:tc>
                    <a:tc>
                      <a:txBody>
                        <a:bodyPr/>
                        <a:lstStyle/>
                        <a:p>
                          <a:pPr algn="ctr" rtl="1"/>
                          <a:r>
                            <a:rPr lang="fa-IR" dirty="0"/>
                            <a:t>در جستجوی ترتیبی</a:t>
                          </a:r>
                          <a:endParaRPr lang="en-US" dirty="0"/>
                        </a:p>
                      </a:txBody>
                      <a:tcPr/>
                    </a:tc>
                    <a:extLst>
                      <a:ext uri="{0D108BD9-81ED-4DB2-BD59-A6C34878D82A}">
                        <a16:rowId xmlns:a16="http://schemas.microsoft.com/office/drawing/2014/main" val="438630627"/>
                      </a:ext>
                    </a:extLst>
                  </a:tr>
                  <a:tr h="370840">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err="1" smtClean="0">
                                    <a:latin typeface="Cambria Math" panose="02040503050406030204" pitchFamily="18" charset="0"/>
                                  </a:rPr>
                                  <m:t>𝑙𝑜𝑔𝑛</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err="1" smtClean="0">
                                    <a:latin typeface="Cambria Math" panose="02040503050406030204" pitchFamily="18" charset="0"/>
                                  </a:rPr>
                                  <m:t>𝑙𝑜𝑔𝑛</m:t>
                                </m:r>
                                <m:r>
                                  <a:rPr lang="en-US" dirty="0" smtClean="0">
                                    <a:latin typeface="Cambria Math" panose="02040503050406030204" pitchFamily="18" charset="0"/>
                                  </a:rPr>
                                  <m:t>)</m:t>
                                </m:r>
                              </m:oMath>
                            </m:oMathPara>
                          </a14:m>
                          <a:endParaRPr lang="en-US" dirty="0"/>
                        </a:p>
                      </a:txBody>
                      <a:tcPr/>
                    </a:tc>
                    <a:tc>
                      <a:txBody>
                        <a:bodyPr/>
                        <a:lstStyle/>
                        <a:p>
                          <a:pPr algn="ctr" rtl="0"/>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𝑂</m:t>
                                </m:r>
                                <m:r>
                                  <a:rPr lang="en-US" dirty="0" smtClean="0">
                                    <a:latin typeface="Cambria Math" panose="02040503050406030204" pitchFamily="18" charset="0"/>
                                  </a:rPr>
                                  <m:t>(</m:t>
                                </m:r>
                                <m:r>
                                  <a:rPr lang="en-US" dirty="0" smtClean="0">
                                    <a:latin typeface="Cambria Math" panose="02040503050406030204" pitchFamily="18" charset="0"/>
                                  </a:rPr>
                                  <m:t>1</m:t>
                                </m:r>
                                <m:r>
                                  <a:rPr lang="en-US" dirty="0" smtClean="0">
                                    <a:latin typeface="Cambria Math" panose="02040503050406030204" pitchFamily="18" charset="0"/>
                                  </a:rPr>
                                  <m:t>)</m:t>
                                </m:r>
                              </m:oMath>
                            </m:oMathPara>
                          </a14:m>
                          <a:endParaRPr lang="en-US" dirty="0"/>
                        </a:p>
                      </a:txBody>
                      <a:tcPr/>
                    </a:tc>
                    <a:tc>
                      <a:txBody>
                        <a:bodyPr/>
                        <a:lstStyle/>
                        <a:p>
                          <a:pPr algn="ctr" rtl="1"/>
                          <a:r>
                            <a:rPr lang="fa-IR" dirty="0"/>
                            <a:t>در جستجوی دودویی</a:t>
                          </a:r>
                          <a:endParaRPr lang="en-US" dirty="0"/>
                        </a:p>
                      </a:txBody>
                      <a:tcPr/>
                    </a:tc>
                    <a:extLst>
                      <a:ext uri="{0D108BD9-81ED-4DB2-BD59-A6C34878D82A}">
                        <a16:rowId xmlns:a16="http://schemas.microsoft.com/office/drawing/2014/main" val="3064682793"/>
                      </a:ext>
                    </a:extLst>
                  </a:tr>
                </a:tbl>
              </a:graphicData>
            </a:graphic>
          </p:graphicFrame>
        </mc:Choice>
        <mc:Fallback xmlns="">
          <p:graphicFrame>
            <p:nvGraphicFramePr>
              <p:cNvPr id="5" name="Table 4">
                <a:extLst>
                  <a:ext uri="{FF2B5EF4-FFF2-40B4-BE49-F238E27FC236}">
                    <a16:creationId xmlns:a16="http://schemas.microsoft.com/office/drawing/2014/main" id="{B87F3E7D-1D8F-3301-B2DC-A86A6AA9479B}"/>
                  </a:ext>
                </a:extLst>
              </p:cNvPr>
              <p:cNvGraphicFramePr>
                <a:graphicFrameLocks noGrp="1"/>
              </p:cNvGraphicFramePr>
              <p:nvPr>
                <p:extLst>
                  <p:ext uri="{D42A27DB-BD31-4B8C-83A1-F6EECF244321}">
                    <p14:modId xmlns:p14="http://schemas.microsoft.com/office/powerpoint/2010/main" val="3530490078"/>
                  </p:ext>
                </p:extLst>
              </p:nvPr>
            </p:nvGraphicFramePr>
            <p:xfrm>
              <a:off x="685800" y="3505200"/>
              <a:ext cx="7620000" cy="1346708"/>
            </p:xfrm>
            <a:graphic>
              <a:graphicData uri="http://schemas.openxmlformats.org/drawingml/2006/table">
                <a:tbl>
                  <a:tblPr firstRow="1" lastCol="1" bandRow="1">
                    <a:tableStyleId>{125E5076-3810-47DD-B79F-674D7AD40C01}</a:tableStyleId>
                  </a:tblPr>
                  <a:tblGrid>
                    <a:gridCol w="1371600">
                      <a:extLst>
                        <a:ext uri="{9D8B030D-6E8A-4147-A177-3AD203B41FA5}">
                          <a16:colId xmlns:a16="http://schemas.microsoft.com/office/drawing/2014/main" val="2173004109"/>
                        </a:ext>
                      </a:extLst>
                    </a:gridCol>
                    <a:gridCol w="2438400">
                      <a:extLst>
                        <a:ext uri="{9D8B030D-6E8A-4147-A177-3AD203B41FA5}">
                          <a16:colId xmlns:a16="http://schemas.microsoft.com/office/drawing/2014/main" val="2470015322"/>
                        </a:ext>
                      </a:extLst>
                    </a:gridCol>
                    <a:gridCol w="1905000">
                      <a:extLst>
                        <a:ext uri="{9D8B030D-6E8A-4147-A177-3AD203B41FA5}">
                          <a16:colId xmlns:a16="http://schemas.microsoft.com/office/drawing/2014/main" val="115888221"/>
                        </a:ext>
                      </a:extLst>
                    </a:gridCol>
                    <a:gridCol w="1905000">
                      <a:extLst>
                        <a:ext uri="{9D8B030D-6E8A-4147-A177-3AD203B41FA5}">
                          <a16:colId xmlns:a16="http://schemas.microsoft.com/office/drawing/2014/main" val="2705360295"/>
                        </a:ext>
                      </a:extLst>
                    </a:gridCol>
                  </a:tblGrid>
                  <a:tr h="370840">
                    <a:tc>
                      <a:txBody>
                        <a:bodyPr/>
                        <a:lstStyle/>
                        <a:p>
                          <a:pPr algn="ctr" rtl="1"/>
                          <a:r>
                            <a:rPr lang="fa-IR" dirty="0"/>
                            <a:t>بدترین حالت</a:t>
                          </a:r>
                          <a:endParaRPr lang="en-US" dirty="0"/>
                        </a:p>
                      </a:txBody>
                      <a:tcPr/>
                    </a:tc>
                    <a:tc>
                      <a:txBody>
                        <a:bodyPr/>
                        <a:lstStyle/>
                        <a:p>
                          <a:pPr algn="ctr" rtl="1"/>
                          <a:r>
                            <a:rPr lang="fa-IR" dirty="0"/>
                            <a:t>حالت میانگین</a:t>
                          </a:r>
                          <a:endParaRPr lang="en-US" dirty="0"/>
                        </a:p>
                      </a:txBody>
                      <a:tcPr/>
                    </a:tc>
                    <a:tc>
                      <a:txBody>
                        <a:bodyPr/>
                        <a:lstStyle/>
                        <a:p>
                          <a:pPr algn="ctr" rtl="1"/>
                          <a:r>
                            <a:rPr lang="fa-IR" dirty="0"/>
                            <a:t>بهترین حالت</a:t>
                          </a:r>
                          <a:endParaRPr lang="en-US" dirty="0"/>
                        </a:p>
                      </a:txBody>
                      <a:tcPr/>
                    </a:tc>
                    <a:tc>
                      <a:txBody>
                        <a:bodyPr/>
                        <a:lstStyle/>
                        <a:p>
                          <a:pPr algn="ctr" rtl="1"/>
                          <a:r>
                            <a:rPr lang="fa-IR" dirty="0"/>
                            <a:t>تعداد مقایسه ها</a:t>
                          </a:r>
                          <a:endParaRPr lang="en-US" dirty="0"/>
                        </a:p>
                      </a:txBody>
                      <a:tcPr/>
                    </a:tc>
                    <a:extLst>
                      <a:ext uri="{0D108BD9-81ED-4DB2-BD59-A6C34878D82A}">
                        <a16:rowId xmlns:a16="http://schemas.microsoft.com/office/drawing/2014/main" val="1101502926"/>
                      </a:ext>
                    </a:extLst>
                  </a:tr>
                  <a:tr h="605028">
                    <a:tc>
                      <a:txBody>
                        <a:bodyPr/>
                        <a:lstStyle/>
                        <a:p>
                          <a:endParaRPr lang="en-US"/>
                        </a:p>
                      </a:txBody>
                      <a:tcPr>
                        <a:blipFill>
                          <a:blip r:embed="rId3"/>
                          <a:stretch>
                            <a:fillRect t="-66667" r="-456889" b="-76768"/>
                          </a:stretch>
                        </a:blipFill>
                      </a:tcPr>
                    </a:tc>
                    <a:tc>
                      <a:txBody>
                        <a:bodyPr/>
                        <a:lstStyle/>
                        <a:p>
                          <a:endParaRPr lang="en-US"/>
                        </a:p>
                      </a:txBody>
                      <a:tcPr>
                        <a:blipFill>
                          <a:blip r:embed="rId3"/>
                          <a:stretch>
                            <a:fillRect l="-56110" t="-66667" r="-156359" b="-76768"/>
                          </a:stretch>
                        </a:blipFill>
                      </a:tcPr>
                    </a:tc>
                    <a:tc>
                      <a:txBody>
                        <a:bodyPr/>
                        <a:lstStyle/>
                        <a:p>
                          <a:endParaRPr lang="en-US"/>
                        </a:p>
                      </a:txBody>
                      <a:tcPr>
                        <a:blipFill>
                          <a:blip r:embed="rId3"/>
                          <a:stretch>
                            <a:fillRect l="-200641" t="-66667" r="-100962" b="-76768"/>
                          </a:stretch>
                        </a:blipFill>
                      </a:tcPr>
                    </a:tc>
                    <a:tc>
                      <a:txBody>
                        <a:bodyPr/>
                        <a:lstStyle/>
                        <a:p>
                          <a:pPr algn="ctr" rtl="1"/>
                          <a:r>
                            <a:rPr lang="fa-IR" dirty="0"/>
                            <a:t>در جستجوی ترتیبی</a:t>
                          </a:r>
                          <a:endParaRPr lang="en-US" dirty="0"/>
                        </a:p>
                      </a:txBody>
                      <a:tcPr/>
                    </a:tc>
                    <a:extLst>
                      <a:ext uri="{0D108BD9-81ED-4DB2-BD59-A6C34878D82A}">
                        <a16:rowId xmlns:a16="http://schemas.microsoft.com/office/drawing/2014/main" val="438630627"/>
                      </a:ext>
                    </a:extLst>
                  </a:tr>
                  <a:tr h="370840">
                    <a:tc>
                      <a:txBody>
                        <a:bodyPr/>
                        <a:lstStyle/>
                        <a:p>
                          <a:endParaRPr lang="en-US"/>
                        </a:p>
                      </a:txBody>
                      <a:tcPr>
                        <a:blipFill>
                          <a:blip r:embed="rId3"/>
                          <a:stretch>
                            <a:fillRect t="-270492" r="-456889" b="-24590"/>
                          </a:stretch>
                        </a:blipFill>
                      </a:tcPr>
                    </a:tc>
                    <a:tc>
                      <a:txBody>
                        <a:bodyPr/>
                        <a:lstStyle/>
                        <a:p>
                          <a:endParaRPr lang="en-US"/>
                        </a:p>
                      </a:txBody>
                      <a:tcPr>
                        <a:blipFill>
                          <a:blip r:embed="rId3"/>
                          <a:stretch>
                            <a:fillRect l="-56110" t="-270492" r="-156359" b="-24590"/>
                          </a:stretch>
                        </a:blipFill>
                      </a:tcPr>
                    </a:tc>
                    <a:tc>
                      <a:txBody>
                        <a:bodyPr/>
                        <a:lstStyle/>
                        <a:p>
                          <a:endParaRPr lang="en-US"/>
                        </a:p>
                      </a:txBody>
                      <a:tcPr>
                        <a:blipFill>
                          <a:blip r:embed="rId3"/>
                          <a:stretch>
                            <a:fillRect l="-200641" t="-270492" r="-100962" b="-24590"/>
                          </a:stretch>
                        </a:blipFill>
                      </a:tcPr>
                    </a:tc>
                    <a:tc>
                      <a:txBody>
                        <a:bodyPr/>
                        <a:lstStyle/>
                        <a:p>
                          <a:pPr algn="ctr" rtl="1"/>
                          <a:r>
                            <a:rPr lang="fa-IR" dirty="0"/>
                            <a:t>در جستجوی دودویی</a:t>
                          </a:r>
                          <a:endParaRPr lang="en-US" dirty="0"/>
                        </a:p>
                      </a:txBody>
                      <a:tcPr/>
                    </a:tc>
                    <a:extLst>
                      <a:ext uri="{0D108BD9-81ED-4DB2-BD59-A6C34878D82A}">
                        <a16:rowId xmlns:a16="http://schemas.microsoft.com/office/drawing/2014/main" val="3064682793"/>
                      </a:ext>
                    </a:extLst>
                  </a:tr>
                </a:tbl>
              </a:graphicData>
            </a:graphic>
          </p:graphicFrame>
        </mc:Fallback>
      </mc:AlternateContent>
    </p:spTree>
    <p:extLst>
      <p:ext uri="{BB962C8B-B14F-4D97-AF65-F5344CB8AC3E}">
        <p14:creationId xmlns:p14="http://schemas.microsoft.com/office/powerpoint/2010/main" val="2095675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FC49-73DD-874F-598D-7DE0A3F64745}"/>
              </a:ext>
            </a:extLst>
          </p:cNvPr>
          <p:cNvSpPr>
            <a:spLocks noGrp="1"/>
          </p:cNvSpPr>
          <p:nvPr>
            <p:ph type="title"/>
          </p:nvPr>
        </p:nvSpPr>
        <p:spPr/>
        <p:txBody>
          <a:bodyPr/>
          <a:lstStyle/>
          <a:p>
            <a:r>
              <a:rPr lang="fa-IR" dirty="0"/>
              <a:t>چند نکته مهم</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FB8878-9A64-A2F5-28B1-9DB4120028E5}"/>
                  </a:ext>
                </a:extLst>
              </p:cNvPr>
              <p:cNvSpPr>
                <a:spLocks noGrp="1"/>
              </p:cNvSpPr>
              <p:nvPr>
                <p:ph idx="1"/>
              </p:nvPr>
            </p:nvSpPr>
            <p:spPr>
              <a:xfrm>
                <a:off x="609600" y="914400"/>
                <a:ext cx="7848600" cy="1905000"/>
              </a:xfrm>
            </p:spPr>
            <p:txBody>
              <a:bodyPr/>
              <a:lstStyle/>
              <a:p>
                <a:pPr marL="342900" indent="-342900" algn="r" rtl="1">
                  <a:buFont typeface="+mj-lt"/>
                  <a:buAutoNum type="arabicPeriod"/>
                </a:pPr>
                <a:r>
                  <a:rPr lang="fa-IR" b="1" dirty="0"/>
                  <a:t>هزینه درج </a:t>
                </a:r>
                <a:r>
                  <a:rPr lang="fa-IR" dirty="0">
                    <a:solidFill>
                      <a:schemeClr val="tx1"/>
                    </a:solidFill>
                  </a:rPr>
                  <a:t>یک عنصر جدید در یک آرایه مرتب حداکثر برابر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 زیرا ممکن است که در اول آرایه درج شود و </a:t>
                </a:r>
                <a14:m>
                  <m:oMath xmlns:m="http://schemas.openxmlformats.org/officeDocument/2006/math">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انتقال صورت گیرد.</a:t>
                </a:r>
                <a:endParaRPr lang="en-US" dirty="0">
                  <a:solidFill>
                    <a:schemeClr val="tx1"/>
                  </a:solidFill>
                </a:endParaRPr>
              </a:p>
              <a:p>
                <a:pPr marL="342900" indent="-342900" algn="r" rtl="1">
                  <a:buFont typeface="+mj-lt"/>
                  <a:buAutoNum type="arabicPeriod"/>
                </a:pPr>
                <a:r>
                  <a:rPr lang="fa-IR" b="1" dirty="0"/>
                  <a:t>هزینه حذف </a:t>
                </a:r>
                <a:r>
                  <a:rPr lang="fa-IR" dirty="0">
                    <a:solidFill>
                      <a:schemeClr val="tx1"/>
                    </a:solidFill>
                  </a:rPr>
                  <a:t>یک عنصر از یک آرایه مرتب حداکثر برابر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 زیرا اگر عنصر اول آرایه حذف شود، </a:t>
                </a:r>
                <a14:m>
                  <m:oMath xmlns:m="http://schemas.openxmlformats.org/officeDocument/2006/math">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1</m:t>
                    </m:r>
                  </m:oMath>
                </a14:m>
                <a:r>
                  <a:rPr lang="fa-IR" dirty="0">
                    <a:solidFill>
                      <a:schemeClr val="tx1"/>
                    </a:solidFill>
                  </a:rPr>
                  <a:t> عنصر میبایست به عقب منتقل شوند</a:t>
                </a:r>
                <a:r>
                  <a:rPr lang="fa-IR" dirty="0"/>
                  <a:t>.</a:t>
                </a:r>
              </a:p>
              <a:p>
                <a:pPr marL="342900" indent="-342900" algn="r" rtl="1">
                  <a:buFont typeface="+mj-lt"/>
                  <a:buAutoNum type="arabicPeriod"/>
                </a:pPr>
                <a:r>
                  <a:rPr lang="fa-IR" b="1" dirty="0"/>
                  <a:t>پیمایش</a:t>
                </a:r>
                <a:r>
                  <a:rPr lang="fa-IR" dirty="0"/>
                  <a:t> </a:t>
                </a:r>
                <a:r>
                  <a:rPr lang="fa-IR" dirty="0">
                    <a:solidFill>
                      <a:schemeClr val="tx1"/>
                    </a:solidFill>
                  </a:rPr>
                  <a:t>یک آرایه مرتب یا نامرتب ، از ابتدا تا انتها نیازمند </a:t>
                </a:r>
                <a14:m>
                  <m:oMath xmlns:m="http://schemas.openxmlformats.org/officeDocument/2006/math">
                    <m:r>
                      <a:rPr lang="en-US" i="1" dirty="0" smtClean="0">
                        <a:solidFill>
                          <a:schemeClr val="tx1"/>
                        </a:solidFill>
                        <a:latin typeface="Cambria Math" panose="02040503050406030204" pitchFamily="18" charset="0"/>
                      </a:rPr>
                      <m:t>𝑂</m:t>
                    </m:r>
                    <m:r>
                      <a:rPr lang="en-US" i="1" dirty="0" smtClean="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rPr>
                      <m:t>𝑛</m:t>
                    </m:r>
                    <m:r>
                      <a:rPr lang="en-US" i="1" dirty="0" smtClean="0">
                        <a:solidFill>
                          <a:schemeClr val="tx1"/>
                        </a:solidFill>
                        <a:latin typeface="Cambria Math" panose="02040503050406030204" pitchFamily="18" charset="0"/>
                      </a:rPr>
                      <m:t>)</m:t>
                    </m:r>
                  </m:oMath>
                </a14:m>
                <a:r>
                  <a:rPr lang="fa-IR" dirty="0">
                    <a:solidFill>
                      <a:schemeClr val="tx1"/>
                    </a:solidFill>
                  </a:rPr>
                  <a:t> است</a:t>
                </a:r>
                <a:r>
                  <a:rPr lang="fa-IR" dirty="0"/>
                  <a:t>.</a:t>
                </a:r>
              </a:p>
              <a:p>
                <a:pPr marL="342900" indent="-342900" algn="r" rtl="1">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5DFB8878-9A64-A2F5-28B1-9DB4120028E5}"/>
                  </a:ext>
                </a:extLst>
              </p:cNvPr>
              <p:cNvSpPr>
                <a:spLocks noGrp="1" noRot="1" noChangeAspect="1" noMove="1" noResize="1" noEditPoints="1" noAdjustHandles="1" noChangeArrowheads="1" noChangeShapeType="1" noTextEdit="1"/>
              </p:cNvSpPr>
              <p:nvPr>
                <p:ph idx="1"/>
              </p:nvPr>
            </p:nvSpPr>
            <p:spPr>
              <a:xfrm>
                <a:off x="609600" y="914400"/>
                <a:ext cx="7848600" cy="1905000"/>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B23C6D2-1291-24E1-5A76-22374E2EEE88}"/>
              </a:ext>
            </a:extLst>
          </p:cNvPr>
          <p:cNvSpPr>
            <a:spLocks noGrp="1"/>
          </p:cNvSpPr>
          <p:nvPr>
            <p:ph type="sldNum" sz="quarter" idx="10"/>
          </p:nvPr>
        </p:nvSpPr>
        <p:spPr/>
        <p:txBody>
          <a:bodyPr/>
          <a:lstStyle/>
          <a:p>
            <a:fld id="{BB936EA6-75EA-BC43-847D-098704264B3C}" type="slidenum">
              <a:rPr lang="en-US" smtClean="0"/>
              <a:pPr/>
              <a:t>24</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1C1426-F399-9CF0-5E6A-CA5611832ACA}"/>
                  </a:ext>
                </a:extLst>
              </p:cNvPr>
              <p:cNvSpPr txBox="1"/>
              <p:nvPr/>
            </p:nvSpPr>
            <p:spPr>
              <a:xfrm>
                <a:off x="533400" y="3039070"/>
                <a:ext cx="7924800" cy="1477328"/>
              </a:xfrm>
              <a:prstGeom prst="rect">
                <a:avLst/>
              </a:prstGeom>
              <a:noFill/>
            </p:spPr>
            <p:txBody>
              <a:bodyPr wrap="square" rtlCol="0">
                <a:spAutoFit/>
              </a:bodyPr>
              <a:lstStyle/>
              <a:p>
                <a:pPr algn="r" rtl="1"/>
                <a:r>
                  <a:rPr lang="fa-IR" dirty="0"/>
                  <a:t>یک مثال مهم: فرض کنید آرایه مورد جستجو توسط جستجوی دودویی به صورت:</a:t>
                </a:r>
                <a:br>
                  <a:rPr lang="en-US" dirty="0"/>
                </a:br>
                <a:endParaRPr lang="fa-IR" dirty="0"/>
              </a:p>
              <a:p>
                <a:pPr algn="l"/>
                <a14:m>
                  <m:oMathPara xmlns:m="http://schemas.openxmlformats.org/officeDocument/2006/math">
                    <m:oMathParaPr>
                      <m:jc m:val="left"/>
                    </m:oMathParaPr>
                    <m:oMath xmlns:m="http://schemas.openxmlformats.org/officeDocument/2006/math">
                      <m:r>
                        <a:rPr lang="fa-IR" b="0" i="1" smtClean="0">
                          <a:latin typeface="Cambria Math" panose="02040503050406030204" pitchFamily="18" charset="0"/>
                        </a:rPr>
                        <m:t>&lt;−</m:t>
                      </m:r>
                      <m:r>
                        <a:rPr lang="fa-IR"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54</m:t>
                      </m:r>
                      <m:r>
                        <a:rPr lang="en-US" b="0" i="1" smtClean="0">
                          <a:latin typeface="Cambria Math" panose="02040503050406030204" pitchFamily="18" charset="0"/>
                        </a:rPr>
                        <m:t>,</m:t>
                      </m:r>
                      <m:r>
                        <a:rPr lang="en-US" b="0" i="1" smtClean="0">
                          <a:latin typeface="Cambria Math" panose="02040503050406030204" pitchFamily="18" charset="0"/>
                        </a:rPr>
                        <m:t>82</m:t>
                      </m:r>
                      <m:r>
                        <a:rPr lang="en-US" b="0" i="1" smtClean="0">
                          <a:latin typeface="Cambria Math" panose="02040503050406030204" pitchFamily="18" charset="0"/>
                        </a:rPr>
                        <m:t>,</m:t>
                      </m:r>
                      <m:r>
                        <a:rPr lang="en-US" b="0" i="1" smtClean="0">
                          <a:latin typeface="Cambria Math" panose="02040503050406030204" pitchFamily="18" charset="0"/>
                        </a:rPr>
                        <m:t>101</m:t>
                      </m:r>
                      <m:r>
                        <a:rPr lang="en-US" b="0" i="1" smtClean="0">
                          <a:latin typeface="Cambria Math" panose="02040503050406030204" pitchFamily="18" charset="0"/>
                        </a:rPr>
                        <m:t>&gt;</m:t>
                      </m:r>
                    </m:oMath>
                  </m:oMathPara>
                </a14:m>
                <a:endParaRPr lang="en-US" dirty="0"/>
              </a:p>
              <a:p>
                <a:pPr algn="r" rtl="1"/>
                <a:endParaRPr lang="fa-IR" dirty="0"/>
              </a:p>
              <a:p>
                <a:pPr algn="r" rtl="1"/>
                <a:r>
                  <a:rPr lang="fa-IR" dirty="0"/>
                  <a:t>متوسط تعداد مقایسه ها برای جستجوی موفق برابر است با:</a:t>
                </a:r>
                <a:endParaRPr lang="en-US" dirty="0"/>
              </a:p>
            </p:txBody>
          </p:sp>
        </mc:Choice>
        <mc:Fallback xmlns="">
          <p:sp>
            <p:nvSpPr>
              <p:cNvPr id="5" name="TextBox 4">
                <a:extLst>
                  <a:ext uri="{FF2B5EF4-FFF2-40B4-BE49-F238E27FC236}">
                    <a16:creationId xmlns:a16="http://schemas.microsoft.com/office/drawing/2014/main" id="{9A1C1426-F399-9CF0-5E6A-CA5611832ACA}"/>
                  </a:ext>
                </a:extLst>
              </p:cNvPr>
              <p:cNvSpPr txBox="1">
                <a:spLocks noRot="1" noChangeAspect="1" noMove="1" noResize="1" noEditPoints="1" noAdjustHandles="1" noChangeArrowheads="1" noChangeShapeType="1" noTextEdit="1"/>
              </p:cNvSpPr>
              <p:nvPr/>
            </p:nvSpPr>
            <p:spPr>
              <a:xfrm>
                <a:off x="533400" y="3039070"/>
                <a:ext cx="7924800" cy="1477328"/>
              </a:xfrm>
              <a:prstGeom prst="rect">
                <a:avLst/>
              </a:prstGeom>
              <a:blipFill>
                <a:blip r:embed="rId3"/>
                <a:stretch>
                  <a:fillRect t="-2479" r="-615" b="-5785"/>
                </a:stretch>
              </a:blipFill>
            </p:spPr>
            <p:txBody>
              <a:bodyPr/>
              <a:lstStyle/>
              <a:p>
                <a:r>
                  <a:rPr lang="en-US">
                    <a:noFill/>
                  </a:rPr>
                  <a:t> </a:t>
                </a:r>
              </a:p>
            </p:txBody>
          </p:sp>
        </mc:Fallback>
      </mc:AlternateContent>
    </p:spTree>
    <p:extLst>
      <p:ext uri="{BB962C8B-B14F-4D97-AF65-F5344CB8AC3E}">
        <p14:creationId xmlns:p14="http://schemas.microsoft.com/office/powerpoint/2010/main" val="2130154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09261-7CF6-9F16-F3C6-AC02CB0F4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9FA18-BC2F-570E-F87F-79D5FE2FB678}"/>
              </a:ext>
            </a:extLst>
          </p:cNvPr>
          <p:cNvSpPr>
            <a:spLocks noGrp="1"/>
          </p:cNvSpPr>
          <p:nvPr>
            <p:ph type="title"/>
          </p:nvPr>
        </p:nvSpPr>
        <p:spPr/>
        <p:txBody>
          <a:bodyPr/>
          <a:lstStyle/>
          <a:p>
            <a:r>
              <a:rPr lang="fa-IR" dirty="0"/>
              <a:t>چند نکته مهم</a:t>
            </a:r>
            <a:endParaRPr lang="en-US" dirty="0"/>
          </a:p>
        </p:txBody>
      </p:sp>
      <p:sp>
        <p:nvSpPr>
          <p:cNvPr id="4" name="Slide Number Placeholder 3">
            <a:extLst>
              <a:ext uri="{FF2B5EF4-FFF2-40B4-BE49-F238E27FC236}">
                <a16:creationId xmlns:a16="http://schemas.microsoft.com/office/drawing/2014/main" id="{047AB2D8-C7BE-63FF-79EE-C9C9C48F33F8}"/>
              </a:ext>
            </a:extLst>
          </p:cNvPr>
          <p:cNvSpPr>
            <a:spLocks noGrp="1"/>
          </p:cNvSpPr>
          <p:nvPr>
            <p:ph type="sldNum" sz="quarter" idx="10"/>
          </p:nvPr>
        </p:nvSpPr>
        <p:spPr/>
        <p:txBody>
          <a:bodyPr/>
          <a:lstStyle/>
          <a:p>
            <a:fld id="{BB936EA6-75EA-BC43-847D-098704264B3C}" type="slidenum">
              <a:rPr lang="en-US" smtClean="0"/>
              <a:pPr/>
              <a:t>25</a:t>
            </a:fld>
            <a:endParaRPr lang="en-US" sz="140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3530A9-340F-A3C8-DB62-B2DF5FD9CF98}"/>
                  </a:ext>
                </a:extLst>
              </p:cNvPr>
              <p:cNvSpPr txBox="1"/>
              <p:nvPr/>
            </p:nvSpPr>
            <p:spPr>
              <a:xfrm>
                <a:off x="457200" y="1143000"/>
                <a:ext cx="7924800" cy="1477328"/>
              </a:xfrm>
              <a:prstGeom prst="rect">
                <a:avLst/>
              </a:prstGeom>
              <a:noFill/>
            </p:spPr>
            <p:txBody>
              <a:bodyPr wrap="square" rtlCol="0">
                <a:spAutoFit/>
              </a:bodyPr>
              <a:lstStyle/>
              <a:p>
                <a:pPr algn="r" rtl="1"/>
                <a:r>
                  <a:rPr lang="fa-IR" dirty="0"/>
                  <a:t>یک مثال مهم: فرض کنید آرایه مورد جستجو توسط جستجوی دودویی به صورت:</a:t>
                </a:r>
                <a:br>
                  <a:rPr lang="en-US" dirty="0"/>
                </a:br>
                <a:endParaRPr lang="fa-IR" dirty="0"/>
              </a:p>
              <a:p>
                <a:pPr algn="l"/>
                <a14:m>
                  <m:oMathPara xmlns:m="http://schemas.openxmlformats.org/officeDocument/2006/math">
                    <m:oMathParaPr>
                      <m:jc m:val="left"/>
                    </m:oMathParaPr>
                    <m:oMath xmlns:m="http://schemas.openxmlformats.org/officeDocument/2006/math">
                      <m:r>
                        <a:rPr lang="fa-IR" b="0" i="1" smtClean="0">
                          <a:latin typeface="Cambria Math" panose="02040503050406030204" pitchFamily="18" charset="0"/>
                        </a:rPr>
                        <m:t>&lt;−</m:t>
                      </m:r>
                      <m:r>
                        <a:rPr lang="fa-IR"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13</m:t>
                      </m:r>
                      <m:r>
                        <a:rPr lang="en-US" b="0" i="1" smtClean="0">
                          <a:latin typeface="Cambria Math" panose="02040503050406030204" pitchFamily="18" charset="0"/>
                        </a:rPr>
                        <m:t>,</m:t>
                      </m:r>
                      <m:r>
                        <a:rPr lang="en-US" b="0" i="1" smtClean="0">
                          <a:latin typeface="Cambria Math" panose="02040503050406030204" pitchFamily="18" charset="0"/>
                        </a:rPr>
                        <m:t>54</m:t>
                      </m:r>
                      <m:r>
                        <a:rPr lang="en-US" b="0" i="1" smtClean="0">
                          <a:latin typeface="Cambria Math" panose="02040503050406030204" pitchFamily="18" charset="0"/>
                        </a:rPr>
                        <m:t>,</m:t>
                      </m:r>
                      <m:r>
                        <a:rPr lang="en-US" b="0" i="1" smtClean="0">
                          <a:latin typeface="Cambria Math" panose="02040503050406030204" pitchFamily="18" charset="0"/>
                        </a:rPr>
                        <m:t>82</m:t>
                      </m:r>
                      <m:r>
                        <a:rPr lang="en-US" b="0" i="1" smtClean="0">
                          <a:latin typeface="Cambria Math" panose="02040503050406030204" pitchFamily="18" charset="0"/>
                        </a:rPr>
                        <m:t>,</m:t>
                      </m:r>
                      <m:r>
                        <a:rPr lang="en-US" b="0" i="1" smtClean="0">
                          <a:latin typeface="Cambria Math" panose="02040503050406030204" pitchFamily="18" charset="0"/>
                        </a:rPr>
                        <m:t>101</m:t>
                      </m:r>
                      <m:r>
                        <a:rPr lang="en-US" b="0" i="1" smtClean="0">
                          <a:latin typeface="Cambria Math" panose="02040503050406030204" pitchFamily="18" charset="0"/>
                        </a:rPr>
                        <m:t>&gt;</m:t>
                      </m:r>
                    </m:oMath>
                  </m:oMathPara>
                </a14:m>
                <a:endParaRPr lang="en-US" dirty="0"/>
              </a:p>
              <a:p>
                <a:pPr algn="r" rtl="1"/>
                <a:endParaRPr lang="fa-IR" dirty="0"/>
              </a:p>
              <a:p>
                <a:pPr algn="r" rtl="1"/>
                <a:r>
                  <a:rPr lang="fa-IR" dirty="0"/>
                  <a:t>متوسط تعداد مقایسه ها برای جستجوی موفق برابر است با:</a:t>
                </a:r>
                <a:endParaRPr lang="en-US" dirty="0"/>
              </a:p>
            </p:txBody>
          </p:sp>
        </mc:Choice>
        <mc:Fallback xmlns="">
          <p:sp>
            <p:nvSpPr>
              <p:cNvPr id="5" name="TextBox 4">
                <a:extLst>
                  <a:ext uri="{FF2B5EF4-FFF2-40B4-BE49-F238E27FC236}">
                    <a16:creationId xmlns:a16="http://schemas.microsoft.com/office/drawing/2014/main" id="{933530A9-340F-A3C8-DB62-B2DF5FD9CF98}"/>
                  </a:ext>
                </a:extLst>
              </p:cNvPr>
              <p:cNvSpPr txBox="1">
                <a:spLocks noRot="1" noChangeAspect="1" noMove="1" noResize="1" noEditPoints="1" noAdjustHandles="1" noChangeArrowheads="1" noChangeShapeType="1" noTextEdit="1"/>
              </p:cNvSpPr>
              <p:nvPr/>
            </p:nvSpPr>
            <p:spPr>
              <a:xfrm>
                <a:off x="457200" y="1143000"/>
                <a:ext cx="7924800" cy="1477328"/>
              </a:xfrm>
              <a:prstGeom prst="rect">
                <a:avLst/>
              </a:prstGeom>
              <a:blipFill>
                <a:blip r:embed="rId2"/>
                <a:stretch>
                  <a:fillRect t="-2479" r="-615" b="-5372"/>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CE46CEC5-3BAA-FF3D-8189-23C2C59291C9}"/>
              </a:ext>
            </a:extLst>
          </p:cNvPr>
          <p:cNvGrpSpPr/>
          <p:nvPr/>
        </p:nvGrpSpPr>
        <p:grpSpPr>
          <a:xfrm>
            <a:off x="357284" y="2766559"/>
            <a:ext cx="4062316" cy="2942228"/>
            <a:chOff x="607266" y="3009900"/>
            <a:chExt cx="4062316" cy="2942228"/>
          </a:xfrm>
        </p:grpSpPr>
        <p:sp>
          <p:nvSpPr>
            <p:cNvPr id="12" name="Oval 11">
              <a:extLst>
                <a:ext uri="{FF2B5EF4-FFF2-40B4-BE49-F238E27FC236}">
                  <a16:creationId xmlns:a16="http://schemas.microsoft.com/office/drawing/2014/main" id="{DD5E20B5-F75B-3F13-CDCB-CC0EB58F77E2}"/>
                </a:ext>
              </a:extLst>
            </p:cNvPr>
            <p:cNvSpPr/>
            <p:nvPr/>
          </p:nvSpPr>
          <p:spPr bwMode="auto">
            <a:xfrm>
              <a:off x="1157749" y="470260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3" name="Oval 12">
              <a:extLst>
                <a:ext uri="{FF2B5EF4-FFF2-40B4-BE49-F238E27FC236}">
                  <a16:creationId xmlns:a16="http://schemas.microsoft.com/office/drawing/2014/main" id="{BBB0FC5D-3A1B-0CB3-8EC0-93814AC0219C}"/>
                </a:ext>
              </a:extLst>
            </p:cNvPr>
            <p:cNvSpPr/>
            <p:nvPr/>
          </p:nvSpPr>
          <p:spPr bwMode="auto">
            <a:xfrm>
              <a:off x="2438400"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14" name="Oval 13">
              <a:extLst>
                <a:ext uri="{FF2B5EF4-FFF2-40B4-BE49-F238E27FC236}">
                  <a16:creationId xmlns:a16="http://schemas.microsoft.com/office/drawing/2014/main" id="{1ADEBAFF-C7E0-B20F-F7AC-797DDD432054}"/>
                </a:ext>
              </a:extLst>
            </p:cNvPr>
            <p:cNvSpPr/>
            <p:nvPr/>
          </p:nvSpPr>
          <p:spPr bwMode="auto">
            <a:xfrm>
              <a:off x="1828800" y="389143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16" name="Straight Connector 15">
              <a:extLst>
                <a:ext uri="{FF2B5EF4-FFF2-40B4-BE49-F238E27FC236}">
                  <a16:creationId xmlns:a16="http://schemas.microsoft.com/office/drawing/2014/main" id="{3CA01C01-F113-FACA-491C-0F1FCAF6F375}"/>
                </a:ext>
              </a:extLst>
            </p:cNvPr>
            <p:cNvCxnSpPr>
              <a:cxnSpLocks/>
              <a:stCxn id="14" idx="3"/>
              <a:endCxn id="12" idx="0"/>
            </p:cNvCxnSpPr>
            <p:nvPr/>
          </p:nvCxnSpPr>
          <p:spPr bwMode="auto">
            <a:xfrm flipH="1">
              <a:off x="1348249" y="4249163"/>
              <a:ext cx="536347" cy="453437"/>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2C6D32-818E-E497-78DF-42612B372F91}"/>
                </a:ext>
              </a:extLst>
            </p:cNvPr>
            <p:cNvCxnSpPr>
              <a:cxnSpLocks/>
              <a:stCxn id="13" idx="1"/>
              <a:endCxn id="14" idx="5"/>
            </p:cNvCxnSpPr>
            <p:nvPr/>
          </p:nvCxnSpPr>
          <p:spPr bwMode="auto">
            <a:xfrm flipH="1" flipV="1">
              <a:off x="2154004" y="4249163"/>
              <a:ext cx="340192" cy="3323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542B491D-E877-9871-16BE-FB3DB18372DA}"/>
                </a:ext>
              </a:extLst>
            </p:cNvPr>
            <p:cNvSpPr/>
            <p:nvPr/>
          </p:nvSpPr>
          <p:spPr bwMode="auto">
            <a:xfrm>
              <a:off x="3198431"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5" name="Oval 24">
              <a:extLst>
                <a:ext uri="{FF2B5EF4-FFF2-40B4-BE49-F238E27FC236}">
                  <a16:creationId xmlns:a16="http://schemas.microsoft.com/office/drawing/2014/main" id="{DCF1B60A-FDC2-F86C-05EB-F6EA4BE17A0B}"/>
                </a:ext>
              </a:extLst>
            </p:cNvPr>
            <p:cNvSpPr/>
            <p:nvPr/>
          </p:nvSpPr>
          <p:spPr bwMode="auto">
            <a:xfrm>
              <a:off x="4288582" y="452008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6" name="Oval 25">
              <a:extLst>
                <a:ext uri="{FF2B5EF4-FFF2-40B4-BE49-F238E27FC236}">
                  <a16:creationId xmlns:a16="http://schemas.microsoft.com/office/drawing/2014/main" id="{9DAFADEA-BFB9-FADD-4BBD-32FB9B846D6B}"/>
                </a:ext>
              </a:extLst>
            </p:cNvPr>
            <p:cNvSpPr/>
            <p:nvPr/>
          </p:nvSpPr>
          <p:spPr bwMode="auto">
            <a:xfrm>
              <a:off x="3678982" y="3891439"/>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27" name="Straight Connector 26">
              <a:extLst>
                <a:ext uri="{FF2B5EF4-FFF2-40B4-BE49-F238E27FC236}">
                  <a16:creationId xmlns:a16="http://schemas.microsoft.com/office/drawing/2014/main" id="{A4942BDC-2473-F105-F8EB-5D7D8F586071}"/>
                </a:ext>
              </a:extLst>
            </p:cNvPr>
            <p:cNvCxnSpPr>
              <a:cxnSpLocks/>
              <a:stCxn id="26" idx="3"/>
              <a:endCxn id="24" idx="0"/>
            </p:cNvCxnSpPr>
            <p:nvPr/>
          </p:nvCxnSpPr>
          <p:spPr bwMode="auto">
            <a:xfrm flipH="1">
              <a:off x="3388931" y="4249163"/>
              <a:ext cx="345847" cy="27092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78562B8-37AB-FE13-EC59-583A6484A00C}"/>
                </a:ext>
              </a:extLst>
            </p:cNvPr>
            <p:cNvCxnSpPr>
              <a:cxnSpLocks/>
              <a:stCxn id="25" idx="1"/>
              <a:endCxn id="26" idx="5"/>
            </p:cNvCxnSpPr>
            <p:nvPr/>
          </p:nvCxnSpPr>
          <p:spPr bwMode="auto">
            <a:xfrm flipH="1" flipV="1">
              <a:off x="4004186" y="4249163"/>
              <a:ext cx="340192" cy="3323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E8CAAFBB-3568-A9CD-1C24-3783E6D62EBC}"/>
                </a:ext>
              </a:extLst>
            </p:cNvPr>
            <p:cNvSpPr/>
            <p:nvPr/>
          </p:nvSpPr>
          <p:spPr bwMode="auto">
            <a:xfrm>
              <a:off x="2812389" y="300990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cxnSp>
          <p:nvCxnSpPr>
            <p:cNvPr id="32" name="Straight Connector 31">
              <a:extLst>
                <a:ext uri="{FF2B5EF4-FFF2-40B4-BE49-F238E27FC236}">
                  <a16:creationId xmlns:a16="http://schemas.microsoft.com/office/drawing/2014/main" id="{635963DE-65EC-4472-6EEE-9345FBA61058}"/>
                </a:ext>
              </a:extLst>
            </p:cNvPr>
            <p:cNvCxnSpPr>
              <a:cxnSpLocks/>
              <a:stCxn id="31" idx="4"/>
              <a:endCxn id="14" idx="7"/>
            </p:cNvCxnSpPr>
            <p:nvPr/>
          </p:nvCxnSpPr>
          <p:spPr bwMode="auto">
            <a:xfrm flipH="1">
              <a:off x="2154004" y="3429000"/>
              <a:ext cx="848885" cy="52381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7B04A-4A86-789A-91C2-E4BA009FAB9F}"/>
                </a:ext>
              </a:extLst>
            </p:cNvPr>
            <p:cNvCxnSpPr>
              <a:cxnSpLocks/>
              <a:stCxn id="26" idx="0"/>
              <a:endCxn id="31" idx="4"/>
            </p:cNvCxnSpPr>
            <p:nvPr/>
          </p:nvCxnSpPr>
          <p:spPr bwMode="auto">
            <a:xfrm flipH="1" flipV="1">
              <a:off x="3002889" y="3429000"/>
              <a:ext cx="866593" cy="46243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E87986D-D56E-B497-A956-BBFD2559A2F8}"/>
                </a:ext>
              </a:extLst>
            </p:cNvPr>
            <p:cNvCxnSpPr>
              <a:cxnSpLocks/>
              <a:stCxn id="40" idx="1"/>
              <a:endCxn id="12" idx="5"/>
            </p:cNvCxnSpPr>
            <p:nvPr/>
          </p:nvCxnSpPr>
          <p:spPr bwMode="auto">
            <a:xfrm flipH="1" flipV="1">
              <a:off x="1482953" y="5060324"/>
              <a:ext cx="266939" cy="50650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8DE2CD5-0504-4D63-32D1-46976B96BDBE}"/>
                </a:ext>
              </a:extLst>
            </p:cNvPr>
            <p:cNvCxnSpPr>
              <a:cxnSpLocks/>
              <a:stCxn id="12" idx="3"/>
              <a:endCxn id="39" idx="7"/>
            </p:cNvCxnSpPr>
            <p:nvPr/>
          </p:nvCxnSpPr>
          <p:spPr bwMode="auto">
            <a:xfrm flipH="1">
              <a:off x="932470" y="5060324"/>
              <a:ext cx="281075" cy="53408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A86CF067-47F1-DE44-34C6-10A1638BE2F4}"/>
                </a:ext>
              </a:extLst>
            </p:cNvPr>
            <p:cNvSpPr/>
            <p:nvPr/>
          </p:nvSpPr>
          <p:spPr bwMode="auto">
            <a:xfrm>
              <a:off x="607266" y="5533028"/>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40" name="Oval 39">
              <a:extLst>
                <a:ext uri="{FF2B5EF4-FFF2-40B4-BE49-F238E27FC236}">
                  <a16:creationId xmlns:a16="http://schemas.microsoft.com/office/drawing/2014/main" id="{B6F73418-39B2-77DC-0848-38025505429D}"/>
                </a:ext>
              </a:extLst>
            </p:cNvPr>
            <p:cNvSpPr/>
            <p:nvPr/>
          </p:nvSpPr>
          <p:spPr bwMode="auto">
            <a:xfrm>
              <a:off x="1694096" y="5505450"/>
              <a:ext cx="381000" cy="419100"/>
            </a:xfrm>
            <a:prstGeom prst="ellipse">
              <a:avLst/>
            </a:prstGeom>
            <a:solidFill>
              <a:schemeClr val="accent1"/>
            </a:solidFill>
            <a:ln w="285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4DCBB32-9BBD-7757-DF9B-4CC7F15A597E}"/>
                  </a:ext>
                </a:extLst>
              </p:cNvPr>
              <p:cNvSpPr txBox="1"/>
              <p:nvPr/>
            </p:nvSpPr>
            <p:spPr>
              <a:xfrm>
                <a:off x="4331109" y="3523606"/>
                <a:ext cx="4371838" cy="8145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9</m:t>
                          </m:r>
                        </m:den>
                      </m:f>
                    </m:oMath>
                  </m:oMathPara>
                </a14:m>
                <a:endParaRPr lang="en-US" b="0" dirty="0"/>
              </a:p>
              <a:p>
                <a:endParaRPr lang="en-US" dirty="0"/>
              </a:p>
            </p:txBody>
          </p:sp>
        </mc:Choice>
        <mc:Fallback xmlns="">
          <p:sp>
            <p:nvSpPr>
              <p:cNvPr id="65" name="TextBox 64">
                <a:extLst>
                  <a:ext uri="{FF2B5EF4-FFF2-40B4-BE49-F238E27FC236}">
                    <a16:creationId xmlns:a16="http://schemas.microsoft.com/office/drawing/2014/main" id="{74DCBB32-9BBD-7757-DF9B-4CC7F15A597E}"/>
                  </a:ext>
                </a:extLst>
              </p:cNvPr>
              <p:cNvSpPr txBox="1">
                <a:spLocks noRot="1" noChangeAspect="1" noMove="1" noResize="1" noEditPoints="1" noAdjustHandles="1" noChangeArrowheads="1" noChangeShapeType="1" noTextEdit="1"/>
              </p:cNvSpPr>
              <p:nvPr/>
            </p:nvSpPr>
            <p:spPr>
              <a:xfrm>
                <a:off x="4331109" y="3523606"/>
                <a:ext cx="4371838" cy="81451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3846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1ED3-2D12-45BE-5781-7EA075F38CB7}"/>
              </a:ext>
            </a:extLst>
          </p:cNvPr>
          <p:cNvSpPr>
            <a:spLocks noGrp="1"/>
          </p:cNvSpPr>
          <p:nvPr>
            <p:ph type="title"/>
          </p:nvPr>
        </p:nvSpPr>
        <p:spPr/>
        <p:txBody>
          <a:bodyPr/>
          <a:lstStyle/>
          <a:p>
            <a:r>
              <a:rPr lang="fa-IR" dirty="0"/>
              <a:t>آرایه دو بعدی</a:t>
            </a:r>
            <a:endParaRPr lang="en-US" dirty="0"/>
          </a:p>
        </p:txBody>
      </p:sp>
      <p:sp>
        <p:nvSpPr>
          <p:cNvPr id="3" name="Content Placeholder 2">
            <a:extLst>
              <a:ext uri="{FF2B5EF4-FFF2-40B4-BE49-F238E27FC236}">
                <a16:creationId xmlns:a16="http://schemas.microsoft.com/office/drawing/2014/main" id="{0DF9C92A-B156-DCA4-19B9-EDD89769B122}"/>
              </a:ext>
            </a:extLst>
          </p:cNvPr>
          <p:cNvSpPr>
            <a:spLocks noGrp="1"/>
          </p:cNvSpPr>
          <p:nvPr>
            <p:ph idx="1"/>
          </p:nvPr>
        </p:nvSpPr>
        <p:spPr/>
        <p:txBody>
          <a:bodyPr/>
          <a:lstStyle/>
          <a:p>
            <a:pPr algn="r" rtl="1"/>
            <a:r>
              <a:rPr lang="fa-IR" dirty="0"/>
              <a:t>آرایه های خطی که در بخش قبل مورد بررسی قرار گرفت آرایه های یک بعدی بودند و به همین دلیل به هر عنصر این نوع آرایه ها میتوان به کمک تنها یک اندیس دسترسی پیدا کرد. ولی در بسیاری از مسائل آرایه های یک بعدی کارایی لازم را ندارد. مثلا برای پیاده سازی ماتریس ها به کارگیری آرایه های یک بعدی بسیار سخت میباشد. لذا برای راحتی کار، استفاده از آرایه های دو بعدی توصیه میشود. در آرایه های دو بعدی دو اندیس برای دسترسی به عناصر آرایه تعریف میشود که اصطلاحا یکی از اندیس ها در سطر و دیگری در ستون حرکت میکند.</a:t>
            </a:r>
            <a:endParaRPr lang="en-US" dirty="0"/>
          </a:p>
          <a:p>
            <a:pPr algn="r" rtl="1"/>
            <a:endParaRPr lang="en-US" dirty="0"/>
          </a:p>
          <a:p>
            <a:pPr algn="r" rtl="1"/>
            <a:r>
              <a:rPr lang="fa-IR" dirty="0"/>
              <a:t>در زیر نحو تعریف آرایه های دو بعدی ارائه شده است:</a:t>
            </a:r>
          </a:p>
          <a:p>
            <a:pPr algn="l"/>
            <a:r>
              <a:rPr lang="en-US" dirty="0">
                <a:latin typeface="Times New Roman" panose="02020603050405020304" pitchFamily="18" charset="0"/>
                <a:cs typeface="Times New Roman" panose="02020603050405020304" pitchFamily="18" charset="0"/>
              </a:rPr>
              <a:t>type name[row][column];</a:t>
            </a:r>
          </a:p>
          <a:p>
            <a:pPr algn="l"/>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8C3B97-021D-A52F-3459-505DA315C5F3}"/>
              </a:ext>
            </a:extLst>
          </p:cNvPr>
          <p:cNvSpPr>
            <a:spLocks noGrp="1"/>
          </p:cNvSpPr>
          <p:nvPr>
            <p:ph type="sldNum" sz="quarter" idx="10"/>
          </p:nvPr>
        </p:nvSpPr>
        <p:spPr/>
        <p:txBody>
          <a:bodyPr/>
          <a:lstStyle/>
          <a:p>
            <a:fld id="{BB936EA6-75EA-BC43-847D-098704264B3C}" type="slidenum">
              <a:rPr lang="en-US" smtClean="0"/>
              <a:pPr/>
              <a:t>26</a:t>
            </a:fld>
            <a:endParaRPr lang="en-US" sz="1400"/>
          </a:p>
        </p:txBody>
      </p:sp>
    </p:spTree>
    <p:extLst>
      <p:ext uri="{BB962C8B-B14F-4D97-AF65-F5344CB8AC3E}">
        <p14:creationId xmlns:p14="http://schemas.microsoft.com/office/powerpoint/2010/main" val="1966320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37441-A778-526E-B289-47F4422C0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082D9-1BD0-E431-6C4D-9FFD966088F6}"/>
              </a:ext>
            </a:extLst>
          </p:cNvPr>
          <p:cNvSpPr>
            <a:spLocks noGrp="1"/>
          </p:cNvSpPr>
          <p:nvPr>
            <p:ph type="title"/>
          </p:nvPr>
        </p:nvSpPr>
        <p:spPr/>
        <p:txBody>
          <a:bodyPr/>
          <a:lstStyle/>
          <a:p>
            <a:r>
              <a:rPr lang="fa-IR" dirty="0"/>
              <a:t>آرایه دو بعدی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55B980-C0DD-406F-F35E-C2FB897C12B4}"/>
                  </a:ext>
                </a:extLst>
              </p:cNvPr>
              <p:cNvSpPr>
                <a:spLocks noGrp="1"/>
              </p:cNvSpPr>
              <p:nvPr>
                <p:ph idx="1"/>
              </p:nvPr>
            </p:nvSpPr>
            <p:spPr/>
            <p:txBody>
              <a:bodyPr/>
              <a:lstStyle/>
              <a:p>
                <a:pPr algn="r" rtl="1"/>
                <a:r>
                  <a:rPr lang="fa-IR" dirty="0">
                    <a:latin typeface="Times New Roman" panose="02020603050405020304" pitchFamily="18" charset="0"/>
                    <a:cs typeface="Times New Roman" panose="02020603050405020304" pitchFamily="18" charset="0"/>
                  </a:rPr>
                  <a:t>آرایه های دو بعدی را در ریاضیات، برای پیاده سازی ماتریس ها و در کاربردهای تجاری و بازرگانی برای پیاده سازی جدول ها به کار می برند. بنابراین به آرایه های دو بعدی گاهی اوقات آرایه های ماتریسی نیز می گویند. یک روش استانداردبرای نمایش آرایه دو بعدی </a:t>
                </a:r>
                <a14:m>
                  <m:oMath xmlns:m="http://schemas.openxmlformats.org/officeDocument/2006/math">
                    <m:r>
                      <a:rPr lang="en-US" b="0" i="1" smtClean="0">
                        <a:latin typeface="Cambria Math" panose="02040503050406030204" pitchFamily="18" charset="0"/>
                        <a:cs typeface="Times New Roman" panose="02020603050405020304" pitchFamily="18" charset="0"/>
                      </a:rPr>
                      <m:t>𝑚</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fa-IR" dirty="0">
                    <a:latin typeface="Times New Roman" panose="02020603050405020304" pitchFamily="18" charset="0"/>
                    <a:cs typeface="Times New Roman" panose="02020603050405020304" pitchFamily="18" charset="0"/>
                  </a:rPr>
                  <a:t> وجود دارد که در ان عناصر </a:t>
                </a:r>
                <a:r>
                  <a:rPr lang="en-US" dirty="0">
                    <a:latin typeface="Times New Roman" panose="02020603050405020304" pitchFamily="18" charset="0"/>
                    <a:cs typeface="Times New Roman" panose="02020603050405020304" pitchFamily="18" charset="0"/>
                  </a:rPr>
                  <a:t>A</a:t>
                </a:r>
                <a:r>
                  <a:rPr lang="fa-IR" dirty="0">
                    <a:latin typeface="Times New Roman" panose="02020603050405020304" pitchFamily="18" charset="0"/>
                    <a:cs typeface="Times New Roman" panose="02020603050405020304" pitchFamily="18" charset="0"/>
                  </a:rPr>
                  <a:t> تشکیل یک آرایه مستطیلی با </a:t>
                </a:r>
                <a:r>
                  <a:rPr lang="en-US" dirty="0">
                    <a:latin typeface="Times New Roman" panose="02020603050405020304" pitchFamily="18" charset="0"/>
                    <a:cs typeface="Times New Roman" panose="02020603050405020304" pitchFamily="18" charset="0"/>
                  </a:rPr>
                  <a:t>m</a:t>
                </a:r>
                <a:r>
                  <a:rPr lang="fa-IR" dirty="0">
                    <a:latin typeface="Times New Roman" panose="02020603050405020304" pitchFamily="18" charset="0"/>
                    <a:cs typeface="Times New Roman" panose="02020603050405020304" pitchFamily="18" charset="0"/>
                  </a:rPr>
                  <a:t> سطر و </a:t>
                </a:r>
                <a:r>
                  <a:rPr lang="en-US" dirty="0">
                    <a:latin typeface="Times New Roman" panose="02020603050405020304" pitchFamily="18" charset="0"/>
                    <a:cs typeface="Times New Roman" panose="02020603050405020304" pitchFamily="18" charset="0"/>
                  </a:rPr>
                  <a:t>n</a:t>
                </a:r>
                <a:r>
                  <a:rPr lang="fa-IR" dirty="0">
                    <a:latin typeface="Times New Roman" panose="02020603050405020304" pitchFamily="18" charset="0"/>
                    <a:cs typeface="Times New Roman" panose="02020603050405020304" pitchFamily="18" charset="0"/>
                  </a:rPr>
                  <a:t> ستون</a:t>
                </a:r>
                <a:r>
                  <a:rPr lang="en-US" dirty="0">
                    <a:latin typeface="Times New Roman" panose="02020603050405020304" pitchFamily="18" charset="0"/>
                    <a:cs typeface="Times New Roman" panose="02020603050405020304" pitchFamily="18" charset="0"/>
                  </a:rPr>
                  <a:t> </a:t>
                </a:r>
                <a:r>
                  <a:rPr lang="fa-IR" dirty="0">
                    <a:latin typeface="Times New Roman" panose="02020603050405020304" pitchFamily="18" charset="0"/>
                    <a:cs typeface="Times New Roman" panose="02020603050405020304" pitchFamily="18" charset="0"/>
                  </a:rPr>
                  <a:t> را میدهند که در آن مقدار عنصر </a:t>
                </a:r>
                <a14:m>
                  <m:oMath xmlns:m="http://schemas.openxmlformats.org/officeDocument/2006/math">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𝑗</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m:t>
                    </m:r>
                  </m:oMath>
                </a14:m>
                <a:r>
                  <a:rPr lang="fa-IR" dirty="0">
                    <a:latin typeface="Times New Roman" panose="02020603050405020304" pitchFamily="18" charset="0"/>
                    <a:cs typeface="Times New Roman" panose="02020603050405020304" pitchFamily="18" charset="0"/>
                  </a:rPr>
                  <a:t> در سطر </a:t>
                </a:r>
                <a:r>
                  <a:rPr lang="en-US" dirty="0">
                    <a:latin typeface="Times New Roman" panose="02020603050405020304" pitchFamily="18" charset="0"/>
                    <a:cs typeface="Times New Roman" panose="02020603050405020304" pitchFamily="18" charset="0"/>
                  </a:rPr>
                  <a:t>j</a:t>
                </a:r>
                <a:r>
                  <a:rPr lang="fa-IR" dirty="0">
                    <a:latin typeface="Times New Roman" panose="02020603050405020304" pitchFamily="18" charset="0"/>
                    <a:cs typeface="Times New Roman" panose="02020603050405020304" pitchFamily="18" charset="0"/>
                  </a:rPr>
                  <a:t> ام و ستون </a:t>
                </a:r>
                <a:r>
                  <a:rPr lang="en-US" dirty="0">
                    <a:latin typeface="Times New Roman" panose="02020603050405020304" pitchFamily="18" charset="0"/>
                    <a:cs typeface="Times New Roman" panose="02020603050405020304" pitchFamily="18" charset="0"/>
                  </a:rPr>
                  <a:t>k</a:t>
                </a:r>
                <a:r>
                  <a:rPr lang="fa-IR" dirty="0">
                    <a:latin typeface="Times New Roman" panose="02020603050405020304" pitchFamily="18" charset="0"/>
                    <a:cs typeface="Times New Roman" panose="02020603050405020304" pitchFamily="18" charset="0"/>
                  </a:rPr>
                  <a:t> ام قرار دارد. شکل زیر نمایشی از ماتریس </a:t>
                </a:r>
                <a:r>
                  <a:rPr lang="en-US" dirty="0">
                    <a:latin typeface="Times New Roman" panose="02020603050405020304" pitchFamily="18" charset="0"/>
                    <a:cs typeface="Times New Roman" panose="02020603050405020304" pitchFamily="18" charset="0"/>
                  </a:rPr>
                  <a:t>A</a:t>
                </a:r>
                <a:r>
                  <a:rPr lang="fa-IR" dirty="0">
                    <a:latin typeface="Times New Roman" panose="02020603050405020304" pitchFamily="18" charset="0"/>
                    <a:cs typeface="Times New Roman" panose="02020603050405020304" pitchFamily="18" charset="0"/>
                  </a:rPr>
                  <a:t> دارای 3 سطر و 4 ستون را ارائه میدهد.</a:t>
                </a:r>
              </a:p>
              <a:p>
                <a:pPr algn="r" rtl="1"/>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C55B980-C0DD-406F-F35E-C2FB897C12B4}"/>
                  </a:ext>
                </a:extLst>
              </p:cNvPr>
              <p:cNvSpPr>
                <a:spLocks noGrp="1" noRot="1" noChangeAspect="1" noMove="1" noResize="1" noEditPoints="1" noAdjustHandles="1" noChangeArrowheads="1" noChangeShapeType="1" noTextEdit="1"/>
              </p:cNvSpPr>
              <p:nvPr>
                <p:ph idx="1"/>
              </p:nvPr>
            </p:nvSpPr>
            <p:spPr>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AE4CE68-D9B8-DAC8-A207-A160FD8CA71B}"/>
              </a:ext>
            </a:extLst>
          </p:cNvPr>
          <p:cNvSpPr>
            <a:spLocks noGrp="1"/>
          </p:cNvSpPr>
          <p:nvPr>
            <p:ph type="sldNum" sz="quarter" idx="10"/>
          </p:nvPr>
        </p:nvSpPr>
        <p:spPr/>
        <p:txBody>
          <a:bodyPr/>
          <a:lstStyle/>
          <a:p>
            <a:fld id="{BB936EA6-75EA-BC43-847D-098704264B3C}" type="slidenum">
              <a:rPr lang="en-US" smtClean="0"/>
              <a:pPr/>
              <a:t>27</a:t>
            </a:fld>
            <a:endParaRPr lang="en-US" sz="140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C0C1871-6D95-37B1-D7D1-FCCD61FD9172}"/>
                  </a:ext>
                </a:extLst>
              </p:cNvPr>
              <p:cNvSpPr txBox="1"/>
              <p:nvPr/>
            </p:nvSpPr>
            <p:spPr>
              <a:xfrm>
                <a:off x="6019800" y="3741660"/>
                <a:ext cx="7777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oMath>
                  </m:oMathPara>
                </a14:m>
                <a:endParaRPr lang="en-US" dirty="0"/>
              </a:p>
            </p:txBody>
          </p:sp>
        </mc:Choice>
        <mc:Fallback>
          <p:sp>
            <p:nvSpPr>
              <p:cNvPr id="5" name="TextBox 4">
                <a:extLst>
                  <a:ext uri="{FF2B5EF4-FFF2-40B4-BE49-F238E27FC236}">
                    <a16:creationId xmlns:a16="http://schemas.microsoft.com/office/drawing/2014/main" id="{1C0C1871-6D95-37B1-D7D1-FCCD61FD9172}"/>
                  </a:ext>
                </a:extLst>
              </p:cNvPr>
              <p:cNvSpPr txBox="1">
                <a:spLocks noRot="1" noChangeAspect="1" noMove="1" noResize="1" noEditPoints="1" noAdjustHandles="1" noChangeArrowheads="1" noChangeShapeType="1" noTextEdit="1"/>
              </p:cNvSpPr>
              <p:nvPr/>
            </p:nvSpPr>
            <p:spPr>
              <a:xfrm>
                <a:off x="6019800" y="3741660"/>
                <a:ext cx="77777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9AEFAC2-BEF4-BE3B-BD19-13E2E6E90A41}"/>
                  </a:ext>
                </a:extLst>
              </p:cNvPr>
              <p:cNvSpPr txBox="1"/>
              <p:nvPr/>
            </p:nvSpPr>
            <p:spPr>
              <a:xfrm>
                <a:off x="2513635" y="2833490"/>
                <a:ext cx="4040530" cy="97270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m:rPr>
                                              <m:brk m:alnAt="7"/>
                                            </m:rPr>
                                            <a:rPr lang="en-US" b="0" i="1" smtClean="0">
                                              <a:latin typeface="Cambria Math" panose="02040503050406030204" pitchFamily="18" charset="0"/>
                                              <a:cs typeface="Times New Roman" panose="02020603050405020304" pitchFamily="18" charset="0"/>
                                            </a:rPr>
                                            <m:t>0</m:t>
                                          </m:r>
                                        </m:e>
                                      </m:d>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e>
                                <m:r>
                                  <a:rPr lang="en-US" b="0" i="1" smtClean="0">
                                    <a:latin typeface="Cambria Math" panose="02040503050406030204" pitchFamily="18" charset="0"/>
                                    <a:cs typeface="Times New Roman" panose="02020603050405020304" pitchFamily="18" charset="0"/>
                                  </a:rPr>
                                  <m:t>𝐴</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m:t>
                                </m:r>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2</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0</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r>
                              <m:e>
                                <m:m>
                                  <m:mPr>
                                    <m:mcs>
                                      <m:mc>
                                        <m:mcPr>
                                          <m:count m:val="1"/>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m:rPr>
                                                    <m:brk m:alnAt="7"/>
                                                  </m:rPr>
                                                  <a:rPr lang="en-US" b="0" i="1" smtClean="0">
                                                    <a:latin typeface="Cambria Math" panose="02040503050406030204" pitchFamily="18" charset="0"/>
                                                    <a:cs typeface="Times New Roman" panose="02020603050405020304" pitchFamily="18" charset="0"/>
                                                  </a:rPr>
                                                  <m:t>1</m:t>
                                                </m:r>
                                              </m:e>
                                            </m:d>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mr>
                                  <m:mr>
                                    <m:e>
                                      <m:r>
                                        <a:rPr lang="en-US" b="0" i="1" smtClean="0">
                                          <a:latin typeface="Cambria Math" panose="02040503050406030204" pitchFamily="18" charset="0"/>
                                          <a:cs typeface="Times New Roman" panose="02020603050405020304" pitchFamily="18" charset="0"/>
                                        </a:rPr>
                                        <m:t>𝐴</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m:t>
                                      </m:r>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0</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m:t>
                                            </m:r>
                                          </m:e>
                                        </m:mr>
                                      </m:m>
                                    </m:e>
                                  </m:mr>
                                </m:m>
                              </m:e>
                              <m:e>
                                <m:m>
                                  <m:mPr>
                                    <m:mcs>
                                      <m:mc>
                                        <m:mcPr>
                                          <m:count m:val="1"/>
                                          <m:mcJc m:val="center"/>
                                        </m:mcPr>
                                      </m:mc>
                                    </m:mcs>
                                    <m:ctrlPr>
                                      <a:rPr lang="en-US" i="1" smtClean="0">
                                        <a:latin typeface="Cambria Math" panose="02040503050406030204" pitchFamily="18" charset="0"/>
                                        <a:cs typeface="Times New Roman" panose="02020603050405020304" pitchFamily="18" charset="0"/>
                                      </a:rPr>
                                    </m:ctrlPr>
                                  </m:mPr>
                                  <m:mr>
                                    <m:e>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r>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m>
                                        <m:mPr>
                                          <m:mcs>
                                            <m:mc>
                                              <m:mcPr>
                                                <m:count m:val="2"/>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m:t>
                                            </m:r>
                                            <m:r>
                                              <m:rPr>
                                                <m:brk m:alnAt="7"/>
                                              </m:rPr>
                                              <a:rPr lang="en-US" b="0" i="1" smtClean="0">
                                                <a:latin typeface="Cambria Math" panose="02040503050406030204" pitchFamily="18" charset="0"/>
                                                <a:cs typeface="Times New Roman" panose="02020603050405020304" pitchFamily="18" charset="0"/>
                                              </a:rPr>
                                              <m:t>2</m:t>
                                            </m:r>
                                            <m:r>
                                              <m:rPr>
                                                <m:brk m:alnAt="7"/>
                                              </m:rPr>
                                              <a:rPr lang="en-US" b="0" i="1" smtClean="0">
                                                <a:latin typeface="Cambria Math" panose="02040503050406030204" pitchFamily="18" charset="0"/>
                                                <a:cs typeface="Times New Roman" panose="02020603050405020304" pitchFamily="18" charset="0"/>
                                              </a:rPr>
                                              <m:t>]</m:t>
                                            </m:r>
                                          </m:e>
                                          <m:e>
                                            <m:r>
                                              <a:rPr lang="en-US" b="0" i="1" smtClean="0">
                                                <a:latin typeface="Cambria Math" panose="02040503050406030204" pitchFamily="18" charset="0"/>
                                                <a:cs typeface="Times New Roman" panose="02020603050405020304" pitchFamily="18" charset="0"/>
                                              </a:rPr>
                                              <m:t>𝐴</m:t>
                                            </m:r>
                                            <m:d>
                                              <m:dPr>
                                                <m:begChr m:val="["/>
                                                <m:endChr m:val="]"/>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2</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m:t>
                                            </m:r>
                                          </m:e>
                                        </m:mr>
                                      </m:m>
                                    </m:e>
                                  </m:mr>
                                </m:m>
                              </m:e>
                            </m:mr>
                          </m:m>
                        </m:e>
                      </m:d>
                    </m:oMath>
                  </m:oMathPara>
                </a14:m>
                <a:endParaRPr lang="en-US" dirty="0"/>
              </a:p>
            </p:txBody>
          </p:sp>
        </mc:Choice>
        <mc:Fallback>
          <p:sp>
            <p:nvSpPr>
              <p:cNvPr id="6" name="TextBox 5">
                <a:extLst>
                  <a:ext uri="{FF2B5EF4-FFF2-40B4-BE49-F238E27FC236}">
                    <a16:creationId xmlns:a16="http://schemas.microsoft.com/office/drawing/2014/main" id="{E9AEFAC2-BEF4-BE3B-BD19-13E2E6E90A41}"/>
                  </a:ext>
                </a:extLst>
              </p:cNvPr>
              <p:cNvSpPr txBox="1">
                <a:spLocks noRot="1" noChangeAspect="1" noMove="1" noResize="1" noEditPoints="1" noAdjustHandles="1" noChangeArrowheads="1" noChangeShapeType="1" noTextEdit="1"/>
              </p:cNvSpPr>
              <p:nvPr/>
            </p:nvSpPr>
            <p:spPr>
              <a:xfrm>
                <a:off x="2513635" y="2833490"/>
                <a:ext cx="4040530" cy="97270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0339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1442-21D9-BFF6-16D4-5E724D6ACF16}"/>
              </a:ext>
            </a:extLst>
          </p:cNvPr>
          <p:cNvSpPr>
            <a:spLocks noGrp="1"/>
          </p:cNvSpPr>
          <p:nvPr>
            <p:ph type="title"/>
          </p:nvPr>
        </p:nvSpPr>
        <p:spPr/>
        <p:txBody>
          <a:bodyPr/>
          <a:lstStyle/>
          <a:p>
            <a:r>
              <a:rPr lang="fa-IR" dirty="0"/>
              <a:t>نحوه ذخیره سازی آرایه های دو بعدی</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D0B786-448B-EB67-7199-91F51E7CA749}"/>
                  </a:ext>
                </a:extLst>
              </p:cNvPr>
              <p:cNvSpPr>
                <a:spLocks noGrp="1"/>
              </p:cNvSpPr>
              <p:nvPr>
                <p:ph idx="1"/>
              </p:nvPr>
            </p:nvSpPr>
            <p:spPr>
              <a:xfrm>
                <a:off x="5181600" y="914400"/>
                <a:ext cx="3276599" cy="5410200"/>
              </a:xfrm>
            </p:spPr>
            <p:txBody>
              <a:bodyPr/>
              <a:lstStyle/>
              <a:p>
                <a:pPr algn="r" rtl="1"/>
                <a:r>
                  <a:rPr lang="fa-IR" dirty="0"/>
                  <a:t>آرایه های دو بعدی می توانند به صورت سطری یا ستونی ذخیره شوند. در روش سطری، ابتدا عناصر سطر اول سپس عناصر سطر دوم و الی آخر ذخیره شوند. در روش ستونی ابتدا عناصر ستون اول، سپس عناصر ستون دوم و الی آخر ذخیره میشوند در زبان </a:t>
                </a:r>
                <a:r>
                  <a:rPr lang="en-US" dirty="0" err="1"/>
                  <a:t>c++</a:t>
                </a:r>
                <a:r>
                  <a:rPr lang="fa-IR" dirty="0"/>
                  <a:t> آرایه ها به صورت سطری ذخیره می شوند.</a:t>
                </a:r>
              </a:p>
              <a:p>
                <a:pPr algn="r" rtl="1"/>
                <a:endParaRPr lang="fa-IR" dirty="0"/>
              </a:p>
              <a:p>
                <a:pPr algn="r" rtl="1"/>
                <a:r>
                  <a:rPr lang="fa-IR" dirty="0"/>
                  <a:t>آرایه زیر را در نظر بگیرید:</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4</m:t>
                      </m:r>
                      <m:r>
                        <a:rPr lang="en-US" b="0" i="1" smtClean="0">
                          <a:latin typeface="Cambria Math" panose="02040503050406030204" pitchFamily="18" charset="0"/>
                        </a:rPr>
                        <m:t>]</m:t>
                      </m:r>
                    </m:oMath>
                  </m:oMathPara>
                </a14:m>
                <a:endParaRPr lang="en-US" dirty="0"/>
              </a:p>
              <a:p>
                <a:pPr algn="r" rtl="1"/>
                <a:endParaRPr lang="en-US" dirty="0"/>
              </a:p>
              <a:p>
                <a:pPr algn="r" rtl="1"/>
                <a:r>
                  <a:rPr lang="fa-IR" dirty="0"/>
                  <a:t>چون عناصر آرایه در </a:t>
                </a:r>
                <a:r>
                  <a:rPr lang="en-US" dirty="0"/>
                  <a:t>C</a:t>
                </a:r>
                <a:r>
                  <a:rPr lang="fa-IR" dirty="0"/>
                  <a:t> و </a:t>
                </a:r>
                <a:r>
                  <a:rPr lang="en-US" dirty="0"/>
                  <a:t>C++</a:t>
                </a:r>
                <a:r>
                  <a:rPr lang="fa-IR" dirty="0"/>
                  <a:t> به صورت سطری ذخیره می شوند نمایش این ارایه در حافظه مانند شکل (</a:t>
                </a:r>
                <a:r>
                  <a:rPr lang="en-US" dirty="0"/>
                  <a:t>2-3</a:t>
                </a:r>
                <a:r>
                  <a:rPr lang="fa-IR" dirty="0"/>
                  <a:t>) خواهد بود.</a:t>
                </a:r>
                <a:endParaRPr lang="en-US" dirty="0"/>
              </a:p>
            </p:txBody>
          </p:sp>
        </mc:Choice>
        <mc:Fallback>
          <p:sp>
            <p:nvSpPr>
              <p:cNvPr id="3" name="Content Placeholder 2">
                <a:extLst>
                  <a:ext uri="{FF2B5EF4-FFF2-40B4-BE49-F238E27FC236}">
                    <a16:creationId xmlns:a16="http://schemas.microsoft.com/office/drawing/2014/main" id="{E7D0B786-448B-EB67-7199-91F51E7CA749}"/>
                  </a:ext>
                </a:extLst>
              </p:cNvPr>
              <p:cNvSpPr>
                <a:spLocks noGrp="1" noRot="1" noChangeAspect="1" noMove="1" noResize="1" noEditPoints="1" noAdjustHandles="1" noChangeArrowheads="1" noChangeShapeType="1" noTextEdit="1"/>
              </p:cNvSpPr>
              <p:nvPr>
                <p:ph idx="1"/>
              </p:nvPr>
            </p:nvSpPr>
            <p:spPr>
              <a:xfrm>
                <a:off x="5181600" y="914400"/>
                <a:ext cx="3276599" cy="5410200"/>
              </a:xfrm>
              <a:blipFill>
                <a:blip r:embed="rId2"/>
                <a:stretch>
                  <a:fillRect l="-2235" r="-1676" b="-5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C5B1CED-E025-284A-F31B-0791AF431795}"/>
              </a:ext>
            </a:extLst>
          </p:cNvPr>
          <p:cNvSpPr>
            <a:spLocks noGrp="1"/>
          </p:cNvSpPr>
          <p:nvPr>
            <p:ph type="sldNum" sz="quarter" idx="10"/>
          </p:nvPr>
        </p:nvSpPr>
        <p:spPr/>
        <p:txBody>
          <a:bodyPr/>
          <a:lstStyle/>
          <a:p>
            <a:fld id="{BB936EA6-75EA-BC43-847D-098704264B3C}" type="slidenum">
              <a:rPr lang="en-US" smtClean="0"/>
              <a:pPr/>
              <a:t>28</a:t>
            </a:fld>
            <a:endParaRPr lang="en-US" sz="140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796E1A13-24BC-4192-605A-13A2CABB2FFF}"/>
                  </a:ext>
                </a:extLst>
              </p:cNvPr>
              <p:cNvGraphicFramePr>
                <a:graphicFrameLocks noGrp="1"/>
              </p:cNvGraphicFramePr>
              <p:nvPr>
                <p:extLst>
                  <p:ext uri="{D42A27DB-BD31-4B8C-83A1-F6EECF244321}">
                    <p14:modId xmlns:p14="http://schemas.microsoft.com/office/powerpoint/2010/main" val="2810561367"/>
                  </p:ext>
                </p:extLst>
              </p:nvPr>
            </p:nvGraphicFramePr>
            <p:xfrm>
              <a:off x="1828800" y="1203960"/>
              <a:ext cx="1600200" cy="4450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4259779"/>
                      </a:ext>
                    </a:extLst>
                  </a:tr>
                  <a:tr h="370840">
                    <a:tc>
                      <a:txBody>
                        <a:bodyPr/>
                        <a:lstStyle/>
                        <a:p>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510133"/>
                      </a:ext>
                    </a:extLst>
                  </a:tr>
                  <a:tr h="370840">
                    <a:tc>
                      <a:txBody>
                        <a:bodyPr/>
                        <a:lstStyle/>
                        <a:p>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2</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402650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𝐴</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1164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675166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328744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552688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3</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952811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0</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12052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88506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918667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3</m:t>
                                </m:r>
                                <m:r>
                                  <a:rPr kumimoji="0" lang="en-US" sz="1800" b="0" i="1" u="none" strike="noStrike" kern="1200" cap="none" spc="0" normalizeH="0" baseline="0" noProof="0" dirty="0" smtClean="0">
                                    <a:ln>
                                      <a:noFill/>
                                    </a:ln>
                                    <a:solidFill>
                                      <a:sysClr val="windowText" lastClr="000000"/>
                                    </a:solidFill>
                                    <a:effectLst/>
                                    <a:uLnTx/>
                                    <a:uFillTx/>
                                    <a:latin typeface="Cambria Math" panose="02040503050406030204" pitchFamily="18" charset="0"/>
                                    <a:ea typeface="+mn-ea"/>
                                    <a:cs typeface="+mn-cs"/>
                                  </a:rPr>
                                  <m:t>]</m:t>
                                </m:r>
                              </m:oMath>
                            </m:oMathPara>
                          </a14:m>
                          <a:endParaRPr kumimoji="0" lang="en-US" sz="1800" b="0" i="0" u="none" strike="noStrike" kern="1200" cap="none" spc="0" normalizeH="0" baseline="0" noProof="0" dirty="0">
                            <a:ln>
                              <a:noFill/>
                            </a:ln>
                            <a:solidFill>
                              <a:sysClr val="windowText" lastClr="000000"/>
                            </a:solidFill>
                            <a:effectLst/>
                            <a:uLnTx/>
                            <a:uFillTx/>
                            <a:latin typeface="Comic Sans MS"/>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3548947"/>
                      </a:ext>
                    </a:extLst>
                  </a:tr>
                </a:tbl>
              </a:graphicData>
            </a:graphic>
          </p:graphicFrame>
        </mc:Choice>
        <mc:Fallback>
          <p:graphicFrame>
            <p:nvGraphicFramePr>
              <p:cNvPr id="5" name="Table 4">
                <a:extLst>
                  <a:ext uri="{FF2B5EF4-FFF2-40B4-BE49-F238E27FC236}">
                    <a16:creationId xmlns:a16="http://schemas.microsoft.com/office/drawing/2014/main" id="{796E1A13-24BC-4192-605A-13A2CABB2FFF}"/>
                  </a:ext>
                </a:extLst>
              </p:cNvPr>
              <p:cNvGraphicFramePr>
                <a:graphicFrameLocks noGrp="1"/>
              </p:cNvGraphicFramePr>
              <p:nvPr>
                <p:extLst>
                  <p:ext uri="{D42A27DB-BD31-4B8C-83A1-F6EECF244321}">
                    <p14:modId xmlns:p14="http://schemas.microsoft.com/office/powerpoint/2010/main" val="2810561367"/>
                  </p:ext>
                </p:extLst>
              </p:nvPr>
            </p:nvGraphicFramePr>
            <p:xfrm>
              <a:off x="1828800" y="1203960"/>
              <a:ext cx="1600200" cy="4450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1343858381"/>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639" r="-760" b="-1114754"/>
                          </a:stretch>
                        </a:blipFill>
                      </a:tcPr>
                    </a:tc>
                    <a:extLst>
                      <a:ext uri="{0D108BD9-81ED-4DB2-BD59-A6C34878D82A}">
                        <a16:rowId xmlns:a16="http://schemas.microsoft.com/office/drawing/2014/main" val="210425977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01639" r="-760" b="-1014754"/>
                          </a:stretch>
                        </a:blipFill>
                      </a:tcPr>
                    </a:tc>
                    <a:extLst>
                      <a:ext uri="{0D108BD9-81ED-4DB2-BD59-A6C34878D82A}">
                        <a16:rowId xmlns:a16="http://schemas.microsoft.com/office/drawing/2014/main" val="15875101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201639" r="-760" b="-914754"/>
                          </a:stretch>
                        </a:blipFill>
                      </a:tcPr>
                    </a:tc>
                    <a:extLst>
                      <a:ext uri="{0D108BD9-81ED-4DB2-BD59-A6C34878D82A}">
                        <a16:rowId xmlns:a16="http://schemas.microsoft.com/office/drawing/2014/main" val="40240265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301639" r="-760" b="-814754"/>
                          </a:stretch>
                        </a:blipFill>
                      </a:tcPr>
                    </a:tc>
                    <a:extLst>
                      <a:ext uri="{0D108BD9-81ED-4DB2-BD59-A6C34878D82A}">
                        <a16:rowId xmlns:a16="http://schemas.microsoft.com/office/drawing/2014/main" val="27391164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401639" r="-760" b="-714754"/>
                          </a:stretch>
                        </a:blipFill>
                      </a:tcPr>
                    </a:tc>
                    <a:extLst>
                      <a:ext uri="{0D108BD9-81ED-4DB2-BD59-A6C34878D82A}">
                        <a16:rowId xmlns:a16="http://schemas.microsoft.com/office/drawing/2014/main" val="32067516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501639" r="-760" b="-614754"/>
                          </a:stretch>
                        </a:blipFill>
                      </a:tcPr>
                    </a:tc>
                    <a:extLst>
                      <a:ext uri="{0D108BD9-81ED-4DB2-BD59-A6C34878D82A}">
                        <a16:rowId xmlns:a16="http://schemas.microsoft.com/office/drawing/2014/main" val="313328744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611667" r="-760" b="-525000"/>
                          </a:stretch>
                        </a:blipFill>
                      </a:tcPr>
                    </a:tc>
                    <a:extLst>
                      <a:ext uri="{0D108BD9-81ED-4DB2-BD59-A6C34878D82A}">
                        <a16:rowId xmlns:a16="http://schemas.microsoft.com/office/drawing/2014/main" val="228552688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700000" r="-760" b="-416393"/>
                          </a:stretch>
                        </a:blipFill>
                      </a:tcPr>
                    </a:tc>
                    <a:extLst>
                      <a:ext uri="{0D108BD9-81ED-4DB2-BD59-A6C34878D82A}">
                        <a16:rowId xmlns:a16="http://schemas.microsoft.com/office/drawing/2014/main" val="312952811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800000" r="-760" b="-316393"/>
                          </a:stretch>
                        </a:blipFill>
                      </a:tcPr>
                    </a:tc>
                    <a:extLst>
                      <a:ext uri="{0D108BD9-81ED-4DB2-BD59-A6C34878D82A}">
                        <a16:rowId xmlns:a16="http://schemas.microsoft.com/office/drawing/2014/main" val="361120529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900000" r="-760" b="-216393"/>
                          </a:stretch>
                        </a:blipFill>
                      </a:tcPr>
                    </a:tc>
                    <a:extLst>
                      <a:ext uri="{0D108BD9-81ED-4DB2-BD59-A6C34878D82A}">
                        <a16:rowId xmlns:a16="http://schemas.microsoft.com/office/drawing/2014/main" val="377885066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000000" r="-760" b="-116393"/>
                          </a:stretch>
                        </a:blipFill>
                      </a:tcPr>
                    </a:tc>
                    <a:extLst>
                      <a:ext uri="{0D108BD9-81ED-4DB2-BD59-A6C34878D82A}">
                        <a16:rowId xmlns:a16="http://schemas.microsoft.com/office/drawing/2014/main" val="339918667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0" t="-1100000" r="-760" b="-16393"/>
                          </a:stretch>
                        </a:blipFill>
                      </a:tcPr>
                    </a:tc>
                    <a:extLst>
                      <a:ext uri="{0D108BD9-81ED-4DB2-BD59-A6C34878D82A}">
                        <a16:rowId xmlns:a16="http://schemas.microsoft.com/office/drawing/2014/main" val="3843548947"/>
                      </a:ext>
                    </a:extLst>
                  </a:tr>
                </a:tbl>
              </a:graphicData>
            </a:graphic>
          </p:graphicFrame>
        </mc:Fallback>
      </mc:AlternateContent>
      <p:cxnSp>
        <p:nvCxnSpPr>
          <p:cNvPr id="7" name="Straight Arrow Connector 6">
            <a:extLst>
              <a:ext uri="{FF2B5EF4-FFF2-40B4-BE49-F238E27FC236}">
                <a16:creationId xmlns:a16="http://schemas.microsoft.com/office/drawing/2014/main" id="{531278D0-382F-17CB-F73C-7DC41088CF05}"/>
              </a:ext>
            </a:extLst>
          </p:cNvPr>
          <p:cNvCxnSpPr/>
          <p:nvPr/>
        </p:nvCxnSpPr>
        <p:spPr bwMode="auto">
          <a:xfrm>
            <a:off x="3581400" y="1180923"/>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cxnSp>
        <p:nvCxnSpPr>
          <p:cNvPr id="8" name="Straight Arrow Connector 7">
            <a:extLst>
              <a:ext uri="{FF2B5EF4-FFF2-40B4-BE49-F238E27FC236}">
                <a16:creationId xmlns:a16="http://schemas.microsoft.com/office/drawing/2014/main" id="{367611BE-B495-7B16-4ACB-206F5553C86E}"/>
              </a:ext>
            </a:extLst>
          </p:cNvPr>
          <p:cNvCxnSpPr/>
          <p:nvPr/>
        </p:nvCxnSpPr>
        <p:spPr bwMode="auto">
          <a:xfrm>
            <a:off x="3581400" y="2705100"/>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cxnSp>
        <p:nvCxnSpPr>
          <p:cNvPr id="9" name="Straight Arrow Connector 8">
            <a:extLst>
              <a:ext uri="{FF2B5EF4-FFF2-40B4-BE49-F238E27FC236}">
                <a16:creationId xmlns:a16="http://schemas.microsoft.com/office/drawing/2014/main" id="{CC5755EA-D8B1-A813-6718-E9E17AF0E478}"/>
              </a:ext>
            </a:extLst>
          </p:cNvPr>
          <p:cNvCxnSpPr/>
          <p:nvPr/>
        </p:nvCxnSpPr>
        <p:spPr bwMode="auto">
          <a:xfrm>
            <a:off x="3581400" y="4206240"/>
            <a:ext cx="0" cy="1447800"/>
          </a:xfrm>
          <a:prstGeom prst="straightConnector1">
            <a:avLst/>
          </a:prstGeom>
          <a:solidFill>
            <a:schemeClr val="accent1"/>
          </a:solidFill>
          <a:ln w="15875" cap="flat" cmpd="sng" algn="ctr">
            <a:solidFill>
              <a:schemeClr val="tx1"/>
            </a:solidFill>
            <a:prstDash val="solid"/>
            <a:round/>
            <a:headEnd type="triangle"/>
            <a:tailEnd type="triangle"/>
          </a:ln>
          <a:effectLst/>
        </p:spPr>
      </p:cxnSp>
      <p:sp>
        <p:nvSpPr>
          <p:cNvPr id="10" name="TextBox 9">
            <a:extLst>
              <a:ext uri="{FF2B5EF4-FFF2-40B4-BE49-F238E27FC236}">
                <a16:creationId xmlns:a16="http://schemas.microsoft.com/office/drawing/2014/main" id="{760D7FC2-CEF2-E572-3CBB-EE95EFD5FFF3}"/>
              </a:ext>
            </a:extLst>
          </p:cNvPr>
          <p:cNvSpPr txBox="1"/>
          <p:nvPr/>
        </p:nvSpPr>
        <p:spPr>
          <a:xfrm>
            <a:off x="3962400" y="1714323"/>
            <a:ext cx="745717" cy="369332"/>
          </a:xfrm>
          <a:prstGeom prst="rect">
            <a:avLst/>
          </a:prstGeom>
          <a:noFill/>
        </p:spPr>
        <p:txBody>
          <a:bodyPr wrap="none" rtlCol="0">
            <a:spAutoFit/>
          </a:bodyPr>
          <a:lstStyle/>
          <a:p>
            <a:r>
              <a:rPr lang="fa-IR" dirty="0"/>
              <a:t>سطر 0</a:t>
            </a:r>
            <a:endParaRPr lang="en-US" dirty="0"/>
          </a:p>
        </p:txBody>
      </p:sp>
      <p:sp>
        <p:nvSpPr>
          <p:cNvPr id="11" name="TextBox 10">
            <a:extLst>
              <a:ext uri="{FF2B5EF4-FFF2-40B4-BE49-F238E27FC236}">
                <a16:creationId xmlns:a16="http://schemas.microsoft.com/office/drawing/2014/main" id="{C261A69C-FB13-9004-8A89-8127A4A8A6DD}"/>
              </a:ext>
            </a:extLst>
          </p:cNvPr>
          <p:cNvSpPr txBox="1"/>
          <p:nvPr/>
        </p:nvSpPr>
        <p:spPr>
          <a:xfrm>
            <a:off x="3962399" y="3347456"/>
            <a:ext cx="745717" cy="369332"/>
          </a:xfrm>
          <a:prstGeom prst="rect">
            <a:avLst/>
          </a:prstGeom>
          <a:noFill/>
        </p:spPr>
        <p:txBody>
          <a:bodyPr wrap="none" rtlCol="0">
            <a:spAutoFit/>
          </a:bodyPr>
          <a:lstStyle/>
          <a:p>
            <a:r>
              <a:rPr lang="fa-IR" dirty="0"/>
              <a:t>سطر 1</a:t>
            </a:r>
            <a:endParaRPr lang="en-US" dirty="0"/>
          </a:p>
        </p:txBody>
      </p:sp>
      <p:sp>
        <p:nvSpPr>
          <p:cNvPr id="12" name="TextBox 11">
            <a:extLst>
              <a:ext uri="{FF2B5EF4-FFF2-40B4-BE49-F238E27FC236}">
                <a16:creationId xmlns:a16="http://schemas.microsoft.com/office/drawing/2014/main" id="{435CE84A-0139-332D-3DB2-A44C2F1E33A9}"/>
              </a:ext>
            </a:extLst>
          </p:cNvPr>
          <p:cNvSpPr txBox="1"/>
          <p:nvPr/>
        </p:nvSpPr>
        <p:spPr>
          <a:xfrm>
            <a:off x="3962398" y="4795923"/>
            <a:ext cx="745717" cy="369332"/>
          </a:xfrm>
          <a:prstGeom prst="rect">
            <a:avLst/>
          </a:prstGeom>
          <a:noFill/>
        </p:spPr>
        <p:txBody>
          <a:bodyPr wrap="none" rtlCol="0">
            <a:spAutoFit/>
          </a:bodyPr>
          <a:lstStyle/>
          <a:p>
            <a:r>
              <a:rPr lang="fa-IR" dirty="0"/>
              <a:t>سطر 2</a:t>
            </a:r>
            <a:endParaRPr lang="en-US" dirty="0"/>
          </a:p>
        </p:txBody>
      </p:sp>
      <p:cxnSp>
        <p:nvCxnSpPr>
          <p:cNvPr id="14" name="Straight Arrow Connector 13">
            <a:extLst>
              <a:ext uri="{FF2B5EF4-FFF2-40B4-BE49-F238E27FC236}">
                <a16:creationId xmlns:a16="http://schemas.microsoft.com/office/drawing/2014/main" id="{8A291CB6-230A-A7B3-80EF-23A02F712837}"/>
              </a:ext>
            </a:extLst>
          </p:cNvPr>
          <p:cNvCxnSpPr>
            <a:cxnSpLocks/>
          </p:cNvCxnSpPr>
          <p:nvPr/>
        </p:nvCxnSpPr>
        <p:spPr bwMode="auto">
          <a:xfrm>
            <a:off x="990600" y="1203960"/>
            <a:ext cx="6858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
        <p:nvSpPr>
          <p:cNvPr id="16" name="TextBox 15">
            <a:extLst>
              <a:ext uri="{FF2B5EF4-FFF2-40B4-BE49-F238E27FC236}">
                <a16:creationId xmlns:a16="http://schemas.microsoft.com/office/drawing/2014/main" id="{C3D63E35-80CA-9230-CE2E-1495F495AFEA}"/>
              </a:ext>
            </a:extLst>
          </p:cNvPr>
          <p:cNvSpPr txBox="1"/>
          <p:nvPr/>
        </p:nvSpPr>
        <p:spPr>
          <a:xfrm>
            <a:off x="242793" y="1019294"/>
            <a:ext cx="633507" cy="369332"/>
          </a:xfrm>
          <a:prstGeom prst="rect">
            <a:avLst/>
          </a:prstGeom>
          <a:noFill/>
        </p:spPr>
        <p:txBody>
          <a:bodyPr wrap="none" rtlCol="0">
            <a:spAutoFit/>
          </a:bodyPr>
          <a:lstStyle/>
          <a:p>
            <a:r>
              <a:rPr lang="en-US" dirty="0">
                <a:latin typeface="Times New Roman" panose="02020603050405020304" pitchFamily="18" charset="0"/>
                <a:cs typeface="B Nazanin" panose="00000400000000000000" pitchFamily="2" charset="-78"/>
              </a:rPr>
              <a:t>Base</a:t>
            </a:r>
          </a:p>
        </p:txBody>
      </p:sp>
      <p:sp>
        <p:nvSpPr>
          <p:cNvPr id="17" name="TextBox 16">
            <a:extLst>
              <a:ext uri="{FF2B5EF4-FFF2-40B4-BE49-F238E27FC236}">
                <a16:creationId xmlns:a16="http://schemas.microsoft.com/office/drawing/2014/main" id="{DB5BA599-7AD4-75D3-BC73-9928B7B446B3}"/>
              </a:ext>
            </a:extLst>
          </p:cNvPr>
          <p:cNvSpPr txBox="1"/>
          <p:nvPr/>
        </p:nvSpPr>
        <p:spPr>
          <a:xfrm>
            <a:off x="1137946" y="5991220"/>
            <a:ext cx="2981907" cy="369332"/>
          </a:xfrm>
          <a:prstGeom prst="rect">
            <a:avLst/>
          </a:prstGeom>
          <a:noFill/>
        </p:spPr>
        <p:txBody>
          <a:bodyPr wrap="none" rtlCol="0">
            <a:spAutoFit/>
          </a:bodyPr>
          <a:lstStyle/>
          <a:p>
            <a:pPr algn="r" rtl="1"/>
            <a:r>
              <a:rPr lang="fa-IR" dirty="0"/>
              <a:t>شکل </a:t>
            </a:r>
            <a:r>
              <a:rPr lang="en-US" dirty="0"/>
              <a:t>2-3</a:t>
            </a:r>
            <a:r>
              <a:rPr lang="fa-IR" dirty="0"/>
              <a:t> : نمایش سطرهای ماتریس</a:t>
            </a:r>
            <a:endParaRPr lang="en-US" dirty="0"/>
          </a:p>
        </p:txBody>
      </p:sp>
    </p:spTree>
    <p:extLst>
      <p:ext uri="{BB962C8B-B14F-4D97-AF65-F5344CB8AC3E}">
        <p14:creationId xmlns:p14="http://schemas.microsoft.com/office/powerpoint/2010/main" val="2773824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E5CB-3313-1AD6-C615-75D1FFF8BDEF}"/>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5C7C42-11D4-7F0C-3D0C-AE71D1DD7D62}"/>
                  </a:ext>
                </a:extLst>
              </p:cNvPr>
              <p:cNvSpPr>
                <a:spLocks noGrp="1"/>
              </p:cNvSpPr>
              <p:nvPr>
                <p:ph idx="1"/>
              </p:nvPr>
            </p:nvSpPr>
            <p:spPr/>
            <p:txBody>
              <a:bodyPr/>
              <a:lstStyle/>
              <a:p>
                <a:pPr algn="r" rtl="1"/>
                <a:r>
                  <a:rPr lang="fa-IR" dirty="0"/>
                  <a:t>فرض کنید آرایه </a:t>
                </a:r>
                <a:r>
                  <a:rPr lang="en-US" dirty="0"/>
                  <a:t>A</a:t>
                </a:r>
                <a:r>
                  <a:rPr lang="fa-IR" dirty="0"/>
                  <a:t> با </a:t>
                </a:r>
                <a:r>
                  <a:rPr lang="en-US" dirty="0"/>
                  <a:t>m</a:t>
                </a:r>
                <a:r>
                  <a:rPr lang="fa-IR" dirty="0"/>
                  <a:t> سطر و </a:t>
                </a:r>
                <a:r>
                  <a:rPr lang="en-US" dirty="0"/>
                  <a:t>n</a:t>
                </a:r>
                <a:r>
                  <a:rPr lang="fa-IR" dirty="0"/>
                  <a:t> ستون ب صورت زیر تعریف شده باشد. </a:t>
                </a:r>
              </a:p>
              <a:p>
                <a:pPr algn="l"/>
                <a:r>
                  <a:rPr lang="en-US" dirty="0"/>
                  <a:t>A[m][n]</a:t>
                </a:r>
              </a:p>
              <a:p>
                <a:pPr algn="r" rtl="1"/>
                <a:r>
                  <a:rPr lang="fa-IR" dirty="0"/>
                  <a:t>در اینصورت اگر ادرس پایه این ارایه را </a:t>
                </a:r>
                <a:r>
                  <a:rPr lang="en-US" dirty="0"/>
                  <a:t>Base(A)</a:t>
                </a:r>
                <a:r>
                  <a:rPr lang="fa-IR" dirty="0"/>
                  <a:t> و مقدار فضایی که هر عنصر اشغال میکند </a:t>
                </a:r>
                <a:r>
                  <a:rPr lang="en-US" dirty="0"/>
                  <a:t>size</a:t>
                </a:r>
                <a:r>
                  <a:rPr lang="fa-IR" dirty="0"/>
                  <a:t> در نظر بگیریم و فرض کنیم ماتریس به صورت سطری در حافظه ذخیره می شوند، آن گاه محل عنصر </a:t>
                </a:r>
                <a:r>
                  <a:rPr lang="en-US" dirty="0"/>
                  <a:t>A[</a:t>
                </a:r>
                <a:r>
                  <a:rPr lang="en-US" dirty="0" err="1"/>
                  <a:t>i</a:t>
                </a:r>
                <a:r>
                  <a:rPr lang="en-US" dirty="0"/>
                  <a:t>][j]</a:t>
                </a:r>
                <a:r>
                  <a:rPr lang="fa-IR" dirty="0"/>
                  <a:t> در حافظه از رابطه زیر بدست می آید:</a:t>
                </a:r>
              </a:p>
              <a:p>
                <a:pPr algn="r" rtl="1"/>
                <a:endParaRPr lang="fa-IR" dirty="0"/>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𝑙𝑜𝑐</m:t>
                      </m:r>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a:p>
                <a:pPr algn="r" rtl="1"/>
                <a:endParaRPr lang="en-US" dirty="0"/>
              </a:p>
              <a:p>
                <a:pPr algn="r" rtl="1"/>
                <a:r>
                  <a:rPr lang="fa-IR" dirty="0"/>
                  <a:t>و اگر ماتریس به صورت ستونی در حافظه ذخیره شود آنگاه محل عنصر </a:t>
                </a:r>
                <a:r>
                  <a:rPr lang="en-US" dirty="0"/>
                  <a:t>A[</a:t>
                </a:r>
                <a:r>
                  <a:rPr lang="en-US" dirty="0" err="1"/>
                  <a:t>i</a:t>
                </a:r>
                <a:r>
                  <a:rPr lang="en-US" dirty="0"/>
                  <a:t>][j]</a:t>
                </a:r>
                <a:r>
                  <a:rPr lang="fa-IR" dirty="0"/>
                  <a:t> در حافظه از رابطه زیر بدست می آید:</a:t>
                </a:r>
              </a:p>
              <a:p>
                <a:pPr algn="r" rtl="1"/>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𝑙𝑜𝑐</m:t>
                      </m:r>
                      <m:r>
                        <a:rPr lang="en-US" b="0" i="1" smtClean="0">
                          <a:latin typeface="Cambria Math" panose="02040503050406030204" pitchFamily="18" charset="0"/>
                        </a:rPr>
                        <m:t>=</m:t>
                      </m:r>
                      <m:r>
                        <a:rPr lang="en-US" b="0" i="1" smtClean="0">
                          <a:latin typeface="Cambria Math" panose="02040503050406030204" pitchFamily="18" charset="0"/>
                        </a:rPr>
                        <m:t>𝐵𝑎𝑠𝑒</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p:txBody>
          </p:sp>
        </mc:Choice>
        <mc:Fallback>
          <p:sp>
            <p:nvSpPr>
              <p:cNvPr id="3" name="Content Placeholder 2">
                <a:extLst>
                  <a:ext uri="{FF2B5EF4-FFF2-40B4-BE49-F238E27FC236}">
                    <a16:creationId xmlns:a16="http://schemas.microsoft.com/office/drawing/2014/main" id="{345C7C42-11D4-7F0C-3D0C-AE71D1DD7D62}"/>
                  </a:ext>
                </a:extLst>
              </p:cNvPr>
              <p:cNvSpPr>
                <a:spLocks noGrp="1" noRot="1" noChangeAspect="1" noMove="1" noResize="1" noEditPoints="1" noAdjustHandles="1" noChangeArrowheads="1" noChangeShapeType="1" noTextEdit="1"/>
              </p:cNvSpPr>
              <p:nvPr>
                <p:ph idx="1"/>
              </p:nvPr>
            </p:nvSpPr>
            <p:spPr>
              <a:blipFill>
                <a:blip r:embed="rId2"/>
                <a:stretch>
                  <a:fillRect l="-621" r="-6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1028D9-285C-E35C-1533-C104B0E91A31}"/>
              </a:ext>
            </a:extLst>
          </p:cNvPr>
          <p:cNvSpPr>
            <a:spLocks noGrp="1"/>
          </p:cNvSpPr>
          <p:nvPr>
            <p:ph type="sldNum" sz="quarter" idx="10"/>
          </p:nvPr>
        </p:nvSpPr>
        <p:spPr/>
        <p:txBody>
          <a:bodyPr/>
          <a:lstStyle/>
          <a:p>
            <a:fld id="{BB936EA6-75EA-BC43-847D-098704264B3C}" type="slidenum">
              <a:rPr lang="en-US" smtClean="0"/>
              <a:pPr/>
              <a:t>29</a:t>
            </a:fld>
            <a:endParaRPr lang="en-US" sz="1400"/>
          </a:p>
        </p:txBody>
      </p:sp>
    </p:spTree>
    <p:extLst>
      <p:ext uri="{BB962C8B-B14F-4D97-AF65-F5344CB8AC3E}">
        <p14:creationId xmlns:p14="http://schemas.microsoft.com/office/powerpoint/2010/main" val="317161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7689-015C-AE31-A83E-7967313CC6D9}"/>
              </a:ext>
            </a:extLst>
          </p:cNvPr>
          <p:cNvSpPr>
            <a:spLocks noGrp="1"/>
          </p:cNvSpPr>
          <p:nvPr>
            <p:ph type="title"/>
          </p:nvPr>
        </p:nvSpPr>
        <p:spPr/>
        <p:txBody>
          <a:bodyPr/>
          <a:lstStyle/>
          <a:p>
            <a:r>
              <a:rPr lang="fa-IR" dirty="0"/>
              <a:t>ساختمان داده های خطی</a:t>
            </a:r>
            <a:endParaRPr lang="en-US" dirty="0"/>
          </a:p>
        </p:txBody>
      </p:sp>
      <p:sp>
        <p:nvSpPr>
          <p:cNvPr id="3" name="Content Placeholder 2">
            <a:extLst>
              <a:ext uri="{FF2B5EF4-FFF2-40B4-BE49-F238E27FC236}">
                <a16:creationId xmlns:a16="http://schemas.microsoft.com/office/drawing/2014/main" id="{C64C62BB-EEB9-054F-66BC-7D505EB12203}"/>
              </a:ext>
            </a:extLst>
          </p:cNvPr>
          <p:cNvSpPr>
            <a:spLocks noGrp="1"/>
          </p:cNvSpPr>
          <p:nvPr>
            <p:ph idx="1"/>
          </p:nvPr>
        </p:nvSpPr>
        <p:spPr/>
        <p:txBody>
          <a:bodyPr/>
          <a:lstStyle/>
          <a:p>
            <a:pPr algn="r" rtl="1"/>
            <a:r>
              <a:rPr lang="fa-IR" dirty="0"/>
              <a:t>ساختمان داده ها به طور کلی به دو دسته خطی و غیر خطی تقسیم می شوند. ساختمان داده ای را خطی گویند، هرگاه عناصر آن تشکیل یک دنباله دهند. به بیان دیگر یک لیست خطی باشد. برای نمایش ساختمان داده ی خطی در حافظه دو روش اساسی وجود دارد.</a:t>
            </a:r>
          </a:p>
          <a:p>
            <a:pPr algn="r" rtl="1"/>
            <a:endParaRPr lang="fa-IR" dirty="0"/>
          </a:p>
          <a:p>
            <a:pPr algn="r" rtl="1"/>
            <a:r>
              <a:rPr lang="fa-IR" dirty="0"/>
              <a:t>یکی از این روش ها عبارتست از داشتن رابطه خطی بین عناصری که به وسیله ی خانه های متوالی حافظه نمایش داده میشوند. این ساختارهای خطی آرایه نام دارد، که موضوع اصلی این فصل را تشکیل میدهند.</a:t>
            </a:r>
          </a:p>
          <a:p>
            <a:pPr algn="r" rtl="1"/>
            <a:endParaRPr lang="fa-IR" dirty="0"/>
          </a:p>
          <a:p>
            <a:pPr algn="r" rtl="1"/>
            <a:r>
              <a:rPr lang="fa-IR" dirty="0"/>
              <a:t>روش دیگر عبارت است از داشتن رابطه خطی بین عناصری که به وسیبه اشاره گرها یا پیوند ها نمایش داده می شوند. این ساختارهای خطی لیست پیوندی نامیده میشوند. </a:t>
            </a:r>
            <a:endParaRPr lang="en-US" dirty="0"/>
          </a:p>
        </p:txBody>
      </p:sp>
      <p:sp>
        <p:nvSpPr>
          <p:cNvPr id="4" name="Slide Number Placeholder 3">
            <a:extLst>
              <a:ext uri="{FF2B5EF4-FFF2-40B4-BE49-F238E27FC236}">
                <a16:creationId xmlns:a16="http://schemas.microsoft.com/office/drawing/2014/main" id="{54CA151B-90C8-DE8E-11B8-E1B8493B6E37}"/>
              </a:ext>
            </a:extLst>
          </p:cNvPr>
          <p:cNvSpPr>
            <a:spLocks noGrp="1"/>
          </p:cNvSpPr>
          <p:nvPr>
            <p:ph type="sldNum" sz="quarter" idx="10"/>
          </p:nvPr>
        </p:nvSpPr>
        <p:spPr/>
        <p:txBody>
          <a:bodyPr/>
          <a:lstStyle/>
          <a:p>
            <a:fld id="{BB936EA6-75EA-BC43-847D-098704264B3C}" type="slidenum">
              <a:rPr lang="en-US" smtClean="0"/>
              <a:pPr/>
              <a:t>3</a:t>
            </a:fld>
            <a:endParaRPr lang="en-US" sz="1400"/>
          </a:p>
        </p:txBody>
      </p:sp>
    </p:spTree>
    <p:extLst>
      <p:ext uri="{BB962C8B-B14F-4D97-AF65-F5344CB8AC3E}">
        <p14:creationId xmlns:p14="http://schemas.microsoft.com/office/powerpoint/2010/main" val="1808929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FCF2-3C4E-3BF8-569D-883A6F16C9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078A493-A8D8-08FC-D44A-E45D2EEF358C}"/>
              </a:ext>
            </a:extLst>
          </p:cNvPr>
          <p:cNvSpPr>
            <a:spLocks noGrp="1"/>
          </p:cNvSpPr>
          <p:nvPr>
            <p:ph idx="1"/>
          </p:nvPr>
        </p:nvSpPr>
        <p:spPr>
          <a:xfrm>
            <a:off x="609600" y="914400"/>
            <a:ext cx="7848600" cy="2362200"/>
          </a:xfrm>
        </p:spPr>
        <p:txBody>
          <a:bodyPr/>
          <a:lstStyle/>
          <a:p>
            <a:pPr algn="r" rtl="1"/>
            <a:r>
              <a:rPr lang="fa-IR" dirty="0"/>
              <a:t>آرایه دو بعدی </a:t>
            </a:r>
            <a:r>
              <a:rPr lang="en-US" dirty="0"/>
              <a:t>int A[7][20]</a:t>
            </a:r>
            <a:r>
              <a:rPr lang="fa-IR" dirty="0"/>
              <a:t> موجود است که در آدرس </a:t>
            </a:r>
            <a:r>
              <a:rPr lang="en-US" dirty="0"/>
              <a:t>H</a:t>
            </a:r>
            <a:r>
              <a:rPr lang="fa-IR" dirty="0"/>
              <a:t> حافظه قرار دارد. آدرس </a:t>
            </a:r>
            <a:r>
              <a:rPr lang="en-US" dirty="0"/>
              <a:t>A[6][10]</a:t>
            </a:r>
            <a:r>
              <a:rPr lang="fa-IR" dirty="0"/>
              <a:t> به روش سطری کدام است؟</a:t>
            </a:r>
          </a:p>
          <a:p>
            <a:pPr algn="r" rtl="1"/>
            <a:endParaRPr lang="en-US" dirty="0"/>
          </a:p>
        </p:txBody>
      </p:sp>
      <p:sp>
        <p:nvSpPr>
          <p:cNvPr id="4" name="Slide Number Placeholder 3">
            <a:extLst>
              <a:ext uri="{FF2B5EF4-FFF2-40B4-BE49-F238E27FC236}">
                <a16:creationId xmlns:a16="http://schemas.microsoft.com/office/drawing/2014/main" id="{15100AAC-85FD-D285-7D60-E356D7809B43}"/>
              </a:ext>
            </a:extLst>
          </p:cNvPr>
          <p:cNvSpPr>
            <a:spLocks noGrp="1"/>
          </p:cNvSpPr>
          <p:nvPr>
            <p:ph type="sldNum" sz="quarter" idx="10"/>
          </p:nvPr>
        </p:nvSpPr>
        <p:spPr/>
        <p:txBody>
          <a:bodyPr/>
          <a:lstStyle/>
          <a:p>
            <a:fld id="{BB936EA6-75EA-BC43-847D-098704264B3C}" type="slidenum">
              <a:rPr lang="en-US" smtClean="0"/>
              <a:pPr/>
              <a:t>30</a:t>
            </a:fld>
            <a:endParaRPr lang="en-US" sz="140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25D22C9E-4F94-CD6F-1D5A-9A924AA30709}"/>
                  </a:ext>
                </a:extLst>
              </p:cNvPr>
              <p:cNvGraphicFramePr>
                <a:graphicFrameLocks noGrp="1"/>
              </p:cNvGraphicFramePr>
              <p:nvPr>
                <p:extLst>
                  <p:ext uri="{D42A27DB-BD31-4B8C-83A1-F6EECF244321}">
                    <p14:modId xmlns:p14="http://schemas.microsoft.com/office/powerpoint/2010/main" val="156916757"/>
                  </p:ext>
                </p:extLst>
              </p:nvPr>
            </p:nvGraphicFramePr>
            <p:xfrm>
              <a:off x="990600" y="2057400"/>
              <a:ext cx="7239000" cy="741680"/>
            </p:xfrm>
            <a:graphic>
              <a:graphicData uri="http://schemas.openxmlformats.org/drawingml/2006/table">
                <a:tbl>
                  <a:tblPr firstRow="1" bandRow="1">
                    <a:tableStyleId>{F5AB1C69-6EDB-4FF4-983F-18BD219EF322}</a:tableStyleId>
                  </a:tblPr>
                  <a:tblGrid>
                    <a:gridCol w="3619500">
                      <a:extLst>
                        <a:ext uri="{9D8B030D-6E8A-4147-A177-3AD203B41FA5}">
                          <a16:colId xmlns:a16="http://schemas.microsoft.com/office/drawing/2014/main" val="2631121598"/>
                        </a:ext>
                      </a:extLst>
                    </a:gridCol>
                    <a:gridCol w="3619500">
                      <a:extLst>
                        <a:ext uri="{9D8B030D-6E8A-4147-A177-3AD203B41FA5}">
                          <a16:colId xmlns:a16="http://schemas.microsoft.com/office/drawing/2014/main" val="3930105707"/>
                        </a:ext>
                      </a:extLst>
                    </a:gridCol>
                  </a:tblGrid>
                  <a:tr h="370840">
                    <a:tc>
                      <a:txBody>
                        <a:bodyPr/>
                        <a:lstStyle/>
                        <a:p>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𝑎</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𝑏</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650595"/>
                      </a:ext>
                    </a:extLst>
                  </a:tr>
                  <a:tr h="370840">
                    <a:tc>
                      <a:txBody>
                        <a:bodyPr/>
                        <a:lstStyle/>
                        <a:p>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𝑐</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120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𝑑</m:t>
                                </m:r>
                                <m:r>
                                  <a:rPr lang="en-US" i="1" dirty="0" smtClean="0">
                                    <a:solidFill>
                                      <a:sysClr val="windowText" lastClr="000000"/>
                                    </a:solidFill>
                                    <a:latin typeface="Cambria Math" panose="02040503050406030204" pitchFamily="18" charset="0"/>
                                  </a:rPr>
                                  <m:t>) </m:t>
                                </m:r>
                                <m:r>
                                  <a:rPr lang="en-US" i="1" dirty="0" smtClean="0">
                                    <a:solidFill>
                                      <a:sysClr val="windowText" lastClr="000000"/>
                                    </a:solidFill>
                                    <a:latin typeface="Cambria Math" panose="02040503050406030204" pitchFamily="18" charset="0"/>
                                  </a:rPr>
                                  <m:t>𝐻</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130</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𝑠𝑖𝑧𝑒</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063879"/>
                      </a:ext>
                    </a:extLst>
                  </a:tr>
                </a:tbl>
              </a:graphicData>
            </a:graphic>
          </p:graphicFrame>
        </mc:Choice>
        <mc:Fallback>
          <p:graphicFrame>
            <p:nvGraphicFramePr>
              <p:cNvPr id="5" name="Table 4">
                <a:extLst>
                  <a:ext uri="{FF2B5EF4-FFF2-40B4-BE49-F238E27FC236}">
                    <a16:creationId xmlns:a16="http://schemas.microsoft.com/office/drawing/2014/main" id="{25D22C9E-4F94-CD6F-1D5A-9A924AA30709}"/>
                  </a:ext>
                </a:extLst>
              </p:cNvPr>
              <p:cNvGraphicFramePr>
                <a:graphicFrameLocks noGrp="1"/>
              </p:cNvGraphicFramePr>
              <p:nvPr>
                <p:extLst>
                  <p:ext uri="{D42A27DB-BD31-4B8C-83A1-F6EECF244321}">
                    <p14:modId xmlns:p14="http://schemas.microsoft.com/office/powerpoint/2010/main" val="156916757"/>
                  </p:ext>
                </p:extLst>
              </p:nvPr>
            </p:nvGraphicFramePr>
            <p:xfrm>
              <a:off x="990600" y="2057400"/>
              <a:ext cx="7239000" cy="741680"/>
            </p:xfrm>
            <a:graphic>
              <a:graphicData uri="http://schemas.openxmlformats.org/drawingml/2006/table">
                <a:tbl>
                  <a:tblPr firstRow="1" bandRow="1">
                    <a:tableStyleId>{F5AB1C69-6EDB-4FF4-983F-18BD219EF322}</a:tableStyleId>
                  </a:tblPr>
                  <a:tblGrid>
                    <a:gridCol w="3619500">
                      <a:extLst>
                        <a:ext uri="{9D8B030D-6E8A-4147-A177-3AD203B41FA5}">
                          <a16:colId xmlns:a16="http://schemas.microsoft.com/office/drawing/2014/main" val="2631121598"/>
                        </a:ext>
                      </a:extLst>
                    </a:gridCol>
                    <a:gridCol w="3619500">
                      <a:extLst>
                        <a:ext uri="{9D8B030D-6E8A-4147-A177-3AD203B41FA5}">
                          <a16:colId xmlns:a16="http://schemas.microsoft.com/office/drawing/2014/main" val="3930105707"/>
                        </a:ext>
                      </a:extLst>
                    </a:gridCol>
                  </a:tblGrid>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8" t="-1613" r="-100505" b="-1112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68" t="-1613" r="-505" b="-111290"/>
                          </a:stretch>
                        </a:blipFill>
                      </a:tcPr>
                    </a:tc>
                    <a:extLst>
                      <a:ext uri="{0D108BD9-81ED-4DB2-BD59-A6C34878D82A}">
                        <a16:rowId xmlns:a16="http://schemas.microsoft.com/office/drawing/2014/main" val="346165059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8" t="-103279" r="-100505"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168" t="-103279" r="-505" b="-13115"/>
                          </a:stretch>
                        </a:blipFill>
                      </a:tcPr>
                    </a:tc>
                    <a:extLst>
                      <a:ext uri="{0D108BD9-81ED-4DB2-BD59-A6C34878D82A}">
                        <a16:rowId xmlns:a16="http://schemas.microsoft.com/office/drawing/2014/main" val="2117063879"/>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A850C9A-1F7D-56B5-8B28-4E3DA9B5D68E}"/>
                  </a:ext>
                </a:extLst>
              </p:cNvPr>
              <p:cNvSpPr txBox="1"/>
              <p:nvPr/>
            </p:nvSpPr>
            <p:spPr>
              <a:xfrm>
                <a:off x="4300652" y="5943600"/>
                <a:ext cx="415754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𝑠𝑖𝑧𝑒</m:t>
                      </m:r>
                    </m:oMath>
                  </m:oMathPara>
                </a14:m>
                <a:endParaRPr lang="en-US" dirty="0"/>
              </a:p>
            </p:txBody>
          </p:sp>
        </mc:Choice>
        <mc:Fallback>
          <p:sp>
            <p:nvSpPr>
              <p:cNvPr id="6" name="TextBox 5">
                <a:extLst>
                  <a:ext uri="{FF2B5EF4-FFF2-40B4-BE49-F238E27FC236}">
                    <a16:creationId xmlns:a16="http://schemas.microsoft.com/office/drawing/2014/main" id="{FA850C9A-1F7D-56B5-8B28-4E3DA9B5D68E}"/>
                  </a:ext>
                </a:extLst>
              </p:cNvPr>
              <p:cNvSpPr txBox="1">
                <a:spLocks noRot="1" noChangeAspect="1" noMove="1" noResize="1" noEditPoints="1" noAdjustHandles="1" noChangeArrowheads="1" noChangeShapeType="1" noTextEdit="1"/>
              </p:cNvSpPr>
              <p:nvPr/>
            </p:nvSpPr>
            <p:spPr>
              <a:xfrm>
                <a:off x="4300652" y="5943600"/>
                <a:ext cx="4157548" cy="369332"/>
              </a:xfrm>
              <a:prstGeom prst="rect">
                <a:avLst/>
              </a:prstGeom>
              <a:blipFill>
                <a:blip r:embed="rId3"/>
                <a:stretch>
                  <a:fillRect b="-1639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06F6DF00-C362-E5DC-E8AF-710964E7E89B}"/>
              </a:ext>
            </a:extLst>
          </p:cNvPr>
          <p:cNvGraphicFramePr>
            <a:graphicFrameLocks noGrp="1"/>
          </p:cNvGraphicFramePr>
          <p:nvPr>
            <p:extLst>
              <p:ext uri="{D42A27DB-BD31-4B8C-83A1-F6EECF244321}">
                <p14:modId xmlns:p14="http://schemas.microsoft.com/office/powerpoint/2010/main" val="2054628491"/>
              </p:ext>
            </p:extLst>
          </p:nvPr>
        </p:nvGraphicFramePr>
        <p:xfrm>
          <a:off x="595423" y="3121660"/>
          <a:ext cx="6096000" cy="2595880"/>
        </p:xfrm>
        <a:graphic>
          <a:graphicData uri="http://schemas.openxmlformats.org/drawingml/2006/table">
            <a:tbl>
              <a:tblPr firstRow="1" bandRow="1">
                <a:tableStyleId>{F5AB1C69-6EDB-4FF4-983F-18BD219EF322}</a:tableStyleId>
              </a:tblPr>
              <a:tblGrid>
                <a:gridCol w="304800">
                  <a:extLst>
                    <a:ext uri="{9D8B030D-6E8A-4147-A177-3AD203B41FA5}">
                      <a16:colId xmlns:a16="http://schemas.microsoft.com/office/drawing/2014/main" val="246475688"/>
                    </a:ext>
                  </a:extLst>
                </a:gridCol>
                <a:gridCol w="304800">
                  <a:extLst>
                    <a:ext uri="{9D8B030D-6E8A-4147-A177-3AD203B41FA5}">
                      <a16:colId xmlns:a16="http://schemas.microsoft.com/office/drawing/2014/main" val="4090073786"/>
                    </a:ext>
                  </a:extLst>
                </a:gridCol>
                <a:gridCol w="304800">
                  <a:extLst>
                    <a:ext uri="{9D8B030D-6E8A-4147-A177-3AD203B41FA5}">
                      <a16:colId xmlns:a16="http://schemas.microsoft.com/office/drawing/2014/main" val="1175515376"/>
                    </a:ext>
                  </a:extLst>
                </a:gridCol>
                <a:gridCol w="304800">
                  <a:extLst>
                    <a:ext uri="{9D8B030D-6E8A-4147-A177-3AD203B41FA5}">
                      <a16:colId xmlns:a16="http://schemas.microsoft.com/office/drawing/2014/main" val="2292823055"/>
                    </a:ext>
                  </a:extLst>
                </a:gridCol>
                <a:gridCol w="304800">
                  <a:extLst>
                    <a:ext uri="{9D8B030D-6E8A-4147-A177-3AD203B41FA5}">
                      <a16:colId xmlns:a16="http://schemas.microsoft.com/office/drawing/2014/main" val="2407842156"/>
                    </a:ext>
                  </a:extLst>
                </a:gridCol>
                <a:gridCol w="304800">
                  <a:extLst>
                    <a:ext uri="{9D8B030D-6E8A-4147-A177-3AD203B41FA5}">
                      <a16:colId xmlns:a16="http://schemas.microsoft.com/office/drawing/2014/main" val="2421681333"/>
                    </a:ext>
                  </a:extLst>
                </a:gridCol>
                <a:gridCol w="304800">
                  <a:extLst>
                    <a:ext uri="{9D8B030D-6E8A-4147-A177-3AD203B41FA5}">
                      <a16:colId xmlns:a16="http://schemas.microsoft.com/office/drawing/2014/main" val="1214430994"/>
                    </a:ext>
                  </a:extLst>
                </a:gridCol>
                <a:gridCol w="304800">
                  <a:extLst>
                    <a:ext uri="{9D8B030D-6E8A-4147-A177-3AD203B41FA5}">
                      <a16:colId xmlns:a16="http://schemas.microsoft.com/office/drawing/2014/main" val="3127188414"/>
                    </a:ext>
                  </a:extLst>
                </a:gridCol>
                <a:gridCol w="304800">
                  <a:extLst>
                    <a:ext uri="{9D8B030D-6E8A-4147-A177-3AD203B41FA5}">
                      <a16:colId xmlns:a16="http://schemas.microsoft.com/office/drawing/2014/main" val="4196880863"/>
                    </a:ext>
                  </a:extLst>
                </a:gridCol>
                <a:gridCol w="304800">
                  <a:extLst>
                    <a:ext uri="{9D8B030D-6E8A-4147-A177-3AD203B41FA5}">
                      <a16:colId xmlns:a16="http://schemas.microsoft.com/office/drawing/2014/main" val="1761046657"/>
                    </a:ext>
                  </a:extLst>
                </a:gridCol>
                <a:gridCol w="304800">
                  <a:extLst>
                    <a:ext uri="{9D8B030D-6E8A-4147-A177-3AD203B41FA5}">
                      <a16:colId xmlns:a16="http://schemas.microsoft.com/office/drawing/2014/main" val="1122595732"/>
                    </a:ext>
                  </a:extLst>
                </a:gridCol>
                <a:gridCol w="304800">
                  <a:extLst>
                    <a:ext uri="{9D8B030D-6E8A-4147-A177-3AD203B41FA5}">
                      <a16:colId xmlns:a16="http://schemas.microsoft.com/office/drawing/2014/main" val="2626733913"/>
                    </a:ext>
                  </a:extLst>
                </a:gridCol>
                <a:gridCol w="304800">
                  <a:extLst>
                    <a:ext uri="{9D8B030D-6E8A-4147-A177-3AD203B41FA5}">
                      <a16:colId xmlns:a16="http://schemas.microsoft.com/office/drawing/2014/main" val="3143368575"/>
                    </a:ext>
                  </a:extLst>
                </a:gridCol>
                <a:gridCol w="304800">
                  <a:extLst>
                    <a:ext uri="{9D8B030D-6E8A-4147-A177-3AD203B41FA5}">
                      <a16:colId xmlns:a16="http://schemas.microsoft.com/office/drawing/2014/main" val="3337093634"/>
                    </a:ext>
                  </a:extLst>
                </a:gridCol>
                <a:gridCol w="304800">
                  <a:extLst>
                    <a:ext uri="{9D8B030D-6E8A-4147-A177-3AD203B41FA5}">
                      <a16:colId xmlns:a16="http://schemas.microsoft.com/office/drawing/2014/main" val="4171654192"/>
                    </a:ext>
                  </a:extLst>
                </a:gridCol>
                <a:gridCol w="304800">
                  <a:extLst>
                    <a:ext uri="{9D8B030D-6E8A-4147-A177-3AD203B41FA5}">
                      <a16:colId xmlns:a16="http://schemas.microsoft.com/office/drawing/2014/main" val="1894337165"/>
                    </a:ext>
                  </a:extLst>
                </a:gridCol>
                <a:gridCol w="304800">
                  <a:extLst>
                    <a:ext uri="{9D8B030D-6E8A-4147-A177-3AD203B41FA5}">
                      <a16:colId xmlns:a16="http://schemas.microsoft.com/office/drawing/2014/main" val="3535066367"/>
                    </a:ext>
                  </a:extLst>
                </a:gridCol>
                <a:gridCol w="304800">
                  <a:extLst>
                    <a:ext uri="{9D8B030D-6E8A-4147-A177-3AD203B41FA5}">
                      <a16:colId xmlns:a16="http://schemas.microsoft.com/office/drawing/2014/main" val="100942667"/>
                    </a:ext>
                  </a:extLst>
                </a:gridCol>
                <a:gridCol w="304800">
                  <a:extLst>
                    <a:ext uri="{9D8B030D-6E8A-4147-A177-3AD203B41FA5}">
                      <a16:colId xmlns:a16="http://schemas.microsoft.com/office/drawing/2014/main" val="3217819492"/>
                    </a:ext>
                  </a:extLst>
                </a:gridCol>
                <a:gridCol w="304800">
                  <a:extLst>
                    <a:ext uri="{9D8B030D-6E8A-4147-A177-3AD203B41FA5}">
                      <a16:colId xmlns:a16="http://schemas.microsoft.com/office/drawing/2014/main" val="151844043"/>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410534915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19310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18058005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215742356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3898340120"/>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E571"/>
                    </a:solidFill>
                  </a:tcPr>
                </a:tc>
                <a:extLst>
                  <a:ext uri="{0D108BD9-81ED-4DB2-BD59-A6C34878D82A}">
                    <a16:rowId xmlns:a16="http://schemas.microsoft.com/office/drawing/2014/main" val="239833891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6254321"/>
                  </a:ext>
                </a:extLst>
              </a:tr>
            </a:tbl>
          </a:graphicData>
        </a:graphic>
      </p:graphicFrame>
    </p:spTree>
    <p:extLst>
      <p:ext uri="{BB962C8B-B14F-4D97-AF65-F5344CB8AC3E}">
        <p14:creationId xmlns:p14="http://schemas.microsoft.com/office/powerpoint/2010/main" val="2320615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5367-C2D1-21CE-AA85-21A700D00260}"/>
              </a:ext>
            </a:extLst>
          </p:cNvPr>
          <p:cNvSpPr>
            <a:spLocks noGrp="1"/>
          </p:cNvSpPr>
          <p:nvPr>
            <p:ph type="title"/>
          </p:nvPr>
        </p:nvSpPr>
        <p:spPr/>
        <p:txBody>
          <a:bodyPr/>
          <a:lstStyle/>
          <a:p>
            <a:r>
              <a:rPr lang="fa-IR" dirty="0"/>
              <a:t>نمایش چند جمله ای ها</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57F402-FEBD-9898-3243-DE10019763D9}"/>
                  </a:ext>
                </a:extLst>
              </p:cNvPr>
              <p:cNvSpPr>
                <a:spLocks noGrp="1"/>
              </p:cNvSpPr>
              <p:nvPr>
                <p:ph idx="1"/>
              </p:nvPr>
            </p:nvSpPr>
            <p:spPr/>
            <p:txBody>
              <a:bodyPr/>
              <a:lstStyle/>
              <a:p>
                <a:pPr algn="r" rtl="1"/>
                <a:r>
                  <a:rPr lang="fa-IR" dirty="0"/>
                  <a:t>برای نمایش چند جمله ای یک متغییره، </a:t>
                </a:r>
                <a14:m>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oMath>
                </a14:m>
                <a:r>
                  <a:rPr lang="fa-IR" dirty="0"/>
                  <a:t> میتوان بسادگی ، ضرایب را در یک ارایه یک بعدی ذخیره کرد. مثال: </a:t>
                </a:r>
              </a:p>
              <a:p>
                <a:pPr algn="r" rtl="1"/>
                <a:endParaRPr lang="en-US" dirty="0"/>
              </a:p>
            </p:txBody>
          </p:sp>
        </mc:Choice>
        <mc:Fallback>
          <p:sp>
            <p:nvSpPr>
              <p:cNvPr id="3" name="Content Placeholder 2">
                <a:extLst>
                  <a:ext uri="{FF2B5EF4-FFF2-40B4-BE49-F238E27FC236}">
                    <a16:creationId xmlns:a16="http://schemas.microsoft.com/office/drawing/2014/main" id="{BE57F402-FEBD-9898-3243-DE10019763D9}"/>
                  </a:ext>
                </a:extLst>
              </p:cNvPr>
              <p:cNvSpPr>
                <a:spLocks noGrp="1" noRot="1" noChangeAspect="1" noMove="1" noResize="1" noEditPoints="1" noAdjustHandles="1" noChangeArrowheads="1" noChangeShapeType="1" noTextEdit="1"/>
              </p:cNvSpPr>
              <p:nvPr>
                <p:ph idx="1"/>
              </p:nvPr>
            </p:nvSpPr>
            <p:spPr>
              <a:blipFill>
                <a:blip r:embed="rId2"/>
                <a:stretch>
                  <a:fillRect l="-776"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AD55DBF-5EDD-6AB5-F20C-9E69FD8A8DC1}"/>
              </a:ext>
            </a:extLst>
          </p:cNvPr>
          <p:cNvSpPr>
            <a:spLocks noGrp="1"/>
          </p:cNvSpPr>
          <p:nvPr>
            <p:ph type="sldNum" sz="quarter" idx="10"/>
          </p:nvPr>
        </p:nvSpPr>
        <p:spPr/>
        <p:txBody>
          <a:bodyPr/>
          <a:lstStyle/>
          <a:p>
            <a:fld id="{BB936EA6-75EA-BC43-847D-098704264B3C}" type="slidenum">
              <a:rPr lang="en-US" smtClean="0"/>
              <a:pPr/>
              <a:t>31</a:t>
            </a:fld>
            <a:endParaRPr lang="en-US" sz="140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46770E3-8409-B379-7824-541CE7AEA728}"/>
                  </a:ext>
                </a:extLst>
              </p:cNvPr>
              <p:cNvSpPr txBox="1"/>
              <p:nvPr/>
            </p:nvSpPr>
            <p:spPr>
              <a:xfrm>
                <a:off x="728330" y="2438400"/>
                <a:ext cx="27977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p:txBody>
          </p:sp>
        </mc:Choice>
        <mc:Fallback>
          <p:sp>
            <p:nvSpPr>
              <p:cNvPr id="5" name="TextBox 4">
                <a:extLst>
                  <a:ext uri="{FF2B5EF4-FFF2-40B4-BE49-F238E27FC236}">
                    <a16:creationId xmlns:a16="http://schemas.microsoft.com/office/drawing/2014/main" id="{346770E3-8409-B379-7824-541CE7AEA728}"/>
                  </a:ext>
                </a:extLst>
              </p:cNvPr>
              <p:cNvSpPr txBox="1">
                <a:spLocks noRot="1" noChangeAspect="1" noMove="1" noResize="1" noEditPoints="1" noAdjustHandles="1" noChangeArrowheads="1" noChangeShapeType="1" noTextEdit="1"/>
              </p:cNvSpPr>
              <p:nvPr/>
            </p:nvSpPr>
            <p:spPr>
              <a:xfrm>
                <a:off x="728330" y="2438400"/>
                <a:ext cx="2797754" cy="276999"/>
              </a:xfrm>
              <a:prstGeom prst="rect">
                <a:avLst/>
              </a:prstGeom>
              <a:blipFill>
                <a:blip r:embed="rId3"/>
                <a:stretch>
                  <a:fillRect l="-1089" t="-2222" r="-1307" b="-11111"/>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AFE6227-C697-CDC1-AB3C-F6B37E4CE390}"/>
              </a:ext>
            </a:extLst>
          </p:cNvPr>
          <p:cNvSpPr/>
          <p:nvPr/>
        </p:nvSpPr>
        <p:spPr bwMode="auto">
          <a:xfrm>
            <a:off x="3733800" y="2438400"/>
            <a:ext cx="533400" cy="276999"/>
          </a:xfrm>
          <a:prstGeom prst="rightArrow">
            <a:avLst/>
          </a:prstGeom>
          <a:no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1" i="0" u="none" strike="noStrike" normalizeH="0" baseline="0">
              <a:ln w="22225">
                <a:solidFill>
                  <a:schemeClr val="accent2"/>
                </a:solidFill>
                <a:prstDash val="solid"/>
              </a:ln>
              <a:solidFill>
                <a:schemeClr val="accent2">
                  <a:lumMod val="40000"/>
                  <a:lumOff val="60000"/>
                </a:schemeClr>
              </a:solidFill>
              <a:latin typeface="Comic Sans MS" charset="0"/>
            </a:endParaRP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F111D794-256C-6E5E-6D1C-F1813ACFDAC9}"/>
                  </a:ext>
                </a:extLst>
              </p:cNvPr>
              <p:cNvGraphicFramePr>
                <a:graphicFrameLocks noGrp="1"/>
              </p:cNvGraphicFramePr>
              <p:nvPr>
                <p:extLst>
                  <p:ext uri="{D42A27DB-BD31-4B8C-83A1-F6EECF244321}">
                    <p14:modId xmlns:p14="http://schemas.microsoft.com/office/powerpoint/2010/main" val="3091193102"/>
                  </p:ext>
                </p:extLst>
              </p:nvPr>
            </p:nvGraphicFramePr>
            <p:xfrm>
              <a:off x="2127207" y="3598235"/>
              <a:ext cx="6096000" cy="74168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548403402"/>
                        </a:ext>
                      </a:extLst>
                    </a:gridCol>
                    <a:gridCol w="1219200">
                      <a:extLst>
                        <a:ext uri="{9D8B030D-6E8A-4147-A177-3AD203B41FA5}">
                          <a16:colId xmlns:a16="http://schemas.microsoft.com/office/drawing/2014/main" val="1663156665"/>
                        </a:ext>
                      </a:extLst>
                    </a:gridCol>
                    <a:gridCol w="1219200">
                      <a:extLst>
                        <a:ext uri="{9D8B030D-6E8A-4147-A177-3AD203B41FA5}">
                          <a16:colId xmlns:a16="http://schemas.microsoft.com/office/drawing/2014/main" val="3027956537"/>
                        </a:ext>
                      </a:extLst>
                    </a:gridCol>
                    <a:gridCol w="1219200">
                      <a:extLst>
                        <a:ext uri="{9D8B030D-6E8A-4147-A177-3AD203B41FA5}">
                          <a16:colId xmlns:a16="http://schemas.microsoft.com/office/drawing/2014/main" val="1620751908"/>
                        </a:ext>
                      </a:extLst>
                    </a:gridCol>
                    <a:gridCol w="1219200">
                      <a:extLst>
                        <a:ext uri="{9D8B030D-6E8A-4147-A177-3AD203B41FA5}">
                          <a16:colId xmlns:a16="http://schemas.microsoft.com/office/drawing/2014/main" val="4026941956"/>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dirty="0" smtClean="0"/>
                                  <m:t>4</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m:t>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m:t>2</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m:t>1</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m:t>0</m:t>
                                </m:r>
                              </m:oMath>
                            </m:oMathPara>
                          </a14:m>
                          <a:endParaRPr lang="en-US" dirty="0"/>
                        </a:p>
                      </a:txBody>
                      <a:tcPr/>
                    </a:tc>
                    <a:extLst>
                      <a:ext uri="{0D108BD9-81ED-4DB2-BD59-A6C34878D82A}">
                        <a16:rowId xmlns:a16="http://schemas.microsoft.com/office/drawing/2014/main" val="2751428738"/>
                      </a:ext>
                    </a:extLst>
                  </a:tr>
                  <a:tr h="370840">
                    <a:tc>
                      <a:txBody>
                        <a:bodyPr/>
                        <a:lstStyle/>
                        <a:p>
                          <a:pPr algn="ctr"/>
                          <a14:m>
                            <m:oMathPara xmlns:m="http://schemas.openxmlformats.org/officeDocument/2006/math">
                              <m:oMathParaPr>
                                <m:jc m:val="centerGroup"/>
                              </m:oMathParaPr>
                              <m:oMath xmlns:m="http://schemas.openxmlformats.org/officeDocument/2006/math">
                                <m:r>
                                  <a:rPr lang="en-US" dirty="0" smtClean="0"/>
                                  <m:t>5</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m:t>0</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m:t>3</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m:t>−</m:t>
                                </m:r>
                                <m:r>
                                  <a:rPr lang="en-US" dirty="0" smtClean="0"/>
                                  <m:t>7</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dirty="0" smtClean="0"/>
                                  <m:t>4</m:t>
                                </m:r>
                              </m:oMath>
                            </m:oMathPara>
                          </a14:m>
                          <a:endParaRPr lang="en-US" dirty="0"/>
                        </a:p>
                      </a:txBody>
                      <a:tcPr/>
                    </a:tc>
                    <a:extLst>
                      <a:ext uri="{0D108BD9-81ED-4DB2-BD59-A6C34878D82A}">
                        <a16:rowId xmlns:a16="http://schemas.microsoft.com/office/drawing/2014/main" val="3840328603"/>
                      </a:ext>
                    </a:extLst>
                  </a:tr>
                </a:tbl>
              </a:graphicData>
            </a:graphic>
          </p:graphicFrame>
        </mc:Choice>
        <mc:Fallback>
          <p:graphicFrame>
            <p:nvGraphicFramePr>
              <p:cNvPr id="7" name="Table 6">
                <a:extLst>
                  <a:ext uri="{FF2B5EF4-FFF2-40B4-BE49-F238E27FC236}">
                    <a16:creationId xmlns:a16="http://schemas.microsoft.com/office/drawing/2014/main" id="{F111D794-256C-6E5E-6D1C-F1813ACFDAC9}"/>
                  </a:ext>
                </a:extLst>
              </p:cNvPr>
              <p:cNvGraphicFramePr>
                <a:graphicFrameLocks noGrp="1"/>
              </p:cNvGraphicFramePr>
              <p:nvPr>
                <p:extLst>
                  <p:ext uri="{D42A27DB-BD31-4B8C-83A1-F6EECF244321}">
                    <p14:modId xmlns:p14="http://schemas.microsoft.com/office/powerpoint/2010/main" val="3091193102"/>
                  </p:ext>
                </p:extLst>
              </p:nvPr>
            </p:nvGraphicFramePr>
            <p:xfrm>
              <a:off x="2127207" y="3598235"/>
              <a:ext cx="6096000" cy="741680"/>
            </p:xfrm>
            <a:graphic>
              <a:graphicData uri="http://schemas.openxmlformats.org/drawingml/2006/table">
                <a:tbl>
                  <a:tblPr firstRow="1" bandRow="1">
                    <a:tableStyleId>{073A0DAA-6AF3-43AB-8588-CEC1D06C72B9}</a:tableStyleId>
                  </a:tblPr>
                  <a:tblGrid>
                    <a:gridCol w="1219200">
                      <a:extLst>
                        <a:ext uri="{9D8B030D-6E8A-4147-A177-3AD203B41FA5}">
                          <a16:colId xmlns:a16="http://schemas.microsoft.com/office/drawing/2014/main" val="3548403402"/>
                        </a:ext>
                      </a:extLst>
                    </a:gridCol>
                    <a:gridCol w="1219200">
                      <a:extLst>
                        <a:ext uri="{9D8B030D-6E8A-4147-A177-3AD203B41FA5}">
                          <a16:colId xmlns:a16="http://schemas.microsoft.com/office/drawing/2014/main" val="1663156665"/>
                        </a:ext>
                      </a:extLst>
                    </a:gridCol>
                    <a:gridCol w="1219200">
                      <a:extLst>
                        <a:ext uri="{9D8B030D-6E8A-4147-A177-3AD203B41FA5}">
                          <a16:colId xmlns:a16="http://schemas.microsoft.com/office/drawing/2014/main" val="3027956537"/>
                        </a:ext>
                      </a:extLst>
                    </a:gridCol>
                    <a:gridCol w="1219200">
                      <a:extLst>
                        <a:ext uri="{9D8B030D-6E8A-4147-A177-3AD203B41FA5}">
                          <a16:colId xmlns:a16="http://schemas.microsoft.com/office/drawing/2014/main" val="1620751908"/>
                        </a:ext>
                      </a:extLst>
                    </a:gridCol>
                    <a:gridCol w="1219200">
                      <a:extLst>
                        <a:ext uri="{9D8B030D-6E8A-4147-A177-3AD203B41FA5}">
                          <a16:colId xmlns:a16="http://schemas.microsoft.com/office/drawing/2014/main" val="4026941956"/>
                        </a:ext>
                      </a:extLst>
                    </a:gridCol>
                  </a:tblGrid>
                  <a:tr h="370840">
                    <a:tc>
                      <a:txBody>
                        <a:bodyPr/>
                        <a:lstStyle/>
                        <a:p>
                          <a:endParaRPr lang="en-US"/>
                        </a:p>
                      </a:txBody>
                      <a:tcPr>
                        <a:blipFill>
                          <a:blip r:embed="rId4"/>
                          <a:stretch>
                            <a:fillRect l="-500" t="-1639" r="-403000" b="-104918"/>
                          </a:stretch>
                        </a:blipFill>
                      </a:tcPr>
                    </a:tc>
                    <a:tc>
                      <a:txBody>
                        <a:bodyPr/>
                        <a:lstStyle/>
                        <a:p>
                          <a:endParaRPr lang="en-US"/>
                        </a:p>
                      </a:txBody>
                      <a:tcPr>
                        <a:blipFill>
                          <a:blip r:embed="rId4"/>
                          <a:stretch>
                            <a:fillRect l="-100500" t="-1639" r="-303000" b="-104918"/>
                          </a:stretch>
                        </a:blipFill>
                      </a:tcPr>
                    </a:tc>
                    <a:tc>
                      <a:txBody>
                        <a:bodyPr/>
                        <a:lstStyle/>
                        <a:p>
                          <a:endParaRPr lang="en-US"/>
                        </a:p>
                      </a:txBody>
                      <a:tcPr>
                        <a:blipFill>
                          <a:blip r:embed="rId4"/>
                          <a:stretch>
                            <a:fillRect l="-199502" t="-1639" r="-201493" b="-104918"/>
                          </a:stretch>
                        </a:blipFill>
                      </a:tcPr>
                    </a:tc>
                    <a:tc>
                      <a:txBody>
                        <a:bodyPr/>
                        <a:lstStyle/>
                        <a:p>
                          <a:endParaRPr lang="en-US"/>
                        </a:p>
                      </a:txBody>
                      <a:tcPr>
                        <a:blipFill>
                          <a:blip r:embed="rId4"/>
                          <a:stretch>
                            <a:fillRect l="-301000" t="-1639" r="-102500" b="-104918"/>
                          </a:stretch>
                        </a:blipFill>
                      </a:tcPr>
                    </a:tc>
                    <a:tc>
                      <a:txBody>
                        <a:bodyPr/>
                        <a:lstStyle/>
                        <a:p>
                          <a:endParaRPr lang="en-US"/>
                        </a:p>
                      </a:txBody>
                      <a:tcPr>
                        <a:blipFill>
                          <a:blip r:embed="rId4"/>
                          <a:stretch>
                            <a:fillRect l="-401000" t="-1639" r="-2500" b="-104918"/>
                          </a:stretch>
                        </a:blipFill>
                      </a:tcPr>
                    </a:tc>
                    <a:extLst>
                      <a:ext uri="{0D108BD9-81ED-4DB2-BD59-A6C34878D82A}">
                        <a16:rowId xmlns:a16="http://schemas.microsoft.com/office/drawing/2014/main" val="2751428738"/>
                      </a:ext>
                    </a:extLst>
                  </a:tr>
                  <a:tr h="370840">
                    <a:tc>
                      <a:txBody>
                        <a:bodyPr/>
                        <a:lstStyle/>
                        <a:p>
                          <a:endParaRPr lang="en-US"/>
                        </a:p>
                      </a:txBody>
                      <a:tcPr>
                        <a:blipFill>
                          <a:blip r:embed="rId4"/>
                          <a:stretch>
                            <a:fillRect l="-500" t="-101639" r="-403000" b="-4918"/>
                          </a:stretch>
                        </a:blipFill>
                      </a:tcPr>
                    </a:tc>
                    <a:tc>
                      <a:txBody>
                        <a:bodyPr/>
                        <a:lstStyle/>
                        <a:p>
                          <a:endParaRPr lang="en-US"/>
                        </a:p>
                      </a:txBody>
                      <a:tcPr>
                        <a:blipFill>
                          <a:blip r:embed="rId4"/>
                          <a:stretch>
                            <a:fillRect l="-100500" t="-101639" r="-303000" b="-4918"/>
                          </a:stretch>
                        </a:blipFill>
                      </a:tcPr>
                    </a:tc>
                    <a:tc>
                      <a:txBody>
                        <a:bodyPr/>
                        <a:lstStyle/>
                        <a:p>
                          <a:endParaRPr lang="en-US"/>
                        </a:p>
                      </a:txBody>
                      <a:tcPr>
                        <a:blipFill>
                          <a:blip r:embed="rId4"/>
                          <a:stretch>
                            <a:fillRect l="-199502" t="-101639" r="-201493" b="-4918"/>
                          </a:stretch>
                        </a:blipFill>
                      </a:tcPr>
                    </a:tc>
                    <a:tc>
                      <a:txBody>
                        <a:bodyPr/>
                        <a:lstStyle/>
                        <a:p>
                          <a:endParaRPr lang="en-US"/>
                        </a:p>
                      </a:txBody>
                      <a:tcPr>
                        <a:blipFill>
                          <a:blip r:embed="rId4"/>
                          <a:stretch>
                            <a:fillRect l="-301000" t="-101639" r="-102500" b="-4918"/>
                          </a:stretch>
                        </a:blipFill>
                      </a:tcPr>
                    </a:tc>
                    <a:tc>
                      <a:txBody>
                        <a:bodyPr/>
                        <a:lstStyle/>
                        <a:p>
                          <a:endParaRPr lang="en-US"/>
                        </a:p>
                      </a:txBody>
                      <a:tcPr>
                        <a:blipFill>
                          <a:blip r:embed="rId4"/>
                          <a:stretch>
                            <a:fillRect l="-401000" t="-101639" r="-2500" b="-4918"/>
                          </a:stretch>
                        </a:blipFill>
                      </a:tcPr>
                    </a:tc>
                    <a:extLst>
                      <a:ext uri="{0D108BD9-81ED-4DB2-BD59-A6C34878D82A}">
                        <a16:rowId xmlns:a16="http://schemas.microsoft.com/office/drawing/2014/main" val="3840328603"/>
                      </a:ext>
                    </a:extLst>
                  </a:tr>
                </a:tbl>
              </a:graphicData>
            </a:graphic>
          </p:graphicFrame>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847E3E1-9524-F570-B524-1A791230401A}"/>
                  </a:ext>
                </a:extLst>
              </p:cNvPr>
              <p:cNvSpPr txBox="1"/>
              <p:nvPr/>
            </p:nvSpPr>
            <p:spPr>
              <a:xfrm>
                <a:off x="728330" y="4970561"/>
                <a:ext cx="2454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p:txBody>
          </p:sp>
        </mc:Choice>
        <mc:Fallback>
          <p:sp>
            <p:nvSpPr>
              <p:cNvPr id="8" name="TextBox 7">
                <a:extLst>
                  <a:ext uri="{FF2B5EF4-FFF2-40B4-BE49-F238E27FC236}">
                    <a16:creationId xmlns:a16="http://schemas.microsoft.com/office/drawing/2014/main" id="{3847E3E1-9524-F570-B524-1A791230401A}"/>
                  </a:ext>
                </a:extLst>
              </p:cNvPr>
              <p:cNvSpPr txBox="1">
                <a:spLocks noRot="1" noChangeAspect="1" noMove="1" noResize="1" noEditPoints="1" noAdjustHandles="1" noChangeArrowheads="1" noChangeShapeType="1" noTextEdit="1"/>
              </p:cNvSpPr>
              <p:nvPr/>
            </p:nvSpPr>
            <p:spPr>
              <a:xfrm>
                <a:off x="728330" y="4970561"/>
                <a:ext cx="2454005" cy="276999"/>
              </a:xfrm>
              <a:prstGeom prst="rect">
                <a:avLst/>
              </a:prstGeom>
              <a:blipFill>
                <a:blip r:embed="rId5"/>
                <a:stretch>
                  <a:fillRect l="-1489" t="-2174" r="-1489" b="-8696"/>
                </a:stretch>
              </a:blipFill>
            </p:spPr>
            <p:txBody>
              <a:bodyPr/>
              <a:lstStyle/>
              <a:p>
                <a:r>
                  <a:rPr lang="en-US">
                    <a:noFill/>
                  </a:rPr>
                  <a:t> </a:t>
                </a:r>
              </a:p>
            </p:txBody>
          </p:sp>
        </mc:Fallback>
      </mc:AlternateContent>
      <p:sp>
        <p:nvSpPr>
          <p:cNvPr id="9" name="Arrow: Right 8">
            <a:extLst>
              <a:ext uri="{FF2B5EF4-FFF2-40B4-BE49-F238E27FC236}">
                <a16:creationId xmlns:a16="http://schemas.microsoft.com/office/drawing/2014/main" id="{A1ADA8F2-BD4C-8E8E-E8D0-C33713BA7C61}"/>
              </a:ext>
            </a:extLst>
          </p:cNvPr>
          <p:cNvSpPr/>
          <p:nvPr/>
        </p:nvSpPr>
        <p:spPr bwMode="auto">
          <a:xfrm>
            <a:off x="3527856" y="4920942"/>
            <a:ext cx="533400" cy="276999"/>
          </a:xfrm>
          <a:prstGeom prst="rightArrow">
            <a:avLst/>
          </a:prstGeom>
          <a:noFill/>
          <a:ln w="15875" cap="flat" cmpd="sng" algn="ctr">
            <a:solidFill>
              <a:schemeClr val="tx1"/>
            </a:solidFill>
            <a:prstDash val="solid"/>
            <a:round/>
            <a:headEnd type="oval" w="med" len="med"/>
            <a:tailEnd type="triangl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1" i="0" u="none" strike="noStrike" normalizeH="0" baseline="0">
              <a:ln w="22225">
                <a:solidFill>
                  <a:schemeClr val="accent2"/>
                </a:solidFill>
                <a:prstDash val="solid"/>
              </a:ln>
              <a:solidFill>
                <a:schemeClr val="accent2">
                  <a:lumMod val="40000"/>
                  <a:lumOff val="60000"/>
                </a:schemeClr>
              </a:solidFill>
              <a:latin typeface="Comic Sans MS" charset="0"/>
            </a:endParaRPr>
          </a:p>
        </p:txBody>
      </p:sp>
      <p:sp>
        <p:nvSpPr>
          <p:cNvPr id="10" name="TextBox 9">
            <a:extLst>
              <a:ext uri="{FF2B5EF4-FFF2-40B4-BE49-F238E27FC236}">
                <a16:creationId xmlns:a16="http://schemas.microsoft.com/office/drawing/2014/main" id="{169A01AE-D8AC-518B-32E7-49DA9AFE8755}"/>
              </a:ext>
            </a:extLst>
          </p:cNvPr>
          <p:cNvSpPr txBox="1"/>
          <p:nvPr/>
        </p:nvSpPr>
        <p:spPr>
          <a:xfrm>
            <a:off x="4491370" y="4747482"/>
            <a:ext cx="417102" cy="584775"/>
          </a:xfrm>
          <a:prstGeom prst="rect">
            <a:avLst/>
          </a:prstGeom>
          <a:noFill/>
        </p:spPr>
        <p:txBody>
          <a:bodyPr wrap="none" rtlCol="0">
            <a:spAutoFit/>
          </a:bodyPr>
          <a:lstStyle/>
          <a:p>
            <a:r>
              <a:rPr lang="en-US" sz="3200" b="1" dirty="0"/>
              <a:t>?</a:t>
            </a:r>
          </a:p>
        </p:txBody>
      </p:sp>
    </p:spTree>
    <p:extLst>
      <p:ext uri="{BB962C8B-B14F-4D97-AF65-F5344CB8AC3E}">
        <p14:creationId xmlns:p14="http://schemas.microsoft.com/office/powerpoint/2010/main" val="3347976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46BDD-A49E-BBBA-E6F4-B15C447D1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513BA-0F95-F275-D673-DDAEEBE2D900}"/>
              </a:ext>
            </a:extLst>
          </p:cNvPr>
          <p:cNvSpPr>
            <a:spLocks noGrp="1"/>
          </p:cNvSpPr>
          <p:nvPr>
            <p:ph type="title"/>
          </p:nvPr>
        </p:nvSpPr>
        <p:spPr/>
        <p:txBody>
          <a:bodyPr/>
          <a:lstStyle/>
          <a:p>
            <a:r>
              <a:rPr lang="fa-IR" dirty="0"/>
              <a:t>نمایش چند جمله ای ها</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5DE66C-4471-7F88-8C4B-739B6D9BD7D3}"/>
                  </a:ext>
                </a:extLst>
              </p:cNvPr>
              <p:cNvSpPr>
                <a:spLocks noGrp="1"/>
              </p:cNvSpPr>
              <p:nvPr>
                <p:ph idx="1"/>
              </p:nvPr>
            </p:nvSpPr>
            <p:spPr/>
            <p:txBody>
              <a:bodyPr/>
              <a:lstStyle/>
              <a:p>
                <a:pPr algn="r" rtl="1"/>
                <a:r>
                  <a:rPr lang="fa-IR" dirty="0"/>
                  <a:t>مشکل: در این روش احتمال دارد بسیاری از جملات توان </a:t>
                </a:r>
                <a:r>
                  <a:rPr lang="en-US" dirty="0"/>
                  <a:t>x</a:t>
                </a:r>
                <a:r>
                  <a:rPr lang="fa-IR" dirty="0"/>
                  <a:t>، وجود نداشته باشند. در نتیجه فضای زیادی از حافظه به هدر می رود. مثل نمایش چند جمله ای </a:t>
                </a:r>
                <a14:m>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4</m:t>
                    </m:r>
                  </m:oMath>
                </a14:m>
                <a:r>
                  <a:rPr lang="fa-IR" dirty="0"/>
                  <a:t> برای رفع این مشکل، میتوان از آرایه های دو بعدی استفاده کرد که یک سطر ان ضرایب و سطر دیگر، توان ها را نمایش میدهد.</a:t>
                </a:r>
              </a:p>
              <a:p>
                <a:pPr algn="r" rtl="1"/>
                <a:endParaRPr lang="en-US" dirty="0"/>
              </a:p>
            </p:txBody>
          </p:sp>
        </mc:Choice>
        <mc:Fallback>
          <p:sp>
            <p:nvSpPr>
              <p:cNvPr id="3" name="Content Placeholder 2">
                <a:extLst>
                  <a:ext uri="{FF2B5EF4-FFF2-40B4-BE49-F238E27FC236}">
                    <a16:creationId xmlns:a16="http://schemas.microsoft.com/office/drawing/2014/main" id="{F05DE66C-4471-7F88-8C4B-739B6D9BD7D3}"/>
                  </a:ext>
                </a:extLst>
              </p:cNvPr>
              <p:cNvSpPr>
                <a:spLocks noGrp="1" noRot="1" noChangeAspect="1" noMove="1" noResize="1" noEditPoints="1" noAdjustHandles="1" noChangeArrowheads="1" noChangeShapeType="1" noTextEdit="1"/>
              </p:cNvSpPr>
              <p:nvPr>
                <p:ph idx="1"/>
              </p:nvPr>
            </p:nvSpPr>
            <p:spPr>
              <a:blipFill>
                <a:blip r:embed="rId2"/>
                <a:stretch>
                  <a:fillRect l="-1320"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278F40-A902-6707-161B-F8C04750B9A7}"/>
              </a:ext>
            </a:extLst>
          </p:cNvPr>
          <p:cNvSpPr>
            <a:spLocks noGrp="1"/>
          </p:cNvSpPr>
          <p:nvPr>
            <p:ph type="sldNum" sz="quarter" idx="10"/>
          </p:nvPr>
        </p:nvSpPr>
        <p:spPr/>
        <p:txBody>
          <a:bodyPr/>
          <a:lstStyle/>
          <a:p>
            <a:fld id="{BB936EA6-75EA-BC43-847D-098704264B3C}" type="slidenum">
              <a:rPr lang="en-US" smtClean="0"/>
              <a:pPr/>
              <a:t>32</a:t>
            </a:fld>
            <a:endParaRPr lang="en-US" sz="140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CA1389-2BF9-8CC0-F693-3036E82597A7}"/>
                  </a:ext>
                </a:extLst>
              </p:cNvPr>
              <p:cNvSpPr txBox="1"/>
              <p:nvPr/>
            </p:nvSpPr>
            <p:spPr>
              <a:xfrm>
                <a:off x="728330" y="2438400"/>
                <a:ext cx="2454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100</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4</m:t>
                      </m:r>
                    </m:oMath>
                  </m:oMathPara>
                </a14:m>
                <a:endParaRPr lang="en-US" dirty="0"/>
              </a:p>
            </p:txBody>
          </p:sp>
        </mc:Choice>
        <mc:Fallback>
          <p:sp>
            <p:nvSpPr>
              <p:cNvPr id="5" name="TextBox 4">
                <a:extLst>
                  <a:ext uri="{FF2B5EF4-FFF2-40B4-BE49-F238E27FC236}">
                    <a16:creationId xmlns:a16="http://schemas.microsoft.com/office/drawing/2014/main" id="{89CA1389-2BF9-8CC0-F693-3036E82597A7}"/>
                  </a:ext>
                </a:extLst>
              </p:cNvPr>
              <p:cNvSpPr txBox="1">
                <a:spLocks noRot="1" noChangeAspect="1" noMove="1" noResize="1" noEditPoints="1" noAdjustHandles="1" noChangeArrowheads="1" noChangeShapeType="1" noTextEdit="1"/>
              </p:cNvSpPr>
              <p:nvPr/>
            </p:nvSpPr>
            <p:spPr>
              <a:xfrm>
                <a:off x="728330" y="2438400"/>
                <a:ext cx="2454005" cy="276999"/>
              </a:xfrm>
              <a:prstGeom prst="rect">
                <a:avLst/>
              </a:prstGeom>
              <a:blipFill>
                <a:blip r:embed="rId3"/>
                <a:stretch>
                  <a:fillRect l="-1489" t="-2222" r="-1489"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E41945FA-8B3E-C39D-A207-4C248DA8705D}"/>
                  </a:ext>
                </a:extLst>
              </p:cNvPr>
              <p:cNvGraphicFramePr>
                <a:graphicFrameLocks noGrp="1"/>
              </p:cNvGraphicFramePr>
              <p:nvPr>
                <p:extLst>
                  <p:ext uri="{D42A27DB-BD31-4B8C-83A1-F6EECF244321}">
                    <p14:modId xmlns:p14="http://schemas.microsoft.com/office/powerpoint/2010/main" val="947084766"/>
                  </p:ext>
                </p:extLst>
              </p:nvPr>
            </p:nvGraphicFramePr>
            <p:xfrm>
              <a:off x="1828800" y="3375581"/>
              <a:ext cx="6096000" cy="74168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255265218"/>
                        </a:ext>
                      </a:extLst>
                    </a:gridCol>
                    <a:gridCol w="1524000">
                      <a:extLst>
                        <a:ext uri="{9D8B030D-6E8A-4147-A177-3AD203B41FA5}">
                          <a16:colId xmlns:a16="http://schemas.microsoft.com/office/drawing/2014/main" val="1725123719"/>
                        </a:ext>
                      </a:extLst>
                    </a:gridCol>
                    <a:gridCol w="1524000">
                      <a:extLst>
                        <a:ext uri="{9D8B030D-6E8A-4147-A177-3AD203B41FA5}">
                          <a16:colId xmlns:a16="http://schemas.microsoft.com/office/drawing/2014/main" val="3720613926"/>
                        </a:ext>
                      </a:extLst>
                    </a:gridCol>
                    <a:gridCol w="1524000">
                      <a:extLst>
                        <a:ext uri="{9D8B030D-6E8A-4147-A177-3AD203B41FA5}">
                          <a16:colId xmlns:a16="http://schemas.microsoft.com/office/drawing/2014/main" val="1190166563"/>
                        </a:ext>
                      </a:extLst>
                    </a:gridCol>
                  </a:tblGrid>
                  <a:tr h="370840">
                    <a:tc>
                      <a:txBody>
                        <a:bodyPr/>
                        <a:lstStyle/>
                        <a:p>
                          <a:pPr algn="ctr"/>
                          <a:r>
                            <a:rPr lang="fa-IR" dirty="0">
                              <a:solidFill>
                                <a:schemeClr val="tx1"/>
                              </a:solidFill>
                              <a:cs typeface="B Nazanin" panose="00000400000000000000" pitchFamily="2" charset="-78"/>
                            </a:rPr>
                            <a:t>ضرایب</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5</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m:t>
                                </m:r>
                                <m:r>
                                  <a:rPr lang="fa-IR" i="1" dirty="0" smtClean="0">
                                    <a:solidFill>
                                      <a:schemeClr val="tx1"/>
                                    </a:solidFill>
                                    <a:latin typeface="Cambria Math" panose="02040503050406030204" pitchFamily="18" charset="0"/>
                                    <a:cs typeface="B Nazanin" panose="00000400000000000000" pitchFamily="2" charset="-78"/>
                                  </a:rPr>
                                  <m:t>2</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4</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832833"/>
                      </a:ext>
                    </a:extLst>
                  </a:tr>
                  <a:tr h="370840">
                    <a:tc>
                      <a:txBody>
                        <a:bodyPr/>
                        <a:lstStyle/>
                        <a:p>
                          <a:pPr algn="ctr"/>
                          <a:r>
                            <a:rPr lang="fa-IR" dirty="0">
                              <a:solidFill>
                                <a:schemeClr val="tx1"/>
                              </a:solidFill>
                              <a:cs typeface="B Nazanin" panose="00000400000000000000" pitchFamily="2" charset="-78"/>
                            </a:rPr>
                            <a:t>توان ها</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100</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2</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fa-IR" i="1" dirty="0" smtClean="0">
                                    <a:solidFill>
                                      <a:schemeClr val="tx1"/>
                                    </a:solidFill>
                                    <a:latin typeface="Cambria Math" panose="02040503050406030204" pitchFamily="18" charset="0"/>
                                    <a:cs typeface="B Nazanin" panose="00000400000000000000" pitchFamily="2" charset="-78"/>
                                  </a:rPr>
                                  <m:t>0</m:t>
                                </m:r>
                              </m:oMath>
                            </m:oMathPara>
                          </a14:m>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071154"/>
                      </a:ext>
                    </a:extLst>
                  </a:tr>
                </a:tbl>
              </a:graphicData>
            </a:graphic>
          </p:graphicFrame>
        </mc:Choice>
        <mc:Fallback>
          <p:graphicFrame>
            <p:nvGraphicFramePr>
              <p:cNvPr id="8" name="Table 7">
                <a:extLst>
                  <a:ext uri="{FF2B5EF4-FFF2-40B4-BE49-F238E27FC236}">
                    <a16:creationId xmlns:a16="http://schemas.microsoft.com/office/drawing/2014/main" id="{E41945FA-8B3E-C39D-A207-4C248DA8705D}"/>
                  </a:ext>
                </a:extLst>
              </p:cNvPr>
              <p:cNvGraphicFramePr>
                <a:graphicFrameLocks noGrp="1"/>
              </p:cNvGraphicFramePr>
              <p:nvPr>
                <p:extLst>
                  <p:ext uri="{D42A27DB-BD31-4B8C-83A1-F6EECF244321}">
                    <p14:modId xmlns:p14="http://schemas.microsoft.com/office/powerpoint/2010/main" val="947084766"/>
                  </p:ext>
                </p:extLst>
              </p:nvPr>
            </p:nvGraphicFramePr>
            <p:xfrm>
              <a:off x="1828800" y="3375581"/>
              <a:ext cx="6096000" cy="74168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255265218"/>
                        </a:ext>
                      </a:extLst>
                    </a:gridCol>
                    <a:gridCol w="1524000">
                      <a:extLst>
                        <a:ext uri="{9D8B030D-6E8A-4147-A177-3AD203B41FA5}">
                          <a16:colId xmlns:a16="http://schemas.microsoft.com/office/drawing/2014/main" val="1725123719"/>
                        </a:ext>
                      </a:extLst>
                    </a:gridCol>
                    <a:gridCol w="1524000">
                      <a:extLst>
                        <a:ext uri="{9D8B030D-6E8A-4147-A177-3AD203B41FA5}">
                          <a16:colId xmlns:a16="http://schemas.microsoft.com/office/drawing/2014/main" val="3720613926"/>
                        </a:ext>
                      </a:extLst>
                    </a:gridCol>
                    <a:gridCol w="1524000">
                      <a:extLst>
                        <a:ext uri="{9D8B030D-6E8A-4147-A177-3AD203B41FA5}">
                          <a16:colId xmlns:a16="http://schemas.microsoft.com/office/drawing/2014/main" val="1190166563"/>
                        </a:ext>
                      </a:extLst>
                    </a:gridCol>
                  </a:tblGrid>
                  <a:tr h="370840">
                    <a:tc>
                      <a:txBody>
                        <a:bodyPr/>
                        <a:lstStyle/>
                        <a:p>
                          <a:pPr algn="ctr"/>
                          <a:r>
                            <a:rPr lang="fa-IR" dirty="0">
                              <a:solidFill>
                                <a:schemeClr val="tx1"/>
                              </a:solidFill>
                              <a:cs typeface="B Nazanin" panose="00000400000000000000" pitchFamily="2" charset="-78"/>
                            </a:rPr>
                            <a:t>ضرایب</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800" t="-4839" r="-201200" b="-1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800" t="-4839" r="-101200" b="-1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800" t="-4839" r="-1200" b="-125806"/>
                          </a:stretch>
                        </a:blipFill>
                      </a:tcPr>
                    </a:tc>
                    <a:extLst>
                      <a:ext uri="{0D108BD9-81ED-4DB2-BD59-A6C34878D82A}">
                        <a16:rowId xmlns:a16="http://schemas.microsoft.com/office/drawing/2014/main" val="484832833"/>
                      </a:ext>
                    </a:extLst>
                  </a:tr>
                  <a:tr h="370840">
                    <a:tc>
                      <a:txBody>
                        <a:bodyPr/>
                        <a:lstStyle/>
                        <a:p>
                          <a:pPr algn="ctr"/>
                          <a:r>
                            <a:rPr lang="fa-IR" dirty="0">
                              <a:solidFill>
                                <a:schemeClr val="tx1"/>
                              </a:solidFill>
                              <a:cs typeface="B Nazanin" panose="00000400000000000000" pitchFamily="2" charset="-78"/>
                            </a:rPr>
                            <a:t>توان ها</a:t>
                          </a:r>
                          <a:endParaRPr lang="en-US"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800" t="-106557" r="-201200" b="-2786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800" t="-106557" r="-101200" b="-2786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800" t="-106557" r="-1200" b="-27869"/>
                          </a:stretch>
                        </a:blipFill>
                      </a:tcPr>
                    </a:tc>
                    <a:extLst>
                      <a:ext uri="{0D108BD9-81ED-4DB2-BD59-A6C34878D82A}">
                        <a16:rowId xmlns:a16="http://schemas.microsoft.com/office/drawing/2014/main" val="694071154"/>
                      </a:ext>
                    </a:extLst>
                  </a:tr>
                </a:tbl>
              </a:graphicData>
            </a:graphic>
          </p:graphicFrame>
        </mc:Fallback>
      </mc:AlternateContent>
    </p:spTree>
    <p:extLst>
      <p:ext uri="{BB962C8B-B14F-4D97-AF65-F5344CB8AC3E}">
        <p14:creationId xmlns:p14="http://schemas.microsoft.com/office/powerpoint/2010/main" val="3221182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F6D2-944C-9603-EFDE-477519F28C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4BD9F0-8A5C-6F71-B070-E2647ECA9DE1}"/>
              </a:ext>
            </a:extLst>
          </p:cNvPr>
          <p:cNvSpPr>
            <a:spLocks noGrp="1"/>
          </p:cNvSpPr>
          <p:nvPr>
            <p:ph idx="1"/>
          </p:nvPr>
        </p:nvSpPr>
        <p:spPr/>
        <p:txBody>
          <a:bodyPr/>
          <a:lstStyle/>
          <a:p>
            <a:pPr algn="r" rtl="1"/>
            <a:r>
              <a:rPr lang="fa-IR" dirty="0"/>
              <a:t>زمان جمع دو چند جمله ای یک متغییره که بر اساس توان </a:t>
            </a:r>
            <a:r>
              <a:rPr lang="en-US" dirty="0"/>
              <a:t>x</a:t>
            </a:r>
            <a:r>
              <a:rPr lang="fa-IR" dirty="0"/>
              <a:t> به صورت نزولی مرتب شده اند و یکی </a:t>
            </a:r>
            <a:r>
              <a:rPr lang="en-US" dirty="0"/>
              <a:t>m</a:t>
            </a:r>
            <a:r>
              <a:rPr lang="fa-IR" dirty="0"/>
              <a:t> جمله و دیگری </a:t>
            </a:r>
            <a:r>
              <a:rPr lang="en-US" dirty="0"/>
              <a:t>n</a:t>
            </a:r>
            <a:r>
              <a:rPr lang="fa-IR" dirty="0"/>
              <a:t> جمله دارد از چه مرتبه ای است؟</a:t>
            </a:r>
          </a:p>
          <a:p>
            <a:pPr algn="r" rtl="1"/>
            <a:endParaRPr lang="en-US" dirty="0"/>
          </a:p>
        </p:txBody>
      </p:sp>
      <p:sp>
        <p:nvSpPr>
          <p:cNvPr id="4" name="Slide Number Placeholder 3">
            <a:extLst>
              <a:ext uri="{FF2B5EF4-FFF2-40B4-BE49-F238E27FC236}">
                <a16:creationId xmlns:a16="http://schemas.microsoft.com/office/drawing/2014/main" id="{18F5B2CA-3916-C34E-1E64-9E5A44BB4C6C}"/>
              </a:ext>
            </a:extLst>
          </p:cNvPr>
          <p:cNvSpPr>
            <a:spLocks noGrp="1"/>
          </p:cNvSpPr>
          <p:nvPr>
            <p:ph type="sldNum" sz="quarter" idx="10"/>
          </p:nvPr>
        </p:nvSpPr>
        <p:spPr/>
        <p:txBody>
          <a:bodyPr/>
          <a:lstStyle/>
          <a:p>
            <a:fld id="{BB936EA6-75EA-BC43-847D-098704264B3C}" type="slidenum">
              <a:rPr lang="en-US" smtClean="0"/>
              <a:pPr/>
              <a:t>33</a:t>
            </a:fld>
            <a:endParaRPr lang="en-US" sz="140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78CE713F-8CA2-1B0C-A694-61573207DBB1}"/>
                  </a:ext>
                </a:extLst>
              </p:cNvPr>
              <p:cNvGraphicFramePr>
                <a:graphicFrameLocks noGrp="1"/>
              </p:cNvGraphicFramePr>
              <p:nvPr>
                <p:extLst>
                  <p:ext uri="{D42A27DB-BD31-4B8C-83A1-F6EECF244321}">
                    <p14:modId xmlns:p14="http://schemas.microsoft.com/office/powerpoint/2010/main" val="1884122032"/>
                  </p:ext>
                </p:extLst>
              </p:nvPr>
            </p:nvGraphicFramePr>
            <p:xfrm>
              <a:off x="609600" y="2514600"/>
              <a:ext cx="7848600" cy="370840"/>
            </p:xfrm>
            <a:graphic>
              <a:graphicData uri="http://schemas.openxmlformats.org/drawingml/2006/table">
                <a:tbl>
                  <a:tblPr firstRow="1" bandRow="1">
                    <a:tableStyleId>{F5AB1C69-6EDB-4FF4-983F-18BD219EF322}</a:tableStyleId>
                  </a:tblPr>
                  <a:tblGrid>
                    <a:gridCol w="1962150">
                      <a:extLst>
                        <a:ext uri="{9D8B030D-6E8A-4147-A177-3AD203B41FA5}">
                          <a16:colId xmlns:a16="http://schemas.microsoft.com/office/drawing/2014/main" val="1527036522"/>
                        </a:ext>
                      </a:extLst>
                    </a:gridCol>
                    <a:gridCol w="1962150">
                      <a:extLst>
                        <a:ext uri="{9D8B030D-6E8A-4147-A177-3AD203B41FA5}">
                          <a16:colId xmlns:a16="http://schemas.microsoft.com/office/drawing/2014/main" val="3764733396"/>
                        </a:ext>
                      </a:extLst>
                    </a:gridCol>
                    <a:gridCol w="1962150">
                      <a:extLst>
                        <a:ext uri="{9D8B030D-6E8A-4147-A177-3AD203B41FA5}">
                          <a16:colId xmlns:a16="http://schemas.microsoft.com/office/drawing/2014/main" val="548227143"/>
                        </a:ext>
                      </a:extLst>
                    </a:gridCol>
                    <a:gridCol w="1962150">
                      <a:extLst>
                        <a:ext uri="{9D8B030D-6E8A-4147-A177-3AD203B41FA5}">
                          <a16:colId xmlns:a16="http://schemas.microsoft.com/office/drawing/2014/main" val="348817351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r>
                                  <a:rPr lang="en-US" i="1" dirty="0" smtClean="0">
                                    <a:solidFill>
                                      <a:sysClr val="windowText" lastClr="000000"/>
                                    </a:solidFill>
                                    <a:latin typeface="Cambria Math" panose="02040503050406030204" pitchFamily="18" charset="0"/>
                                  </a:rPr>
                                  <m:t>𝑚</m:t>
                                </m:r>
                                <m:r>
                                  <a:rPr lang="en-US" i="1" dirty="0" smtClean="0">
                                    <a:solidFill>
                                      <a:sysClr val="windowText" lastClr="000000"/>
                                    </a:solidFill>
                                    <a:latin typeface="Cambria Math" panose="02040503050406030204" pitchFamily="18" charset="0"/>
                                    <a:ea typeface="Cambria Math" panose="02040503050406030204" pitchFamily="18" charset="0"/>
                                  </a:rPr>
                                  <m:t>×</m:t>
                                </m:r>
                                <m:r>
                                  <a:rPr lang="en-US" i="1" dirty="0" smtClean="0">
                                    <a:solidFill>
                                      <a:sysClr val="windowText" lastClr="000000"/>
                                    </a:solidFill>
                                    <a:latin typeface="Cambria Math" panose="02040503050406030204" pitchFamily="18" charset="0"/>
                                  </a:rPr>
                                  <m:t>𝑛</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r>
                                  <a:rPr lang="en-US" i="1" dirty="0" err="1" smtClean="0">
                                    <a:solidFill>
                                      <a:sysClr val="windowText" lastClr="000000"/>
                                    </a:solidFill>
                                    <a:latin typeface="Cambria Math" panose="02040503050406030204" pitchFamily="18" charset="0"/>
                                  </a:rPr>
                                  <m:t>𝑚</m:t>
                                </m:r>
                                <m:r>
                                  <a:rPr lang="en-US" i="1" dirty="0" err="1" smtClean="0">
                                    <a:solidFill>
                                      <a:sysClr val="windowText" lastClr="000000"/>
                                    </a:solidFill>
                                    <a:latin typeface="Cambria Math" panose="02040503050406030204" pitchFamily="18" charset="0"/>
                                  </a:rPr>
                                  <m:t>+</m:t>
                                </m:r>
                                <m:r>
                                  <a:rPr lang="en-US" i="1" dirty="0" err="1" smtClean="0">
                                    <a:solidFill>
                                      <a:sysClr val="windowText" lastClr="000000"/>
                                    </a:solidFill>
                                    <a:latin typeface="Cambria Math" panose="02040503050406030204" pitchFamily="18" charset="0"/>
                                  </a:rPr>
                                  <m:t>𝑛</m:t>
                                </m:r>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dirty="0" smtClean="0">
                                    <a:solidFill>
                                      <a:sysClr val="windowText" lastClr="000000"/>
                                    </a:solidFill>
                                    <a:latin typeface="Cambria Math" panose="02040503050406030204" pitchFamily="18" charset="0"/>
                                  </a:rPr>
                                  <m:t>𝑂</m:t>
                                </m:r>
                                <m:r>
                                  <a:rPr lang="en-US" i="1" dirty="0" smtClean="0">
                                    <a:solidFill>
                                      <a:sysClr val="windowText" lastClr="000000"/>
                                    </a:solidFill>
                                    <a:latin typeface="Cambria Math" panose="02040503050406030204" pitchFamily="18" charset="0"/>
                                  </a:rPr>
                                  <m:t>(</m:t>
                                </m:r>
                                <m:sSup>
                                  <m:sSupPr>
                                    <m:ctrlPr>
                                      <a:rPr lang="en-US" i="1" dirty="0" smtClean="0">
                                        <a:solidFill>
                                          <a:sysClr val="windowText" lastClr="000000"/>
                                        </a:solidFill>
                                        <a:latin typeface="Cambria Math" panose="02040503050406030204" pitchFamily="18" charset="0"/>
                                      </a:rPr>
                                    </m:ctrlPr>
                                  </m:sSupPr>
                                  <m:e>
                                    <m:r>
                                      <a:rPr lang="en-US" i="1" dirty="0" smtClean="0">
                                        <a:solidFill>
                                          <a:sysClr val="windowText" lastClr="000000"/>
                                        </a:solidFill>
                                        <a:latin typeface="Cambria Math" panose="02040503050406030204" pitchFamily="18" charset="0"/>
                                      </a:rPr>
                                      <m:t>2</m:t>
                                    </m:r>
                                  </m:e>
                                  <m:sup>
                                    <m:r>
                                      <a:rPr lang="en-US" i="1" dirty="0" smtClean="0">
                                        <a:solidFill>
                                          <a:sysClr val="windowText" lastClr="000000"/>
                                        </a:solidFill>
                                        <a:latin typeface="Cambria Math" panose="02040503050406030204" pitchFamily="18" charset="0"/>
                                      </a:rPr>
                                      <m:t>𝑚</m:t>
                                    </m:r>
                                    <m:r>
                                      <a:rPr lang="en-US" i="1" dirty="0" smtClean="0">
                                        <a:solidFill>
                                          <a:sysClr val="windowText" lastClr="000000"/>
                                        </a:solidFill>
                                        <a:latin typeface="Cambria Math" panose="02040503050406030204" pitchFamily="18" charset="0"/>
                                        <a:ea typeface="Cambria Math" panose="02040503050406030204" pitchFamily="18" charset="0"/>
                                      </a:rPr>
                                      <m:t>×</m:t>
                                    </m:r>
                                    <m:r>
                                      <a:rPr lang="en-US" i="1" dirty="0" smtClean="0">
                                        <a:solidFill>
                                          <a:sysClr val="windowText" lastClr="000000"/>
                                        </a:solidFill>
                                        <a:latin typeface="Cambria Math" panose="02040503050406030204" pitchFamily="18" charset="0"/>
                                      </a:rPr>
                                      <m:t>𝑛</m:t>
                                    </m:r>
                                  </m:sup>
                                </m:sSup>
                                <m:r>
                                  <a:rPr lang="en-US" i="1" dirty="0"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a-IR" dirty="0">
                              <a:solidFill>
                                <a:sysClr val="windowText" lastClr="000000"/>
                              </a:solidFill>
                            </a:rPr>
                            <a:t>هیچکدام</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139651"/>
                      </a:ext>
                    </a:extLst>
                  </a:tr>
                </a:tbl>
              </a:graphicData>
            </a:graphic>
          </p:graphicFrame>
        </mc:Choice>
        <mc:Fallback>
          <p:graphicFrame>
            <p:nvGraphicFramePr>
              <p:cNvPr id="5" name="Table 4">
                <a:extLst>
                  <a:ext uri="{FF2B5EF4-FFF2-40B4-BE49-F238E27FC236}">
                    <a16:creationId xmlns:a16="http://schemas.microsoft.com/office/drawing/2014/main" id="{78CE713F-8CA2-1B0C-A694-61573207DBB1}"/>
                  </a:ext>
                </a:extLst>
              </p:cNvPr>
              <p:cNvGraphicFramePr>
                <a:graphicFrameLocks noGrp="1"/>
              </p:cNvGraphicFramePr>
              <p:nvPr>
                <p:extLst>
                  <p:ext uri="{D42A27DB-BD31-4B8C-83A1-F6EECF244321}">
                    <p14:modId xmlns:p14="http://schemas.microsoft.com/office/powerpoint/2010/main" val="1884122032"/>
                  </p:ext>
                </p:extLst>
              </p:nvPr>
            </p:nvGraphicFramePr>
            <p:xfrm>
              <a:off x="609600" y="2514600"/>
              <a:ext cx="7848600" cy="370840"/>
            </p:xfrm>
            <a:graphic>
              <a:graphicData uri="http://schemas.openxmlformats.org/drawingml/2006/table">
                <a:tbl>
                  <a:tblPr firstRow="1" bandRow="1">
                    <a:tableStyleId>{F5AB1C69-6EDB-4FF4-983F-18BD219EF322}</a:tableStyleId>
                  </a:tblPr>
                  <a:tblGrid>
                    <a:gridCol w="1962150">
                      <a:extLst>
                        <a:ext uri="{9D8B030D-6E8A-4147-A177-3AD203B41FA5}">
                          <a16:colId xmlns:a16="http://schemas.microsoft.com/office/drawing/2014/main" val="1527036522"/>
                        </a:ext>
                      </a:extLst>
                    </a:gridCol>
                    <a:gridCol w="1962150">
                      <a:extLst>
                        <a:ext uri="{9D8B030D-6E8A-4147-A177-3AD203B41FA5}">
                          <a16:colId xmlns:a16="http://schemas.microsoft.com/office/drawing/2014/main" val="3764733396"/>
                        </a:ext>
                      </a:extLst>
                    </a:gridCol>
                    <a:gridCol w="1962150">
                      <a:extLst>
                        <a:ext uri="{9D8B030D-6E8A-4147-A177-3AD203B41FA5}">
                          <a16:colId xmlns:a16="http://schemas.microsoft.com/office/drawing/2014/main" val="548227143"/>
                        </a:ext>
                      </a:extLst>
                    </a:gridCol>
                    <a:gridCol w="1962150">
                      <a:extLst>
                        <a:ext uri="{9D8B030D-6E8A-4147-A177-3AD203B41FA5}">
                          <a16:colId xmlns:a16="http://schemas.microsoft.com/office/drawing/2014/main" val="3488173512"/>
                        </a:ext>
                      </a:extLst>
                    </a:gridCol>
                  </a:tblGrid>
                  <a:tr h="37084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8065" r="-300000" b="-22581"/>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000" t="-8065" r="-200000" b="-22581"/>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00000" t="-8065" r="-100000" b="-22581"/>
                          </a:stretch>
                        </a:blipFill>
                      </a:tcPr>
                    </a:tc>
                    <a:tc>
                      <a:txBody>
                        <a:bodyPr/>
                        <a:lstStyle/>
                        <a:p>
                          <a:pPr algn="ctr"/>
                          <a:r>
                            <a:rPr lang="fa-IR" dirty="0">
                              <a:solidFill>
                                <a:sysClr val="windowText" lastClr="000000"/>
                              </a:solidFill>
                            </a:rPr>
                            <a:t>هیچکدام</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8139651"/>
                      </a:ext>
                    </a:extLst>
                  </a:tr>
                </a:tbl>
              </a:graphicData>
            </a:graphic>
          </p:graphicFrame>
        </mc:Fallback>
      </mc:AlternateContent>
      <p:sp>
        <p:nvSpPr>
          <p:cNvPr id="6" name="Freeform: Shape 5">
            <a:extLst>
              <a:ext uri="{FF2B5EF4-FFF2-40B4-BE49-F238E27FC236}">
                <a16:creationId xmlns:a16="http://schemas.microsoft.com/office/drawing/2014/main" id="{6411CA43-6CCA-240B-EDEF-71F0F09BBFA3}"/>
              </a:ext>
            </a:extLst>
          </p:cNvPr>
          <p:cNvSpPr/>
          <p:nvPr/>
        </p:nvSpPr>
        <p:spPr bwMode="auto">
          <a:xfrm>
            <a:off x="3753293" y="2721935"/>
            <a:ext cx="372140" cy="425302"/>
          </a:xfrm>
          <a:custGeom>
            <a:avLst/>
            <a:gdLst>
              <a:gd name="connsiteX0" fmla="*/ 0 w 372140"/>
              <a:gd name="connsiteY0" fmla="*/ 287079 h 425302"/>
              <a:gd name="connsiteX1" fmla="*/ 63795 w 372140"/>
              <a:gd name="connsiteY1" fmla="*/ 340242 h 425302"/>
              <a:gd name="connsiteX2" fmla="*/ 95693 w 372140"/>
              <a:gd name="connsiteY2" fmla="*/ 393405 h 425302"/>
              <a:gd name="connsiteX3" fmla="*/ 127591 w 372140"/>
              <a:gd name="connsiteY3" fmla="*/ 425302 h 425302"/>
              <a:gd name="connsiteX4" fmla="*/ 329609 w 372140"/>
              <a:gd name="connsiteY4" fmla="*/ 74428 h 425302"/>
              <a:gd name="connsiteX5" fmla="*/ 372140 w 372140"/>
              <a:gd name="connsiteY5" fmla="*/ 0 h 42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140" h="425302">
                <a:moveTo>
                  <a:pt x="0" y="287079"/>
                </a:moveTo>
                <a:cubicBezTo>
                  <a:pt x="21265" y="304800"/>
                  <a:pt x="45277" y="319667"/>
                  <a:pt x="63795" y="340242"/>
                </a:cubicBezTo>
                <a:cubicBezTo>
                  <a:pt x="77620" y="355603"/>
                  <a:pt x="83293" y="376872"/>
                  <a:pt x="95693" y="393405"/>
                </a:cubicBezTo>
                <a:cubicBezTo>
                  <a:pt x="104715" y="405434"/>
                  <a:pt x="116958" y="414670"/>
                  <a:pt x="127591" y="425302"/>
                </a:cubicBezTo>
                <a:cubicBezTo>
                  <a:pt x="194930" y="308344"/>
                  <a:pt x="269254" y="195138"/>
                  <a:pt x="329609" y="74428"/>
                </a:cubicBezTo>
                <a:cubicBezTo>
                  <a:pt x="363749" y="6149"/>
                  <a:pt x="344694" y="27443"/>
                  <a:pt x="372140" y="0"/>
                </a:cubicBezTo>
              </a:path>
            </a:pathLst>
          </a:custGeom>
          <a:ln w="38100">
            <a:solidFill>
              <a:srgbClr val="0066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9934B9E-52C7-3656-E4F5-D4D5CC1BF00D}"/>
                  </a:ext>
                </a:extLst>
              </p:cNvPr>
              <p:cNvSpPr txBox="1"/>
              <p:nvPr/>
            </p:nvSpPr>
            <p:spPr>
              <a:xfrm>
                <a:off x="1143000" y="3972561"/>
                <a:ext cx="21303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6</m:t>
                          </m:r>
                        </m:sup>
                      </m:sSup>
                      <m:r>
                        <a:rPr lang="en-US" b="0" i="1" smtClean="0">
                          <a:latin typeface="Cambria Math" panose="02040503050406030204" pitchFamily="18" charset="0"/>
                        </a:rPr>
                        <m:t>+</m:t>
                      </m:r>
                      <m:r>
                        <a:rPr lang="en-US" b="0" i="1" smtClean="0">
                          <a:latin typeface="Cambria Math" panose="02040503050406030204" pitchFamily="18" charset="0"/>
                        </a:rPr>
                        <m:t>6</m:t>
                      </m:r>
                    </m:oMath>
                  </m:oMathPara>
                </a14:m>
                <a:endParaRPr lang="en-US" dirty="0"/>
              </a:p>
            </p:txBody>
          </p:sp>
        </mc:Choice>
        <mc:Fallback>
          <p:sp>
            <p:nvSpPr>
              <p:cNvPr id="7" name="TextBox 6">
                <a:extLst>
                  <a:ext uri="{FF2B5EF4-FFF2-40B4-BE49-F238E27FC236}">
                    <a16:creationId xmlns:a16="http://schemas.microsoft.com/office/drawing/2014/main" id="{39934B9E-52C7-3656-E4F5-D4D5CC1BF00D}"/>
                  </a:ext>
                </a:extLst>
              </p:cNvPr>
              <p:cNvSpPr txBox="1">
                <a:spLocks noRot="1" noChangeAspect="1" noMove="1" noResize="1" noEditPoints="1" noAdjustHandles="1" noChangeArrowheads="1" noChangeShapeType="1" noTextEdit="1"/>
              </p:cNvSpPr>
              <p:nvPr/>
            </p:nvSpPr>
            <p:spPr>
              <a:xfrm>
                <a:off x="1143000" y="3972561"/>
                <a:ext cx="2130327" cy="276999"/>
              </a:xfrm>
              <a:prstGeom prst="rect">
                <a:avLst/>
              </a:prstGeom>
              <a:blipFill>
                <a:blip r:embed="rId3"/>
                <a:stretch>
                  <a:fillRect l="-2006" t="-2222" r="-1719"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ED5243B-D186-2DC1-41EE-8A8FB6386500}"/>
                  </a:ext>
                </a:extLst>
              </p:cNvPr>
              <p:cNvSpPr txBox="1"/>
              <p:nvPr/>
            </p:nvSpPr>
            <p:spPr>
              <a:xfrm>
                <a:off x="1142999" y="4466520"/>
                <a:ext cx="186980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p:sp>
            <p:nvSpPr>
              <p:cNvPr id="8" name="TextBox 7">
                <a:extLst>
                  <a:ext uri="{FF2B5EF4-FFF2-40B4-BE49-F238E27FC236}">
                    <a16:creationId xmlns:a16="http://schemas.microsoft.com/office/drawing/2014/main" id="{BED5243B-D186-2DC1-41EE-8A8FB6386500}"/>
                  </a:ext>
                </a:extLst>
              </p:cNvPr>
              <p:cNvSpPr txBox="1">
                <a:spLocks noRot="1" noChangeAspect="1" noMove="1" noResize="1" noEditPoints="1" noAdjustHandles="1" noChangeArrowheads="1" noChangeShapeType="1" noTextEdit="1"/>
              </p:cNvSpPr>
              <p:nvPr/>
            </p:nvSpPr>
            <p:spPr>
              <a:xfrm>
                <a:off x="1142999" y="4466520"/>
                <a:ext cx="1869807" cy="276999"/>
              </a:xfrm>
              <a:prstGeom prst="rect">
                <a:avLst/>
              </a:prstGeom>
              <a:blipFill>
                <a:blip r:embed="rId4"/>
                <a:stretch>
                  <a:fillRect l="-1954" t="-2222" r="-326" b="-11111"/>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C386824-71E1-1738-493B-E1621A6BB594}"/>
              </a:ext>
            </a:extLst>
          </p:cNvPr>
          <p:cNvCxnSpPr>
            <a:cxnSpLocks/>
          </p:cNvCxnSpPr>
          <p:nvPr/>
        </p:nvCxnSpPr>
        <p:spPr bwMode="auto">
          <a:xfrm>
            <a:off x="3753293" y="4353560"/>
            <a:ext cx="780607"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A7C915D-F3FF-F959-E3AA-54FEEEACFE00}"/>
                  </a:ext>
                </a:extLst>
              </p:cNvPr>
              <p:cNvSpPr txBox="1"/>
              <p:nvPr/>
            </p:nvSpPr>
            <p:spPr>
              <a:xfrm>
                <a:off x="4795729" y="4203290"/>
                <a:ext cx="342491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6</m:t>
                          </m:r>
                        </m:sup>
                      </m:sSup>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p:sp>
            <p:nvSpPr>
              <p:cNvPr id="11" name="TextBox 10">
                <a:extLst>
                  <a:ext uri="{FF2B5EF4-FFF2-40B4-BE49-F238E27FC236}">
                    <a16:creationId xmlns:a16="http://schemas.microsoft.com/office/drawing/2014/main" id="{7A7C915D-F3FF-F959-E3AA-54FEEEACFE00}"/>
                  </a:ext>
                </a:extLst>
              </p:cNvPr>
              <p:cNvSpPr txBox="1">
                <a:spLocks noRot="1" noChangeAspect="1" noMove="1" noResize="1" noEditPoints="1" noAdjustHandles="1" noChangeArrowheads="1" noChangeShapeType="1" noTextEdit="1"/>
              </p:cNvSpPr>
              <p:nvPr/>
            </p:nvSpPr>
            <p:spPr>
              <a:xfrm>
                <a:off x="4795729" y="4203290"/>
                <a:ext cx="3424912" cy="276999"/>
              </a:xfrm>
              <a:prstGeom prst="rect">
                <a:avLst/>
              </a:prstGeom>
              <a:blipFill>
                <a:blip r:embed="rId5"/>
                <a:stretch>
                  <a:fillRect l="-1068" t="-2222" r="-890" b="-11111"/>
                </a:stretch>
              </a:blipFill>
            </p:spPr>
            <p:txBody>
              <a:bodyPr/>
              <a:lstStyle/>
              <a:p>
                <a:r>
                  <a:rPr lang="en-US">
                    <a:noFill/>
                  </a:rPr>
                  <a:t> </a:t>
                </a:r>
              </a:p>
            </p:txBody>
          </p:sp>
        </mc:Fallback>
      </mc:AlternateContent>
    </p:spTree>
    <p:extLst>
      <p:ext uri="{BB962C8B-B14F-4D97-AF65-F5344CB8AC3E}">
        <p14:creationId xmlns:p14="http://schemas.microsoft.com/office/powerpoint/2010/main" val="1500882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AD64-6F68-BD8D-86E1-B9FED014FCD2}"/>
              </a:ext>
            </a:extLst>
          </p:cNvPr>
          <p:cNvSpPr>
            <a:spLocks noGrp="1"/>
          </p:cNvSpPr>
          <p:nvPr>
            <p:ph type="title"/>
          </p:nvPr>
        </p:nvSpPr>
        <p:spPr/>
        <p:txBody>
          <a:bodyPr/>
          <a:lstStyle/>
          <a:p>
            <a:r>
              <a:rPr lang="fa-IR" dirty="0"/>
              <a:t>ماتریس های اسپارس</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30EED2-4416-7B82-455D-B3652AFCFE53}"/>
                  </a:ext>
                </a:extLst>
              </p:cNvPr>
              <p:cNvSpPr>
                <a:spLocks noGrp="1"/>
              </p:cNvSpPr>
              <p:nvPr>
                <p:ph idx="1"/>
              </p:nvPr>
            </p:nvSpPr>
            <p:spPr/>
            <p:txBody>
              <a:bodyPr/>
              <a:lstStyle/>
              <a:p>
                <a:pPr algn="just" rtl="1"/>
                <a:r>
                  <a:rPr lang="fa-IR" dirty="0"/>
                  <a:t>بعضی از ماتریس ها وجود دارند که تعداد زیادی از عناصر آنها صفر است. بعنوان مثال ممکن است در مسئله ای به ماتریس با ابعاد </a:t>
                </a:r>
                <a14:m>
                  <m:oMath xmlns:m="http://schemas.openxmlformats.org/officeDocument/2006/math">
                    <m:r>
                      <a:rPr lang="fa-IR" i="1" dirty="0" smtClean="0">
                        <a:latin typeface="Cambria Math" panose="02040503050406030204" pitchFamily="18" charset="0"/>
                      </a:rPr>
                      <m:t>1000</m:t>
                    </m:r>
                    <m:r>
                      <a:rPr lang="fa-IR" i="1" dirty="0" smtClean="0">
                        <a:latin typeface="Cambria Math" panose="02040503050406030204" pitchFamily="18" charset="0"/>
                        <a:ea typeface="Cambria Math" panose="02040503050406030204" pitchFamily="18" charset="0"/>
                      </a:rPr>
                      <m:t>×</m:t>
                    </m:r>
                    <m:r>
                      <a:rPr lang="fa-IR" i="1" dirty="0" smtClean="0">
                        <a:latin typeface="Cambria Math" panose="02040503050406030204" pitchFamily="18" charset="0"/>
                      </a:rPr>
                      <m:t>1000</m:t>
                    </m:r>
                  </m:oMath>
                </a14:m>
                <a:r>
                  <a:rPr lang="fa-IR" dirty="0"/>
                  <a:t> نیاز داشته باشید که حاوی یک میلیون عنصر است. از بین عناصر ماتریس، ممکن است فقط 1000 عنصر مخالف صفر وجود داشته باشد. به چنین ماتریسی، ماتریس اسپارس ( </a:t>
                </a:r>
                <a:r>
                  <a:rPr lang="en-US" dirty="0"/>
                  <a:t>Sparse</a:t>
                </a:r>
                <a:r>
                  <a:rPr lang="fa-IR" dirty="0"/>
                  <a:t>) می گوییم، یعنی ماتریسی که بیشتر عناصر آن صفر باشد. اعمالی که روی ماتریس های اسپارس اسپارس انجام می شود، معمولا روی عناصر غیر صفر انجام میگیرد.</a:t>
                </a:r>
              </a:p>
              <a:p>
                <a:pPr algn="just" rtl="1"/>
                <a:endParaRPr lang="fa-IR" dirty="0"/>
              </a:p>
              <a:p>
                <a:pPr algn="just" rtl="1"/>
                <a:r>
                  <a:rPr lang="fa-IR" dirty="0"/>
                  <a:t>بنابراین به نظر میرسد که لازم نباشد عناصر صفر ماتریس در حافظه ذخیره شوند. لذا نمایش معمولی ماتریس ها برای نمایش یک ماتریس اسپارس مناسب نیست، بلکه باید نمایش دیگری را در نظر گرفت. در این نمایش فقط شماره سطر، شماره ستون و خود مقدار مربوط به عنصر غیر صفر باید نگهداری شود. ماتریس اسپارس را میتوان در یک ماتریس که دارایسه ستون است ذخیره کرد که در آن، ستون اول حاوی شماره سطر مقدار غیر صفر، ستون دوم شماره ستونمقدار غیر صفر، و ستون سومحاوی خود مقدار غیر صفر میباشد. در سطر اول ماتریس، مشخصات کلی ماتریس اسپارس را مینویسیم. اگر تعداد عناصر غیر صفر ماتریس اصلی </a:t>
                </a:r>
                <a:r>
                  <a:rPr lang="en-US" dirty="0"/>
                  <a:t>n</a:t>
                </a:r>
                <a:r>
                  <a:rPr lang="fa-IR" dirty="0"/>
                  <a:t> باشد، آن گاه نمایش ماتریس اسپارس </a:t>
                </a:r>
                <a:r>
                  <a:rPr lang="en-US" dirty="0"/>
                  <a:t>n+1</a:t>
                </a:r>
                <a:r>
                  <a:rPr lang="fa-IR" dirty="0"/>
                  <a:t> سطر خواهد داشت.</a:t>
                </a:r>
                <a:endParaRPr lang="en-US" dirty="0"/>
              </a:p>
            </p:txBody>
          </p:sp>
        </mc:Choice>
        <mc:Fallback>
          <p:sp>
            <p:nvSpPr>
              <p:cNvPr id="3" name="Content Placeholder 2">
                <a:extLst>
                  <a:ext uri="{FF2B5EF4-FFF2-40B4-BE49-F238E27FC236}">
                    <a16:creationId xmlns:a16="http://schemas.microsoft.com/office/drawing/2014/main" id="{7030EED2-4416-7B82-455D-B3652AFCFE53}"/>
                  </a:ext>
                </a:extLst>
              </p:cNvPr>
              <p:cNvSpPr>
                <a:spLocks noGrp="1" noRot="1" noChangeAspect="1" noMove="1" noResize="1" noEditPoints="1" noAdjustHandles="1" noChangeArrowheads="1" noChangeShapeType="1" noTextEdit="1"/>
              </p:cNvSpPr>
              <p:nvPr>
                <p:ph idx="1"/>
              </p:nvPr>
            </p:nvSpPr>
            <p:spPr>
              <a:blipFill>
                <a:blip r:embed="rId2"/>
                <a:stretch>
                  <a:fillRect l="-1398"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67177C6-1218-AB48-9954-91AFE632ED42}"/>
              </a:ext>
            </a:extLst>
          </p:cNvPr>
          <p:cNvSpPr>
            <a:spLocks noGrp="1"/>
          </p:cNvSpPr>
          <p:nvPr>
            <p:ph type="sldNum" sz="quarter" idx="10"/>
          </p:nvPr>
        </p:nvSpPr>
        <p:spPr/>
        <p:txBody>
          <a:bodyPr/>
          <a:lstStyle/>
          <a:p>
            <a:fld id="{BB936EA6-75EA-BC43-847D-098704264B3C}" type="slidenum">
              <a:rPr lang="en-US" smtClean="0"/>
              <a:pPr/>
              <a:t>34</a:t>
            </a:fld>
            <a:endParaRPr lang="en-US" sz="1400"/>
          </a:p>
        </p:txBody>
      </p:sp>
    </p:spTree>
    <p:extLst>
      <p:ext uri="{BB962C8B-B14F-4D97-AF65-F5344CB8AC3E}">
        <p14:creationId xmlns:p14="http://schemas.microsoft.com/office/powerpoint/2010/main" val="590315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B003-6EE8-9AC3-2C96-BFB574E7C99D}"/>
              </a:ext>
            </a:extLst>
          </p:cNvPr>
          <p:cNvSpPr>
            <a:spLocks noGrp="1"/>
          </p:cNvSpPr>
          <p:nvPr>
            <p:ph type="title"/>
          </p:nvPr>
        </p:nvSpPr>
        <p:spPr/>
        <p:txBody>
          <a:bodyPr/>
          <a:lstStyle/>
          <a:p>
            <a:r>
              <a:rPr lang="fa-IR" dirty="0"/>
              <a:t>روش سه ستون</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D5646B7-4884-72BF-2459-63205F42A2B5}"/>
                  </a:ext>
                </a:extLst>
              </p:cNvPr>
              <p:cNvSpPr>
                <a:spLocks noGrp="1"/>
              </p:cNvSpPr>
              <p:nvPr>
                <p:ph idx="1"/>
              </p:nvPr>
            </p:nvSpPr>
            <p:spPr>
              <a:xfrm>
                <a:off x="609600" y="914400"/>
                <a:ext cx="7848600" cy="1752600"/>
              </a:xfrm>
            </p:spPr>
            <p:txBody>
              <a:bodyPr/>
              <a:lstStyle/>
              <a:p>
                <a:pPr algn="r" rtl="1"/>
                <a:r>
                  <a:rPr lang="fa-IR" dirty="0"/>
                  <a:t>به عنوان مثال یک ماتریس اسپارس و نحوه نمایش آن در شکل </a:t>
                </a:r>
                <a:r>
                  <a:rPr lang="en-US" dirty="0"/>
                  <a:t>(2-4)</a:t>
                </a:r>
                <a:r>
                  <a:rPr lang="fa-IR" dirty="0"/>
                  <a:t> نمایش داده شده است.</a:t>
                </a:r>
                <a:endParaRPr lang="en-US" dirty="0"/>
              </a:p>
              <a:p>
                <a:pPr algn="r" rtl="1"/>
                <a:endParaRPr lang="en-US" dirty="0"/>
              </a:p>
              <a:p>
                <a:pPr algn="r" rtl="1"/>
                <a:endParaRPr lang="fa-IR" dirty="0"/>
              </a:p>
              <a:p>
                <a:pPr algn="l"/>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3</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6</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0</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mr>
                        </m:m>
                      </m:e>
                    </m:d>
                  </m:oMath>
                </a14:m>
                <a:r>
                  <a:rPr lang="en-US" dirty="0"/>
                  <a:t> </a:t>
                </a:r>
                <a:r>
                  <a:rPr lang="fa-IR" dirty="0"/>
                  <a:t>ماتریس اسپارس</a:t>
                </a:r>
                <a:endParaRPr lang="en-US" dirty="0"/>
              </a:p>
              <a:p>
                <a:pPr algn="l"/>
                <a:endParaRPr lang="en-US" dirty="0"/>
              </a:p>
              <a:p>
                <a:pPr algn="l"/>
                <a:endParaRPr lang="en-US" dirty="0"/>
              </a:p>
            </p:txBody>
          </p:sp>
        </mc:Choice>
        <mc:Fallback>
          <p:sp>
            <p:nvSpPr>
              <p:cNvPr id="3" name="Content Placeholder 2">
                <a:extLst>
                  <a:ext uri="{FF2B5EF4-FFF2-40B4-BE49-F238E27FC236}">
                    <a16:creationId xmlns:a16="http://schemas.microsoft.com/office/drawing/2014/main" id="{1D5646B7-4884-72BF-2459-63205F42A2B5}"/>
                  </a:ext>
                </a:extLst>
              </p:cNvPr>
              <p:cNvSpPr>
                <a:spLocks noGrp="1" noRot="1" noChangeAspect="1" noMove="1" noResize="1" noEditPoints="1" noAdjustHandles="1" noChangeArrowheads="1" noChangeShapeType="1" noTextEdit="1"/>
              </p:cNvSpPr>
              <p:nvPr>
                <p:ph idx="1"/>
              </p:nvPr>
            </p:nvSpPr>
            <p:spPr>
              <a:xfrm>
                <a:off x="609600" y="914400"/>
                <a:ext cx="7848600" cy="1752600"/>
              </a:xfrm>
              <a:blipFill>
                <a:blip r:embed="rId2"/>
                <a:stretch>
                  <a:fillRect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EBE4AA5-1989-BA11-8648-4CD1BE6CECA6}"/>
              </a:ext>
            </a:extLst>
          </p:cNvPr>
          <p:cNvSpPr>
            <a:spLocks noGrp="1"/>
          </p:cNvSpPr>
          <p:nvPr>
            <p:ph type="sldNum" sz="quarter" idx="10"/>
          </p:nvPr>
        </p:nvSpPr>
        <p:spPr/>
        <p:txBody>
          <a:bodyPr/>
          <a:lstStyle/>
          <a:p>
            <a:fld id="{BB936EA6-75EA-BC43-847D-098704264B3C}" type="slidenum">
              <a:rPr lang="en-US" smtClean="0"/>
              <a:pPr/>
              <a:t>35</a:t>
            </a:fld>
            <a:endParaRPr lang="en-US" sz="1400"/>
          </a:p>
        </p:txBody>
      </p:sp>
      <p:graphicFrame>
        <p:nvGraphicFramePr>
          <p:cNvPr id="5" name="Table 4">
            <a:extLst>
              <a:ext uri="{FF2B5EF4-FFF2-40B4-BE49-F238E27FC236}">
                <a16:creationId xmlns:a16="http://schemas.microsoft.com/office/drawing/2014/main" id="{85AB297A-402C-0E91-12D0-330EBF486B44}"/>
              </a:ext>
            </a:extLst>
          </p:cNvPr>
          <p:cNvGraphicFramePr>
            <a:graphicFrameLocks noGrp="1"/>
          </p:cNvGraphicFramePr>
          <p:nvPr>
            <p:extLst>
              <p:ext uri="{D42A27DB-BD31-4B8C-83A1-F6EECF244321}">
                <p14:modId xmlns:p14="http://schemas.microsoft.com/office/powerpoint/2010/main" val="1769927714"/>
              </p:ext>
            </p:extLst>
          </p:nvPr>
        </p:nvGraphicFramePr>
        <p:xfrm>
          <a:off x="1524000" y="3830320"/>
          <a:ext cx="6096000" cy="1483360"/>
        </p:xfrm>
        <a:graphic>
          <a:graphicData uri="http://schemas.openxmlformats.org/drawingml/2006/table">
            <a:tbl>
              <a:tblPr firstRow="1" bandRow="1">
                <a:tableStyleId>{2A488322-F2BA-4B5B-9748-0D474271808F}</a:tableStyleId>
              </a:tblPr>
              <a:tblGrid>
                <a:gridCol w="2032000">
                  <a:extLst>
                    <a:ext uri="{9D8B030D-6E8A-4147-A177-3AD203B41FA5}">
                      <a16:colId xmlns:a16="http://schemas.microsoft.com/office/drawing/2014/main" val="2468130918"/>
                    </a:ext>
                  </a:extLst>
                </a:gridCol>
                <a:gridCol w="2032000">
                  <a:extLst>
                    <a:ext uri="{9D8B030D-6E8A-4147-A177-3AD203B41FA5}">
                      <a16:colId xmlns:a16="http://schemas.microsoft.com/office/drawing/2014/main" val="148779255"/>
                    </a:ext>
                  </a:extLst>
                </a:gridCol>
                <a:gridCol w="20320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sp>
        <p:nvSpPr>
          <p:cNvPr id="6" name="TextBox 5">
            <a:extLst>
              <a:ext uri="{FF2B5EF4-FFF2-40B4-BE49-F238E27FC236}">
                <a16:creationId xmlns:a16="http://schemas.microsoft.com/office/drawing/2014/main" id="{352320D6-63CA-0BD0-AD06-859F96B0E96D}"/>
              </a:ext>
            </a:extLst>
          </p:cNvPr>
          <p:cNvSpPr txBox="1"/>
          <p:nvPr/>
        </p:nvSpPr>
        <p:spPr>
          <a:xfrm>
            <a:off x="1905000" y="3048000"/>
            <a:ext cx="1127232" cy="369332"/>
          </a:xfrm>
          <a:prstGeom prst="rect">
            <a:avLst/>
          </a:prstGeom>
          <a:noFill/>
        </p:spPr>
        <p:txBody>
          <a:bodyPr wrap="none" rtlCol="0">
            <a:spAutoFit/>
          </a:bodyPr>
          <a:lstStyle/>
          <a:p>
            <a:r>
              <a:rPr lang="fa-IR" dirty="0"/>
              <a:t>تعداد سطرها</a:t>
            </a:r>
            <a:endParaRPr lang="en-US" dirty="0"/>
          </a:p>
        </p:txBody>
      </p:sp>
      <p:sp>
        <p:nvSpPr>
          <p:cNvPr id="7" name="TextBox 6">
            <a:extLst>
              <a:ext uri="{FF2B5EF4-FFF2-40B4-BE49-F238E27FC236}">
                <a16:creationId xmlns:a16="http://schemas.microsoft.com/office/drawing/2014/main" id="{F724633A-A073-FACA-7D3B-C683B887F012}"/>
              </a:ext>
            </a:extLst>
          </p:cNvPr>
          <p:cNvSpPr txBox="1"/>
          <p:nvPr/>
        </p:nvSpPr>
        <p:spPr>
          <a:xfrm>
            <a:off x="4008384" y="3059668"/>
            <a:ext cx="1221809" cy="369332"/>
          </a:xfrm>
          <a:prstGeom prst="rect">
            <a:avLst/>
          </a:prstGeom>
          <a:noFill/>
        </p:spPr>
        <p:txBody>
          <a:bodyPr wrap="none" rtlCol="0">
            <a:spAutoFit/>
          </a:bodyPr>
          <a:lstStyle/>
          <a:p>
            <a:r>
              <a:rPr lang="fa-IR" dirty="0"/>
              <a:t>تعداد ستون ها</a:t>
            </a:r>
            <a:endParaRPr lang="en-US" dirty="0"/>
          </a:p>
        </p:txBody>
      </p:sp>
      <p:sp>
        <p:nvSpPr>
          <p:cNvPr id="8" name="TextBox 7">
            <a:extLst>
              <a:ext uri="{FF2B5EF4-FFF2-40B4-BE49-F238E27FC236}">
                <a16:creationId xmlns:a16="http://schemas.microsoft.com/office/drawing/2014/main" id="{5FCE9B0A-D2BA-9A72-85A6-CA6D38AE707A}"/>
              </a:ext>
            </a:extLst>
          </p:cNvPr>
          <p:cNvSpPr txBox="1"/>
          <p:nvPr/>
        </p:nvSpPr>
        <p:spPr>
          <a:xfrm>
            <a:off x="5679707" y="3046346"/>
            <a:ext cx="1936749" cy="369332"/>
          </a:xfrm>
          <a:prstGeom prst="rect">
            <a:avLst/>
          </a:prstGeom>
          <a:noFill/>
        </p:spPr>
        <p:txBody>
          <a:bodyPr wrap="none" rtlCol="0">
            <a:spAutoFit/>
          </a:bodyPr>
          <a:lstStyle/>
          <a:p>
            <a:r>
              <a:rPr lang="fa-IR" dirty="0"/>
              <a:t>تعداد عناصر غیر صفر</a:t>
            </a:r>
            <a:endParaRPr lang="en-US" dirty="0"/>
          </a:p>
        </p:txBody>
      </p:sp>
      <p:cxnSp>
        <p:nvCxnSpPr>
          <p:cNvPr id="10" name="Straight Arrow Connector 9">
            <a:extLst>
              <a:ext uri="{FF2B5EF4-FFF2-40B4-BE49-F238E27FC236}">
                <a16:creationId xmlns:a16="http://schemas.microsoft.com/office/drawing/2014/main" id="{2A171992-6AB9-C1FE-0855-F324EB2DB66C}"/>
              </a:ext>
            </a:extLst>
          </p:cNvPr>
          <p:cNvCxnSpPr>
            <a:stCxn id="6" idx="2"/>
          </p:cNvCxnSpPr>
          <p:nvPr/>
        </p:nvCxnSpPr>
        <p:spPr bwMode="auto">
          <a:xfrm flipH="1">
            <a:off x="2286000" y="3417332"/>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11" name="Straight Arrow Connector 10">
            <a:extLst>
              <a:ext uri="{FF2B5EF4-FFF2-40B4-BE49-F238E27FC236}">
                <a16:creationId xmlns:a16="http://schemas.microsoft.com/office/drawing/2014/main" id="{B9C0B8B3-AAFC-524C-99CE-BDF9E7B6FB33}"/>
              </a:ext>
            </a:extLst>
          </p:cNvPr>
          <p:cNvCxnSpPr/>
          <p:nvPr/>
        </p:nvCxnSpPr>
        <p:spPr bwMode="auto">
          <a:xfrm flipH="1">
            <a:off x="4351284" y="3429000"/>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12" name="Straight Arrow Connector 11">
            <a:extLst>
              <a:ext uri="{FF2B5EF4-FFF2-40B4-BE49-F238E27FC236}">
                <a16:creationId xmlns:a16="http://schemas.microsoft.com/office/drawing/2014/main" id="{B91E267B-0E3E-9077-7D6D-92242CBE0FB3}"/>
              </a:ext>
            </a:extLst>
          </p:cNvPr>
          <p:cNvCxnSpPr/>
          <p:nvPr/>
        </p:nvCxnSpPr>
        <p:spPr bwMode="auto">
          <a:xfrm flipH="1">
            <a:off x="6372220" y="3429000"/>
            <a:ext cx="182616" cy="316468"/>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1095928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918B-DD97-3C64-2C6F-F1EB7D0D92CD}"/>
              </a:ext>
            </a:extLst>
          </p:cNvPr>
          <p:cNvSpPr>
            <a:spLocks noGrp="1"/>
          </p:cNvSpPr>
          <p:nvPr>
            <p:ph type="title"/>
          </p:nvPr>
        </p:nvSpPr>
        <p:spPr/>
        <p:txBody>
          <a:bodyPr/>
          <a:lstStyle/>
          <a:p>
            <a:r>
              <a:rPr lang="fa-IR" dirty="0"/>
              <a:t>روش سه ستون</a:t>
            </a:r>
            <a:endParaRPr lang="en-US" dirty="0"/>
          </a:p>
        </p:txBody>
      </p:sp>
      <p:sp>
        <p:nvSpPr>
          <p:cNvPr id="3" name="Content Placeholder 2">
            <a:extLst>
              <a:ext uri="{FF2B5EF4-FFF2-40B4-BE49-F238E27FC236}">
                <a16:creationId xmlns:a16="http://schemas.microsoft.com/office/drawing/2014/main" id="{2F320476-E5FA-D745-0864-FB700518E186}"/>
              </a:ext>
            </a:extLst>
          </p:cNvPr>
          <p:cNvSpPr>
            <a:spLocks noGrp="1"/>
          </p:cNvSpPr>
          <p:nvPr>
            <p:ph idx="1"/>
          </p:nvPr>
        </p:nvSpPr>
        <p:spPr/>
        <p:txBody>
          <a:bodyPr/>
          <a:lstStyle/>
          <a:p>
            <a:pPr algn="r" rtl="1"/>
            <a:r>
              <a:rPr lang="fa-IR" dirty="0"/>
              <a:t>اکنون مقدار فضای اشغالی توسط نمایش معمولی و نمایش اسپارس ماتریس شکل </a:t>
            </a:r>
            <a:r>
              <a:rPr lang="en-US" dirty="0"/>
              <a:t>(2-4)</a:t>
            </a:r>
            <a:r>
              <a:rPr lang="fa-IR" dirty="0"/>
              <a:t> را با هم مقایسه میکنیم. فرض میکنیم عناصر ارایه از نوع </a:t>
            </a:r>
            <a:r>
              <a:rPr lang="en-US" dirty="0"/>
              <a:t>float</a:t>
            </a:r>
            <a:r>
              <a:rPr lang="fa-IR" dirty="0"/>
              <a:t> و هر مقدار اعشاری 4 بایت از حافظه را اشغال میکند.</a:t>
            </a:r>
          </a:p>
          <a:p>
            <a:pPr algn="r" rtl="1"/>
            <a:endParaRPr lang="fa-IR" dirty="0"/>
          </a:p>
          <a:p>
            <a:pPr algn="r" rtl="1"/>
            <a:r>
              <a:rPr lang="fa-IR" dirty="0"/>
              <a:t>در اینصورت خواهیم داشت:</a:t>
            </a:r>
          </a:p>
          <a:p>
            <a:pPr algn="l"/>
            <a:endParaRPr lang="en-US" dirty="0"/>
          </a:p>
        </p:txBody>
      </p:sp>
      <p:sp>
        <p:nvSpPr>
          <p:cNvPr id="4" name="Slide Number Placeholder 3">
            <a:extLst>
              <a:ext uri="{FF2B5EF4-FFF2-40B4-BE49-F238E27FC236}">
                <a16:creationId xmlns:a16="http://schemas.microsoft.com/office/drawing/2014/main" id="{2325009C-4D76-C10E-C4BE-63EBA1D542CC}"/>
              </a:ext>
            </a:extLst>
          </p:cNvPr>
          <p:cNvSpPr>
            <a:spLocks noGrp="1"/>
          </p:cNvSpPr>
          <p:nvPr>
            <p:ph type="sldNum" sz="quarter" idx="10"/>
          </p:nvPr>
        </p:nvSpPr>
        <p:spPr/>
        <p:txBody>
          <a:bodyPr/>
          <a:lstStyle/>
          <a:p>
            <a:fld id="{BB936EA6-75EA-BC43-847D-098704264B3C}" type="slidenum">
              <a:rPr lang="en-US" smtClean="0"/>
              <a:pPr/>
              <a:t>36</a:t>
            </a:fld>
            <a:endParaRPr lang="en-US" sz="140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649FBC62-011A-2ADE-64AE-CB3FEAA7C908}"/>
                  </a:ext>
                </a:extLst>
              </p:cNvPr>
              <p:cNvGraphicFramePr>
                <a:graphicFrameLocks noGrp="1"/>
              </p:cNvGraphicFramePr>
              <p:nvPr>
                <p:extLst>
                  <p:ext uri="{D42A27DB-BD31-4B8C-83A1-F6EECF244321}">
                    <p14:modId xmlns:p14="http://schemas.microsoft.com/office/powerpoint/2010/main" val="148325609"/>
                  </p:ext>
                </p:extLst>
              </p:nvPr>
            </p:nvGraphicFramePr>
            <p:xfrm>
              <a:off x="1524000" y="2793941"/>
              <a:ext cx="6096000" cy="8432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3033515757"/>
                        </a:ext>
                      </a:extLst>
                    </a:gridCol>
                    <a:gridCol w="3048000">
                      <a:extLst>
                        <a:ext uri="{9D8B030D-6E8A-4147-A177-3AD203B41FA5}">
                          <a16:colId xmlns:a16="http://schemas.microsoft.com/office/drawing/2014/main" val="4133566113"/>
                        </a:ext>
                      </a:extLst>
                    </a:gridCol>
                  </a:tblGrid>
                  <a:tr h="370840">
                    <a:tc>
                      <a:txBody>
                        <a:bodyPr/>
                        <a:lstStyle/>
                        <a:p>
                          <a:pPr algn="ctr"/>
                          <a:r>
                            <a:rPr lang="fa-IR" b="0" dirty="0">
                              <a:solidFill>
                                <a:schemeClr val="tx1"/>
                              </a:solidFill>
                              <a:cs typeface="B Nazanin" panose="00000400000000000000" pitchFamily="2" charset="-78"/>
                            </a:rPr>
                            <a:t>نمایش معمولی</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ts val="2600"/>
                            </a:lnSpc>
                            <a:spcBef>
                              <a:spcPct val="0"/>
                            </a:spcBef>
                            <a:spcAft>
                              <a:spcPct val="0"/>
                            </a:spcAft>
                            <a:buClr>
                              <a:srgbClr val="003399"/>
                            </a:buClr>
                            <a:buSzPct val="50000"/>
                            <a:buFont typeface="Monotype Sorts" charset="2"/>
                            <a:buNone/>
                            <a:tabLst/>
                            <a:defRPr/>
                          </a:pPr>
                          <a14:m>
                            <m:oMathPara xmlns:m="http://schemas.openxmlformats.org/officeDocument/2006/math">
                              <m:oMathParaPr>
                                <m:jc m:val="centerGroup"/>
                              </m:oMathParaPr>
                              <m:oMath xmlns:m="http://schemas.openxmlformats.org/officeDocument/2006/math">
                                <m:r>
                                  <a:rPr kumimoji="1" lang="fa-IR" sz="1800" b="0" i="1" u="none" strike="noStrike" kern="0" cap="none" spc="0" normalizeH="0" baseline="0" noProof="0" smtClean="0">
                                    <a:ln>
                                      <a:noFill/>
                                    </a:ln>
                                    <a:solidFill>
                                      <a:schemeClr val="tx1"/>
                                    </a:solidFill>
                                    <a:effectLst/>
                                    <a:uLnTx/>
                                    <a:uFillTx/>
                                  </a:rPr>
                                  <m:t>3</m:t>
                                </m:r>
                                <m:r>
                                  <a:rPr kumimoji="1" lang="fa-IR" sz="1800" b="0" u="none" strike="noStrike" kern="0" cap="none" spc="0" normalizeH="0" baseline="0" noProof="0" smtClean="0">
                                    <a:ln>
                                      <a:noFill/>
                                    </a:ln>
                                    <a:solidFill>
                                      <a:schemeClr val="tx1"/>
                                    </a:solidFill>
                                    <a:effectLst/>
                                    <a:uLnTx/>
                                    <a:uFillTx/>
                                  </a:rPr>
                                  <m:t>×</m:t>
                                </m:r>
                                <m:r>
                                  <a:rPr kumimoji="1" lang="fa-IR" sz="1800" b="0" i="1" u="none" strike="noStrike" kern="0" cap="none" spc="0" normalizeH="0" baseline="0" noProof="0" smtClean="0">
                                    <a:ln>
                                      <a:noFill/>
                                    </a:ln>
                                    <a:solidFill>
                                      <a:schemeClr val="tx1"/>
                                    </a:solidFill>
                                    <a:effectLst/>
                                    <a:uLnTx/>
                                    <a:uFillTx/>
                                  </a:rPr>
                                  <m:t>5</m:t>
                                </m:r>
                                <m:r>
                                  <a:rPr kumimoji="1" lang="fa-IR" sz="1800" b="0" u="none" strike="noStrike" kern="0" cap="none" spc="0" normalizeH="0" baseline="0" noProof="0" smtClean="0">
                                    <a:ln>
                                      <a:noFill/>
                                    </a:ln>
                                    <a:solidFill>
                                      <a:schemeClr val="tx1"/>
                                    </a:solidFill>
                                    <a:effectLst/>
                                    <a:uLnTx/>
                                    <a:uFillTx/>
                                  </a:rPr>
                                  <m:t>×</m:t>
                                </m:r>
                                <m:r>
                                  <a:rPr kumimoji="1" lang="fa-IR" sz="1800" b="0" i="1" u="none" strike="noStrike" kern="0" cap="none" spc="0" normalizeH="0" baseline="0" noProof="0" smtClean="0">
                                    <a:ln>
                                      <a:noFill/>
                                    </a:ln>
                                    <a:solidFill>
                                      <a:schemeClr val="tx1"/>
                                    </a:solidFill>
                                    <a:effectLst/>
                                    <a:uLnTx/>
                                    <a:uFillTx/>
                                  </a:rPr>
                                  <m:t>4</m:t>
                                </m:r>
                                <m:r>
                                  <a:rPr kumimoji="1" lang="fa-IR" sz="1800" b="0" u="none" strike="noStrike" kern="0" cap="none" spc="0" normalizeH="0" baseline="0" noProof="0" smtClean="0">
                                    <a:ln>
                                      <a:noFill/>
                                    </a:ln>
                                    <a:solidFill>
                                      <a:schemeClr val="tx1"/>
                                    </a:solidFill>
                                    <a:effectLst/>
                                    <a:uLnTx/>
                                    <a:uFillTx/>
                                  </a:rPr>
                                  <m:t>=</m:t>
                                </m:r>
                                <m:r>
                                  <a:rPr kumimoji="1" lang="fa-IR" sz="1800" b="0" i="1" u="none" strike="noStrike" kern="0" cap="none" spc="0" normalizeH="0" baseline="0" noProof="0" smtClean="0">
                                    <a:ln>
                                      <a:noFill/>
                                    </a:ln>
                                    <a:solidFill>
                                      <a:schemeClr val="tx1"/>
                                    </a:solidFill>
                                    <a:effectLst/>
                                    <a:uLnTx/>
                                    <a:uFillTx/>
                                  </a:rPr>
                                  <m:t>60</m:t>
                                </m:r>
                                <m:r>
                                  <a:rPr kumimoji="1" lang="fa-IR" sz="1800" b="0" u="none" strike="noStrike" kern="0" cap="none" spc="0" normalizeH="0" baseline="0" noProof="0" smtClean="0">
                                    <a:ln>
                                      <a:noFill/>
                                    </a:ln>
                                    <a:solidFill>
                                      <a:schemeClr val="tx1"/>
                                    </a:solidFill>
                                    <a:effectLst/>
                                    <a:uLnTx/>
                                    <a:uFillTx/>
                                  </a:rPr>
                                  <m:t> </m:t>
                                </m:r>
                                <m:r>
                                  <a:rPr kumimoji="1" lang="fa-IR" sz="1800" b="0" u="none" strike="noStrike" kern="0" cap="none" spc="0" normalizeH="0" baseline="0" noProof="0" smtClean="0">
                                    <a:ln>
                                      <a:noFill/>
                                    </a:ln>
                                    <a:solidFill>
                                      <a:schemeClr val="tx1"/>
                                    </a:solidFill>
                                    <a:effectLst/>
                                    <a:uLnTx/>
                                    <a:uFillTx/>
                                  </a:rPr>
                                  <m:t>بایت</m:t>
                                </m:r>
                              </m:oMath>
                            </m:oMathPara>
                          </a14:m>
                          <a:endParaRPr kumimoji="1" lang="fa-IR" sz="1800" b="0" i="0" u="none" strike="noStrike" kern="0" cap="none" spc="0" normalizeH="0" baseline="0" noProof="0" dirty="0">
                            <a:ln>
                              <a:noFill/>
                            </a:ln>
                            <a:solidFill>
                              <a:schemeClr val="tx1"/>
                            </a:solidFill>
                            <a:effectLst/>
                            <a:uLnTx/>
                            <a:uFillTx/>
                            <a:latin typeface="Comic Sans MS"/>
                            <a:ea typeface="Cambria Math" panose="020405030504060302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543516"/>
                      </a:ext>
                    </a:extLst>
                  </a:tr>
                  <a:tr h="370840">
                    <a:tc>
                      <a:txBody>
                        <a:bodyPr/>
                        <a:lstStyle/>
                        <a:p>
                          <a:pPr algn="ctr"/>
                          <a:r>
                            <a:rPr lang="fa-IR" b="0" dirty="0">
                              <a:solidFill>
                                <a:schemeClr val="tx1"/>
                              </a:solidFill>
                              <a:cs typeface="B Nazanin" panose="00000400000000000000" pitchFamily="2" charset="-78"/>
                            </a:rPr>
                            <a:t>نمایش اسپارس</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ts val="2600"/>
                            </a:lnSpc>
                            <a:spcBef>
                              <a:spcPct val="0"/>
                            </a:spcBef>
                            <a:spcAft>
                              <a:spcPct val="0"/>
                            </a:spcAft>
                            <a:buClr>
                              <a:srgbClr val="003399"/>
                            </a:buClr>
                            <a:buSzPct val="50000"/>
                            <a:buFont typeface="Monotype Sorts" charset="2"/>
                            <a:buNone/>
                            <a:tabLst/>
                            <a:defRPr/>
                          </a:pPr>
                          <a14:m>
                            <m:oMathPara xmlns:m="http://schemas.openxmlformats.org/officeDocument/2006/math">
                              <m:oMathParaPr>
                                <m:jc m:val="centerGroup"/>
                              </m:oMathParaPr>
                              <m:oMath xmlns:m="http://schemas.openxmlformats.org/officeDocument/2006/math">
                                <m:r>
                                  <a:rPr kumimoji="1" lang="fa-IR" sz="1800" b="0" i="1" u="none" strike="noStrike" kern="0" cap="none" spc="0" normalizeH="0" baseline="0" noProof="0" smtClean="0">
                                    <a:ln>
                                      <a:noFill/>
                                    </a:ln>
                                    <a:solidFill>
                                      <a:schemeClr val="tx1"/>
                                    </a:solidFill>
                                    <a:effectLst/>
                                    <a:uLnTx/>
                                    <a:uFillTx/>
                                  </a:rPr>
                                  <m:t>4</m:t>
                                </m:r>
                                <m:r>
                                  <a:rPr kumimoji="1" lang="fa-IR" sz="1800" b="0" u="none" strike="noStrike" kern="0" cap="none" spc="0" normalizeH="0" baseline="0" noProof="0" smtClean="0">
                                    <a:ln>
                                      <a:noFill/>
                                    </a:ln>
                                    <a:solidFill>
                                      <a:schemeClr val="tx1"/>
                                    </a:solidFill>
                                    <a:effectLst/>
                                    <a:uLnTx/>
                                    <a:uFillTx/>
                                  </a:rPr>
                                  <m:t>×</m:t>
                                </m:r>
                                <m:r>
                                  <a:rPr kumimoji="1" lang="fa-IR" sz="1800" b="0" i="1" u="none" strike="noStrike" kern="0" cap="none" spc="0" normalizeH="0" baseline="0" noProof="0" smtClean="0">
                                    <a:ln>
                                      <a:noFill/>
                                    </a:ln>
                                    <a:solidFill>
                                      <a:schemeClr val="tx1"/>
                                    </a:solidFill>
                                    <a:effectLst/>
                                    <a:uLnTx/>
                                    <a:uFillTx/>
                                  </a:rPr>
                                  <m:t>3</m:t>
                                </m:r>
                                <m:r>
                                  <a:rPr kumimoji="1" lang="fa-IR" sz="1800" b="0" u="none" strike="noStrike" kern="0" cap="none" spc="0" normalizeH="0" baseline="0" noProof="0" smtClean="0">
                                    <a:ln>
                                      <a:noFill/>
                                    </a:ln>
                                    <a:solidFill>
                                      <a:schemeClr val="tx1"/>
                                    </a:solidFill>
                                    <a:effectLst/>
                                    <a:uLnTx/>
                                    <a:uFillTx/>
                                  </a:rPr>
                                  <m:t>×</m:t>
                                </m:r>
                                <m:r>
                                  <a:rPr kumimoji="1" lang="fa-IR" sz="1800" b="0" i="1" u="none" strike="noStrike" kern="0" cap="none" spc="0" normalizeH="0" baseline="0" noProof="0" smtClean="0">
                                    <a:ln>
                                      <a:noFill/>
                                    </a:ln>
                                    <a:solidFill>
                                      <a:schemeClr val="tx1"/>
                                    </a:solidFill>
                                    <a:effectLst/>
                                    <a:uLnTx/>
                                    <a:uFillTx/>
                                  </a:rPr>
                                  <m:t>4</m:t>
                                </m:r>
                                <m:r>
                                  <a:rPr kumimoji="1" lang="fa-IR" sz="1800" b="0" u="none" strike="noStrike" kern="0" cap="none" spc="0" normalizeH="0" baseline="0" noProof="0" smtClean="0">
                                    <a:ln>
                                      <a:noFill/>
                                    </a:ln>
                                    <a:solidFill>
                                      <a:schemeClr val="tx1"/>
                                    </a:solidFill>
                                    <a:effectLst/>
                                    <a:uLnTx/>
                                    <a:uFillTx/>
                                  </a:rPr>
                                  <m:t>=</m:t>
                                </m:r>
                                <m:r>
                                  <a:rPr kumimoji="1" lang="fa-IR" sz="1800" b="0" i="1" u="none" strike="noStrike" kern="0" cap="none" spc="0" normalizeH="0" baseline="0" noProof="0" smtClean="0">
                                    <a:ln>
                                      <a:noFill/>
                                    </a:ln>
                                    <a:solidFill>
                                      <a:schemeClr val="tx1"/>
                                    </a:solidFill>
                                    <a:effectLst/>
                                    <a:uLnTx/>
                                    <a:uFillTx/>
                                  </a:rPr>
                                  <m:t>48</m:t>
                                </m:r>
                                <m:r>
                                  <a:rPr kumimoji="1" lang="fa-IR" sz="1800" b="0" u="none" strike="noStrike" kern="0" cap="none" spc="0" normalizeH="0" baseline="0" noProof="0" smtClean="0">
                                    <a:ln>
                                      <a:noFill/>
                                    </a:ln>
                                    <a:solidFill>
                                      <a:schemeClr val="tx1"/>
                                    </a:solidFill>
                                    <a:effectLst/>
                                    <a:uLnTx/>
                                    <a:uFillTx/>
                                  </a:rPr>
                                  <m:t> </m:t>
                                </m:r>
                                <m:r>
                                  <a:rPr kumimoji="1" lang="fa-IR" sz="1800" b="0" u="none" strike="noStrike" kern="0" cap="none" spc="0" normalizeH="0" baseline="0" noProof="0" smtClean="0">
                                    <a:ln>
                                      <a:noFill/>
                                    </a:ln>
                                    <a:solidFill>
                                      <a:schemeClr val="tx1"/>
                                    </a:solidFill>
                                    <a:effectLst/>
                                    <a:uLnTx/>
                                    <a:uFillTx/>
                                  </a:rPr>
                                  <m:t>بایت</m:t>
                                </m:r>
                              </m:oMath>
                            </m:oMathPara>
                          </a14:m>
                          <a:endParaRPr kumimoji="1" lang="fa-IR" sz="1800" b="0" i="0" u="none" strike="noStrike" kern="0" cap="none" spc="0" normalizeH="0" baseline="0" noProof="0" dirty="0">
                            <a:ln>
                              <a:noFill/>
                            </a:ln>
                            <a:solidFill>
                              <a:schemeClr val="tx1"/>
                            </a:solidFill>
                            <a:effectLst/>
                            <a:uLnTx/>
                            <a:uFillTx/>
                            <a:latin typeface="Comic Sans MS"/>
                            <a:ea typeface="Cambria Math" panose="02040503050406030204" pitchFamily="18" charset="0"/>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0243590"/>
                      </a:ext>
                    </a:extLst>
                  </a:tr>
                </a:tbl>
              </a:graphicData>
            </a:graphic>
          </p:graphicFrame>
        </mc:Choice>
        <mc:Fallback>
          <p:graphicFrame>
            <p:nvGraphicFramePr>
              <p:cNvPr id="5" name="Table 4">
                <a:extLst>
                  <a:ext uri="{FF2B5EF4-FFF2-40B4-BE49-F238E27FC236}">
                    <a16:creationId xmlns:a16="http://schemas.microsoft.com/office/drawing/2014/main" id="{649FBC62-011A-2ADE-64AE-CB3FEAA7C908}"/>
                  </a:ext>
                </a:extLst>
              </p:cNvPr>
              <p:cNvGraphicFramePr>
                <a:graphicFrameLocks noGrp="1"/>
              </p:cNvGraphicFramePr>
              <p:nvPr>
                <p:extLst>
                  <p:ext uri="{D42A27DB-BD31-4B8C-83A1-F6EECF244321}">
                    <p14:modId xmlns:p14="http://schemas.microsoft.com/office/powerpoint/2010/main" val="148325609"/>
                  </p:ext>
                </p:extLst>
              </p:nvPr>
            </p:nvGraphicFramePr>
            <p:xfrm>
              <a:off x="1524000" y="2793941"/>
              <a:ext cx="6096000" cy="8432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3033515757"/>
                        </a:ext>
                      </a:extLst>
                    </a:gridCol>
                    <a:gridCol w="3048000">
                      <a:extLst>
                        <a:ext uri="{9D8B030D-6E8A-4147-A177-3AD203B41FA5}">
                          <a16:colId xmlns:a16="http://schemas.microsoft.com/office/drawing/2014/main" val="4133566113"/>
                        </a:ext>
                      </a:extLst>
                    </a:gridCol>
                  </a:tblGrid>
                  <a:tr h="421640">
                    <a:tc>
                      <a:txBody>
                        <a:bodyPr/>
                        <a:lstStyle/>
                        <a:p>
                          <a:pPr algn="ctr"/>
                          <a:r>
                            <a:rPr lang="fa-IR" b="0" dirty="0">
                              <a:solidFill>
                                <a:schemeClr val="tx1"/>
                              </a:solidFill>
                              <a:cs typeface="B Nazanin" panose="00000400000000000000" pitchFamily="2" charset="-78"/>
                            </a:rPr>
                            <a:t>نمایش معمولی</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400" t="-4286" r="-600" b="-114286"/>
                          </a:stretch>
                        </a:blipFill>
                      </a:tcPr>
                    </a:tc>
                    <a:extLst>
                      <a:ext uri="{0D108BD9-81ED-4DB2-BD59-A6C34878D82A}">
                        <a16:rowId xmlns:a16="http://schemas.microsoft.com/office/drawing/2014/main" val="2389543516"/>
                      </a:ext>
                    </a:extLst>
                  </a:tr>
                  <a:tr h="421640">
                    <a:tc>
                      <a:txBody>
                        <a:bodyPr/>
                        <a:lstStyle/>
                        <a:p>
                          <a:pPr algn="ctr"/>
                          <a:r>
                            <a:rPr lang="fa-IR" b="0" dirty="0">
                              <a:solidFill>
                                <a:schemeClr val="tx1"/>
                              </a:solidFill>
                              <a:cs typeface="B Nazanin" panose="00000400000000000000" pitchFamily="2" charset="-78"/>
                            </a:rPr>
                            <a:t>نمایش اسپارس</a:t>
                          </a:r>
                          <a:endParaRPr lang="en-US" b="0" dirty="0">
                            <a:solidFill>
                              <a:schemeClr val="tx1"/>
                            </a:solidFill>
                            <a:cs typeface="B Nazanin" panose="00000400000000000000" pitchFamily="2" charset="-7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400" t="-105797" r="-600" b="-15942"/>
                          </a:stretch>
                        </a:blipFill>
                      </a:tcPr>
                    </a:tc>
                    <a:extLst>
                      <a:ext uri="{0D108BD9-81ED-4DB2-BD59-A6C34878D82A}">
                        <a16:rowId xmlns:a16="http://schemas.microsoft.com/office/drawing/2014/main" val="2540243590"/>
                      </a:ext>
                    </a:extLst>
                  </a:tr>
                </a:tbl>
              </a:graphicData>
            </a:graphic>
          </p:graphicFrame>
        </mc:Fallback>
      </mc:AlternateContent>
      <p:graphicFrame>
        <p:nvGraphicFramePr>
          <p:cNvPr id="6" name="Table 5">
            <a:extLst>
              <a:ext uri="{FF2B5EF4-FFF2-40B4-BE49-F238E27FC236}">
                <a16:creationId xmlns:a16="http://schemas.microsoft.com/office/drawing/2014/main" id="{290017E7-73BF-D9FD-6772-1D53D8385B9D}"/>
              </a:ext>
            </a:extLst>
          </p:cNvPr>
          <p:cNvGraphicFramePr>
            <a:graphicFrameLocks noGrp="1"/>
          </p:cNvGraphicFramePr>
          <p:nvPr>
            <p:extLst>
              <p:ext uri="{D42A27DB-BD31-4B8C-83A1-F6EECF244321}">
                <p14:modId xmlns:p14="http://schemas.microsoft.com/office/powerpoint/2010/main" val="1977955316"/>
              </p:ext>
            </p:extLst>
          </p:nvPr>
        </p:nvGraphicFramePr>
        <p:xfrm>
          <a:off x="1111102" y="3942021"/>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5440554-5E80-9198-69B9-401F674FCAF5}"/>
                  </a:ext>
                </a:extLst>
              </p:cNvPr>
              <p:cNvSpPr txBox="1"/>
              <p:nvPr/>
            </p:nvSpPr>
            <p:spPr>
              <a:xfrm>
                <a:off x="4419600" y="3949109"/>
                <a:ext cx="4572000" cy="835934"/>
              </a:xfrm>
              <a:prstGeom prst="rect">
                <a:avLst/>
              </a:prstGeom>
              <a:noFill/>
            </p:spPr>
            <p:txBody>
              <a:bodyPr wrap="square">
                <a:spAutoFit/>
              </a:bodyPr>
              <a:lstStyle/>
              <a:p>
                <a:pPr algn="l"/>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3</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6</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mr>
                          <m:mr>
                            <m:e>
                              <m:r>
                                <a:rPr lang="en-US" b="0" i="1" smtClean="0">
                                  <a:latin typeface="Cambria Math" panose="02040503050406030204" pitchFamily="18" charset="0"/>
                                </a:rPr>
                                <m:t>0</m:t>
                              </m:r>
                            </m:e>
                            <m:e>
                              <m:r>
                                <a:rPr lang="en-US" b="0" i="1" smtClean="0">
                                  <a:latin typeface="Cambria Math" panose="02040503050406030204" pitchFamily="18" charset="0"/>
                                </a:rPr>
                                <m:t>0</m:t>
                              </m:r>
                            </m:e>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mr>
                              </m:m>
                            </m:e>
                          </m:mr>
                        </m:m>
                      </m:e>
                    </m:d>
                  </m:oMath>
                </a14:m>
                <a:r>
                  <a:rPr lang="en-US" dirty="0"/>
                  <a:t> </a:t>
                </a:r>
                <a:r>
                  <a:rPr lang="fa-IR" dirty="0"/>
                  <a:t>ماتریس اسپارس</a:t>
                </a:r>
                <a:endParaRPr lang="en-US" dirty="0"/>
              </a:p>
            </p:txBody>
          </p:sp>
        </mc:Choice>
        <mc:Fallback>
          <p:sp>
            <p:nvSpPr>
              <p:cNvPr id="8" name="TextBox 7">
                <a:extLst>
                  <a:ext uri="{FF2B5EF4-FFF2-40B4-BE49-F238E27FC236}">
                    <a16:creationId xmlns:a16="http://schemas.microsoft.com/office/drawing/2014/main" id="{65440554-5E80-9198-69B9-401F674FCAF5}"/>
                  </a:ext>
                </a:extLst>
              </p:cNvPr>
              <p:cNvSpPr txBox="1">
                <a:spLocks noRot="1" noChangeAspect="1" noMove="1" noResize="1" noEditPoints="1" noAdjustHandles="1" noChangeArrowheads="1" noChangeShapeType="1" noTextEdit="1"/>
              </p:cNvSpPr>
              <p:nvPr/>
            </p:nvSpPr>
            <p:spPr>
              <a:xfrm>
                <a:off x="4419600" y="3949109"/>
                <a:ext cx="4572000" cy="835934"/>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6DD3588-C31C-5402-6E84-22DC89CA4A87}"/>
              </a:ext>
            </a:extLst>
          </p:cNvPr>
          <p:cNvSpPr txBox="1"/>
          <p:nvPr/>
        </p:nvSpPr>
        <p:spPr>
          <a:xfrm>
            <a:off x="745834" y="5620434"/>
            <a:ext cx="7559966" cy="646331"/>
          </a:xfrm>
          <a:prstGeom prst="rect">
            <a:avLst/>
          </a:prstGeom>
          <a:noFill/>
        </p:spPr>
        <p:txBody>
          <a:bodyPr wrap="square" rtlCol="0">
            <a:spAutoFit/>
          </a:bodyPr>
          <a:lstStyle/>
          <a:p>
            <a:pPr algn="r" rtl="1"/>
            <a:r>
              <a:rPr lang="fa-IR" dirty="0"/>
              <a:t>متوجه میشویم که نمایش اسپارس موجب صرفه جویی در حافظه مصرفی می شود. اگر تعداد عناصر صفر زیاد باشد و ماتریس نیز بزرگ باشد، این صرفه جویی چشمگیر خواهد بود.</a:t>
            </a:r>
            <a:endParaRPr lang="en-US" dirty="0"/>
          </a:p>
        </p:txBody>
      </p:sp>
    </p:spTree>
    <p:extLst>
      <p:ext uri="{BB962C8B-B14F-4D97-AF65-F5344CB8AC3E}">
        <p14:creationId xmlns:p14="http://schemas.microsoft.com/office/powerpoint/2010/main" val="917554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1343-D37D-5436-93CC-A7185FAD82E3}"/>
              </a:ext>
            </a:extLst>
          </p:cNvPr>
          <p:cNvSpPr>
            <a:spLocks noGrp="1"/>
          </p:cNvSpPr>
          <p:nvPr>
            <p:ph type="title"/>
          </p:nvPr>
        </p:nvSpPr>
        <p:spPr/>
        <p:txBody>
          <a:bodyPr/>
          <a:lstStyle/>
          <a:p>
            <a:r>
              <a:rPr lang="fa-IR" dirty="0"/>
              <a:t>ماتریس سه ستون.</a:t>
            </a:r>
            <a:endParaRPr lang="en-US" dirty="0"/>
          </a:p>
        </p:txBody>
      </p:sp>
      <p:sp>
        <p:nvSpPr>
          <p:cNvPr id="3" name="Content Placeholder 2">
            <a:extLst>
              <a:ext uri="{FF2B5EF4-FFF2-40B4-BE49-F238E27FC236}">
                <a16:creationId xmlns:a16="http://schemas.microsoft.com/office/drawing/2014/main" id="{7022E719-286F-C47B-37D0-2D2F8D80F246}"/>
              </a:ext>
            </a:extLst>
          </p:cNvPr>
          <p:cNvSpPr>
            <a:spLocks noGrp="1"/>
          </p:cNvSpPr>
          <p:nvPr>
            <p:ph idx="1"/>
          </p:nvPr>
        </p:nvSpPr>
        <p:spPr>
          <a:xfrm>
            <a:off x="609600" y="914400"/>
            <a:ext cx="7848600" cy="457200"/>
          </a:xfrm>
        </p:spPr>
        <p:txBody>
          <a:bodyPr/>
          <a:lstStyle/>
          <a:p>
            <a:pPr algn="r" rtl="1"/>
            <a:r>
              <a:rPr lang="fa-IR" dirty="0"/>
              <a:t>نکته: حاصل ضرب دو ماتریس اسپارس ، ممکن است اسپارس نباشد.</a:t>
            </a:r>
            <a:endParaRPr lang="en-US" dirty="0"/>
          </a:p>
        </p:txBody>
      </p:sp>
      <p:sp>
        <p:nvSpPr>
          <p:cNvPr id="4" name="Slide Number Placeholder 3">
            <a:extLst>
              <a:ext uri="{FF2B5EF4-FFF2-40B4-BE49-F238E27FC236}">
                <a16:creationId xmlns:a16="http://schemas.microsoft.com/office/drawing/2014/main" id="{F67ACF58-3095-2864-FF31-B1294317DA57}"/>
              </a:ext>
            </a:extLst>
          </p:cNvPr>
          <p:cNvSpPr>
            <a:spLocks noGrp="1"/>
          </p:cNvSpPr>
          <p:nvPr>
            <p:ph type="sldNum" sz="quarter" idx="10"/>
          </p:nvPr>
        </p:nvSpPr>
        <p:spPr/>
        <p:txBody>
          <a:bodyPr/>
          <a:lstStyle/>
          <a:p>
            <a:fld id="{BB936EA6-75EA-BC43-847D-098704264B3C}" type="slidenum">
              <a:rPr lang="en-US" smtClean="0"/>
              <a:pPr/>
              <a:t>37</a:t>
            </a:fld>
            <a:endParaRPr lang="en-US" sz="140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3801ECE-6945-3B32-24E2-5D8677968548}"/>
                  </a:ext>
                </a:extLst>
              </p:cNvPr>
              <p:cNvSpPr txBox="1"/>
              <p:nvPr/>
            </p:nvSpPr>
            <p:spPr>
              <a:xfrm>
                <a:off x="2362200" y="1649819"/>
                <a:ext cx="3729611" cy="7325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
                        </m:e>
                      </m:d>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m:rPr>
                                    <m:brk m:alnAt="7"/>
                                  </m:rP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
                        </m:e>
                      </m:d>
                      <m:r>
                        <a:rPr lang="fa-IR" b="0" i="1" smtClean="0">
                          <a:latin typeface="Cambria Math" panose="02040503050406030204" pitchFamily="18" charset="0"/>
                          <a:ea typeface="Cambria Math" panose="02040503050406030204" pitchFamily="18" charset="0"/>
                        </a:rPr>
                        <m:t>=</m:t>
                      </m:r>
                      <m:d>
                        <m:dPr>
                          <m:begChr m:val="["/>
                          <m:endChr m:val="]"/>
                          <m:ctrlPr>
                            <a:rPr lang="fa-IR" b="0" i="1" smtClean="0">
                              <a:latin typeface="Cambria Math" panose="02040503050406030204" pitchFamily="18" charset="0"/>
                              <a:ea typeface="Cambria Math" panose="02040503050406030204" pitchFamily="18" charset="0"/>
                            </a:rPr>
                          </m:ctrlPr>
                        </m:dPr>
                        <m:e>
                          <m:m>
                            <m:mPr>
                              <m:mcs>
                                <m:mc>
                                  <m:mcPr>
                                    <m:count m:val="3"/>
                                    <m:mcJc m:val="center"/>
                                  </m:mcPr>
                                </m:mc>
                              </m:mcs>
                              <m:ctrlPr>
                                <a:rPr lang="fa-IR" b="0" i="1" smtClean="0">
                                  <a:latin typeface="Cambria Math" panose="02040503050406030204" pitchFamily="18" charset="0"/>
                                  <a:ea typeface="Cambria Math" panose="02040503050406030204" pitchFamily="18" charset="0"/>
                                </a:rPr>
                              </m:ctrlPr>
                            </m:mPr>
                            <m:mr>
                              <m:e>
                                <m:r>
                                  <m:rPr>
                                    <m:brk m:alnAt="7"/>
                                  </m:rP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r>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p:sp>
            <p:nvSpPr>
              <p:cNvPr id="6" name="TextBox 5">
                <a:extLst>
                  <a:ext uri="{FF2B5EF4-FFF2-40B4-BE49-F238E27FC236}">
                    <a16:creationId xmlns:a16="http://schemas.microsoft.com/office/drawing/2014/main" id="{13801ECE-6945-3B32-24E2-5D8677968548}"/>
                  </a:ext>
                </a:extLst>
              </p:cNvPr>
              <p:cNvSpPr txBox="1">
                <a:spLocks noRot="1" noChangeAspect="1" noMove="1" noResize="1" noEditPoints="1" noAdjustHandles="1" noChangeArrowheads="1" noChangeShapeType="1" noTextEdit="1"/>
              </p:cNvSpPr>
              <p:nvPr/>
            </p:nvSpPr>
            <p:spPr>
              <a:xfrm>
                <a:off x="2362200" y="1649819"/>
                <a:ext cx="3729611" cy="732573"/>
              </a:xfrm>
              <a:prstGeom prst="rect">
                <a:avLst/>
              </a:prstGeo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7966DD7-5054-A259-8BE0-8A7A76493BD8}"/>
              </a:ext>
            </a:extLst>
          </p:cNvPr>
          <p:cNvSpPr txBox="1"/>
          <p:nvPr/>
        </p:nvSpPr>
        <p:spPr>
          <a:xfrm>
            <a:off x="1752600" y="3124200"/>
            <a:ext cx="6623631" cy="646331"/>
          </a:xfrm>
          <a:prstGeom prst="rect">
            <a:avLst/>
          </a:prstGeom>
          <a:noFill/>
        </p:spPr>
        <p:txBody>
          <a:bodyPr wrap="square" rtlCol="0">
            <a:spAutoFit/>
          </a:bodyPr>
          <a:lstStyle/>
          <a:p>
            <a:pPr algn="r" rtl="1"/>
            <a:r>
              <a:rPr lang="fa-IR" dirty="0"/>
              <a:t>نکته: پیچیدگی زمانی جمع دو ماتریس اسپارس فشرده که دارای </a:t>
            </a:r>
            <a:r>
              <a:rPr lang="en-US" dirty="0"/>
              <a:t>m</a:t>
            </a:r>
            <a:r>
              <a:rPr lang="fa-IR" dirty="0"/>
              <a:t> و </a:t>
            </a:r>
            <a:r>
              <a:rPr lang="en-US" dirty="0"/>
              <a:t>n</a:t>
            </a:r>
            <a:r>
              <a:rPr lang="fa-IR" dirty="0"/>
              <a:t> عنصر غیر صفر بوده و به صورت ماتریس 3 ستونه ذخیره می شود، ، برابر </a:t>
            </a:r>
            <a:r>
              <a:rPr lang="en-US" dirty="0"/>
              <a:t>O(</a:t>
            </a:r>
            <a:r>
              <a:rPr lang="en-US" dirty="0" err="1"/>
              <a:t>m+n</a:t>
            </a:r>
            <a:r>
              <a:rPr lang="en-US" dirty="0"/>
              <a:t>)</a:t>
            </a:r>
            <a:r>
              <a:rPr lang="fa-IR" dirty="0"/>
              <a:t> است.</a:t>
            </a:r>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38F057F-D3CE-4946-C386-863546FF2492}"/>
                  </a:ext>
                </a:extLst>
              </p:cNvPr>
              <p:cNvSpPr txBox="1"/>
              <p:nvPr/>
            </p:nvSpPr>
            <p:spPr>
              <a:xfrm>
                <a:off x="2667000" y="4401234"/>
                <a:ext cx="5442531" cy="1655903"/>
              </a:xfrm>
              <a:prstGeom prst="rect">
                <a:avLst/>
              </a:prstGeom>
              <a:solidFill>
                <a:srgbClr val="C189F7"/>
              </a:solidFill>
              <a:effectLst>
                <a:innerShdw blurRad="63500" dist="50800" dir="2700000">
                  <a:prstClr val="black">
                    <a:alpha val="50000"/>
                  </a:prstClr>
                </a:innerShdw>
              </a:effectLst>
            </p:spPr>
            <p:txBody>
              <a:bodyPr wrap="square" rtlCol="0">
                <a:spAutoFit/>
              </a:bodyPr>
              <a:lstStyle/>
              <a:p>
                <a:pPr algn="r" rtl="1"/>
                <a:r>
                  <a:rPr lang="fa-IR" dirty="0"/>
                  <a:t>تمرین: الگوریتم جمع دو ماتریس اسپارس را روی کاغذ بنویسید. یک </a:t>
                </a:r>
                <a:r>
                  <a:rPr lang="en-US" dirty="0"/>
                  <a:t>trace</a:t>
                </a:r>
                <a:r>
                  <a:rPr lang="fa-IR" dirty="0"/>
                  <a:t> بر روی دو ماتریس اسپارس زیر داشته باشید.</a:t>
                </a:r>
              </a:p>
              <a:p>
                <a:pPr algn="r" rtl="1"/>
                <a:endParaRPr lang="fa-IR" dirty="0"/>
              </a:p>
              <a:p>
                <a:pPr algn="r" rtl="1"/>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a:rPr lang="fa-IR" b="0" i="1" smtClean="0">
                                    <a:latin typeface="Cambria Math" panose="02040503050406030204" pitchFamily="18" charset="0"/>
                                  </a:rPr>
                                  <m:t>0</m:t>
                                </m:r>
                              </m:e>
                              <m:e>
                                <m:r>
                                  <a:rPr lang="fa-IR" b="0" i="1" smtClean="0">
                                    <a:latin typeface="Cambria Math" panose="02040503050406030204" pitchFamily="18" charset="0"/>
                                  </a:rPr>
                                  <m:t>1</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r>
                              <m:e>
                                <m:r>
                                  <a:rPr lang="fa-IR" b="0" i="1" smtClean="0">
                                    <a:latin typeface="Cambria Math" panose="02040503050406030204" pitchFamily="18" charset="0"/>
                                  </a:rPr>
                                  <m:t>1</m:t>
                                </m:r>
                              </m:e>
                              <m:e>
                                <m:r>
                                  <a:rPr lang="fa-IR" b="0" i="1" smtClean="0">
                                    <a:latin typeface="Cambria Math" panose="02040503050406030204" pitchFamily="18" charset="0"/>
                                  </a:rPr>
                                  <m:t>0</m:t>
                                </m:r>
                              </m:e>
                              <m:e>
                                <m:r>
                                  <a:rPr lang="fa-IR" b="0" i="1" smtClean="0">
                                    <a:latin typeface="Cambria Math" panose="02040503050406030204" pitchFamily="18" charset="0"/>
                                  </a:rPr>
                                  <m:t>0</m:t>
                                </m:r>
                              </m:e>
                            </m:mr>
                          </m:m>
                        </m:e>
                      </m:d>
                      <m:r>
                        <a:rPr lang="fa-IR" b="0"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m>
                            <m:mPr>
                              <m:mcs>
                                <m:mc>
                                  <m:mcPr>
                                    <m:count m:val="3"/>
                                    <m:mcJc m:val="center"/>
                                  </m:mcPr>
                                </m:mc>
                              </m:mcs>
                              <m:ctrlPr>
                                <a:rPr lang="en-US" i="1" smtClean="0">
                                  <a:latin typeface="Cambria Math" panose="02040503050406030204" pitchFamily="18" charset="0"/>
                                  <a:ea typeface="Cambria Math" panose="02040503050406030204" pitchFamily="18" charset="0"/>
                                </a:rPr>
                              </m:ctrlPr>
                            </m:mP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1</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mr>
                            <m:mr>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0</m:t>
                                </m:r>
                              </m:e>
                              <m:e>
                                <m:r>
                                  <a:rPr lang="fa-IR" b="0" i="1" smtClean="0">
                                    <a:latin typeface="Cambria Math" panose="02040503050406030204" pitchFamily="18" charset="0"/>
                                    <a:ea typeface="Cambria Math" panose="02040503050406030204" pitchFamily="18" charset="0"/>
                                  </a:rPr>
                                  <m:t>1</m:t>
                                </m:r>
                              </m:e>
                            </m:mr>
                          </m:m>
                        </m:e>
                      </m:d>
                    </m:oMath>
                  </m:oMathPara>
                </a14:m>
                <a:endParaRPr lang="en-US" dirty="0"/>
              </a:p>
            </p:txBody>
          </p:sp>
        </mc:Choice>
        <mc:Fallback>
          <p:sp>
            <p:nvSpPr>
              <p:cNvPr id="8" name="TextBox 7">
                <a:extLst>
                  <a:ext uri="{FF2B5EF4-FFF2-40B4-BE49-F238E27FC236}">
                    <a16:creationId xmlns:a16="http://schemas.microsoft.com/office/drawing/2014/main" id="{338F057F-D3CE-4946-C386-863546FF2492}"/>
                  </a:ext>
                </a:extLst>
              </p:cNvPr>
              <p:cNvSpPr txBox="1">
                <a:spLocks noRot="1" noChangeAspect="1" noMove="1" noResize="1" noEditPoints="1" noAdjustHandles="1" noChangeArrowheads="1" noChangeShapeType="1" noTextEdit="1"/>
              </p:cNvSpPr>
              <p:nvPr/>
            </p:nvSpPr>
            <p:spPr>
              <a:xfrm>
                <a:off x="2667000" y="4401234"/>
                <a:ext cx="5442531" cy="1655903"/>
              </a:xfrm>
              <a:prstGeom prst="rect">
                <a:avLst/>
              </a:prstGeom>
              <a:blipFill>
                <a:blip r:embed="rId3"/>
                <a:stretch>
                  <a:fillRect t="-2206" r="-1121"/>
                </a:stretch>
              </a:blipFill>
              <a:effectLst>
                <a:innerShdw blurRad="63500" dist="50800" dir="2700000">
                  <a:prstClr val="black">
                    <a:alpha val="50000"/>
                  </a:prstClr>
                </a:innerShdw>
              </a:effectLst>
            </p:spPr>
            <p:txBody>
              <a:bodyPr/>
              <a:lstStyle/>
              <a:p>
                <a:r>
                  <a:rPr lang="en-US">
                    <a:noFill/>
                  </a:rPr>
                  <a:t> </a:t>
                </a:r>
              </a:p>
            </p:txBody>
          </p:sp>
        </mc:Fallback>
      </mc:AlternateContent>
    </p:spTree>
    <p:extLst>
      <p:ext uri="{BB962C8B-B14F-4D97-AF65-F5344CB8AC3E}">
        <p14:creationId xmlns:p14="http://schemas.microsoft.com/office/powerpoint/2010/main" val="1598011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F99E-65BD-CC4C-9727-B6CC6713F9B9}"/>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9D146167-0D61-7304-5EA8-784B28A60AA6}"/>
              </a:ext>
            </a:extLst>
          </p:cNvPr>
          <p:cNvGraphicFramePr>
            <a:graphicFrameLocks noGrp="1"/>
          </p:cNvGraphicFramePr>
          <p:nvPr>
            <p:ph idx="1"/>
            <p:extLst>
              <p:ext uri="{D42A27DB-BD31-4B8C-83A1-F6EECF244321}">
                <p14:modId xmlns:p14="http://schemas.microsoft.com/office/powerpoint/2010/main" val="1466920199"/>
              </p:ext>
            </p:extLst>
          </p:nvPr>
        </p:nvGraphicFramePr>
        <p:xfrm>
          <a:off x="609600" y="914400"/>
          <a:ext cx="7848600" cy="2849880"/>
        </p:xfrm>
        <a:graphic>
          <a:graphicData uri="http://schemas.openxmlformats.org/drawingml/2006/table">
            <a:tbl>
              <a:tblPr firstRow="1" bandRow="1">
                <a:tableStyleId>{00A15C55-8517-42AA-B614-E9B94910E393}</a:tableStyleId>
              </a:tblPr>
              <a:tblGrid>
                <a:gridCol w="5867400">
                  <a:extLst>
                    <a:ext uri="{9D8B030D-6E8A-4147-A177-3AD203B41FA5}">
                      <a16:colId xmlns:a16="http://schemas.microsoft.com/office/drawing/2014/main" val="1086356231"/>
                    </a:ext>
                  </a:extLst>
                </a:gridCol>
                <a:gridCol w="1981200">
                  <a:extLst>
                    <a:ext uri="{9D8B030D-6E8A-4147-A177-3AD203B41FA5}">
                      <a16:colId xmlns:a16="http://schemas.microsoft.com/office/drawing/2014/main" val="1307167124"/>
                    </a:ext>
                  </a:extLst>
                </a:gridCol>
              </a:tblGrid>
              <a:tr h="370840">
                <a:tc>
                  <a:txBody>
                    <a:bodyPr/>
                    <a:lstStyle/>
                    <a:p>
                      <a:pPr algn="ctr" rtl="1"/>
                      <a:r>
                        <a:rPr lang="fa-IR" dirty="0"/>
                        <a:t>تعیین ترانهاده ماتریس اسپارس از روی جدول ایندکسی</a:t>
                      </a:r>
                      <a:endParaRPr lang="en-US" dirty="0"/>
                    </a:p>
                  </a:txBody>
                  <a:tcPr/>
                </a:tc>
                <a:tc>
                  <a:txBody>
                    <a:bodyPr/>
                    <a:lstStyle/>
                    <a:p>
                      <a:pPr algn="ctr" rtl="1"/>
                      <a:r>
                        <a:rPr lang="fa-IR" dirty="0"/>
                        <a:t>عنوان الگوریتم</a:t>
                      </a:r>
                      <a:endParaRPr lang="en-US" dirty="0"/>
                    </a:p>
                  </a:txBody>
                  <a:tcPr/>
                </a:tc>
                <a:extLst>
                  <a:ext uri="{0D108BD9-81ED-4DB2-BD59-A6C34878D82A}">
                    <a16:rowId xmlns:a16="http://schemas.microsoft.com/office/drawing/2014/main" val="684794356"/>
                  </a:ext>
                </a:extLst>
              </a:tr>
              <a:tr h="370840">
                <a:tc>
                  <a:txBody>
                    <a:bodyPr/>
                    <a:lstStyle/>
                    <a:p>
                      <a:pPr algn="ctr" rtl="1"/>
                      <a:r>
                        <a:rPr lang="fa-IR" dirty="0"/>
                        <a:t>نمایش </a:t>
                      </a:r>
                      <a:r>
                        <a:rPr lang="fa-IR" b="1" dirty="0"/>
                        <a:t>ماتریس اسپارس</a:t>
                      </a:r>
                      <a:endParaRPr lang="en-US" b="1" dirty="0"/>
                    </a:p>
                  </a:txBody>
                  <a:tcPr/>
                </a:tc>
                <a:tc>
                  <a:txBody>
                    <a:bodyPr/>
                    <a:lstStyle/>
                    <a:p>
                      <a:pPr algn="ctr" rtl="1"/>
                      <a:r>
                        <a:rPr lang="fa-IR" dirty="0"/>
                        <a:t>ورودی</a:t>
                      </a:r>
                      <a:endParaRPr lang="en-US" dirty="0"/>
                    </a:p>
                  </a:txBody>
                  <a:tcPr/>
                </a:tc>
                <a:extLst>
                  <a:ext uri="{0D108BD9-81ED-4DB2-BD59-A6C34878D82A}">
                    <a16:rowId xmlns:a16="http://schemas.microsoft.com/office/drawing/2014/main" val="1389902955"/>
                  </a:ext>
                </a:extLst>
              </a:tr>
              <a:tr h="370840">
                <a:tc>
                  <a:txBody>
                    <a:bodyPr/>
                    <a:lstStyle/>
                    <a:p>
                      <a:pPr algn="ctr" rtl="1"/>
                      <a:r>
                        <a:rPr lang="fa-IR" b="1" dirty="0"/>
                        <a:t>ترانهاده ماتریس اسپارس</a:t>
                      </a:r>
                      <a:endParaRPr lang="en-US" b="1" dirty="0"/>
                    </a:p>
                  </a:txBody>
                  <a:tcPr/>
                </a:tc>
                <a:tc>
                  <a:txBody>
                    <a:bodyPr/>
                    <a:lstStyle/>
                    <a:p>
                      <a:pPr algn="ctr" rtl="1"/>
                      <a:r>
                        <a:rPr lang="fa-IR" dirty="0"/>
                        <a:t>خروجی</a:t>
                      </a:r>
                      <a:endParaRPr lang="en-US" dirty="0"/>
                    </a:p>
                  </a:txBody>
                  <a:tcPr/>
                </a:tc>
                <a:extLst>
                  <a:ext uri="{0D108BD9-81ED-4DB2-BD59-A6C34878D82A}">
                    <a16:rowId xmlns:a16="http://schemas.microsoft.com/office/drawing/2014/main" val="1519869896"/>
                  </a:ext>
                </a:extLst>
              </a:tr>
              <a:tr h="370840">
                <a:tc>
                  <a:txBody>
                    <a:bodyPr/>
                    <a:lstStyle/>
                    <a:p>
                      <a:pPr marL="342900" indent="-342900" algn="r" rtl="1">
                        <a:buFont typeface="+mj-lt"/>
                        <a:buAutoNum type="arabicPeriod"/>
                      </a:pPr>
                      <a:r>
                        <a:rPr lang="fa-IR" dirty="0"/>
                        <a:t>با توجه به نمایش، در سطر اول جای تعداد سطرها و ستون ها را عوض می کنیم و در ماتریس ترانهاده مینویسیم.</a:t>
                      </a:r>
                    </a:p>
                    <a:p>
                      <a:pPr marL="342900" indent="-342900" algn="r" rtl="1">
                        <a:buFont typeface="+mj-lt"/>
                        <a:buAutoNum type="arabicPeriod"/>
                      </a:pPr>
                      <a:r>
                        <a:rPr lang="fa-IR" dirty="0"/>
                        <a:t>در ماتریس نمایش، در ستون وسطی به دنبال اعداد 0 گشته و در صورت پیدا کردن، آن را در ستون اول ماتریس ترانهاده مینویسیم، سپس در ماتریس نمایش، در ستون وسطی به دنبال اعداد 1 میگردیم و آن را در ستون ماتریس ترانهاده مینویسیم و الی آخر.</a:t>
                      </a:r>
                      <a:endParaRPr lang="en-US" dirty="0"/>
                    </a:p>
                  </a:txBody>
                  <a:tcPr/>
                </a:tc>
                <a:tc>
                  <a:txBody>
                    <a:bodyPr/>
                    <a:lstStyle/>
                    <a:p>
                      <a:pPr algn="ctr" rtl="1"/>
                      <a:endParaRPr lang="en-US" dirty="0"/>
                    </a:p>
                  </a:txBody>
                  <a:tcPr/>
                </a:tc>
                <a:extLst>
                  <a:ext uri="{0D108BD9-81ED-4DB2-BD59-A6C34878D82A}">
                    <a16:rowId xmlns:a16="http://schemas.microsoft.com/office/drawing/2014/main" val="3385843844"/>
                  </a:ext>
                </a:extLst>
              </a:tr>
            </a:tbl>
          </a:graphicData>
        </a:graphic>
      </p:graphicFrame>
      <p:sp>
        <p:nvSpPr>
          <p:cNvPr id="4" name="Slide Number Placeholder 3">
            <a:extLst>
              <a:ext uri="{FF2B5EF4-FFF2-40B4-BE49-F238E27FC236}">
                <a16:creationId xmlns:a16="http://schemas.microsoft.com/office/drawing/2014/main" id="{3C92C8E1-1989-6BC0-F783-EA4828707E57}"/>
              </a:ext>
            </a:extLst>
          </p:cNvPr>
          <p:cNvSpPr>
            <a:spLocks noGrp="1"/>
          </p:cNvSpPr>
          <p:nvPr>
            <p:ph type="sldNum" sz="quarter" idx="10"/>
          </p:nvPr>
        </p:nvSpPr>
        <p:spPr/>
        <p:txBody>
          <a:bodyPr/>
          <a:lstStyle/>
          <a:p>
            <a:fld id="{BB936EA6-75EA-BC43-847D-098704264B3C}" type="slidenum">
              <a:rPr lang="en-US" smtClean="0"/>
              <a:pPr/>
              <a:t>38</a:t>
            </a:fld>
            <a:endParaRPr lang="en-US" sz="1400"/>
          </a:p>
        </p:txBody>
      </p:sp>
      <p:graphicFrame>
        <p:nvGraphicFramePr>
          <p:cNvPr id="6" name="Table 5">
            <a:extLst>
              <a:ext uri="{FF2B5EF4-FFF2-40B4-BE49-F238E27FC236}">
                <a16:creationId xmlns:a16="http://schemas.microsoft.com/office/drawing/2014/main" id="{47D57B62-D318-63C4-8987-CFAEAB059D54}"/>
              </a:ext>
            </a:extLst>
          </p:cNvPr>
          <p:cNvGraphicFramePr>
            <a:graphicFrameLocks noGrp="1"/>
          </p:cNvGraphicFramePr>
          <p:nvPr>
            <p:extLst>
              <p:ext uri="{D42A27DB-BD31-4B8C-83A1-F6EECF244321}">
                <p14:modId xmlns:p14="http://schemas.microsoft.com/office/powerpoint/2010/main" val="3830077993"/>
              </p:ext>
            </p:extLst>
          </p:nvPr>
        </p:nvGraphicFramePr>
        <p:xfrm>
          <a:off x="685800" y="4343400"/>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8" name="Straight Arrow Connector 7">
            <a:extLst>
              <a:ext uri="{FF2B5EF4-FFF2-40B4-BE49-F238E27FC236}">
                <a16:creationId xmlns:a16="http://schemas.microsoft.com/office/drawing/2014/main" id="{0B8E6D80-BC56-31DE-1B86-38C195077D86}"/>
              </a:ext>
            </a:extLst>
          </p:cNvPr>
          <p:cNvCxnSpPr/>
          <p:nvPr/>
        </p:nvCxnSpPr>
        <p:spPr bwMode="auto">
          <a:xfrm>
            <a:off x="3810000" y="5105400"/>
            <a:ext cx="16002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9" name="Table 8">
            <a:extLst>
              <a:ext uri="{FF2B5EF4-FFF2-40B4-BE49-F238E27FC236}">
                <a16:creationId xmlns:a16="http://schemas.microsoft.com/office/drawing/2014/main" id="{893C89E2-3CA1-CE8D-A3C0-4A2933BFC013}"/>
              </a:ext>
            </a:extLst>
          </p:cNvPr>
          <p:cNvGraphicFramePr>
            <a:graphicFrameLocks noGrp="1"/>
          </p:cNvGraphicFramePr>
          <p:nvPr>
            <p:extLst>
              <p:ext uri="{D42A27DB-BD31-4B8C-83A1-F6EECF244321}">
                <p14:modId xmlns:p14="http://schemas.microsoft.com/office/powerpoint/2010/main" val="2032475701"/>
              </p:ext>
            </p:extLst>
          </p:nvPr>
        </p:nvGraphicFramePr>
        <p:xfrm>
          <a:off x="5684874" y="4343400"/>
          <a:ext cx="2743200" cy="1483360"/>
        </p:xfrm>
        <a:graphic>
          <a:graphicData uri="http://schemas.openxmlformats.org/drawingml/2006/table">
            <a:tbl>
              <a:tblPr firstRow="1" bandRow="1">
                <a:tableStyleId>{2A488322-F2BA-4B5B-9748-0D474271808F}</a:tableStyleId>
              </a:tblPr>
              <a:tblGrid>
                <a:gridCol w="914400">
                  <a:extLst>
                    <a:ext uri="{9D8B030D-6E8A-4147-A177-3AD203B41FA5}">
                      <a16:colId xmlns:a16="http://schemas.microsoft.com/office/drawing/2014/main" val="2468130918"/>
                    </a:ext>
                  </a:extLst>
                </a:gridCol>
                <a:gridCol w="914400">
                  <a:extLst>
                    <a:ext uri="{9D8B030D-6E8A-4147-A177-3AD203B41FA5}">
                      <a16:colId xmlns:a16="http://schemas.microsoft.com/office/drawing/2014/main" val="148779255"/>
                    </a:ext>
                  </a:extLst>
                </a:gridCol>
                <a:gridCol w="914400">
                  <a:extLst>
                    <a:ext uri="{9D8B030D-6E8A-4147-A177-3AD203B41FA5}">
                      <a16:colId xmlns:a16="http://schemas.microsoft.com/office/drawing/2014/main" val="4256782083"/>
                    </a:ext>
                  </a:extLst>
                </a:gridCol>
              </a:tblGrid>
              <a:tr h="370840">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70840">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70840">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70840">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spTree>
    <p:extLst>
      <p:ext uri="{BB962C8B-B14F-4D97-AF65-F5344CB8AC3E}">
        <p14:creationId xmlns:p14="http://schemas.microsoft.com/office/powerpoint/2010/main" val="3349938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87DA-9F23-845C-7EA9-8C73A81A8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220FBC-96E7-94EA-5343-956D7FEFB9FC}"/>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64336EE0-5AA7-AADD-4B03-C8989753E5B9}"/>
              </a:ext>
            </a:extLst>
          </p:cNvPr>
          <p:cNvGraphicFramePr>
            <a:graphicFrameLocks noGrp="1"/>
          </p:cNvGraphicFramePr>
          <p:nvPr>
            <p:ph idx="1"/>
          </p:nvPr>
        </p:nvGraphicFramePr>
        <p:xfrm>
          <a:off x="609600" y="914400"/>
          <a:ext cx="7848600" cy="2849880"/>
        </p:xfrm>
        <a:graphic>
          <a:graphicData uri="http://schemas.openxmlformats.org/drawingml/2006/table">
            <a:tbl>
              <a:tblPr firstRow="1" bandRow="1">
                <a:tableStyleId>{00A15C55-8517-42AA-B614-E9B94910E393}</a:tableStyleId>
              </a:tblPr>
              <a:tblGrid>
                <a:gridCol w="5867400">
                  <a:extLst>
                    <a:ext uri="{9D8B030D-6E8A-4147-A177-3AD203B41FA5}">
                      <a16:colId xmlns:a16="http://schemas.microsoft.com/office/drawing/2014/main" val="1086356231"/>
                    </a:ext>
                  </a:extLst>
                </a:gridCol>
                <a:gridCol w="1981200">
                  <a:extLst>
                    <a:ext uri="{9D8B030D-6E8A-4147-A177-3AD203B41FA5}">
                      <a16:colId xmlns:a16="http://schemas.microsoft.com/office/drawing/2014/main" val="1307167124"/>
                    </a:ext>
                  </a:extLst>
                </a:gridCol>
              </a:tblGrid>
              <a:tr h="370840">
                <a:tc>
                  <a:txBody>
                    <a:bodyPr/>
                    <a:lstStyle/>
                    <a:p>
                      <a:pPr algn="ctr" rtl="1"/>
                      <a:r>
                        <a:rPr lang="fa-IR" dirty="0"/>
                        <a:t>تعیین ترانهاده ماتریس اسپارس از روی جدول ایندکسی</a:t>
                      </a:r>
                      <a:endParaRPr lang="en-US" dirty="0"/>
                    </a:p>
                  </a:txBody>
                  <a:tcPr/>
                </a:tc>
                <a:tc>
                  <a:txBody>
                    <a:bodyPr/>
                    <a:lstStyle/>
                    <a:p>
                      <a:pPr algn="ctr" rtl="1"/>
                      <a:r>
                        <a:rPr lang="fa-IR" dirty="0"/>
                        <a:t>عنوان الگوریتم</a:t>
                      </a:r>
                      <a:endParaRPr lang="en-US" dirty="0"/>
                    </a:p>
                  </a:txBody>
                  <a:tcPr/>
                </a:tc>
                <a:extLst>
                  <a:ext uri="{0D108BD9-81ED-4DB2-BD59-A6C34878D82A}">
                    <a16:rowId xmlns:a16="http://schemas.microsoft.com/office/drawing/2014/main" val="684794356"/>
                  </a:ext>
                </a:extLst>
              </a:tr>
              <a:tr h="370840">
                <a:tc>
                  <a:txBody>
                    <a:bodyPr/>
                    <a:lstStyle/>
                    <a:p>
                      <a:pPr algn="ctr" rtl="1"/>
                      <a:r>
                        <a:rPr lang="fa-IR" dirty="0"/>
                        <a:t>نمایش </a:t>
                      </a:r>
                      <a:r>
                        <a:rPr lang="fa-IR" b="1" dirty="0"/>
                        <a:t>ماتریس اسپارس</a:t>
                      </a:r>
                      <a:endParaRPr lang="en-US" b="1" dirty="0"/>
                    </a:p>
                  </a:txBody>
                  <a:tcPr/>
                </a:tc>
                <a:tc>
                  <a:txBody>
                    <a:bodyPr/>
                    <a:lstStyle/>
                    <a:p>
                      <a:pPr algn="ctr" rtl="1"/>
                      <a:r>
                        <a:rPr lang="fa-IR" dirty="0"/>
                        <a:t>ورودی</a:t>
                      </a:r>
                      <a:endParaRPr lang="en-US" dirty="0"/>
                    </a:p>
                  </a:txBody>
                  <a:tcPr/>
                </a:tc>
                <a:extLst>
                  <a:ext uri="{0D108BD9-81ED-4DB2-BD59-A6C34878D82A}">
                    <a16:rowId xmlns:a16="http://schemas.microsoft.com/office/drawing/2014/main" val="1389902955"/>
                  </a:ext>
                </a:extLst>
              </a:tr>
              <a:tr h="370840">
                <a:tc>
                  <a:txBody>
                    <a:bodyPr/>
                    <a:lstStyle/>
                    <a:p>
                      <a:pPr algn="ctr" rtl="1"/>
                      <a:r>
                        <a:rPr lang="fa-IR" b="1" dirty="0"/>
                        <a:t>ترانهاده ماتریس اسپارس</a:t>
                      </a:r>
                      <a:endParaRPr lang="en-US" b="1" dirty="0"/>
                    </a:p>
                  </a:txBody>
                  <a:tcPr/>
                </a:tc>
                <a:tc>
                  <a:txBody>
                    <a:bodyPr/>
                    <a:lstStyle/>
                    <a:p>
                      <a:pPr algn="ctr" rtl="1"/>
                      <a:r>
                        <a:rPr lang="fa-IR" dirty="0"/>
                        <a:t>خروجی</a:t>
                      </a:r>
                      <a:endParaRPr lang="en-US" dirty="0"/>
                    </a:p>
                  </a:txBody>
                  <a:tcPr/>
                </a:tc>
                <a:extLst>
                  <a:ext uri="{0D108BD9-81ED-4DB2-BD59-A6C34878D82A}">
                    <a16:rowId xmlns:a16="http://schemas.microsoft.com/office/drawing/2014/main" val="1519869896"/>
                  </a:ext>
                </a:extLst>
              </a:tr>
              <a:tr h="370840">
                <a:tc>
                  <a:txBody>
                    <a:bodyPr/>
                    <a:lstStyle/>
                    <a:p>
                      <a:pPr marL="342900" indent="-342900" algn="r" rtl="1">
                        <a:buFont typeface="+mj-lt"/>
                        <a:buAutoNum type="arabicPeriod"/>
                      </a:pPr>
                      <a:r>
                        <a:rPr lang="fa-IR" dirty="0"/>
                        <a:t>با توجه به نمایش، در سطر اول جای تعداد سطرها و ستون ها را عوض می کنیم و در ماتریس ترانهاده مینویسیم.</a:t>
                      </a:r>
                    </a:p>
                    <a:p>
                      <a:pPr marL="342900" indent="-342900" algn="r" rtl="1">
                        <a:buFont typeface="+mj-lt"/>
                        <a:buAutoNum type="arabicPeriod"/>
                      </a:pPr>
                      <a:r>
                        <a:rPr lang="fa-IR" dirty="0"/>
                        <a:t>در ماتریس نمایش، در ستون وسطی به دنبال اعداد 0 گشته و در صورت پیدا کردن، آن را در ستون اول ماتریس ترانهاده مینویسیم، سپس در ماتریس نمایش، در ستون وسطی به دنبال اعداد 1 میگردیم و آن را در ستون ماتریس ترانهاده مینویسیم و الی آخر.</a:t>
                      </a:r>
                      <a:endParaRPr lang="en-US" dirty="0"/>
                    </a:p>
                  </a:txBody>
                  <a:tcPr/>
                </a:tc>
                <a:tc>
                  <a:txBody>
                    <a:bodyPr/>
                    <a:lstStyle/>
                    <a:p>
                      <a:pPr algn="ctr" rtl="1"/>
                      <a:endParaRPr lang="en-US" dirty="0"/>
                    </a:p>
                  </a:txBody>
                  <a:tcPr/>
                </a:tc>
                <a:extLst>
                  <a:ext uri="{0D108BD9-81ED-4DB2-BD59-A6C34878D82A}">
                    <a16:rowId xmlns:a16="http://schemas.microsoft.com/office/drawing/2014/main" val="3385843844"/>
                  </a:ext>
                </a:extLst>
              </a:tr>
            </a:tbl>
          </a:graphicData>
        </a:graphic>
      </p:graphicFrame>
      <p:sp>
        <p:nvSpPr>
          <p:cNvPr id="4" name="Slide Number Placeholder 3">
            <a:extLst>
              <a:ext uri="{FF2B5EF4-FFF2-40B4-BE49-F238E27FC236}">
                <a16:creationId xmlns:a16="http://schemas.microsoft.com/office/drawing/2014/main" id="{A3F94BE8-B36B-6705-466E-1305629C9B22}"/>
              </a:ext>
            </a:extLst>
          </p:cNvPr>
          <p:cNvSpPr>
            <a:spLocks noGrp="1"/>
          </p:cNvSpPr>
          <p:nvPr>
            <p:ph type="sldNum" sz="quarter" idx="10"/>
          </p:nvPr>
        </p:nvSpPr>
        <p:spPr/>
        <p:txBody>
          <a:bodyPr/>
          <a:lstStyle/>
          <a:p>
            <a:fld id="{BB936EA6-75EA-BC43-847D-098704264B3C}" type="slidenum">
              <a:rPr lang="en-US" smtClean="0"/>
              <a:pPr/>
              <a:t>39</a:t>
            </a:fld>
            <a:endParaRPr lang="en-US" sz="1400"/>
          </a:p>
        </p:txBody>
      </p:sp>
      <p:graphicFrame>
        <p:nvGraphicFramePr>
          <p:cNvPr id="6" name="Table 5">
            <a:extLst>
              <a:ext uri="{FF2B5EF4-FFF2-40B4-BE49-F238E27FC236}">
                <a16:creationId xmlns:a16="http://schemas.microsoft.com/office/drawing/2014/main" id="{FDEE0BA2-4669-8A97-FB57-20230692FF31}"/>
              </a:ext>
            </a:extLst>
          </p:cNvPr>
          <p:cNvGraphicFramePr>
            <a:graphicFrameLocks noGrp="1"/>
          </p:cNvGraphicFramePr>
          <p:nvPr>
            <p:extLst>
              <p:ext uri="{D42A27DB-BD31-4B8C-83A1-F6EECF244321}">
                <p14:modId xmlns:p14="http://schemas.microsoft.com/office/powerpoint/2010/main" val="2947143561"/>
              </p:ext>
            </p:extLst>
          </p:nvPr>
        </p:nvGraphicFramePr>
        <p:xfrm>
          <a:off x="457200" y="4191000"/>
          <a:ext cx="1600200" cy="1463040"/>
        </p:xfrm>
        <a:graphic>
          <a:graphicData uri="http://schemas.openxmlformats.org/drawingml/2006/table">
            <a:tbl>
              <a:tblPr firstRow="1" bandRow="1">
                <a:tableStyleId>{2A488322-F2BA-4B5B-9748-0D474271808F}</a:tableStyleId>
              </a:tblPr>
              <a:tblGrid>
                <a:gridCol w="533400">
                  <a:extLst>
                    <a:ext uri="{9D8B030D-6E8A-4147-A177-3AD203B41FA5}">
                      <a16:colId xmlns:a16="http://schemas.microsoft.com/office/drawing/2014/main" val="2468130918"/>
                    </a:ext>
                  </a:extLst>
                </a:gridCol>
                <a:gridCol w="533400">
                  <a:extLst>
                    <a:ext uri="{9D8B030D-6E8A-4147-A177-3AD203B41FA5}">
                      <a16:colId xmlns:a16="http://schemas.microsoft.com/office/drawing/2014/main" val="148779255"/>
                    </a:ext>
                  </a:extLst>
                </a:gridCol>
                <a:gridCol w="533400">
                  <a:extLst>
                    <a:ext uri="{9D8B030D-6E8A-4147-A177-3AD203B41FA5}">
                      <a16:colId xmlns:a16="http://schemas.microsoft.com/office/drawing/2014/main" val="4256782083"/>
                    </a:ext>
                  </a:extLst>
                </a:gridCol>
              </a:tblGrid>
              <a:tr h="26669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26669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26669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266699">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8" name="Straight Arrow Connector 7">
            <a:extLst>
              <a:ext uri="{FF2B5EF4-FFF2-40B4-BE49-F238E27FC236}">
                <a16:creationId xmlns:a16="http://schemas.microsoft.com/office/drawing/2014/main" id="{8E72E890-37CF-2722-10F0-DD4CAD0C2562}"/>
              </a:ext>
            </a:extLst>
          </p:cNvPr>
          <p:cNvCxnSpPr>
            <a:cxnSpLocks/>
          </p:cNvCxnSpPr>
          <p:nvPr/>
        </p:nvCxnSpPr>
        <p:spPr bwMode="auto">
          <a:xfrm>
            <a:off x="2286000" y="5029200"/>
            <a:ext cx="9906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9" name="Table 8">
            <a:extLst>
              <a:ext uri="{FF2B5EF4-FFF2-40B4-BE49-F238E27FC236}">
                <a16:creationId xmlns:a16="http://schemas.microsoft.com/office/drawing/2014/main" id="{4CE96181-194C-6EB8-E5F6-862443E48918}"/>
              </a:ext>
            </a:extLst>
          </p:cNvPr>
          <p:cNvGraphicFramePr>
            <a:graphicFrameLocks noGrp="1"/>
          </p:cNvGraphicFramePr>
          <p:nvPr>
            <p:extLst>
              <p:ext uri="{D42A27DB-BD31-4B8C-83A1-F6EECF244321}">
                <p14:modId xmlns:p14="http://schemas.microsoft.com/office/powerpoint/2010/main" val="2911504055"/>
              </p:ext>
            </p:extLst>
          </p:nvPr>
        </p:nvGraphicFramePr>
        <p:xfrm>
          <a:off x="3810000" y="4191000"/>
          <a:ext cx="1371600" cy="1463040"/>
        </p:xfrm>
        <a:graphic>
          <a:graphicData uri="http://schemas.openxmlformats.org/drawingml/2006/table">
            <a:tbl>
              <a:tblPr firstRow="1" bandRow="1">
                <a:tableStyleId>{2A488322-F2BA-4B5B-9748-0D474271808F}</a:tableStyleId>
              </a:tblPr>
              <a:tblGrid>
                <a:gridCol w="457200">
                  <a:extLst>
                    <a:ext uri="{9D8B030D-6E8A-4147-A177-3AD203B41FA5}">
                      <a16:colId xmlns:a16="http://schemas.microsoft.com/office/drawing/2014/main" val="2468130918"/>
                    </a:ext>
                  </a:extLst>
                </a:gridCol>
                <a:gridCol w="457200">
                  <a:extLst>
                    <a:ext uri="{9D8B030D-6E8A-4147-A177-3AD203B41FA5}">
                      <a16:colId xmlns:a16="http://schemas.microsoft.com/office/drawing/2014/main" val="148779255"/>
                    </a:ext>
                  </a:extLst>
                </a:gridCol>
                <a:gridCol w="457200">
                  <a:extLst>
                    <a:ext uri="{9D8B030D-6E8A-4147-A177-3AD203B41FA5}">
                      <a16:colId xmlns:a16="http://schemas.microsoft.com/office/drawing/2014/main" val="4256782083"/>
                    </a:ext>
                  </a:extLst>
                </a:gridCol>
              </a:tblGrid>
              <a:tr h="327659">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2765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2765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2765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graphicFrame>
        <p:nvGraphicFramePr>
          <p:cNvPr id="3" name="Table 2">
            <a:extLst>
              <a:ext uri="{FF2B5EF4-FFF2-40B4-BE49-F238E27FC236}">
                <a16:creationId xmlns:a16="http://schemas.microsoft.com/office/drawing/2014/main" id="{918D38C2-7529-9915-4BE7-9B1742119D76}"/>
              </a:ext>
            </a:extLst>
          </p:cNvPr>
          <p:cNvGraphicFramePr>
            <a:graphicFrameLocks noGrp="1"/>
          </p:cNvGraphicFramePr>
          <p:nvPr>
            <p:extLst>
              <p:ext uri="{D42A27DB-BD31-4B8C-83A1-F6EECF244321}">
                <p14:modId xmlns:p14="http://schemas.microsoft.com/office/powerpoint/2010/main" val="362835468"/>
              </p:ext>
            </p:extLst>
          </p:nvPr>
        </p:nvGraphicFramePr>
        <p:xfrm>
          <a:off x="6934200" y="4297680"/>
          <a:ext cx="1371600" cy="1463040"/>
        </p:xfrm>
        <a:graphic>
          <a:graphicData uri="http://schemas.openxmlformats.org/drawingml/2006/table">
            <a:tbl>
              <a:tblPr firstRow="1" bandRow="1">
                <a:tableStyleId>{2A488322-F2BA-4B5B-9748-0D474271808F}</a:tableStyleId>
              </a:tblPr>
              <a:tblGrid>
                <a:gridCol w="457200">
                  <a:extLst>
                    <a:ext uri="{9D8B030D-6E8A-4147-A177-3AD203B41FA5}">
                      <a16:colId xmlns:a16="http://schemas.microsoft.com/office/drawing/2014/main" val="2468130918"/>
                    </a:ext>
                  </a:extLst>
                </a:gridCol>
                <a:gridCol w="457200">
                  <a:extLst>
                    <a:ext uri="{9D8B030D-6E8A-4147-A177-3AD203B41FA5}">
                      <a16:colId xmlns:a16="http://schemas.microsoft.com/office/drawing/2014/main" val="148779255"/>
                    </a:ext>
                  </a:extLst>
                </a:gridCol>
                <a:gridCol w="457200">
                  <a:extLst>
                    <a:ext uri="{9D8B030D-6E8A-4147-A177-3AD203B41FA5}">
                      <a16:colId xmlns:a16="http://schemas.microsoft.com/office/drawing/2014/main" val="4256782083"/>
                    </a:ext>
                  </a:extLst>
                </a:gridCol>
              </a:tblGrid>
              <a:tr h="327659">
                <a:tc>
                  <a:txBody>
                    <a:bodyPr/>
                    <a:lstStyle/>
                    <a:p>
                      <a:r>
                        <a:rPr lang="fa-IR" dirty="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325279"/>
                  </a:ext>
                </a:extLst>
              </a:tr>
              <a:tr h="327659">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4085952"/>
                  </a:ext>
                </a:extLst>
              </a:tr>
              <a:tr h="327659">
                <a:tc>
                  <a:txBody>
                    <a:bodyPr/>
                    <a:lstStyle/>
                    <a:p>
                      <a:r>
                        <a:rPr lang="fa-IR"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8889625"/>
                  </a:ext>
                </a:extLst>
              </a:tr>
              <a:tr h="327659">
                <a:tc>
                  <a:txBody>
                    <a:bodyPr/>
                    <a:lstStyle/>
                    <a:p>
                      <a:r>
                        <a:rPr lang="fa-IR"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a-IR"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1191921"/>
                  </a:ext>
                </a:extLst>
              </a:tr>
            </a:tbl>
          </a:graphicData>
        </a:graphic>
      </p:graphicFrame>
      <p:cxnSp>
        <p:nvCxnSpPr>
          <p:cNvPr id="7" name="Straight Arrow Connector 6">
            <a:extLst>
              <a:ext uri="{FF2B5EF4-FFF2-40B4-BE49-F238E27FC236}">
                <a16:creationId xmlns:a16="http://schemas.microsoft.com/office/drawing/2014/main" id="{EC6A927B-D059-9ED3-9835-56FA92C965D6}"/>
              </a:ext>
            </a:extLst>
          </p:cNvPr>
          <p:cNvCxnSpPr>
            <a:cxnSpLocks/>
          </p:cNvCxnSpPr>
          <p:nvPr/>
        </p:nvCxnSpPr>
        <p:spPr bwMode="auto">
          <a:xfrm>
            <a:off x="5638800" y="5029200"/>
            <a:ext cx="1219200"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spTree>
    <p:extLst>
      <p:ext uri="{BB962C8B-B14F-4D97-AF65-F5344CB8AC3E}">
        <p14:creationId xmlns:p14="http://schemas.microsoft.com/office/powerpoint/2010/main" val="82374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4FFF-4597-AA9A-6146-87E15FAA35C8}"/>
              </a:ext>
            </a:extLst>
          </p:cNvPr>
          <p:cNvSpPr>
            <a:spLocks noGrp="1"/>
          </p:cNvSpPr>
          <p:nvPr>
            <p:ph type="title"/>
          </p:nvPr>
        </p:nvSpPr>
        <p:spPr/>
        <p:txBody>
          <a:bodyPr/>
          <a:lstStyle/>
          <a:p>
            <a:r>
              <a:rPr lang="fa-IR" dirty="0"/>
              <a:t>عملیات بر روی یک ساختار داده خطی</a:t>
            </a:r>
            <a:endParaRPr lang="en-US" dirty="0"/>
          </a:p>
        </p:txBody>
      </p:sp>
      <p:sp>
        <p:nvSpPr>
          <p:cNvPr id="3" name="Content Placeholder 2">
            <a:extLst>
              <a:ext uri="{FF2B5EF4-FFF2-40B4-BE49-F238E27FC236}">
                <a16:creationId xmlns:a16="http://schemas.microsoft.com/office/drawing/2014/main" id="{F13A0FD4-1565-AF76-6DDC-F2F1FA6AAB90}"/>
              </a:ext>
            </a:extLst>
          </p:cNvPr>
          <p:cNvSpPr>
            <a:spLocks noGrp="1"/>
          </p:cNvSpPr>
          <p:nvPr>
            <p:ph idx="1"/>
          </p:nvPr>
        </p:nvSpPr>
        <p:spPr/>
        <p:txBody>
          <a:bodyPr/>
          <a:lstStyle/>
          <a:p>
            <a:pPr marL="342900" indent="-342900" algn="r" rtl="1">
              <a:buFont typeface="+mj-lt"/>
              <a:buAutoNum type="arabicPeriod"/>
            </a:pPr>
            <a:r>
              <a:rPr lang="fa-IR" dirty="0"/>
              <a:t>پیمایش: رویت کردن همه عناصر داخل لیست را پیمایش گویند.</a:t>
            </a:r>
          </a:p>
          <a:p>
            <a:pPr marL="342900" indent="-342900" algn="r" rtl="1">
              <a:buFont typeface="+mj-lt"/>
              <a:buAutoNum type="arabicPeriod"/>
            </a:pPr>
            <a:r>
              <a:rPr lang="fa-IR" dirty="0"/>
              <a:t>جستجو:پیدا کردن مکان یک عنصر با یک مقدار داده شده را جستجو گویند.</a:t>
            </a:r>
          </a:p>
          <a:p>
            <a:pPr marL="342900" indent="-342900" algn="r" rtl="1">
              <a:buFont typeface="+mj-lt"/>
              <a:buAutoNum type="arabicPeriod"/>
            </a:pPr>
            <a:r>
              <a:rPr lang="fa-IR" dirty="0"/>
              <a:t>اضافه کردن: افزودن یک عنصر جدید به لیست را اضافه کردن گویند.</a:t>
            </a:r>
          </a:p>
          <a:p>
            <a:pPr marL="342900" indent="-342900" algn="r" rtl="1">
              <a:buFont typeface="+mj-lt"/>
              <a:buAutoNum type="arabicPeriod"/>
            </a:pPr>
            <a:r>
              <a:rPr lang="fa-IR" dirty="0"/>
              <a:t>حذف کردن: حذف یک عنصر از لیست را حذف کردن، گویند.</a:t>
            </a:r>
          </a:p>
          <a:p>
            <a:pPr marL="342900" indent="-342900" algn="r" rtl="1">
              <a:buFont typeface="+mj-lt"/>
              <a:buAutoNum type="arabicPeriod"/>
            </a:pPr>
            <a:r>
              <a:rPr lang="fa-IR" dirty="0"/>
              <a:t>مرتب کردن : تجدید آرایش عناصر با یک نظم خاص را مرتب کردن، گویند.</a:t>
            </a:r>
          </a:p>
          <a:p>
            <a:pPr marL="342900" indent="-342900" algn="r" rtl="1">
              <a:buFont typeface="+mj-lt"/>
              <a:buAutoNum type="arabicPeriod"/>
            </a:pPr>
            <a:r>
              <a:rPr lang="fa-IR" dirty="0"/>
              <a:t>ادغام کردن : ترکیب دو لیست در یک لیست را ادغام کردن گویند.</a:t>
            </a:r>
            <a:endParaRPr lang="en-US" dirty="0"/>
          </a:p>
        </p:txBody>
      </p:sp>
      <p:sp>
        <p:nvSpPr>
          <p:cNvPr id="4" name="Slide Number Placeholder 3">
            <a:extLst>
              <a:ext uri="{FF2B5EF4-FFF2-40B4-BE49-F238E27FC236}">
                <a16:creationId xmlns:a16="http://schemas.microsoft.com/office/drawing/2014/main" id="{6E20A305-C2F7-D802-874F-1DB5F5E3BF25}"/>
              </a:ext>
            </a:extLst>
          </p:cNvPr>
          <p:cNvSpPr>
            <a:spLocks noGrp="1"/>
          </p:cNvSpPr>
          <p:nvPr>
            <p:ph type="sldNum" sz="quarter" idx="10"/>
          </p:nvPr>
        </p:nvSpPr>
        <p:spPr/>
        <p:txBody>
          <a:bodyPr/>
          <a:lstStyle/>
          <a:p>
            <a:fld id="{BB936EA6-75EA-BC43-847D-098704264B3C}" type="slidenum">
              <a:rPr lang="en-US" smtClean="0"/>
              <a:pPr/>
              <a:t>4</a:t>
            </a:fld>
            <a:endParaRPr lang="en-US" sz="1400"/>
          </a:p>
        </p:txBody>
      </p:sp>
    </p:spTree>
    <p:extLst>
      <p:ext uri="{BB962C8B-B14F-4D97-AF65-F5344CB8AC3E}">
        <p14:creationId xmlns:p14="http://schemas.microsoft.com/office/powerpoint/2010/main" val="2820309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C05C-EBBE-D750-0AED-A080FB15F3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9B7E57-E0B9-68A8-1679-C1EDDE4C319E}"/>
              </a:ext>
            </a:extLst>
          </p:cNvPr>
          <p:cNvSpPr>
            <a:spLocks noGrp="1"/>
          </p:cNvSpPr>
          <p:nvPr>
            <p:ph idx="1"/>
          </p:nvPr>
        </p:nvSpPr>
        <p:spPr>
          <a:xfrm>
            <a:off x="609600" y="914400"/>
            <a:ext cx="7848600" cy="2057400"/>
          </a:xfrm>
        </p:spPr>
        <p:txBody>
          <a:bodyPr/>
          <a:lstStyle/>
          <a:p>
            <a:pPr algn="r" rtl="1"/>
            <a:r>
              <a:rPr lang="fa-IR" sz="1600" dirty="0"/>
              <a:t>ساختار داده مسئله به صورت:</a:t>
            </a:r>
          </a:p>
          <a:p>
            <a:pPr algn="l"/>
            <a:r>
              <a:rPr lang="en-US" sz="1600" dirty="0" err="1">
                <a:latin typeface="Times New Roman" panose="02020603050405020304" pitchFamily="18" charset="0"/>
                <a:cs typeface="Times New Roman" panose="02020603050405020304" pitchFamily="18" charset="0"/>
              </a:rPr>
              <a:t>typeof</a:t>
            </a:r>
            <a:r>
              <a:rPr lang="en-US" sz="1600" dirty="0">
                <a:latin typeface="Times New Roman" panose="02020603050405020304" pitchFamily="18" charset="0"/>
                <a:cs typeface="Times New Roman" panose="02020603050405020304" pitchFamily="18" charset="0"/>
              </a:rPr>
              <a:t> struct{</a:t>
            </a:r>
          </a:p>
          <a:p>
            <a:pPr algn="l"/>
            <a:r>
              <a:rPr lang="en-US" sz="1600" dirty="0">
                <a:latin typeface="Times New Roman" panose="02020603050405020304" pitchFamily="18" charset="0"/>
                <a:cs typeface="Times New Roman" panose="02020603050405020304" pitchFamily="18" charset="0"/>
              </a:rPr>
              <a:t>	int col, row;</a:t>
            </a:r>
          </a:p>
          <a:p>
            <a:pPr algn="l"/>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elementtype</a:t>
            </a:r>
            <a:r>
              <a:rPr lang="en-US" sz="1600" dirty="0">
                <a:latin typeface="Times New Roman" panose="02020603050405020304" pitchFamily="18" charset="0"/>
                <a:cs typeface="Times New Roman" panose="02020603050405020304" pitchFamily="18" charset="0"/>
              </a:rPr>
              <a:t> value;</a:t>
            </a:r>
          </a:p>
          <a:p>
            <a:pPr algn="l"/>
            <a:r>
              <a:rPr lang="en-US" sz="1600" dirty="0">
                <a:latin typeface="Times New Roman" panose="02020603050405020304" pitchFamily="18" charset="0"/>
                <a:cs typeface="Times New Roman" panose="02020603050405020304" pitchFamily="18" charset="0"/>
              </a:rPr>
              <a:t>} sparse;</a:t>
            </a:r>
          </a:p>
          <a:p>
            <a:pPr algn="r" rtl="1"/>
            <a:r>
              <a:rPr lang="fa-IR" sz="1600" dirty="0"/>
              <a:t>می باشد ، بر اساس این ساختار داده، تابع ترانهاده را ارائه می دهیم:</a:t>
            </a:r>
            <a:endParaRPr lang="en-US" sz="1600" dirty="0"/>
          </a:p>
          <a:p>
            <a:pPr algn="l"/>
            <a:endParaRPr lang="en-US" dirty="0"/>
          </a:p>
        </p:txBody>
      </p:sp>
      <p:sp>
        <p:nvSpPr>
          <p:cNvPr id="4" name="Slide Number Placeholder 3">
            <a:extLst>
              <a:ext uri="{FF2B5EF4-FFF2-40B4-BE49-F238E27FC236}">
                <a16:creationId xmlns:a16="http://schemas.microsoft.com/office/drawing/2014/main" id="{3186DAED-3D37-2B03-E4CD-633DB789877A}"/>
              </a:ext>
            </a:extLst>
          </p:cNvPr>
          <p:cNvSpPr>
            <a:spLocks noGrp="1"/>
          </p:cNvSpPr>
          <p:nvPr>
            <p:ph type="sldNum" sz="quarter" idx="10"/>
          </p:nvPr>
        </p:nvSpPr>
        <p:spPr/>
        <p:txBody>
          <a:bodyPr/>
          <a:lstStyle/>
          <a:p>
            <a:fld id="{BB936EA6-75EA-BC43-847D-098704264B3C}" type="slidenum">
              <a:rPr lang="en-US" smtClean="0"/>
              <a:pPr/>
              <a:t>40</a:t>
            </a:fld>
            <a:endParaRPr lang="en-US" sz="1400"/>
          </a:p>
        </p:txBody>
      </p:sp>
    </p:spTree>
    <p:extLst>
      <p:ext uri="{BB962C8B-B14F-4D97-AF65-F5344CB8AC3E}">
        <p14:creationId xmlns:p14="http://schemas.microsoft.com/office/powerpoint/2010/main" val="370845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EF6B-D6C1-E481-4362-0621DEC02DDB}"/>
              </a:ext>
            </a:extLst>
          </p:cNvPr>
          <p:cNvSpPr>
            <a:spLocks noGrp="1"/>
          </p:cNvSpPr>
          <p:nvPr>
            <p:ph type="title"/>
          </p:nvPr>
        </p:nvSpPr>
        <p:spPr>
          <a:xfrm>
            <a:off x="0" y="152400"/>
            <a:ext cx="1905000" cy="457200"/>
          </a:xfrm>
        </p:spPr>
        <p:txBody>
          <a:bodyPr/>
          <a:lstStyle/>
          <a:p>
            <a:endParaRPr lang="en-US" dirty="0"/>
          </a:p>
        </p:txBody>
      </p:sp>
      <p:sp>
        <p:nvSpPr>
          <p:cNvPr id="4" name="Slide Number Placeholder 3">
            <a:extLst>
              <a:ext uri="{FF2B5EF4-FFF2-40B4-BE49-F238E27FC236}">
                <a16:creationId xmlns:a16="http://schemas.microsoft.com/office/drawing/2014/main" id="{CEF33D29-36C1-2D2C-E475-2B9B4170A8F8}"/>
              </a:ext>
            </a:extLst>
          </p:cNvPr>
          <p:cNvSpPr>
            <a:spLocks noGrp="1"/>
          </p:cNvSpPr>
          <p:nvPr>
            <p:ph type="sldNum" sz="quarter" idx="10"/>
          </p:nvPr>
        </p:nvSpPr>
        <p:spPr/>
        <p:txBody>
          <a:bodyPr/>
          <a:lstStyle/>
          <a:p>
            <a:fld id="{BB936EA6-75EA-BC43-847D-098704264B3C}" type="slidenum">
              <a:rPr lang="en-US" smtClean="0"/>
              <a:pPr/>
              <a:t>41</a:t>
            </a:fld>
            <a:endParaRPr lang="en-US" sz="1400"/>
          </a:p>
        </p:txBody>
      </p:sp>
      <p:sp>
        <p:nvSpPr>
          <p:cNvPr id="5" name="Content Placeholder 4">
            <a:extLst>
              <a:ext uri="{FF2B5EF4-FFF2-40B4-BE49-F238E27FC236}">
                <a16:creationId xmlns:a16="http://schemas.microsoft.com/office/drawing/2014/main" id="{D801F879-D68B-4036-11F0-FCCF6C7FF08F}"/>
              </a:ext>
            </a:extLst>
          </p:cNvPr>
          <p:cNvSpPr txBox="1">
            <a:spLocks noGrp="1"/>
          </p:cNvSpPr>
          <p:nvPr>
            <p:ph idx="1"/>
          </p:nvPr>
        </p:nvSpPr>
        <p:spPr>
          <a:xfrm>
            <a:off x="2209800" y="152400"/>
            <a:ext cx="7543800" cy="7065653"/>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Void transpose-sparse (sparse mat[], sparse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Int </a:t>
            </a:r>
            <a:r>
              <a:rPr lang="en-US" dirty="0" err="1">
                <a:solidFill>
                  <a:schemeClr val="tx1"/>
                </a:solidFill>
                <a:latin typeface="Times New Roman" panose="02020603050405020304" pitchFamily="18" charset="0"/>
                <a:cs typeface="Times New Roman" panose="02020603050405020304" pitchFamily="18" charset="0"/>
              </a:rPr>
              <a:t>n,i,j,current</a:t>
            </a:r>
            <a:r>
              <a:rPr lang="en-US" dirty="0">
                <a:solidFill>
                  <a:schemeClr val="tx1"/>
                </a:solidFill>
                <a:latin typeface="Times New Roman" panose="02020603050405020304" pitchFamily="18" charset="0"/>
                <a:cs typeface="Times New Roman" panose="02020603050405020304" pitchFamily="18" charset="0"/>
              </a:rPr>
              <a:t>-tm;</a:t>
            </a:r>
          </a:p>
          <a:p>
            <a:r>
              <a:rPr lang="en-US" dirty="0">
                <a:solidFill>
                  <a:schemeClr val="tx1"/>
                </a:solidFill>
                <a:latin typeface="Times New Roman" panose="02020603050405020304" pitchFamily="18" charset="0"/>
                <a:cs typeface="Times New Roman" panose="02020603050405020304" pitchFamily="18" charset="0"/>
              </a:rPr>
              <a:t>n=mat[0].value;</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[0].row = mat[0].col;</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[0].col=mat[0].row;</a:t>
            </a:r>
          </a:p>
          <a:p>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[0].value=n;</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If(n&gt;0)</a:t>
            </a:r>
          </a:p>
          <a:p>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current_tm</a:t>
            </a:r>
            <a:r>
              <a:rPr lang="en-US" dirty="0">
                <a:solidFill>
                  <a:schemeClr val="tx1"/>
                </a:solidFill>
                <a:latin typeface="Times New Roman" panose="02020603050405020304" pitchFamily="18" charset="0"/>
                <a:cs typeface="Times New Roman" panose="02020603050405020304" pitchFamily="18" charset="0"/>
              </a:rPr>
              <a:t>=1;</a:t>
            </a:r>
          </a:p>
          <a:p>
            <a:r>
              <a:rPr lang="en-US" dirty="0">
                <a:solidFill>
                  <a:schemeClr val="tx1"/>
                </a:solidFill>
                <a:latin typeface="Times New Roman" panose="02020603050405020304" pitchFamily="18" charset="0"/>
                <a:cs typeface="Times New Roman" panose="02020603050405020304" pitchFamily="18" charset="0"/>
              </a:rPr>
              <a:t>	for (</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=0;i&lt;mat[0].</a:t>
            </a:r>
            <a:r>
              <a:rPr lang="en-US" dirty="0" err="1">
                <a:solidFill>
                  <a:schemeClr val="tx1"/>
                </a:solidFill>
                <a:latin typeface="Times New Roman" panose="02020603050405020304" pitchFamily="18" charset="0"/>
                <a:cs typeface="Times New Roman" panose="02020603050405020304" pitchFamily="18" charset="0"/>
              </a:rPr>
              <a:t>col;i</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for(j=1;j&lt;=</a:t>
            </a:r>
            <a:r>
              <a:rPr lang="en-US" dirty="0" err="1">
                <a:solidFill>
                  <a:schemeClr val="tx1"/>
                </a:solidFill>
                <a:latin typeface="Times New Roman" panose="02020603050405020304" pitchFamily="18" charset="0"/>
                <a:cs typeface="Times New Roman" panose="02020603050405020304" pitchFamily="18" charset="0"/>
              </a:rPr>
              <a:t>n;j</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if(mat[j].col==</a:t>
            </a:r>
            <a:r>
              <a:rPr lang="en-US" dirty="0" err="1">
                <a:solidFill>
                  <a:schemeClr val="tx1"/>
                </a:solidFill>
                <a:latin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current_tm.row</a:t>
            </a:r>
            <a:r>
              <a:rPr lang="en-US" dirty="0">
                <a:solidFill>
                  <a:schemeClr val="tx1"/>
                </a:solidFill>
                <a:latin typeface="Times New Roman" panose="02020603050405020304" pitchFamily="18" charset="0"/>
                <a:cs typeface="Times New Roman" panose="02020603050405020304" pitchFamily="18" charset="0"/>
              </a:rPr>
              <a:t>=mat[j].col;</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current_tm.col</a:t>
            </a:r>
            <a:r>
              <a:rPr lang="en-US" dirty="0">
                <a:solidFill>
                  <a:schemeClr val="tx1"/>
                </a:solidFill>
                <a:latin typeface="Times New Roman" panose="02020603050405020304" pitchFamily="18" charset="0"/>
                <a:cs typeface="Times New Roman" panose="02020603050405020304" pitchFamily="18" charset="0"/>
              </a:rPr>
              <a:t>=mat[j].row;</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tmat</a:t>
            </a:r>
            <a:r>
              <a:rPr lang="en-US"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current_tm.value</a:t>
            </a:r>
            <a:r>
              <a:rPr lang="en-US" dirty="0">
                <a:solidFill>
                  <a:schemeClr val="tx1"/>
                </a:solidFill>
                <a:latin typeface="Times New Roman" panose="02020603050405020304" pitchFamily="18" charset="0"/>
                <a:cs typeface="Times New Roman" panose="02020603050405020304" pitchFamily="18" charset="0"/>
              </a:rPr>
              <a:t>=mat[j].value;</a:t>
            </a:r>
          </a:p>
          <a:p>
            <a:r>
              <a:rPr lang="fa-IR"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current_tm</a:t>
            </a:r>
            <a:r>
              <a:rPr lang="en-US"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755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4AE0-EC4F-CF12-6F71-B3A0A6DC3C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FD3A7E-56DB-0CE6-76BD-CCF61BC1FB2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3BC16E-A37E-55D6-F4EF-20292458A461}"/>
              </a:ext>
            </a:extLst>
          </p:cNvPr>
          <p:cNvSpPr>
            <a:spLocks noGrp="1"/>
          </p:cNvSpPr>
          <p:nvPr>
            <p:ph type="sldNum" sz="quarter" idx="10"/>
          </p:nvPr>
        </p:nvSpPr>
        <p:spPr/>
        <p:txBody>
          <a:bodyPr/>
          <a:lstStyle/>
          <a:p>
            <a:fld id="{BB936EA6-75EA-BC43-847D-098704264B3C}" type="slidenum">
              <a:rPr lang="en-US" smtClean="0"/>
              <a:pPr/>
              <a:t>42</a:t>
            </a:fld>
            <a:endParaRPr lang="en-US" sz="1400"/>
          </a:p>
        </p:txBody>
      </p:sp>
      <p:pic>
        <p:nvPicPr>
          <p:cNvPr id="6" name="Picture 5">
            <a:extLst>
              <a:ext uri="{FF2B5EF4-FFF2-40B4-BE49-F238E27FC236}">
                <a16:creationId xmlns:a16="http://schemas.microsoft.com/office/drawing/2014/main" id="{5E03D145-4D28-9A8F-BBFA-4DD310FD6015}"/>
              </a:ext>
            </a:extLst>
          </p:cNvPr>
          <p:cNvPicPr>
            <a:picLocks noChangeAspect="1"/>
          </p:cNvPicPr>
          <p:nvPr/>
        </p:nvPicPr>
        <p:blipFill>
          <a:blip r:embed="rId2"/>
          <a:stretch>
            <a:fillRect/>
          </a:stretch>
        </p:blipFill>
        <p:spPr>
          <a:xfrm>
            <a:off x="2761247" y="381000"/>
            <a:ext cx="5410200" cy="6115050"/>
          </a:xfrm>
          <a:prstGeom prst="rect">
            <a:avLst/>
          </a:prstGeom>
        </p:spPr>
      </p:pic>
    </p:spTree>
    <p:extLst>
      <p:ext uri="{BB962C8B-B14F-4D97-AF65-F5344CB8AC3E}">
        <p14:creationId xmlns:p14="http://schemas.microsoft.com/office/powerpoint/2010/main" val="164683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B859-793F-B342-CFD4-17386055D31B}"/>
              </a:ext>
            </a:extLst>
          </p:cNvPr>
          <p:cNvSpPr>
            <a:spLocks noGrp="1"/>
          </p:cNvSpPr>
          <p:nvPr>
            <p:ph type="title"/>
          </p:nvPr>
        </p:nvSpPr>
        <p:spPr/>
        <p:txBody>
          <a:bodyPr/>
          <a:lstStyle/>
          <a:p>
            <a:r>
              <a:rPr lang="fa-IR" dirty="0"/>
              <a:t>ساختار داده رشته</a:t>
            </a:r>
            <a:endParaRPr lang="en-US" dirty="0"/>
          </a:p>
        </p:txBody>
      </p:sp>
      <p:sp>
        <p:nvSpPr>
          <p:cNvPr id="3" name="Content Placeholder 2">
            <a:extLst>
              <a:ext uri="{FF2B5EF4-FFF2-40B4-BE49-F238E27FC236}">
                <a16:creationId xmlns:a16="http://schemas.microsoft.com/office/drawing/2014/main" id="{29955E2E-A424-8935-0F66-5EAA55B31D21}"/>
              </a:ext>
            </a:extLst>
          </p:cNvPr>
          <p:cNvSpPr>
            <a:spLocks noGrp="1"/>
          </p:cNvSpPr>
          <p:nvPr>
            <p:ph idx="1"/>
          </p:nvPr>
        </p:nvSpPr>
        <p:spPr>
          <a:xfrm>
            <a:off x="609600" y="914400"/>
            <a:ext cx="7848600" cy="2819400"/>
          </a:xfrm>
        </p:spPr>
        <p:txBody>
          <a:bodyPr/>
          <a:lstStyle/>
          <a:p>
            <a:pPr algn="r" rtl="1"/>
            <a:r>
              <a:rPr lang="fa-IR" sz="1400" dirty="0">
                <a:highlight>
                  <a:srgbClr val="FFFF00"/>
                </a:highlight>
              </a:rPr>
              <a:t>امروزه یکی از کاربردهای اصلی کامپیوتر، در عرصه پردازش کلمات یا رشته میباشد</a:t>
            </a:r>
            <a:r>
              <a:rPr lang="fa-IR" sz="1400" dirty="0"/>
              <a:t>. معمولا چنین پردازش هایی شامل نوعی از تطبیق الگو ( </a:t>
            </a:r>
            <a:r>
              <a:rPr lang="en-US" sz="1400" dirty="0"/>
              <a:t>pattern matching</a:t>
            </a:r>
            <a:r>
              <a:rPr lang="fa-IR" sz="1400" dirty="0"/>
              <a:t> ) است. برای مثال بحث در مورد این که آیا یک کلمه خاص مانند </a:t>
            </a:r>
            <a:r>
              <a:rPr lang="en-US" sz="1400" dirty="0"/>
              <a:t>S</a:t>
            </a:r>
            <a:r>
              <a:rPr lang="fa-IR" sz="1400" dirty="0"/>
              <a:t> در متن داده شده </a:t>
            </a:r>
            <a:r>
              <a:rPr lang="en-US" sz="1400" dirty="0"/>
              <a:t>T</a:t>
            </a:r>
            <a:r>
              <a:rPr lang="fa-IR" sz="1400" dirty="0"/>
              <a:t> وجود دارد یا خیر. در اینجا ما قصد داریم مسئله تطبیق الگو را به طور کامل بررسی کنیم و علاوه بر این</a:t>
            </a:r>
            <a:r>
              <a:rPr lang="fa-IR" sz="1400"/>
              <a:t>، الگوریتم یرای </a:t>
            </a:r>
            <a:r>
              <a:rPr lang="fa-IR" sz="1400" dirty="0"/>
              <a:t>تطبیق الگو ارائه خواهیم کرد.</a:t>
            </a:r>
          </a:p>
          <a:p>
            <a:pPr algn="r" rtl="1"/>
            <a:r>
              <a:rPr lang="fa-IR" sz="1400" dirty="0"/>
              <a:t>تعریف: </a:t>
            </a:r>
            <a:r>
              <a:rPr lang="fa-IR" sz="1400" dirty="0">
                <a:highlight>
                  <a:srgbClr val="FFFF00"/>
                </a:highlight>
              </a:rPr>
              <a:t>رشته در واقع آرایه ای از کاراکترهاست. </a:t>
            </a:r>
            <a:r>
              <a:rPr lang="fa-IR" sz="1400" dirty="0"/>
              <a:t>ولی به نوعی آن را در زبان های مختلف، از یک آرایه معمولی از کاراکترها متمایز می کنند.</a:t>
            </a:r>
          </a:p>
          <a:p>
            <a:pPr algn="r" rtl="1"/>
            <a:r>
              <a:rPr lang="fa-IR" sz="1400" dirty="0"/>
              <a:t>در زبان </a:t>
            </a:r>
            <a:r>
              <a:rPr lang="en-US" sz="1400" dirty="0"/>
              <a:t>C++</a:t>
            </a:r>
            <a:r>
              <a:rPr lang="fa-IR" sz="1400" dirty="0"/>
              <a:t> رشته </a:t>
            </a:r>
            <a:r>
              <a:rPr lang="en-US" sz="1400" dirty="0"/>
              <a:t>Null</a:t>
            </a:r>
            <a:r>
              <a:rPr lang="fa-IR" sz="1400" dirty="0"/>
              <a:t> یا </a:t>
            </a:r>
            <a:r>
              <a:rPr lang="en-US" sz="1400" dirty="0"/>
              <a:t>‘\.’</a:t>
            </a:r>
            <a:r>
              <a:rPr lang="fa-IR" sz="1400" dirty="0"/>
              <a:t> ختم می شود. مثال زیر نحوه ذخیره رشته در زبان </a:t>
            </a:r>
            <a:r>
              <a:rPr lang="en-US" sz="1400" dirty="0"/>
              <a:t>C++</a:t>
            </a:r>
            <a:r>
              <a:rPr lang="fa-IR" sz="1400" dirty="0"/>
              <a:t> را نشان می دهد.</a:t>
            </a:r>
          </a:p>
          <a:p>
            <a:pPr algn="l"/>
            <a:r>
              <a:rPr lang="en-US" sz="1400" dirty="0"/>
              <a:t>char  s[9]=“structure”</a:t>
            </a:r>
          </a:p>
          <a:p>
            <a:pPr algn="l"/>
            <a:endParaRPr lang="en-US" dirty="0"/>
          </a:p>
        </p:txBody>
      </p:sp>
      <p:sp>
        <p:nvSpPr>
          <p:cNvPr id="4" name="Slide Number Placeholder 3">
            <a:extLst>
              <a:ext uri="{FF2B5EF4-FFF2-40B4-BE49-F238E27FC236}">
                <a16:creationId xmlns:a16="http://schemas.microsoft.com/office/drawing/2014/main" id="{B75A423B-F2E6-559A-9C9B-699DD5CCC69F}"/>
              </a:ext>
            </a:extLst>
          </p:cNvPr>
          <p:cNvSpPr>
            <a:spLocks noGrp="1"/>
          </p:cNvSpPr>
          <p:nvPr>
            <p:ph type="sldNum" sz="quarter" idx="10"/>
          </p:nvPr>
        </p:nvSpPr>
        <p:spPr/>
        <p:txBody>
          <a:bodyPr/>
          <a:lstStyle/>
          <a:p>
            <a:fld id="{BB936EA6-75EA-BC43-847D-098704264B3C}" type="slidenum">
              <a:rPr lang="en-US" smtClean="0"/>
              <a:pPr/>
              <a:t>43</a:t>
            </a:fld>
            <a:endParaRPr lang="en-US" sz="1400"/>
          </a:p>
        </p:txBody>
      </p:sp>
      <p:graphicFrame>
        <p:nvGraphicFramePr>
          <p:cNvPr id="5" name="Table 4">
            <a:extLst>
              <a:ext uri="{FF2B5EF4-FFF2-40B4-BE49-F238E27FC236}">
                <a16:creationId xmlns:a16="http://schemas.microsoft.com/office/drawing/2014/main" id="{BD380D49-00A8-B28F-52DC-8D7747AEE1A3}"/>
              </a:ext>
            </a:extLst>
          </p:cNvPr>
          <p:cNvGraphicFramePr>
            <a:graphicFrameLocks noGrp="1"/>
          </p:cNvGraphicFramePr>
          <p:nvPr>
            <p:extLst>
              <p:ext uri="{D42A27DB-BD31-4B8C-83A1-F6EECF244321}">
                <p14:modId xmlns:p14="http://schemas.microsoft.com/office/powerpoint/2010/main" val="3635218300"/>
              </p:ext>
            </p:extLst>
          </p:nvPr>
        </p:nvGraphicFramePr>
        <p:xfrm>
          <a:off x="1524000" y="3962400"/>
          <a:ext cx="6096000" cy="74168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329080430"/>
                    </a:ext>
                  </a:extLst>
                </a:gridCol>
                <a:gridCol w="609600">
                  <a:extLst>
                    <a:ext uri="{9D8B030D-6E8A-4147-A177-3AD203B41FA5}">
                      <a16:colId xmlns:a16="http://schemas.microsoft.com/office/drawing/2014/main" val="3419553424"/>
                    </a:ext>
                  </a:extLst>
                </a:gridCol>
                <a:gridCol w="609600">
                  <a:extLst>
                    <a:ext uri="{9D8B030D-6E8A-4147-A177-3AD203B41FA5}">
                      <a16:colId xmlns:a16="http://schemas.microsoft.com/office/drawing/2014/main" val="2036186917"/>
                    </a:ext>
                  </a:extLst>
                </a:gridCol>
                <a:gridCol w="609600">
                  <a:extLst>
                    <a:ext uri="{9D8B030D-6E8A-4147-A177-3AD203B41FA5}">
                      <a16:colId xmlns:a16="http://schemas.microsoft.com/office/drawing/2014/main" val="1066712293"/>
                    </a:ext>
                  </a:extLst>
                </a:gridCol>
                <a:gridCol w="609600">
                  <a:extLst>
                    <a:ext uri="{9D8B030D-6E8A-4147-A177-3AD203B41FA5}">
                      <a16:colId xmlns:a16="http://schemas.microsoft.com/office/drawing/2014/main" val="2088353064"/>
                    </a:ext>
                  </a:extLst>
                </a:gridCol>
                <a:gridCol w="609600">
                  <a:extLst>
                    <a:ext uri="{9D8B030D-6E8A-4147-A177-3AD203B41FA5}">
                      <a16:colId xmlns:a16="http://schemas.microsoft.com/office/drawing/2014/main" val="2097572351"/>
                    </a:ext>
                  </a:extLst>
                </a:gridCol>
                <a:gridCol w="609600">
                  <a:extLst>
                    <a:ext uri="{9D8B030D-6E8A-4147-A177-3AD203B41FA5}">
                      <a16:colId xmlns:a16="http://schemas.microsoft.com/office/drawing/2014/main" val="351915984"/>
                    </a:ext>
                  </a:extLst>
                </a:gridCol>
                <a:gridCol w="609600">
                  <a:extLst>
                    <a:ext uri="{9D8B030D-6E8A-4147-A177-3AD203B41FA5}">
                      <a16:colId xmlns:a16="http://schemas.microsoft.com/office/drawing/2014/main" val="717128236"/>
                    </a:ext>
                  </a:extLst>
                </a:gridCol>
                <a:gridCol w="609600">
                  <a:extLst>
                    <a:ext uri="{9D8B030D-6E8A-4147-A177-3AD203B41FA5}">
                      <a16:colId xmlns:a16="http://schemas.microsoft.com/office/drawing/2014/main" val="3802833353"/>
                    </a:ext>
                  </a:extLst>
                </a:gridCol>
                <a:gridCol w="609600">
                  <a:extLst>
                    <a:ext uri="{9D8B030D-6E8A-4147-A177-3AD203B41FA5}">
                      <a16:colId xmlns:a16="http://schemas.microsoft.com/office/drawing/2014/main" val="2139017388"/>
                    </a:ext>
                  </a:extLst>
                </a:gridCol>
              </a:tblGrid>
              <a:tr h="370840">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n-ea"/>
                          <a:cs typeface="Times New Roman" panose="02020603050405020304" pitchFamily="18" charset="0"/>
                        </a:rPr>
                        <a:t>S[9]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049357"/>
                  </a:ext>
                </a:extLst>
              </a:tr>
              <a:tr h="370840">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ysClr val="windowText" lastClr="0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37409"/>
                  </a:ext>
                </a:extLst>
              </a:tr>
            </a:tbl>
          </a:graphicData>
        </a:graphic>
      </p:graphicFrame>
      <p:sp>
        <p:nvSpPr>
          <p:cNvPr id="6" name="TextBox 5">
            <a:extLst>
              <a:ext uri="{FF2B5EF4-FFF2-40B4-BE49-F238E27FC236}">
                <a16:creationId xmlns:a16="http://schemas.microsoft.com/office/drawing/2014/main" id="{566AE438-87C2-F34C-4413-1EEF19FA44E6}"/>
              </a:ext>
            </a:extLst>
          </p:cNvPr>
          <p:cNvSpPr txBox="1"/>
          <p:nvPr/>
        </p:nvSpPr>
        <p:spPr>
          <a:xfrm>
            <a:off x="152400" y="5105400"/>
            <a:ext cx="8382001" cy="646331"/>
          </a:xfrm>
          <a:prstGeom prst="rect">
            <a:avLst/>
          </a:prstGeom>
          <a:noFill/>
        </p:spPr>
        <p:txBody>
          <a:bodyPr wrap="square" rtlCol="0">
            <a:spAutoFit/>
          </a:bodyPr>
          <a:lstStyle/>
          <a:p>
            <a:pPr algn="r" rtl="1"/>
            <a:r>
              <a:rPr lang="fa-IR" dirty="0"/>
              <a:t>اصول کار با رشته ها تقریبا مشابه با آرایه ها میباشد و در زبان </a:t>
            </a:r>
            <a:r>
              <a:rPr lang="en-US" dirty="0"/>
              <a:t>C++</a:t>
            </a:r>
            <a:r>
              <a:rPr lang="fa-IR" dirty="0"/>
              <a:t> توابع متعددی مانند </a:t>
            </a:r>
            <a:r>
              <a:rPr lang="fa-IR" b="1" dirty="0">
                <a:highlight>
                  <a:srgbClr val="FFFF00"/>
                </a:highlight>
              </a:rPr>
              <a:t>کپی کردن، الحاق کردن، جستجوی یک رشته داخل رشته دیگر وجود دارد.</a:t>
            </a:r>
            <a:endParaRPr lang="en-US" b="1" dirty="0">
              <a:highlight>
                <a:srgbClr val="FFFF00"/>
              </a:highlight>
            </a:endParaRPr>
          </a:p>
        </p:txBody>
      </p:sp>
    </p:spTree>
    <p:extLst>
      <p:ext uri="{BB962C8B-B14F-4D97-AF65-F5344CB8AC3E}">
        <p14:creationId xmlns:p14="http://schemas.microsoft.com/office/powerpoint/2010/main" val="2777913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8E2C-CAD5-8F6E-DEC5-96D01017ECEB}"/>
              </a:ext>
            </a:extLst>
          </p:cNvPr>
          <p:cNvSpPr>
            <a:spLocks noGrp="1"/>
          </p:cNvSpPr>
          <p:nvPr>
            <p:ph type="title"/>
          </p:nvPr>
        </p:nvSpPr>
        <p:spPr/>
        <p:txBody>
          <a:bodyPr/>
          <a:lstStyle/>
          <a:p>
            <a:pPr rtl="1"/>
            <a:r>
              <a:rPr lang="fa-IR" dirty="0"/>
              <a:t>الگوریتم های تطبیق الگو ( </a:t>
            </a:r>
            <a:r>
              <a:rPr lang="en-US" dirty="0"/>
              <a:t>pattern matching</a:t>
            </a:r>
            <a:r>
              <a:rPr lang="fa-IR" dirty="0"/>
              <a:t>)</a:t>
            </a:r>
            <a:endParaRPr lang="en-US" dirty="0"/>
          </a:p>
        </p:txBody>
      </p:sp>
      <p:sp>
        <p:nvSpPr>
          <p:cNvPr id="3" name="Content Placeholder 2">
            <a:extLst>
              <a:ext uri="{FF2B5EF4-FFF2-40B4-BE49-F238E27FC236}">
                <a16:creationId xmlns:a16="http://schemas.microsoft.com/office/drawing/2014/main" id="{9602CC72-75FB-292C-921D-4B93F843E1D8}"/>
              </a:ext>
            </a:extLst>
          </p:cNvPr>
          <p:cNvSpPr>
            <a:spLocks noGrp="1"/>
          </p:cNvSpPr>
          <p:nvPr>
            <p:ph idx="1"/>
          </p:nvPr>
        </p:nvSpPr>
        <p:spPr>
          <a:xfrm>
            <a:off x="228600" y="926805"/>
            <a:ext cx="8686800" cy="1724821"/>
          </a:xfrm>
        </p:spPr>
        <p:txBody>
          <a:bodyPr/>
          <a:lstStyle/>
          <a:p>
            <a:pPr algn="r" rtl="1"/>
            <a:r>
              <a:rPr lang="fa-IR" dirty="0">
                <a:cs typeface="B Nazanin" panose="00000400000000000000" pitchFamily="2" charset="-78"/>
              </a:rPr>
              <a:t>تطبیق الگو مساله ای است که تعیین میکند یک الگو </a:t>
            </a:r>
            <a:r>
              <a:rPr lang="en-US" dirty="0">
                <a:cs typeface="B Nazanin" panose="00000400000000000000" pitchFamily="2" charset="-78"/>
              </a:rPr>
              <a:t>P</a:t>
            </a:r>
            <a:r>
              <a:rPr lang="fa-IR" dirty="0">
                <a:cs typeface="B Nazanin" panose="00000400000000000000" pitchFamily="2" charset="-78"/>
              </a:rPr>
              <a:t> در متن </a:t>
            </a:r>
            <a:r>
              <a:rPr lang="en-US" dirty="0">
                <a:cs typeface="B Nazanin" panose="00000400000000000000" pitchFamily="2" charset="-78"/>
              </a:rPr>
              <a:t>T</a:t>
            </a:r>
            <a:r>
              <a:rPr lang="fa-IR" dirty="0">
                <a:cs typeface="B Nazanin" panose="00000400000000000000" pitchFamily="2" charset="-78"/>
              </a:rPr>
              <a:t> وجود دارد یا خیر. ساده ترین روش آن است که الگوی </a:t>
            </a:r>
            <a:r>
              <a:rPr lang="en-US" dirty="0">
                <a:cs typeface="B Nazanin" panose="00000400000000000000" pitchFamily="2" charset="-78"/>
              </a:rPr>
              <a:t>P </a:t>
            </a:r>
            <a:r>
              <a:rPr lang="fa-IR" dirty="0">
                <a:cs typeface="B Nazanin" panose="00000400000000000000" pitchFamily="2" charset="-78"/>
              </a:rPr>
              <a:t> را با هر یک از زیر رشته های </a:t>
            </a:r>
            <a:r>
              <a:rPr lang="en-US" dirty="0">
                <a:cs typeface="B Nazanin" panose="00000400000000000000" pitchFamily="2" charset="-78"/>
              </a:rPr>
              <a:t>T</a:t>
            </a:r>
            <a:r>
              <a:rPr lang="fa-IR" dirty="0">
                <a:cs typeface="B Nazanin" panose="00000400000000000000" pitchFamily="2" charset="-78"/>
              </a:rPr>
              <a:t> مقایسه کنیم. عمل مقایسه با حرکت از چپ به راست متن </a:t>
            </a:r>
            <a:r>
              <a:rPr lang="en-US" dirty="0">
                <a:cs typeface="B Nazanin" panose="00000400000000000000" pitchFamily="2" charset="-78"/>
              </a:rPr>
              <a:t>T</a:t>
            </a:r>
            <a:r>
              <a:rPr lang="fa-IR" dirty="0">
                <a:cs typeface="B Nazanin" panose="00000400000000000000" pitchFamily="2" charset="-78"/>
              </a:rPr>
              <a:t> انجام میشود تا به یک تطبیق با الگوی </a:t>
            </a:r>
            <a:r>
              <a:rPr lang="en-US" dirty="0">
                <a:cs typeface="B Nazanin" panose="00000400000000000000" pitchFamily="2" charset="-78"/>
              </a:rPr>
              <a:t>P</a:t>
            </a:r>
            <a:r>
              <a:rPr lang="fa-IR" dirty="0">
                <a:cs typeface="B Nazanin" panose="00000400000000000000" pitchFamily="2" charset="-78"/>
              </a:rPr>
              <a:t> برسیم.</a:t>
            </a:r>
          </a:p>
          <a:p>
            <a:pPr algn="r" rtl="1"/>
            <a:r>
              <a:rPr lang="fa-IR" dirty="0">
                <a:cs typeface="B Nazanin" panose="00000400000000000000" pitchFamily="2" charset="-78"/>
              </a:rPr>
              <a:t>مثال: الگوی </a:t>
            </a:r>
            <a:r>
              <a:rPr lang="en-US" dirty="0">
                <a:cs typeface="B Nazanin" panose="00000400000000000000" pitchFamily="2" charset="-78"/>
              </a:rPr>
              <a:t>p=</a:t>
            </a:r>
            <a:r>
              <a:rPr lang="en-US" dirty="0" err="1">
                <a:cs typeface="B Nazanin" panose="00000400000000000000" pitchFamily="2" charset="-78"/>
              </a:rPr>
              <a:t>aab</a:t>
            </a:r>
            <a:r>
              <a:rPr lang="fa-IR" dirty="0">
                <a:cs typeface="B Nazanin" panose="00000400000000000000" pitchFamily="2" charset="-78"/>
              </a:rPr>
              <a:t> و متن </a:t>
            </a:r>
            <a:r>
              <a:rPr lang="en-US" dirty="0">
                <a:cs typeface="B Nazanin" panose="00000400000000000000" pitchFamily="2" charset="-78"/>
              </a:rPr>
              <a:t>T=</a:t>
            </a:r>
            <a:r>
              <a:rPr lang="en-US" dirty="0" err="1">
                <a:cs typeface="B Nazanin" panose="00000400000000000000" pitchFamily="2" charset="-78"/>
              </a:rPr>
              <a:t>acaabc</a:t>
            </a:r>
            <a:r>
              <a:rPr lang="fa-IR" dirty="0">
                <a:cs typeface="B Nazanin" panose="00000400000000000000" pitchFamily="2" charset="-78"/>
              </a:rPr>
              <a:t> داده شده است. میخواهیم بررسی کنیم که الگوی </a:t>
            </a:r>
            <a:r>
              <a:rPr lang="en-US" dirty="0">
                <a:cs typeface="B Nazanin" panose="00000400000000000000" pitchFamily="2" charset="-78"/>
              </a:rPr>
              <a:t>P</a:t>
            </a:r>
            <a:r>
              <a:rPr lang="fa-IR" dirty="0">
                <a:cs typeface="B Nazanin" panose="00000400000000000000" pitchFamily="2" charset="-78"/>
              </a:rPr>
              <a:t> چند بار در متن </a:t>
            </a:r>
            <a:r>
              <a:rPr lang="en-US" dirty="0">
                <a:cs typeface="B Nazanin" panose="00000400000000000000" pitchFamily="2" charset="-78"/>
              </a:rPr>
              <a:t>T</a:t>
            </a:r>
            <a:r>
              <a:rPr lang="fa-IR" dirty="0">
                <a:cs typeface="B Nazanin" panose="00000400000000000000" pitchFamily="2" charset="-78"/>
              </a:rPr>
              <a:t> اتفاق افتاده است.</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63A6FE97-5ED3-2B5B-3431-2EA79168EDF9}"/>
              </a:ext>
            </a:extLst>
          </p:cNvPr>
          <p:cNvSpPr>
            <a:spLocks noGrp="1"/>
          </p:cNvSpPr>
          <p:nvPr>
            <p:ph type="sldNum" sz="quarter" idx="10"/>
          </p:nvPr>
        </p:nvSpPr>
        <p:spPr/>
        <p:txBody>
          <a:bodyPr/>
          <a:lstStyle/>
          <a:p>
            <a:fld id="{BB936EA6-75EA-BC43-847D-098704264B3C}" type="slidenum">
              <a:rPr lang="en-US" smtClean="0"/>
              <a:pPr/>
              <a:t>44</a:t>
            </a:fld>
            <a:endParaRPr lang="en-US" sz="1400"/>
          </a:p>
        </p:txBody>
      </p:sp>
      <p:graphicFrame>
        <p:nvGraphicFramePr>
          <p:cNvPr id="5" name="Table 4">
            <a:extLst>
              <a:ext uri="{FF2B5EF4-FFF2-40B4-BE49-F238E27FC236}">
                <a16:creationId xmlns:a16="http://schemas.microsoft.com/office/drawing/2014/main" id="{D0F5EF7D-4427-B82C-A4E2-7E1380201FF4}"/>
              </a:ext>
            </a:extLst>
          </p:cNvPr>
          <p:cNvGraphicFramePr>
            <a:graphicFrameLocks noGrp="1"/>
          </p:cNvGraphicFramePr>
          <p:nvPr>
            <p:extLst>
              <p:ext uri="{D42A27DB-BD31-4B8C-83A1-F6EECF244321}">
                <p14:modId xmlns:p14="http://schemas.microsoft.com/office/powerpoint/2010/main" val="174199948"/>
              </p:ext>
            </p:extLst>
          </p:nvPr>
        </p:nvGraphicFramePr>
        <p:xfrm>
          <a:off x="1104012" y="275174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6" name="Table 5">
            <a:extLst>
              <a:ext uri="{FF2B5EF4-FFF2-40B4-BE49-F238E27FC236}">
                <a16:creationId xmlns:a16="http://schemas.microsoft.com/office/drawing/2014/main" id="{19601EF5-48CF-1A90-0C6D-EFFF86488479}"/>
              </a:ext>
            </a:extLst>
          </p:cNvPr>
          <p:cNvGraphicFramePr>
            <a:graphicFrameLocks noGrp="1"/>
          </p:cNvGraphicFramePr>
          <p:nvPr>
            <p:extLst>
              <p:ext uri="{D42A27DB-BD31-4B8C-83A1-F6EECF244321}">
                <p14:modId xmlns:p14="http://schemas.microsoft.com/office/powerpoint/2010/main" val="134634406"/>
              </p:ext>
            </p:extLst>
          </p:nvPr>
        </p:nvGraphicFramePr>
        <p:xfrm>
          <a:off x="1102240" y="3986484"/>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cxnSp>
        <p:nvCxnSpPr>
          <p:cNvPr id="8" name="Straight Connector 7">
            <a:extLst>
              <a:ext uri="{FF2B5EF4-FFF2-40B4-BE49-F238E27FC236}">
                <a16:creationId xmlns:a16="http://schemas.microsoft.com/office/drawing/2014/main" id="{18B96901-DF06-DE53-D155-3429849E538B}"/>
              </a:ext>
            </a:extLst>
          </p:cNvPr>
          <p:cNvCxnSpPr/>
          <p:nvPr/>
        </p:nvCxnSpPr>
        <p:spPr bwMode="auto">
          <a:xfrm>
            <a:off x="1407040" y="3191701"/>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4" name="Freeform: Shape 13">
            <a:extLst>
              <a:ext uri="{FF2B5EF4-FFF2-40B4-BE49-F238E27FC236}">
                <a16:creationId xmlns:a16="http://schemas.microsoft.com/office/drawing/2014/main" id="{9C31AF15-579A-F5F0-595D-B377E9427ABE}"/>
              </a:ext>
            </a:extLst>
          </p:cNvPr>
          <p:cNvSpPr/>
          <p:nvPr/>
        </p:nvSpPr>
        <p:spPr bwMode="auto">
          <a:xfrm>
            <a:off x="1741967" y="3212522"/>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graphicFrame>
        <p:nvGraphicFramePr>
          <p:cNvPr id="19" name="Table 18">
            <a:extLst>
              <a:ext uri="{FF2B5EF4-FFF2-40B4-BE49-F238E27FC236}">
                <a16:creationId xmlns:a16="http://schemas.microsoft.com/office/drawing/2014/main" id="{93DD0703-30BB-53F3-9CA3-D88C0A858514}"/>
              </a:ext>
            </a:extLst>
          </p:cNvPr>
          <p:cNvGraphicFramePr>
            <a:graphicFrameLocks noGrp="1"/>
          </p:cNvGraphicFramePr>
          <p:nvPr>
            <p:extLst>
              <p:ext uri="{D42A27DB-BD31-4B8C-83A1-F6EECF244321}">
                <p14:modId xmlns:p14="http://schemas.microsoft.com/office/powerpoint/2010/main" val="4029858504"/>
              </p:ext>
            </p:extLst>
          </p:nvPr>
        </p:nvGraphicFramePr>
        <p:xfrm>
          <a:off x="4978697" y="275174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20" name="Table 19">
            <a:extLst>
              <a:ext uri="{FF2B5EF4-FFF2-40B4-BE49-F238E27FC236}">
                <a16:creationId xmlns:a16="http://schemas.microsoft.com/office/drawing/2014/main" id="{6F78E58F-D70E-F6C9-4C0C-87C58FB28CA4}"/>
              </a:ext>
            </a:extLst>
          </p:cNvPr>
          <p:cNvGraphicFramePr>
            <a:graphicFrameLocks noGrp="1"/>
          </p:cNvGraphicFramePr>
          <p:nvPr>
            <p:extLst>
              <p:ext uri="{D42A27DB-BD31-4B8C-83A1-F6EECF244321}">
                <p14:modId xmlns:p14="http://schemas.microsoft.com/office/powerpoint/2010/main" val="1573895581"/>
              </p:ext>
            </p:extLst>
          </p:nvPr>
        </p:nvGraphicFramePr>
        <p:xfrm>
          <a:off x="5457164" y="3982939"/>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22" name="Freeform: Shape 21">
            <a:extLst>
              <a:ext uri="{FF2B5EF4-FFF2-40B4-BE49-F238E27FC236}">
                <a16:creationId xmlns:a16="http://schemas.microsoft.com/office/drawing/2014/main" id="{4F7B98A4-A5DA-73FE-2916-1112245FE5E6}"/>
              </a:ext>
            </a:extLst>
          </p:cNvPr>
          <p:cNvSpPr/>
          <p:nvPr/>
        </p:nvSpPr>
        <p:spPr bwMode="auto">
          <a:xfrm>
            <a:off x="5502349" y="3222712"/>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23" name="TextBox 22">
            <a:extLst>
              <a:ext uri="{FF2B5EF4-FFF2-40B4-BE49-F238E27FC236}">
                <a16:creationId xmlns:a16="http://schemas.microsoft.com/office/drawing/2014/main" id="{F3DB9C8A-2F17-14C3-FB5E-BA163246AF25}"/>
              </a:ext>
            </a:extLst>
          </p:cNvPr>
          <p:cNvSpPr txBox="1"/>
          <p:nvPr/>
        </p:nvSpPr>
        <p:spPr>
          <a:xfrm>
            <a:off x="4763386" y="3752437"/>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S=1</a:t>
            </a:r>
          </a:p>
        </p:txBody>
      </p:sp>
      <p:cxnSp>
        <p:nvCxnSpPr>
          <p:cNvPr id="25" name="Straight Arrow Connector 24">
            <a:extLst>
              <a:ext uri="{FF2B5EF4-FFF2-40B4-BE49-F238E27FC236}">
                <a16:creationId xmlns:a16="http://schemas.microsoft.com/office/drawing/2014/main" id="{A3309696-0C3F-ADED-6389-57947676976F}"/>
              </a:ext>
            </a:extLst>
          </p:cNvPr>
          <p:cNvCxnSpPr/>
          <p:nvPr/>
        </p:nvCxnSpPr>
        <p:spPr bwMode="auto">
          <a:xfrm>
            <a:off x="4732371" y="4160236"/>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graphicFrame>
        <p:nvGraphicFramePr>
          <p:cNvPr id="26" name="Table 25">
            <a:extLst>
              <a:ext uri="{FF2B5EF4-FFF2-40B4-BE49-F238E27FC236}">
                <a16:creationId xmlns:a16="http://schemas.microsoft.com/office/drawing/2014/main" id="{D13D9C08-00D7-8D65-C26E-2E70CC9CC945}"/>
              </a:ext>
            </a:extLst>
          </p:cNvPr>
          <p:cNvGraphicFramePr>
            <a:graphicFrameLocks noGrp="1"/>
          </p:cNvGraphicFramePr>
          <p:nvPr>
            <p:extLst>
              <p:ext uri="{D42A27DB-BD31-4B8C-83A1-F6EECF244321}">
                <p14:modId xmlns:p14="http://schemas.microsoft.com/office/powerpoint/2010/main" val="3785049701"/>
              </p:ext>
            </p:extLst>
          </p:nvPr>
        </p:nvGraphicFramePr>
        <p:xfrm>
          <a:off x="1102240" y="4850379"/>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27" name="Table 26">
            <a:extLst>
              <a:ext uri="{FF2B5EF4-FFF2-40B4-BE49-F238E27FC236}">
                <a16:creationId xmlns:a16="http://schemas.microsoft.com/office/drawing/2014/main" id="{76E08081-BF6C-77EF-FA2C-29721DB5E1A2}"/>
              </a:ext>
            </a:extLst>
          </p:cNvPr>
          <p:cNvGraphicFramePr>
            <a:graphicFrameLocks noGrp="1"/>
          </p:cNvGraphicFramePr>
          <p:nvPr>
            <p:extLst>
              <p:ext uri="{D42A27DB-BD31-4B8C-83A1-F6EECF244321}">
                <p14:modId xmlns:p14="http://schemas.microsoft.com/office/powerpoint/2010/main" val="2512153023"/>
              </p:ext>
            </p:extLst>
          </p:nvPr>
        </p:nvGraphicFramePr>
        <p:xfrm>
          <a:off x="2122967" y="6084641"/>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29" name="TextBox 28">
            <a:extLst>
              <a:ext uri="{FF2B5EF4-FFF2-40B4-BE49-F238E27FC236}">
                <a16:creationId xmlns:a16="http://schemas.microsoft.com/office/drawing/2014/main" id="{0B758906-5ACB-D8D2-31E9-95B6FF3E3047}"/>
              </a:ext>
            </a:extLst>
          </p:cNvPr>
          <p:cNvSpPr txBox="1"/>
          <p:nvPr/>
        </p:nvSpPr>
        <p:spPr>
          <a:xfrm>
            <a:off x="1414127" y="5890738"/>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S=2</a:t>
            </a:r>
          </a:p>
        </p:txBody>
      </p:sp>
      <p:cxnSp>
        <p:nvCxnSpPr>
          <p:cNvPr id="30" name="Straight Arrow Connector 29">
            <a:extLst>
              <a:ext uri="{FF2B5EF4-FFF2-40B4-BE49-F238E27FC236}">
                <a16:creationId xmlns:a16="http://schemas.microsoft.com/office/drawing/2014/main" id="{42FD1721-3948-B2CB-29F3-986E6842DA17}"/>
              </a:ext>
            </a:extLst>
          </p:cNvPr>
          <p:cNvCxnSpPr/>
          <p:nvPr/>
        </p:nvCxnSpPr>
        <p:spPr bwMode="auto">
          <a:xfrm>
            <a:off x="1383112" y="6298537"/>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31" name="Straight Connector 30">
            <a:extLst>
              <a:ext uri="{FF2B5EF4-FFF2-40B4-BE49-F238E27FC236}">
                <a16:creationId xmlns:a16="http://schemas.microsoft.com/office/drawing/2014/main" id="{97B8F8FC-B4D6-84DC-B91E-E53120C5AEBE}"/>
              </a:ext>
            </a:extLst>
          </p:cNvPr>
          <p:cNvCxnSpPr/>
          <p:nvPr/>
        </p:nvCxnSpPr>
        <p:spPr bwMode="auto">
          <a:xfrm>
            <a:off x="24384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A40A0150-BFC0-215E-A1BE-B8099A1FE75F}"/>
              </a:ext>
            </a:extLst>
          </p:cNvPr>
          <p:cNvCxnSpPr/>
          <p:nvPr/>
        </p:nvCxnSpPr>
        <p:spPr bwMode="auto">
          <a:xfrm>
            <a:off x="28956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CF541517-17B8-93AD-6702-B11B913DF496}"/>
              </a:ext>
            </a:extLst>
          </p:cNvPr>
          <p:cNvCxnSpPr/>
          <p:nvPr/>
        </p:nvCxnSpPr>
        <p:spPr bwMode="auto">
          <a:xfrm>
            <a:off x="3429000" y="5257800"/>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graphicFrame>
        <p:nvGraphicFramePr>
          <p:cNvPr id="41" name="Table 40">
            <a:extLst>
              <a:ext uri="{FF2B5EF4-FFF2-40B4-BE49-F238E27FC236}">
                <a16:creationId xmlns:a16="http://schemas.microsoft.com/office/drawing/2014/main" id="{3B34C409-1A91-14A0-0037-47DB9DF075C6}"/>
              </a:ext>
            </a:extLst>
          </p:cNvPr>
          <p:cNvGraphicFramePr>
            <a:graphicFrameLocks noGrp="1"/>
          </p:cNvGraphicFramePr>
          <p:nvPr>
            <p:extLst>
              <p:ext uri="{D42A27DB-BD31-4B8C-83A1-F6EECF244321}">
                <p14:modId xmlns:p14="http://schemas.microsoft.com/office/powerpoint/2010/main" val="4102894523"/>
              </p:ext>
            </p:extLst>
          </p:nvPr>
        </p:nvGraphicFramePr>
        <p:xfrm>
          <a:off x="4919338" y="4886960"/>
          <a:ext cx="3122424" cy="370840"/>
        </p:xfrm>
        <a:graphic>
          <a:graphicData uri="http://schemas.openxmlformats.org/drawingml/2006/table">
            <a:tbl>
              <a:tblPr firstRow="1" bandRow="1">
                <a:tableStyleId>{F5AB1C69-6EDB-4FF4-983F-18BD219EF322}</a:tableStyleId>
              </a:tblPr>
              <a:tblGrid>
                <a:gridCol w="520404">
                  <a:extLst>
                    <a:ext uri="{9D8B030D-6E8A-4147-A177-3AD203B41FA5}">
                      <a16:colId xmlns:a16="http://schemas.microsoft.com/office/drawing/2014/main" val="18095065"/>
                    </a:ext>
                  </a:extLst>
                </a:gridCol>
                <a:gridCol w="520404">
                  <a:extLst>
                    <a:ext uri="{9D8B030D-6E8A-4147-A177-3AD203B41FA5}">
                      <a16:colId xmlns:a16="http://schemas.microsoft.com/office/drawing/2014/main" val="1641942831"/>
                    </a:ext>
                  </a:extLst>
                </a:gridCol>
                <a:gridCol w="520404">
                  <a:extLst>
                    <a:ext uri="{9D8B030D-6E8A-4147-A177-3AD203B41FA5}">
                      <a16:colId xmlns:a16="http://schemas.microsoft.com/office/drawing/2014/main" val="719954440"/>
                    </a:ext>
                  </a:extLst>
                </a:gridCol>
                <a:gridCol w="520404">
                  <a:extLst>
                    <a:ext uri="{9D8B030D-6E8A-4147-A177-3AD203B41FA5}">
                      <a16:colId xmlns:a16="http://schemas.microsoft.com/office/drawing/2014/main" val="1026853016"/>
                    </a:ext>
                  </a:extLst>
                </a:gridCol>
                <a:gridCol w="520404">
                  <a:extLst>
                    <a:ext uri="{9D8B030D-6E8A-4147-A177-3AD203B41FA5}">
                      <a16:colId xmlns:a16="http://schemas.microsoft.com/office/drawing/2014/main" val="3917436490"/>
                    </a:ext>
                  </a:extLst>
                </a:gridCol>
                <a:gridCol w="520404">
                  <a:extLst>
                    <a:ext uri="{9D8B030D-6E8A-4147-A177-3AD203B41FA5}">
                      <a16:colId xmlns:a16="http://schemas.microsoft.com/office/drawing/2014/main" val="1019170653"/>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859337"/>
                  </a:ext>
                </a:extLst>
              </a:tr>
            </a:tbl>
          </a:graphicData>
        </a:graphic>
      </p:graphicFrame>
      <p:graphicFrame>
        <p:nvGraphicFramePr>
          <p:cNvPr id="42" name="Table 41">
            <a:extLst>
              <a:ext uri="{FF2B5EF4-FFF2-40B4-BE49-F238E27FC236}">
                <a16:creationId xmlns:a16="http://schemas.microsoft.com/office/drawing/2014/main" id="{A2B3F96E-0178-996B-2A06-09942076F2CE}"/>
              </a:ext>
            </a:extLst>
          </p:cNvPr>
          <p:cNvGraphicFramePr>
            <a:graphicFrameLocks noGrp="1"/>
          </p:cNvGraphicFramePr>
          <p:nvPr>
            <p:extLst>
              <p:ext uri="{D42A27DB-BD31-4B8C-83A1-F6EECF244321}">
                <p14:modId xmlns:p14="http://schemas.microsoft.com/office/powerpoint/2010/main" val="1586588943"/>
              </p:ext>
            </p:extLst>
          </p:nvPr>
        </p:nvGraphicFramePr>
        <p:xfrm>
          <a:off x="6503591" y="6149698"/>
          <a:ext cx="1600200" cy="370840"/>
        </p:xfrm>
        <a:graphic>
          <a:graphicData uri="http://schemas.openxmlformats.org/drawingml/2006/table">
            <a:tbl>
              <a:tblPr firstRow="1" bandRow="1">
                <a:tableStyleId>{F5AB1C69-6EDB-4FF4-983F-18BD219EF322}</a:tableStyleId>
              </a:tblPr>
              <a:tblGrid>
                <a:gridCol w="533400">
                  <a:extLst>
                    <a:ext uri="{9D8B030D-6E8A-4147-A177-3AD203B41FA5}">
                      <a16:colId xmlns:a16="http://schemas.microsoft.com/office/drawing/2014/main" val="3229569370"/>
                    </a:ext>
                  </a:extLst>
                </a:gridCol>
                <a:gridCol w="533400">
                  <a:extLst>
                    <a:ext uri="{9D8B030D-6E8A-4147-A177-3AD203B41FA5}">
                      <a16:colId xmlns:a16="http://schemas.microsoft.com/office/drawing/2014/main" val="688920061"/>
                    </a:ext>
                  </a:extLst>
                </a:gridCol>
                <a:gridCol w="533400">
                  <a:extLst>
                    <a:ext uri="{9D8B030D-6E8A-4147-A177-3AD203B41FA5}">
                      <a16:colId xmlns:a16="http://schemas.microsoft.com/office/drawing/2014/main" val="2137705210"/>
                    </a:ext>
                  </a:extLst>
                </a:gridCol>
              </a:tblGrid>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793901"/>
                  </a:ext>
                </a:extLst>
              </a:tr>
            </a:tbl>
          </a:graphicData>
        </a:graphic>
      </p:graphicFrame>
      <p:sp>
        <p:nvSpPr>
          <p:cNvPr id="43" name="TextBox 42">
            <a:extLst>
              <a:ext uri="{FF2B5EF4-FFF2-40B4-BE49-F238E27FC236}">
                <a16:creationId xmlns:a16="http://schemas.microsoft.com/office/drawing/2014/main" id="{E032D0A2-6445-40D0-EA0A-F471D87CA637}"/>
              </a:ext>
            </a:extLst>
          </p:cNvPr>
          <p:cNvSpPr txBox="1"/>
          <p:nvPr/>
        </p:nvSpPr>
        <p:spPr>
          <a:xfrm>
            <a:off x="5722098" y="5927319"/>
            <a:ext cx="56618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S=3</a:t>
            </a:r>
          </a:p>
        </p:txBody>
      </p:sp>
      <p:cxnSp>
        <p:nvCxnSpPr>
          <p:cNvPr id="44" name="Straight Arrow Connector 43">
            <a:extLst>
              <a:ext uri="{FF2B5EF4-FFF2-40B4-BE49-F238E27FC236}">
                <a16:creationId xmlns:a16="http://schemas.microsoft.com/office/drawing/2014/main" id="{6C247562-B7DA-7B31-6C66-6F2A9236FCAE}"/>
              </a:ext>
            </a:extLst>
          </p:cNvPr>
          <p:cNvCxnSpPr/>
          <p:nvPr/>
        </p:nvCxnSpPr>
        <p:spPr bwMode="auto">
          <a:xfrm>
            <a:off x="5704367" y="6335118"/>
            <a:ext cx="664538" cy="0"/>
          </a:xfrm>
          <a:prstGeom prst="straightConnector1">
            <a:avLst/>
          </a:prstGeom>
          <a:solidFill>
            <a:schemeClr val="accent1"/>
          </a:solidFill>
          <a:ln w="15875" cap="flat" cmpd="sng" algn="ctr">
            <a:solidFill>
              <a:schemeClr val="tx1"/>
            </a:solidFill>
            <a:prstDash val="solid"/>
            <a:round/>
            <a:headEnd type="oval" w="med" len="med"/>
            <a:tailEnd type="triangle"/>
          </a:ln>
          <a:effectLst/>
        </p:spPr>
      </p:cxnSp>
      <p:cxnSp>
        <p:nvCxnSpPr>
          <p:cNvPr id="46" name="Straight Connector 45">
            <a:extLst>
              <a:ext uri="{FF2B5EF4-FFF2-40B4-BE49-F238E27FC236}">
                <a16:creationId xmlns:a16="http://schemas.microsoft.com/office/drawing/2014/main" id="{36142A47-67E9-CC95-1577-C452092AC17B}"/>
              </a:ext>
            </a:extLst>
          </p:cNvPr>
          <p:cNvCxnSpPr/>
          <p:nvPr/>
        </p:nvCxnSpPr>
        <p:spPr bwMode="auto">
          <a:xfrm>
            <a:off x="6712698" y="5294381"/>
            <a:ext cx="0" cy="711495"/>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48" name="Freeform: Shape 47">
            <a:extLst>
              <a:ext uri="{FF2B5EF4-FFF2-40B4-BE49-F238E27FC236}">
                <a16:creationId xmlns:a16="http://schemas.microsoft.com/office/drawing/2014/main" id="{14D6A066-0CB0-4328-ED38-3C0AD3FA9766}"/>
              </a:ext>
            </a:extLst>
          </p:cNvPr>
          <p:cNvSpPr/>
          <p:nvPr/>
        </p:nvSpPr>
        <p:spPr bwMode="auto">
          <a:xfrm>
            <a:off x="7057364" y="5370710"/>
            <a:ext cx="404037" cy="680484"/>
          </a:xfrm>
          <a:custGeom>
            <a:avLst/>
            <a:gdLst>
              <a:gd name="connsiteX0" fmla="*/ 329609 w 404037"/>
              <a:gd name="connsiteY0" fmla="*/ 0 h 680484"/>
              <a:gd name="connsiteX1" fmla="*/ 0 w 404037"/>
              <a:gd name="connsiteY1" fmla="*/ 340242 h 680484"/>
              <a:gd name="connsiteX2" fmla="*/ 404037 w 404037"/>
              <a:gd name="connsiteY2" fmla="*/ 340242 h 680484"/>
              <a:gd name="connsiteX3" fmla="*/ 138223 w 404037"/>
              <a:gd name="connsiteY3" fmla="*/ 680484 h 680484"/>
            </a:gdLst>
            <a:ahLst/>
            <a:cxnLst>
              <a:cxn ang="0">
                <a:pos x="connsiteX0" y="connsiteY0"/>
              </a:cxn>
              <a:cxn ang="0">
                <a:pos x="connsiteX1" y="connsiteY1"/>
              </a:cxn>
              <a:cxn ang="0">
                <a:pos x="connsiteX2" y="connsiteY2"/>
              </a:cxn>
              <a:cxn ang="0">
                <a:pos x="connsiteX3" y="connsiteY3"/>
              </a:cxn>
            </a:cxnLst>
            <a:rect l="l" t="t" r="r" b="b"/>
            <a:pathLst>
              <a:path w="404037" h="680484">
                <a:moveTo>
                  <a:pt x="329609" y="0"/>
                </a:moveTo>
                <a:lnTo>
                  <a:pt x="0" y="340242"/>
                </a:lnTo>
                <a:lnTo>
                  <a:pt x="404037" y="340242"/>
                </a:lnTo>
                <a:lnTo>
                  <a:pt x="138223" y="680484"/>
                </a:lnTo>
              </a:path>
            </a:pathLst>
          </a:custGeom>
          <a:noFill/>
          <a:ln w="19050"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en-US" sz="1800" b="0" i="0" u="none" strike="noStrike" cap="none" normalizeH="0" baseline="0">
              <a:ln>
                <a:noFill/>
              </a:ln>
              <a:solidFill>
                <a:schemeClr val="tx1"/>
              </a:solidFill>
              <a:effectLst/>
              <a:latin typeface="Comic Sans MS" charset="0"/>
            </a:endParaRPr>
          </a:p>
        </p:txBody>
      </p:sp>
      <p:sp>
        <p:nvSpPr>
          <p:cNvPr id="49" name="Rectangle 48">
            <a:extLst>
              <a:ext uri="{FF2B5EF4-FFF2-40B4-BE49-F238E27FC236}">
                <a16:creationId xmlns:a16="http://schemas.microsoft.com/office/drawing/2014/main" id="{879ED038-0C5D-AEDF-8F21-1DA7027B0648}"/>
              </a:ext>
            </a:extLst>
          </p:cNvPr>
          <p:cNvSpPr/>
          <p:nvPr/>
        </p:nvSpPr>
        <p:spPr>
          <a:xfrm>
            <a:off x="2819117" y="3232076"/>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p>
        </p:txBody>
      </p:sp>
      <p:sp>
        <p:nvSpPr>
          <p:cNvPr id="50" name="Rectangle 49">
            <a:extLst>
              <a:ext uri="{FF2B5EF4-FFF2-40B4-BE49-F238E27FC236}">
                <a16:creationId xmlns:a16="http://schemas.microsoft.com/office/drawing/2014/main" id="{C7CEA70C-913B-0774-80FB-32FE1AA913EB}"/>
              </a:ext>
            </a:extLst>
          </p:cNvPr>
          <p:cNvSpPr/>
          <p:nvPr/>
        </p:nvSpPr>
        <p:spPr>
          <a:xfrm>
            <a:off x="7247586" y="3246518"/>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p>
        </p:txBody>
      </p:sp>
      <p:sp>
        <p:nvSpPr>
          <p:cNvPr id="51" name="Rectangle 50">
            <a:extLst>
              <a:ext uri="{FF2B5EF4-FFF2-40B4-BE49-F238E27FC236}">
                <a16:creationId xmlns:a16="http://schemas.microsoft.com/office/drawing/2014/main" id="{EBD2E9ED-BED6-2801-D3F1-77B51DE79351}"/>
              </a:ext>
            </a:extLst>
          </p:cNvPr>
          <p:cNvSpPr/>
          <p:nvPr/>
        </p:nvSpPr>
        <p:spPr>
          <a:xfrm>
            <a:off x="3738219" y="5346731"/>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p>
        </p:txBody>
      </p:sp>
      <p:sp>
        <p:nvSpPr>
          <p:cNvPr id="52" name="Rectangle 51">
            <a:extLst>
              <a:ext uri="{FF2B5EF4-FFF2-40B4-BE49-F238E27FC236}">
                <a16:creationId xmlns:a16="http://schemas.microsoft.com/office/drawing/2014/main" id="{0E895265-1A8D-3475-F4AE-1E08F7C06521}"/>
              </a:ext>
            </a:extLst>
          </p:cNvPr>
          <p:cNvSpPr/>
          <p:nvPr/>
        </p:nvSpPr>
        <p:spPr>
          <a:xfrm>
            <a:off x="7952219" y="5329316"/>
            <a:ext cx="60786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p>
        </p:txBody>
      </p:sp>
    </p:spTree>
    <p:extLst>
      <p:ext uri="{BB962C8B-B14F-4D97-AF65-F5344CB8AC3E}">
        <p14:creationId xmlns:p14="http://schemas.microsoft.com/office/powerpoint/2010/main" val="1129592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285A-434B-B120-A6C8-30E504BD1ED7}"/>
              </a:ext>
            </a:extLst>
          </p:cNvPr>
          <p:cNvSpPr>
            <a:spLocks noGrp="1"/>
          </p:cNvSpPr>
          <p:nvPr>
            <p:ph type="title"/>
          </p:nvPr>
        </p:nvSpPr>
        <p:spPr/>
        <p:txBody>
          <a:bodyPr/>
          <a:lstStyle/>
          <a:p>
            <a:r>
              <a:rPr lang="fa-IR" dirty="0"/>
              <a:t>الگوریتم تطبیق الگو دوم</a:t>
            </a:r>
            <a:endParaRPr lang="en-US" dirty="0"/>
          </a:p>
        </p:txBody>
      </p:sp>
      <p:sp>
        <p:nvSpPr>
          <p:cNvPr id="3" name="Content Placeholder 2">
            <a:extLst>
              <a:ext uri="{FF2B5EF4-FFF2-40B4-BE49-F238E27FC236}">
                <a16:creationId xmlns:a16="http://schemas.microsoft.com/office/drawing/2014/main" id="{8E210BC3-8185-66D3-7A66-876466F1C040}"/>
              </a:ext>
            </a:extLst>
          </p:cNvPr>
          <p:cNvSpPr>
            <a:spLocks noGrp="1"/>
          </p:cNvSpPr>
          <p:nvPr>
            <p:ph idx="1"/>
          </p:nvPr>
        </p:nvSpPr>
        <p:spPr/>
        <p:txBody>
          <a:bodyPr/>
          <a:lstStyle/>
          <a:p>
            <a:r>
              <a:rPr lang="en-US" dirty="0"/>
              <a:t>Int </a:t>
            </a:r>
            <a:r>
              <a:rPr lang="en-US" dirty="0" err="1"/>
              <a:t>nfind</a:t>
            </a:r>
            <a:r>
              <a:rPr lang="en-US" dirty="0"/>
              <a:t> (char* T, char *P)</a:t>
            </a:r>
          </a:p>
          <a:p>
            <a:r>
              <a:rPr lang="en-US" dirty="0"/>
              <a:t>{</a:t>
            </a:r>
          </a:p>
          <a:p>
            <a:r>
              <a:rPr lang="en-US" dirty="0"/>
              <a:t>Int </a:t>
            </a:r>
            <a:r>
              <a:rPr lang="en-US" dirty="0" err="1"/>
              <a:t>I,j,start</a:t>
            </a:r>
            <a:r>
              <a:rPr lang="en-US" dirty="0"/>
              <a:t>=0;</a:t>
            </a:r>
          </a:p>
          <a:p>
            <a:r>
              <a:rPr lang="en-US" dirty="0"/>
              <a:t>Int last = </a:t>
            </a:r>
            <a:r>
              <a:rPr lang="en-US" dirty="0" err="1"/>
              <a:t>strlen</a:t>
            </a:r>
            <a:r>
              <a:rPr lang="en-US" dirty="0"/>
              <a:t>(T)-1;</a:t>
            </a:r>
          </a:p>
          <a:p>
            <a:r>
              <a:rPr lang="en-US" dirty="0"/>
              <a:t>Int </a:t>
            </a:r>
            <a:r>
              <a:rPr lang="en-US" dirty="0" err="1"/>
              <a:t>lastP</a:t>
            </a:r>
            <a:r>
              <a:rPr lang="en-US" dirty="0"/>
              <a:t> = </a:t>
            </a:r>
            <a:r>
              <a:rPr lang="en-US" dirty="0" err="1"/>
              <a:t>strlen</a:t>
            </a:r>
            <a:r>
              <a:rPr lang="en-US" dirty="0"/>
              <a:t>(P)-1;</a:t>
            </a:r>
          </a:p>
          <a:p>
            <a:r>
              <a:rPr lang="en-US" dirty="0"/>
              <a:t>Int </a:t>
            </a:r>
            <a:r>
              <a:rPr lang="en-US" dirty="0" err="1"/>
              <a:t>endmatch</a:t>
            </a:r>
            <a:r>
              <a:rPr lang="en-US" dirty="0"/>
              <a:t> = </a:t>
            </a:r>
            <a:r>
              <a:rPr lang="en-US" dirty="0" err="1"/>
              <a:t>lastP</a:t>
            </a:r>
            <a:r>
              <a:rPr lang="en-US" dirty="0"/>
              <a:t>;</a:t>
            </a:r>
          </a:p>
          <a:p>
            <a:r>
              <a:rPr lang="en-US" dirty="0"/>
              <a:t>For(</a:t>
            </a:r>
            <a:r>
              <a:rPr lang="en-US" dirty="0" err="1"/>
              <a:t>i</a:t>
            </a:r>
            <a:r>
              <a:rPr lang="en-US" dirty="0"/>
              <a:t>=0; </a:t>
            </a:r>
            <a:r>
              <a:rPr lang="en-US" dirty="0" err="1"/>
              <a:t>endmatch</a:t>
            </a:r>
            <a:r>
              <a:rPr lang="en-US" dirty="0"/>
              <a:t>&lt;=last; </a:t>
            </a:r>
            <a:r>
              <a:rPr lang="en-US" dirty="0" err="1"/>
              <a:t>endmatch</a:t>
            </a:r>
            <a:r>
              <a:rPr lang="en-US" dirty="0"/>
              <a:t>++,start++)</a:t>
            </a:r>
          </a:p>
          <a:p>
            <a:r>
              <a:rPr lang="en-US" dirty="0"/>
              <a:t>{</a:t>
            </a:r>
          </a:p>
          <a:p>
            <a:r>
              <a:rPr lang="en-US" dirty="0"/>
              <a:t>	if (T[</a:t>
            </a:r>
            <a:r>
              <a:rPr lang="en-US" dirty="0" err="1"/>
              <a:t>endmatch</a:t>
            </a:r>
            <a:r>
              <a:rPr lang="en-US" dirty="0"/>
              <a:t>]==P[</a:t>
            </a:r>
            <a:r>
              <a:rPr lang="en-US" dirty="0" err="1"/>
              <a:t>lastP</a:t>
            </a:r>
            <a:r>
              <a:rPr lang="en-US" dirty="0"/>
              <a:t>])</a:t>
            </a:r>
          </a:p>
          <a:p>
            <a:r>
              <a:rPr lang="en-US" dirty="0"/>
              <a:t>	{for (j=</a:t>
            </a:r>
            <a:r>
              <a:rPr lang="en-US" dirty="0" err="1"/>
              <a:t>o,i</a:t>
            </a:r>
            <a:r>
              <a:rPr lang="en-US" dirty="0"/>
              <a:t>=start; j&lt;</a:t>
            </a:r>
            <a:r>
              <a:rPr lang="en-US" dirty="0" err="1"/>
              <a:t>lastP</a:t>
            </a:r>
            <a:r>
              <a:rPr lang="en-US" dirty="0"/>
              <a:t> &amp;&amp; T[</a:t>
            </a:r>
            <a:r>
              <a:rPr lang="en-US" dirty="0" err="1"/>
              <a:t>i</a:t>
            </a:r>
            <a:r>
              <a:rPr lang="en-US" dirty="0"/>
              <a:t>]=P[j]; </a:t>
            </a:r>
            <a:r>
              <a:rPr lang="en-US" dirty="0" err="1"/>
              <a:t>i</a:t>
            </a:r>
            <a:r>
              <a:rPr lang="en-US" dirty="0"/>
              <a:t>++,</a:t>
            </a:r>
            <a:r>
              <a:rPr lang="en-US" dirty="0" err="1"/>
              <a:t>j++</a:t>
            </a:r>
            <a:r>
              <a:rPr lang="en-US" dirty="0"/>
              <a:t>);}</a:t>
            </a:r>
          </a:p>
          <a:p>
            <a:r>
              <a:rPr lang="en-US" dirty="0"/>
              <a:t>	if(j==</a:t>
            </a:r>
            <a:r>
              <a:rPr lang="en-US" dirty="0" err="1"/>
              <a:t>lastP</a:t>
            </a:r>
            <a:r>
              <a:rPr lang="en-US" dirty="0"/>
              <a:t>) return start;</a:t>
            </a:r>
          </a:p>
          <a:p>
            <a:r>
              <a:rPr lang="en-US" dirty="0"/>
              <a:t>}</a:t>
            </a:r>
          </a:p>
          <a:p>
            <a:r>
              <a:rPr lang="en-US" dirty="0"/>
              <a:t>Return -1;</a:t>
            </a:r>
          </a:p>
          <a:p>
            <a:r>
              <a:rPr lang="en-US" dirty="0"/>
              <a:t>}</a:t>
            </a:r>
          </a:p>
        </p:txBody>
      </p:sp>
      <p:sp>
        <p:nvSpPr>
          <p:cNvPr id="4" name="Slide Number Placeholder 3">
            <a:extLst>
              <a:ext uri="{FF2B5EF4-FFF2-40B4-BE49-F238E27FC236}">
                <a16:creationId xmlns:a16="http://schemas.microsoft.com/office/drawing/2014/main" id="{440A93A3-715B-984A-F47D-74C6A3CEBCA7}"/>
              </a:ext>
            </a:extLst>
          </p:cNvPr>
          <p:cNvSpPr>
            <a:spLocks noGrp="1"/>
          </p:cNvSpPr>
          <p:nvPr>
            <p:ph type="sldNum" sz="quarter" idx="10"/>
          </p:nvPr>
        </p:nvSpPr>
        <p:spPr/>
        <p:txBody>
          <a:bodyPr/>
          <a:lstStyle/>
          <a:p>
            <a:fld id="{BB936EA6-75EA-BC43-847D-098704264B3C}" type="slidenum">
              <a:rPr lang="en-US" smtClean="0"/>
              <a:pPr/>
              <a:t>45</a:t>
            </a:fld>
            <a:endParaRPr lang="en-US" sz="1400"/>
          </a:p>
        </p:txBody>
      </p:sp>
    </p:spTree>
    <p:extLst>
      <p:ext uri="{BB962C8B-B14F-4D97-AF65-F5344CB8AC3E}">
        <p14:creationId xmlns:p14="http://schemas.microsoft.com/office/powerpoint/2010/main" val="293475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DA97-0838-3573-F7BC-944D9A5866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DE7223-CF7B-3D95-D019-A2358CC5210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E761473-48B3-F95F-3940-1BA82E100068}"/>
              </a:ext>
            </a:extLst>
          </p:cNvPr>
          <p:cNvSpPr>
            <a:spLocks noGrp="1"/>
          </p:cNvSpPr>
          <p:nvPr>
            <p:ph type="sldNum" sz="quarter" idx="10"/>
          </p:nvPr>
        </p:nvSpPr>
        <p:spPr/>
        <p:txBody>
          <a:bodyPr/>
          <a:lstStyle/>
          <a:p>
            <a:fld id="{BB936EA6-75EA-BC43-847D-098704264B3C}" type="slidenum">
              <a:rPr lang="en-US" smtClean="0"/>
              <a:pPr/>
              <a:t>46</a:t>
            </a:fld>
            <a:endParaRPr lang="en-US" sz="1400"/>
          </a:p>
        </p:txBody>
      </p:sp>
      <p:pic>
        <p:nvPicPr>
          <p:cNvPr id="6" name="Picture 5">
            <a:extLst>
              <a:ext uri="{FF2B5EF4-FFF2-40B4-BE49-F238E27FC236}">
                <a16:creationId xmlns:a16="http://schemas.microsoft.com/office/drawing/2014/main" id="{5D066807-5816-C7D7-8B06-A6E72ECF8EF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43270" y="914400"/>
            <a:ext cx="7996133" cy="5410200"/>
          </a:xfrm>
          <a:prstGeom prst="rect">
            <a:avLst/>
          </a:prstGeom>
        </p:spPr>
      </p:pic>
    </p:spTree>
    <p:extLst>
      <p:ext uri="{BB962C8B-B14F-4D97-AF65-F5344CB8AC3E}">
        <p14:creationId xmlns:p14="http://schemas.microsoft.com/office/powerpoint/2010/main" val="3710213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8A29-6145-3E7E-6FD9-AAB2862E07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C60DDA-BABA-279B-2411-1AFD817983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A2CD9EB-7312-482F-65A8-081B9B6B47C1}"/>
              </a:ext>
            </a:extLst>
          </p:cNvPr>
          <p:cNvSpPr>
            <a:spLocks noGrp="1"/>
          </p:cNvSpPr>
          <p:nvPr>
            <p:ph type="sldNum" sz="quarter" idx="10"/>
          </p:nvPr>
        </p:nvSpPr>
        <p:spPr/>
        <p:txBody>
          <a:bodyPr/>
          <a:lstStyle/>
          <a:p>
            <a:fld id="{BB936EA6-75EA-BC43-847D-098704264B3C}" type="slidenum">
              <a:rPr lang="en-US" smtClean="0"/>
              <a:pPr/>
              <a:t>47</a:t>
            </a:fld>
            <a:endParaRPr lang="en-US" sz="1400"/>
          </a:p>
        </p:txBody>
      </p:sp>
      <p:pic>
        <p:nvPicPr>
          <p:cNvPr id="5" name="Picture 4">
            <a:extLst>
              <a:ext uri="{FF2B5EF4-FFF2-40B4-BE49-F238E27FC236}">
                <a16:creationId xmlns:a16="http://schemas.microsoft.com/office/drawing/2014/main" id="{A3D3E53D-D5E6-14E6-F5CE-16F366207C74}"/>
              </a:ext>
            </a:extLst>
          </p:cNvPr>
          <p:cNvPicPr>
            <a:picLocks noChangeAspect="1"/>
          </p:cNvPicPr>
          <p:nvPr/>
        </p:nvPicPr>
        <p:blipFill>
          <a:blip r:embed="rId3"/>
          <a:srcRect t="2395"/>
          <a:stretch/>
        </p:blipFill>
        <p:spPr>
          <a:xfrm>
            <a:off x="686793" y="0"/>
            <a:ext cx="6059519" cy="6858000"/>
          </a:xfrm>
          <a:prstGeom prst="rect">
            <a:avLst/>
          </a:prstGeom>
        </p:spPr>
      </p:pic>
    </p:spTree>
    <p:extLst>
      <p:ext uri="{BB962C8B-B14F-4D97-AF65-F5344CB8AC3E}">
        <p14:creationId xmlns:p14="http://schemas.microsoft.com/office/powerpoint/2010/main" val="271457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9BD1-C1DD-6BAA-B10A-4091E30D5733}"/>
              </a:ext>
            </a:extLst>
          </p:cNvPr>
          <p:cNvSpPr>
            <a:spLocks noGrp="1"/>
          </p:cNvSpPr>
          <p:nvPr>
            <p:ph type="title"/>
          </p:nvPr>
        </p:nvSpPr>
        <p:spPr/>
        <p:txBody>
          <a:bodyPr/>
          <a:lstStyle/>
          <a:p>
            <a:pPr rtl="1"/>
            <a:r>
              <a:rPr lang="fa-IR" dirty="0"/>
              <a:t>مفهوم نوع داده مجرد – </a:t>
            </a:r>
            <a:r>
              <a:rPr lang="en-US" dirty="0"/>
              <a:t>Abstract Data Type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9421A-5A21-984B-B324-7D540CA7EA0E}"/>
                  </a:ext>
                </a:extLst>
              </p:cNvPr>
              <p:cNvSpPr>
                <a:spLocks noGrp="1"/>
              </p:cNvSpPr>
              <p:nvPr>
                <p:ph idx="1"/>
              </p:nvPr>
            </p:nvSpPr>
            <p:spPr/>
            <p:txBody>
              <a:bodyPr/>
              <a:lstStyle/>
              <a:p>
                <a:pPr marL="342900" indent="-342900" algn="r" rtl="1">
                  <a:buFont typeface="Arial" panose="020B0604020202020204" pitchFamily="34" charset="0"/>
                  <a:buChar char="•"/>
                </a:pPr>
                <a:r>
                  <a:rPr lang="fa-IR" dirty="0"/>
                  <a:t>با توجه به این که نوع داده مجرد در تمامی فصول این کتاب به کار برده می شود، بنابراین در این جا یک تعریف و بحث کلی در مورد نوع داده مجرد ( </a:t>
                </a:r>
                <a:r>
                  <a:rPr lang="en-US" dirty="0"/>
                  <a:t>ADT</a:t>
                </a:r>
                <a:r>
                  <a:rPr lang="fa-IR" dirty="0"/>
                  <a:t>) انجام می دهیم. </a:t>
                </a:r>
              </a:p>
              <a:p>
                <a:pPr marL="342900" indent="-342900" algn="r" rtl="1">
                  <a:buFont typeface="Arial" panose="020B0604020202020204" pitchFamily="34" charset="0"/>
                  <a:buChar char="•"/>
                </a:pPr>
                <a:r>
                  <a:rPr lang="fa-IR" dirty="0">
                    <a:highlight>
                      <a:srgbClr val="FFFF00"/>
                    </a:highlight>
                  </a:rPr>
                  <a:t>غالبا در هر زبان برای نوشتن برنامه، زبان مربوطه انواع داده هایی را در اختیار برنامه نویس قرار می دهد، تا بتوان برنامه نوشت. غالبا داده هایی از نوع صحیح، کاراکتری، منطقی و غیره انواع داده های اصلی اکثر زبان هامی باشند. </a:t>
                </a:r>
                <a:r>
                  <a:rPr lang="fa-IR" dirty="0"/>
                  <a:t>علاوه بر این ها غالبا مکانیزم هایی از قبیل آرایه، ساختار،کلاس و غیره نیز در زبان های برنامه نویسی وجود دارد. بعنوان نمونهآرایه ها،مجموعه ای از عناصر از یک نوع داده می باشد و به صورت ضمنی تعریف میشوند.</a:t>
                </a:r>
              </a:p>
              <a:p>
                <a:pPr marL="342900" indent="-342900" algn="r" rtl="1">
                  <a:buFont typeface="Arial" panose="020B0604020202020204" pitchFamily="34" charset="0"/>
                  <a:buChar char="•"/>
                </a:pPr>
                <a:r>
                  <a:rPr lang="fa-IR" b="1" dirty="0"/>
                  <a:t>تعریف نوع داده: </a:t>
                </a:r>
                <a:r>
                  <a:rPr lang="fa-IR" dirty="0">
                    <a:highlight>
                      <a:srgbClr val="FFFF00"/>
                    </a:highlight>
                  </a:rPr>
                  <a:t>نوع داده مجموعه ای از انواع داده مقصد ( </a:t>
                </a:r>
                <a:r>
                  <a:rPr lang="en-US" dirty="0">
                    <a:highlight>
                      <a:srgbClr val="FFFF00"/>
                    </a:highlight>
                  </a:rPr>
                  <a:t>object</a:t>
                </a:r>
                <a:r>
                  <a:rPr lang="fa-IR" dirty="0">
                    <a:highlight>
                      <a:srgbClr val="FFFF00"/>
                    </a:highlight>
                  </a:rPr>
                  <a:t> ) و عملگرهایی است که بر روی این نوع داده ها عمل می کنند.</a:t>
                </a:r>
              </a:p>
              <a:p>
                <a:pPr marL="342900" indent="-342900" algn="r" rtl="1">
                  <a:buFont typeface="Arial" panose="020B0604020202020204" pitchFamily="34" charset="0"/>
                  <a:buChar char="•"/>
                </a:pPr>
                <a:r>
                  <a:rPr lang="fa-IR" dirty="0"/>
                  <a:t>همانطور که از تعریف بر می آید هر نوع داده از دو بخش تشکیل می شود. نخست مقصد نوع داده و سپس عملگرها روی نوع داده می باشند. برای مثال نوع داده صحیح شامل داده هایی بین </a:t>
                </a:r>
                <a14:m>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n-US" b="0" i="1" smtClean="0">
                                <a:latin typeface="Cambria Math" panose="02040503050406030204" pitchFamily="18" charset="0"/>
                              </a:rPr>
                              <m:t>𝑖𝑛𝑡</m:t>
                            </m:r>
                            <m:r>
                              <a:rPr lang="en-US" b="0" i="1" smtClean="0">
                                <a:latin typeface="Cambria Math" panose="02040503050406030204" pitchFamily="18" charset="0"/>
                              </a:rPr>
                              <m:t>)</m:t>
                            </m:r>
                          </m:e>
                        </m:func>
                      </m:e>
                    </m:func>
                  </m:oMath>
                </a14:m>
                <a:r>
                  <a:rPr lang="fa-IR" dirty="0"/>
                  <a:t> بوده و عملگرهای حسابی + ، - ، * و / و غیره روی آن ها عمل می کنند.</a:t>
                </a:r>
              </a:p>
              <a:p>
                <a:pPr marL="342900" indent="-342900" algn="r" rtl="1">
                  <a:buFont typeface="Arial" panose="020B0604020202020204" pitchFamily="34" charset="0"/>
                  <a:buChar char="•"/>
                </a:pPr>
                <a:r>
                  <a:rPr lang="fa-IR" b="1" dirty="0"/>
                  <a:t>تعریف نوع داده مجرد ( </a:t>
                </a:r>
                <a:r>
                  <a:rPr lang="en-US" b="1" dirty="0"/>
                  <a:t>ADT</a:t>
                </a:r>
                <a:r>
                  <a:rPr lang="fa-IR" b="1" dirty="0"/>
                  <a:t>): </a:t>
                </a:r>
                <a:r>
                  <a:rPr lang="fa-IR" dirty="0"/>
                  <a:t> نوع داده مجرد، یک نوع داده است که در ساختار آن نیاز به دانستن مشخصات داده ها و مشخصات اعمالی ( عملگرها ) که بر روی آن ها انجام میشوند، می باشد.</a:t>
                </a:r>
                <a:r>
                  <a:rPr lang="fa-IR" dirty="0">
                    <a:highlight>
                      <a:srgbClr val="FFFF00"/>
                    </a:highlight>
                  </a:rPr>
                  <a:t> غالبا نوع داده مجرد، مستقل از نحوه پیاده سازی می باشد. در این کتاب </a:t>
                </a:r>
                <a:r>
                  <a:rPr lang="en-US" dirty="0">
                    <a:highlight>
                      <a:srgbClr val="FFFF00"/>
                    </a:highlight>
                  </a:rPr>
                  <a:t>ADT</a:t>
                </a:r>
                <a:r>
                  <a:rPr lang="fa-IR" dirty="0">
                    <a:highlight>
                      <a:srgbClr val="FFFF00"/>
                    </a:highlight>
                  </a:rPr>
                  <a:t> را با مفهوم بالا به کار برده ایم.</a:t>
                </a:r>
                <a:endParaRPr lang="en-US" b="1" dirty="0">
                  <a:highlight>
                    <a:srgbClr val="FFFF00"/>
                  </a:highlight>
                </a:endParaRPr>
              </a:p>
            </p:txBody>
          </p:sp>
        </mc:Choice>
        <mc:Fallback xmlns="">
          <p:sp>
            <p:nvSpPr>
              <p:cNvPr id="3" name="Content Placeholder 2">
                <a:extLst>
                  <a:ext uri="{FF2B5EF4-FFF2-40B4-BE49-F238E27FC236}">
                    <a16:creationId xmlns:a16="http://schemas.microsoft.com/office/drawing/2014/main" id="{53E9421A-5A21-984B-B324-7D540CA7EA0E}"/>
                  </a:ext>
                </a:extLst>
              </p:cNvPr>
              <p:cNvSpPr>
                <a:spLocks noGrp="1" noRot="1" noChangeAspect="1" noMove="1" noResize="1" noEditPoints="1" noAdjustHandles="1" noChangeArrowheads="1" noChangeShapeType="1" noTextEdit="1"/>
              </p:cNvSpPr>
              <p:nvPr>
                <p:ph idx="1"/>
              </p:nvPr>
            </p:nvSpPr>
            <p:spPr>
              <a:blipFill>
                <a:blip r:embed="rId2"/>
                <a:stretch>
                  <a:fillRect l="-1398" b="-66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CB6F0ED-5CA0-DC18-0EAB-8017640F7976}"/>
              </a:ext>
            </a:extLst>
          </p:cNvPr>
          <p:cNvSpPr>
            <a:spLocks noGrp="1"/>
          </p:cNvSpPr>
          <p:nvPr>
            <p:ph type="sldNum" sz="quarter" idx="10"/>
          </p:nvPr>
        </p:nvSpPr>
        <p:spPr/>
        <p:txBody>
          <a:bodyPr/>
          <a:lstStyle/>
          <a:p>
            <a:fld id="{BB936EA6-75EA-BC43-847D-098704264B3C}" type="slidenum">
              <a:rPr lang="en-US" smtClean="0"/>
              <a:pPr/>
              <a:t>5</a:t>
            </a:fld>
            <a:endParaRPr lang="en-US" sz="1400"/>
          </a:p>
        </p:txBody>
      </p:sp>
    </p:spTree>
    <p:extLst>
      <p:ext uri="{BB962C8B-B14F-4D97-AF65-F5344CB8AC3E}">
        <p14:creationId xmlns:p14="http://schemas.microsoft.com/office/powerpoint/2010/main" val="155847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C74B8-372C-7F1A-F4CA-40EE7607B49A}"/>
              </a:ext>
            </a:extLst>
          </p:cNvPr>
          <p:cNvSpPr>
            <a:spLocks noGrp="1"/>
          </p:cNvSpPr>
          <p:nvPr>
            <p:ph type="title"/>
          </p:nvPr>
        </p:nvSpPr>
        <p:spPr/>
        <p:txBody>
          <a:bodyPr/>
          <a:lstStyle/>
          <a:p>
            <a:r>
              <a:rPr lang="fa-IR" dirty="0"/>
              <a:t>آرایه ها</a:t>
            </a:r>
            <a:endParaRPr lang="en-US" dirty="0"/>
          </a:p>
        </p:txBody>
      </p:sp>
      <p:sp>
        <p:nvSpPr>
          <p:cNvPr id="3" name="Content Placeholder 2">
            <a:extLst>
              <a:ext uri="{FF2B5EF4-FFF2-40B4-BE49-F238E27FC236}">
                <a16:creationId xmlns:a16="http://schemas.microsoft.com/office/drawing/2014/main" id="{01CA94CB-7372-186D-790B-38B11AE6A5E4}"/>
              </a:ext>
            </a:extLst>
          </p:cNvPr>
          <p:cNvSpPr>
            <a:spLocks noGrp="1"/>
          </p:cNvSpPr>
          <p:nvPr>
            <p:ph idx="1"/>
          </p:nvPr>
        </p:nvSpPr>
        <p:spPr/>
        <p:txBody>
          <a:bodyPr/>
          <a:lstStyle/>
          <a:p>
            <a:pPr algn="just" rtl="1"/>
            <a:r>
              <a:rPr lang="fa-IR" dirty="0"/>
              <a:t>آرایه، لیستی از </a:t>
            </a:r>
            <a:r>
              <a:rPr lang="en-US" dirty="0"/>
              <a:t>n</a:t>
            </a:r>
            <a:r>
              <a:rPr lang="fa-IR" dirty="0"/>
              <a:t> عنصر یا مجموعه متناهی، از عناصر داده ای هم نوع می باشد ( یعنی عناصر داده ای از یک نوع هستند ) به طوری که :</a:t>
            </a:r>
          </a:p>
          <a:p>
            <a:pPr algn="just" rtl="1"/>
            <a:r>
              <a:rPr lang="fa-IR" dirty="0"/>
              <a:t>الف) به عناصر آرایه، به ترتیب یا مستقیم ( تصادفی) و به کمک یک مجموعه از اندیس ها میتوان دسترسی پیدا کرد.</a:t>
            </a:r>
          </a:p>
          <a:p>
            <a:pPr algn="just" rtl="1"/>
            <a:r>
              <a:rPr lang="fa-IR" dirty="0"/>
              <a:t>ب) عناصر آرایه، به ترتیب در خانه های متوالی حافظه ذخیره می شوند.</a:t>
            </a:r>
          </a:p>
          <a:p>
            <a:pPr algn="just" rtl="1"/>
            <a:r>
              <a:rPr lang="fa-IR" dirty="0"/>
              <a:t>در تعریف بالا منظور از متناهی این است که تعداد عناصر آرایه مشخص است. این تعداد ممکن است کوچک یا بزرگ باشد و منظور از عناصر هم نوع این است که کلیه عناصر آرایه باید از یک نوع باشد بعنوان مثال ، عناصر آرایه میتوانند فقط از نوع صحیح یا کاراکتری باشند نه اینکه بعضی از عناصر از نوع صحیح و بعضی دیگر از نوع کاراکتری باشند.</a:t>
            </a:r>
            <a:endParaRPr lang="en-US" dirty="0"/>
          </a:p>
        </p:txBody>
      </p:sp>
      <p:sp>
        <p:nvSpPr>
          <p:cNvPr id="4" name="Slide Number Placeholder 3">
            <a:extLst>
              <a:ext uri="{FF2B5EF4-FFF2-40B4-BE49-F238E27FC236}">
                <a16:creationId xmlns:a16="http://schemas.microsoft.com/office/drawing/2014/main" id="{A09A5853-0B98-5FFD-365F-034F343D3E95}"/>
              </a:ext>
            </a:extLst>
          </p:cNvPr>
          <p:cNvSpPr>
            <a:spLocks noGrp="1"/>
          </p:cNvSpPr>
          <p:nvPr>
            <p:ph type="sldNum" sz="quarter" idx="10"/>
          </p:nvPr>
        </p:nvSpPr>
        <p:spPr/>
        <p:txBody>
          <a:bodyPr/>
          <a:lstStyle/>
          <a:p>
            <a:fld id="{BB936EA6-75EA-BC43-847D-098704264B3C}" type="slidenum">
              <a:rPr lang="en-US" smtClean="0"/>
              <a:pPr/>
              <a:t>6</a:t>
            </a:fld>
            <a:endParaRPr lang="en-US" sz="1400"/>
          </a:p>
        </p:txBody>
      </p:sp>
    </p:spTree>
    <p:extLst>
      <p:ext uri="{BB962C8B-B14F-4D97-AF65-F5344CB8AC3E}">
        <p14:creationId xmlns:p14="http://schemas.microsoft.com/office/powerpoint/2010/main" val="307105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FC1A-617F-5188-FE6B-501687A37290}"/>
              </a:ext>
            </a:extLst>
          </p:cNvPr>
          <p:cNvSpPr>
            <a:spLocks noGrp="1"/>
          </p:cNvSpPr>
          <p:nvPr>
            <p:ph type="title"/>
          </p:nvPr>
        </p:nvSpPr>
        <p:spPr/>
        <p:txBody>
          <a:bodyPr/>
          <a:lstStyle/>
          <a:p>
            <a:r>
              <a:rPr lang="fa-IR" dirty="0"/>
              <a:t>آرایه بعنوان داده انتزاعی</a:t>
            </a:r>
            <a:endParaRPr lang="en-US" dirty="0"/>
          </a:p>
        </p:txBody>
      </p:sp>
      <p:sp>
        <p:nvSpPr>
          <p:cNvPr id="3" name="Content Placeholder 2">
            <a:extLst>
              <a:ext uri="{FF2B5EF4-FFF2-40B4-BE49-F238E27FC236}">
                <a16:creationId xmlns:a16="http://schemas.microsoft.com/office/drawing/2014/main" id="{0FB8A8B3-F621-B3B2-8447-AE543C2FA3EF}"/>
              </a:ext>
            </a:extLst>
          </p:cNvPr>
          <p:cNvSpPr>
            <a:spLocks noGrp="1"/>
          </p:cNvSpPr>
          <p:nvPr>
            <p:ph idx="1"/>
          </p:nvPr>
        </p:nvSpPr>
        <p:spPr/>
        <p:txBody>
          <a:bodyPr/>
          <a:lstStyle/>
          <a:p>
            <a:pPr algn="r" rtl="1"/>
            <a:r>
              <a:rPr lang="fa-IR" dirty="0"/>
              <a:t>منظور از نوع داده انتزاعی، یک مدل ریاضی است که متشکل از مجموعه عناصر و عملیاتی بر روی آن مدل تعریف شده، می باشند. توجه کنید که نوع داده انتزاعی، مستقل از خواص پیاده سازی می باشد.</a:t>
            </a:r>
          </a:p>
          <a:p>
            <a:pPr algn="r" rtl="1"/>
            <a:r>
              <a:rPr lang="fa-IR" dirty="0"/>
              <a:t>حال، آرایه را بعنوان یک نوع داده مجرد در نظر می گیریم. بنابراین داده ها و عملگرهای آن را به صورت زیر اراده می دهیم:</a:t>
            </a:r>
          </a:p>
          <a:p>
            <a:pPr algn="r" rtl="1"/>
            <a:r>
              <a:rPr lang="fa-IR" b="1" dirty="0"/>
              <a:t>مجموعه عناصر: لیستی از جموعه مرتب و متناهی که همه عناصر آن از یک نوع می باشند.</a:t>
            </a:r>
          </a:p>
          <a:p>
            <a:pPr algn="r" rtl="1"/>
            <a:r>
              <a:rPr lang="fa-IR" b="1" dirty="0"/>
              <a:t>عملیات اصلی: دستیابی مستقیم یا تصادفی به هر عنصر آرایه به طوری که بتوان عمل ذخیره بازیابی را انجام داد.</a:t>
            </a:r>
            <a:endParaRPr lang="en-US" b="1" dirty="0"/>
          </a:p>
        </p:txBody>
      </p:sp>
      <p:sp>
        <p:nvSpPr>
          <p:cNvPr id="4" name="Slide Number Placeholder 3">
            <a:extLst>
              <a:ext uri="{FF2B5EF4-FFF2-40B4-BE49-F238E27FC236}">
                <a16:creationId xmlns:a16="http://schemas.microsoft.com/office/drawing/2014/main" id="{5189442D-8975-B8AE-F242-FACD70EDBD59}"/>
              </a:ext>
            </a:extLst>
          </p:cNvPr>
          <p:cNvSpPr>
            <a:spLocks noGrp="1"/>
          </p:cNvSpPr>
          <p:nvPr>
            <p:ph type="sldNum" sz="quarter" idx="10"/>
          </p:nvPr>
        </p:nvSpPr>
        <p:spPr/>
        <p:txBody>
          <a:bodyPr/>
          <a:lstStyle/>
          <a:p>
            <a:fld id="{BB936EA6-75EA-BC43-847D-098704264B3C}" type="slidenum">
              <a:rPr lang="en-US" smtClean="0"/>
              <a:pPr/>
              <a:t>7</a:t>
            </a:fld>
            <a:endParaRPr lang="en-US" sz="1400"/>
          </a:p>
        </p:txBody>
      </p:sp>
    </p:spTree>
    <p:extLst>
      <p:ext uri="{BB962C8B-B14F-4D97-AF65-F5344CB8AC3E}">
        <p14:creationId xmlns:p14="http://schemas.microsoft.com/office/powerpoint/2010/main" val="234754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4938-119A-3892-A1BE-CF5A0E6A22F2}"/>
              </a:ext>
            </a:extLst>
          </p:cNvPr>
          <p:cNvSpPr>
            <a:spLocks noGrp="1"/>
          </p:cNvSpPr>
          <p:nvPr>
            <p:ph type="title"/>
          </p:nvPr>
        </p:nvSpPr>
        <p:spPr/>
        <p:txBody>
          <a:bodyPr/>
          <a:lstStyle/>
          <a:p>
            <a:r>
              <a:rPr lang="fa-IR" dirty="0"/>
              <a:t>آرایه های یک بعدی</a:t>
            </a:r>
            <a:endParaRPr lang="en-US" dirty="0"/>
          </a:p>
        </p:txBody>
      </p:sp>
      <p:sp>
        <p:nvSpPr>
          <p:cNvPr id="3" name="Content Placeholder 2">
            <a:extLst>
              <a:ext uri="{FF2B5EF4-FFF2-40B4-BE49-F238E27FC236}">
                <a16:creationId xmlns:a16="http://schemas.microsoft.com/office/drawing/2014/main" id="{2F2E83AB-E481-DBB5-F46B-3FFAAA5F2A98}"/>
              </a:ext>
            </a:extLst>
          </p:cNvPr>
          <p:cNvSpPr>
            <a:spLocks noGrp="1"/>
          </p:cNvSpPr>
          <p:nvPr>
            <p:ph idx="1"/>
          </p:nvPr>
        </p:nvSpPr>
        <p:spPr/>
        <p:txBody>
          <a:bodyPr/>
          <a:lstStyle/>
          <a:p>
            <a:pPr algn="r" rtl="1"/>
            <a:r>
              <a:rPr lang="fa-IR" dirty="0"/>
              <a:t>آرایه یک بعدی برای ذخیره مجموعه ای از عناصر هم نوع بکار می رود، عناصر آرایه یک بعدی در محل های متوالی حافظه ذخیره می شوند. برای دستیابی به عنصری از آرایه، از اندیس استفاده می شود.</a:t>
            </a:r>
          </a:p>
          <a:p>
            <a:pPr algn="r" rtl="1"/>
            <a:r>
              <a:rPr lang="fa-IR" dirty="0"/>
              <a:t>در زبان برنامه نویسی </a:t>
            </a:r>
            <a:r>
              <a:rPr lang="en-US" dirty="0"/>
              <a:t>c</a:t>
            </a:r>
            <a:r>
              <a:rPr lang="fa-IR" dirty="0"/>
              <a:t> و </a:t>
            </a:r>
            <a:r>
              <a:rPr lang="en-US" dirty="0" err="1"/>
              <a:t>c++</a:t>
            </a:r>
            <a:r>
              <a:rPr lang="fa-IR" dirty="0"/>
              <a:t> میتوان آرایه را به صورت زیر تعریف نمود:</a:t>
            </a:r>
          </a:p>
          <a:p>
            <a:pPr algn="l"/>
            <a:endParaRPr lang="en-US" dirty="0"/>
          </a:p>
          <a:p>
            <a:pPr algn="l"/>
            <a:r>
              <a:rPr lang="en-US" dirty="0"/>
              <a:t>Type	Name[Size];</a:t>
            </a:r>
          </a:p>
          <a:p>
            <a:pPr algn="l"/>
            <a:r>
              <a:rPr lang="en-US" dirty="0"/>
              <a:t>Int	Array[100];</a:t>
            </a:r>
          </a:p>
          <a:p>
            <a:pPr algn="l"/>
            <a:endParaRPr lang="en-US" dirty="0"/>
          </a:p>
          <a:p>
            <a:pPr algn="r" rtl="1"/>
            <a:r>
              <a:rPr lang="fa-IR" dirty="0"/>
              <a:t>برای مثال، دستور:</a:t>
            </a:r>
          </a:p>
          <a:p>
            <a:pPr algn="r" rtl="1"/>
            <a:r>
              <a:rPr lang="fa-IR" dirty="0"/>
              <a:t>آرایه ای متشکل از 100 عدد صحیح را تعریف می کند. </a:t>
            </a:r>
            <a:r>
              <a:rPr lang="fa-IR" dirty="0">
                <a:highlight>
                  <a:srgbClr val="FFFF00"/>
                </a:highlight>
              </a:rPr>
              <a:t>دو عمل اصلی که در مورد آرایه ها انجام می گیرد، اعمال بازیابی و ذخیره می باشد. </a:t>
            </a:r>
            <a:r>
              <a:rPr lang="fa-IR" dirty="0"/>
              <a:t>عمل بازیابی در </a:t>
            </a:r>
            <a:r>
              <a:rPr lang="en-US" dirty="0"/>
              <a:t>C</a:t>
            </a:r>
            <a:r>
              <a:rPr lang="fa-IR" dirty="0"/>
              <a:t> و </a:t>
            </a:r>
            <a:r>
              <a:rPr lang="en-US" dirty="0"/>
              <a:t>C++</a:t>
            </a:r>
            <a:r>
              <a:rPr lang="fa-IR" dirty="0"/>
              <a:t> را با </a:t>
            </a:r>
            <a:r>
              <a:rPr lang="en-US" dirty="0"/>
              <a:t>x=Array[</a:t>
            </a:r>
            <a:r>
              <a:rPr lang="en-US" dirty="0" err="1"/>
              <a:t>i</a:t>
            </a:r>
            <a:r>
              <a:rPr lang="en-US" dirty="0"/>
              <a:t>]</a:t>
            </a:r>
            <a:r>
              <a:rPr lang="fa-IR" dirty="0"/>
              <a:t> نمایش می دهند، که عنصر </a:t>
            </a:r>
            <a:r>
              <a:rPr lang="en-US" dirty="0" err="1"/>
              <a:t>i</a:t>
            </a:r>
            <a:r>
              <a:rPr lang="fa-IR" dirty="0"/>
              <a:t> ام از آرایه را بر میگرداند و عمل ذخیره با دستور انتساب </a:t>
            </a:r>
            <a:r>
              <a:rPr lang="en-US" dirty="0"/>
              <a:t>Array[</a:t>
            </a:r>
            <a:r>
              <a:rPr lang="en-US" dirty="0" err="1"/>
              <a:t>i</a:t>
            </a:r>
            <a:r>
              <a:rPr lang="en-US" dirty="0"/>
              <a:t>]=x</a:t>
            </a:r>
            <a:r>
              <a:rPr lang="fa-IR" dirty="0"/>
              <a:t> نمایش داده می شود.</a:t>
            </a:r>
          </a:p>
        </p:txBody>
      </p:sp>
      <p:sp>
        <p:nvSpPr>
          <p:cNvPr id="4" name="Slide Number Placeholder 3">
            <a:extLst>
              <a:ext uri="{FF2B5EF4-FFF2-40B4-BE49-F238E27FC236}">
                <a16:creationId xmlns:a16="http://schemas.microsoft.com/office/drawing/2014/main" id="{F1B15959-B39A-F11E-5ADD-8BE067BFB682}"/>
              </a:ext>
            </a:extLst>
          </p:cNvPr>
          <p:cNvSpPr>
            <a:spLocks noGrp="1"/>
          </p:cNvSpPr>
          <p:nvPr>
            <p:ph type="sldNum" sz="quarter" idx="10"/>
          </p:nvPr>
        </p:nvSpPr>
        <p:spPr/>
        <p:txBody>
          <a:bodyPr/>
          <a:lstStyle/>
          <a:p>
            <a:fld id="{BB936EA6-75EA-BC43-847D-098704264B3C}" type="slidenum">
              <a:rPr lang="en-US" smtClean="0"/>
              <a:pPr/>
              <a:t>8</a:t>
            </a:fld>
            <a:endParaRPr lang="en-US" sz="1400"/>
          </a:p>
        </p:txBody>
      </p:sp>
    </p:spTree>
    <p:extLst>
      <p:ext uri="{BB962C8B-B14F-4D97-AF65-F5344CB8AC3E}">
        <p14:creationId xmlns:p14="http://schemas.microsoft.com/office/powerpoint/2010/main" val="247403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BC3CB-EBF2-2E86-817F-587CF6E3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919A4-7DC3-55AF-9547-3872809420E8}"/>
              </a:ext>
            </a:extLst>
          </p:cNvPr>
          <p:cNvSpPr>
            <a:spLocks noGrp="1"/>
          </p:cNvSpPr>
          <p:nvPr>
            <p:ph type="title"/>
          </p:nvPr>
        </p:nvSpPr>
        <p:spPr/>
        <p:txBody>
          <a:bodyPr/>
          <a:lstStyle/>
          <a:p>
            <a:r>
              <a:rPr lang="fa-IR" dirty="0"/>
              <a:t>آرایه های یک بعدی</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9D3BB8-6C14-9630-E65F-7C42DFAC983F}"/>
                  </a:ext>
                </a:extLst>
              </p:cNvPr>
              <p:cNvSpPr>
                <a:spLocks noGrp="1"/>
              </p:cNvSpPr>
              <p:nvPr>
                <p:ph idx="1"/>
              </p:nvPr>
            </p:nvSpPr>
            <p:spPr>
              <a:xfrm>
                <a:off x="609600" y="914400"/>
                <a:ext cx="7848600" cy="2057400"/>
              </a:xfrm>
            </p:spPr>
            <p:txBody>
              <a:bodyPr/>
              <a:lstStyle/>
              <a:p>
                <a:pPr marL="0" marR="0" lvl="0" indent="0" algn="r" defTabSz="914400" rtl="1" eaLnBrk="0" fontAlgn="base" latinLnBrk="0" hangingPunct="0">
                  <a:lnSpc>
                    <a:spcPts val="2600"/>
                  </a:lnSpc>
                  <a:spcBef>
                    <a:spcPct val="0"/>
                  </a:spcBef>
                  <a:spcAft>
                    <a:spcPct val="0"/>
                  </a:spcAft>
                  <a:buClr>
                    <a:srgbClr val="003399"/>
                  </a:buClr>
                  <a:buSzPct val="50000"/>
                  <a:buFont typeface="Monotype Sorts" charset="2"/>
                  <a:buNone/>
                  <a:tabLst/>
                  <a:defRPr/>
                </a:pPr>
                <a:r>
                  <a:rPr kumimoji="1" lang="fa-IR" sz="1800" b="0" i="0" u="none" strike="noStrike" kern="0" cap="none" spc="0" normalizeH="0" baseline="0" noProof="0" dirty="0">
                    <a:ln>
                      <a:noFill/>
                    </a:ln>
                    <a:solidFill>
                      <a:srgbClr val="003399"/>
                    </a:solidFill>
                    <a:effectLst/>
                    <a:uLnTx/>
                    <a:uFillTx/>
                    <a:latin typeface="Comic Sans MS"/>
                    <a:ea typeface="+mn-ea"/>
                    <a:cs typeface="+mn-cs"/>
                  </a:rPr>
                  <a:t>کوچک ترین عنصر آرایهرا حد پایین آرایه می نامند و با </a:t>
                </a:r>
                <a:r>
                  <a:rPr kumimoji="1" lang="en-US" sz="1800" b="0" i="0" u="none" strike="noStrike" kern="0" cap="none" spc="0" normalizeH="0" baseline="0" noProof="0" dirty="0">
                    <a:ln>
                      <a:noFill/>
                    </a:ln>
                    <a:solidFill>
                      <a:srgbClr val="003399"/>
                    </a:solidFill>
                    <a:effectLst/>
                    <a:uLnTx/>
                    <a:uFillTx/>
                    <a:latin typeface="Comic Sans MS"/>
                    <a:ea typeface="+mn-ea"/>
                    <a:cs typeface="+mn-cs"/>
                  </a:rPr>
                  <a:t>lower</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نشان میدهند، در </a:t>
                </a:r>
                <a:r>
                  <a:rPr kumimoji="1" lang="en-US" sz="1800" b="0" i="0" u="none" strike="noStrike" kern="0" cap="none" spc="0" normalizeH="0" baseline="0" noProof="0" dirty="0">
                    <a:ln>
                      <a:noFill/>
                    </a:ln>
                    <a:solidFill>
                      <a:srgbClr val="003399"/>
                    </a:solidFill>
                    <a:effectLst/>
                    <a:uLnTx/>
                    <a:uFillTx/>
                    <a:latin typeface="Comic Sans MS"/>
                    <a:ea typeface="+mn-ea"/>
                    <a:cs typeface="+mn-cs"/>
                  </a:rPr>
                  <a:t>c</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و </a:t>
                </a:r>
                <a:r>
                  <a:rPr kumimoji="1" lang="en-US" sz="1800" b="0" i="0" u="none" strike="noStrike" kern="0" cap="none" spc="0" normalizeH="0" baseline="0" noProof="0" dirty="0" err="1">
                    <a:ln>
                      <a:noFill/>
                    </a:ln>
                    <a:solidFill>
                      <a:srgbClr val="003399"/>
                    </a:solidFill>
                    <a:effectLst/>
                    <a:uLnTx/>
                    <a:uFillTx/>
                    <a:latin typeface="Comic Sans MS"/>
                    <a:ea typeface="+mn-ea"/>
                    <a:cs typeface="+mn-cs"/>
                  </a:rPr>
                  <a:t>c++</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همواره صفر فرض می شود یعنی اندیس آرایه از صفر شروع می شود و بزرگ ترین اندیس آرایه را کران بالای ارایه گویند و با </a:t>
                </a:r>
                <a:r>
                  <a:rPr kumimoji="1" lang="en-US" sz="1800" b="0" i="0" u="none" strike="noStrike" kern="0" cap="none" spc="0" normalizeH="0" baseline="0" noProof="0" dirty="0">
                    <a:ln>
                      <a:noFill/>
                    </a:ln>
                    <a:solidFill>
                      <a:srgbClr val="003399"/>
                    </a:solidFill>
                    <a:effectLst/>
                    <a:uLnTx/>
                    <a:uFillTx/>
                    <a:latin typeface="Comic Sans MS"/>
                    <a:ea typeface="+mn-ea"/>
                    <a:cs typeface="+mn-cs"/>
                  </a:rPr>
                  <a:t>upper</a:t>
                </a:r>
                <a:r>
                  <a:rPr kumimoji="1" lang="fa-IR" sz="1800" b="0" i="0" u="none" strike="noStrike" kern="0" cap="none" spc="0" normalizeH="0" baseline="0" noProof="0" dirty="0">
                    <a:ln>
                      <a:noFill/>
                    </a:ln>
                    <a:solidFill>
                      <a:srgbClr val="003399"/>
                    </a:solidFill>
                    <a:effectLst/>
                    <a:uLnTx/>
                    <a:uFillTx/>
                    <a:latin typeface="Comic Sans MS"/>
                    <a:ea typeface="+mn-ea"/>
                    <a:cs typeface="+mn-cs"/>
                  </a:rPr>
                  <a:t> نمایش می دهند. در حالت کلی ، تعداد عناصر آرایه یک بعدی برابر است با:</a:t>
                </a:r>
                <a:endParaRPr kumimoji="1" lang="en-US" sz="1800" b="0" i="0" u="none" strike="noStrike" kern="0" cap="none" spc="0" normalizeH="0" baseline="0" noProof="0" dirty="0">
                  <a:ln>
                    <a:noFill/>
                  </a:ln>
                  <a:solidFill>
                    <a:srgbClr val="003399"/>
                  </a:solidFill>
                  <a:effectLst/>
                  <a:uLnTx/>
                  <a:uFillTx/>
                  <a:latin typeface="Comic Sans MS"/>
                  <a:ea typeface="+mn-ea"/>
                  <a:cs typeface="+mn-cs"/>
                </a:endParaRP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𝑢𝑝𝑝𝑒𝑟</m:t>
                      </m:r>
                      <m:r>
                        <a:rPr lang="en-US" b="0" i="1" smtClean="0">
                          <a:latin typeface="Cambria Math" panose="02040503050406030204" pitchFamily="18" charset="0"/>
                        </a:rPr>
                        <m:t> −</m:t>
                      </m:r>
                      <m:r>
                        <a:rPr lang="en-US" b="0" i="1" smtClean="0">
                          <a:latin typeface="Cambria Math" panose="02040503050406030204" pitchFamily="18" charset="0"/>
                        </a:rPr>
                        <m:t>𝑙𝑜𝑤𝑒𝑟</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oMath>
                  </m:oMathPara>
                </a14:m>
                <a:endParaRPr lang="fa-IR" dirty="0"/>
              </a:p>
            </p:txBody>
          </p:sp>
        </mc:Choice>
        <mc:Fallback xmlns="">
          <p:sp>
            <p:nvSpPr>
              <p:cNvPr id="3" name="Content Placeholder 2">
                <a:extLst>
                  <a:ext uri="{FF2B5EF4-FFF2-40B4-BE49-F238E27FC236}">
                    <a16:creationId xmlns:a16="http://schemas.microsoft.com/office/drawing/2014/main" id="{599D3BB8-6C14-9630-E65F-7C42DFAC983F}"/>
                  </a:ext>
                </a:extLst>
              </p:cNvPr>
              <p:cNvSpPr>
                <a:spLocks noGrp="1" noRot="1" noChangeAspect="1" noMove="1" noResize="1" noEditPoints="1" noAdjustHandles="1" noChangeArrowheads="1" noChangeShapeType="1" noTextEdit="1"/>
              </p:cNvSpPr>
              <p:nvPr>
                <p:ph idx="1"/>
              </p:nvPr>
            </p:nvSpPr>
            <p:spPr>
              <a:xfrm>
                <a:off x="609600" y="914400"/>
                <a:ext cx="7848600" cy="2057400"/>
              </a:xfrm>
              <a:blipFill>
                <a:blip r:embed="rId2"/>
                <a:stretch>
                  <a:fillRect l="-1398" r="-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FECF3-596D-19B8-789B-46515DDA4533}"/>
              </a:ext>
            </a:extLst>
          </p:cNvPr>
          <p:cNvSpPr>
            <a:spLocks noGrp="1"/>
          </p:cNvSpPr>
          <p:nvPr>
            <p:ph type="sldNum" sz="quarter" idx="10"/>
          </p:nvPr>
        </p:nvSpPr>
        <p:spPr/>
        <p:txBody>
          <a:bodyPr/>
          <a:lstStyle/>
          <a:p>
            <a:fld id="{BB936EA6-75EA-BC43-847D-098704264B3C}" type="slidenum">
              <a:rPr lang="en-US" smtClean="0"/>
              <a:pPr/>
              <a:t>9</a:t>
            </a:fld>
            <a:endParaRPr lang="en-US" sz="1400"/>
          </a:p>
        </p:txBody>
      </p:sp>
      <p:graphicFrame>
        <p:nvGraphicFramePr>
          <p:cNvPr id="5" name="Table 4">
            <a:extLst>
              <a:ext uri="{FF2B5EF4-FFF2-40B4-BE49-F238E27FC236}">
                <a16:creationId xmlns:a16="http://schemas.microsoft.com/office/drawing/2014/main" id="{BBD942E0-D969-1EE9-8D2A-C354B7A804F7}"/>
              </a:ext>
            </a:extLst>
          </p:cNvPr>
          <p:cNvGraphicFramePr>
            <a:graphicFrameLocks noGrp="1"/>
          </p:cNvGraphicFramePr>
          <p:nvPr>
            <p:extLst>
              <p:ext uri="{D42A27DB-BD31-4B8C-83A1-F6EECF244321}">
                <p14:modId xmlns:p14="http://schemas.microsoft.com/office/powerpoint/2010/main" val="2002263614"/>
              </p:ext>
            </p:extLst>
          </p:nvPr>
        </p:nvGraphicFramePr>
        <p:xfrm>
          <a:off x="4572000" y="3282244"/>
          <a:ext cx="3639255" cy="741680"/>
        </p:xfrm>
        <a:graphic>
          <a:graphicData uri="http://schemas.openxmlformats.org/drawingml/2006/table">
            <a:tbl>
              <a:tblPr firstRow="1" bandRow="1">
                <a:tableStyleId>{00A15C55-8517-42AA-B614-E9B94910E393}</a:tableStyleId>
              </a:tblPr>
              <a:tblGrid>
                <a:gridCol w="727851">
                  <a:extLst>
                    <a:ext uri="{9D8B030D-6E8A-4147-A177-3AD203B41FA5}">
                      <a16:colId xmlns:a16="http://schemas.microsoft.com/office/drawing/2014/main" val="1666764598"/>
                    </a:ext>
                  </a:extLst>
                </a:gridCol>
                <a:gridCol w="727851">
                  <a:extLst>
                    <a:ext uri="{9D8B030D-6E8A-4147-A177-3AD203B41FA5}">
                      <a16:colId xmlns:a16="http://schemas.microsoft.com/office/drawing/2014/main" val="4095814015"/>
                    </a:ext>
                  </a:extLst>
                </a:gridCol>
                <a:gridCol w="727851">
                  <a:extLst>
                    <a:ext uri="{9D8B030D-6E8A-4147-A177-3AD203B41FA5}">
                      <a16:colId xmlns:a16="http://schemas.microsoft.com/office/drawing/2014/main" val="3343437340"/>
                    </a:ext>
                  </a:extLst>
                </a:gridCol>
                <a:gridCol w="727851">
                  <a:extLst>
                    <a:ext uri="{9D8B030D-6E8A-4147-A177-3AD203B41FA5}">
                      <a16:colId xmlns:a16="http://schemas.microsoft.com/office/drawing/2014/main" val="4180722934"/>
                    </a:ext>
                  </a:extLst>
                </a:gridCol>
                <a:gridCol w="727851">
                  <a:extLst>
                    <a:ext uri="{9D8B030D-6E8A-4147-A177-3AD203B41FA5}">
                      <a16:colId xmlns:a16="http://schemas.microsoft.com/office/drawing/2014/main" val="3131682600"/>
                    </a:ext>
                  </a:extLst>
                </a:gridCol>
              </a:tblGrid>
              <a:tr h="370840">
                <a:tc>
                  <a:txBody>
                    <a:bodyPr/>
                    <a:lstStyle/>
                    <a:p>
                      <a:r>
                        <a:rPr lang="en-US" dirty="0">
                          <a:latin typeface="Adobe Arabic" panose="02040503050201020203" pitchFamily="18" charset="-78"/>
                          <a:cs typeface="Adobe Arabic" panose="02040503050201020203" pitchFamily="18" charset="-78"/>
                        </a:rPr>
                        <a:t>0</a:t>
                      </a:r>
                    </a:p>
                  </a:txBody>
                  <a:tcPr/>
                </a:tc>
                <a:tc>
                  <a:txBody>
                    <a:bodyPr/>
                    <a:lstStyle/>
                    <a:p>
                      <a:r>
                        <a:rPr lang="en-US" dirty="0">
                          <a:latin typeface="Adobe Arabic" panose="02040503050201020203" pitchFamily="18" charset="-78"/>
                          <a:cs typeface="Adobe Arabic" panose="02040503050201020203" pitchFamily="18" charset="-78"/>
                        </a:rPr>
                        <a:t>1</a:t>
                      </a:r>
                    </a:p>
                  </a:txBody>
                  <a:tcPr/>
                </a:tc>
                <a:tc>
                  <a:txBody>
                    <a:bodyPr/>
                    <a:lstStyle/>
                    <a:p>
                      <a:r>
                        <a:rPr lang="en-US" dirty="0">
                          <a:latin typeface="Adobe Arabic" panose="02040503050201020203" pitchFamily="18" charset="-78"/>
                          <a:cs typeface="Adobe Arabic" panose="02040503050201020203" pitchFamily="18" charset="-78"/>
                        </a:rPr>
                        <a:t>2</a:t>
                      </a:r>
                    </a:p>
                  </a:txBody>
                  <a:tcPr/>
                </a:tc>
                <a:tc>
                  <a:txBody>
                    <a:bodyPr/>
                    <a:lstStyle/>
                    <a:p>
                      <a:r>
                        <a:rPr lang="en-US" dirty="0">
                          <a:latin typeface="Adobe Arabic" panose="02040503050201020203" pitchFamily="18" charset="-78"/>
                          <a:cs typeface="Adobe Arabic" panose="02040503050201020203" pitchFamily="18" charset="-78"/>
                        </a:rPr>
                        <a:t>3</a:t>
                      </a:r>
                    </a:p>
                  </a:txBody>
                  <a:tcPr/>
                </a:tc>
                <a:tc>
                  <a:txBody>
                    <a:bodyPr/>
                    <a:lstStyle/>
                    <a:p>
                      <a:r>
                        <a:rPr lang="en-US" dirty="0">
                          <a:latin typeface="Adobe Arabic" panose="02040503050201020203" pitchFamily="18" charset="-78"/>
                          <a:cs typeface="Adobe Arabic" panose="02040503050201020203" pitchFamily="18" charset="-78"/>
                        </a:rPr>
                        <a:t>4</a:t>
                      </a:r>
                    </a:p>
                  </a:txBody>
                  <a:tcPr/>
                </a:tc>
                <a:extLst>
                  <a:ext uri="{0D108BD9-81ED-4DB2-BD59-A6C34878D82A}">
                    <a16:rowId xmlns:a16="http://schemas.microsoft.com/office/drawing/2014/main" val="231736183"/>
                  </a:ext>
                </a:extLst>
              </a:tr>
              <a:tr h="370840">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a:latin typeface="Adobe Arabic" panose="02040503050201020203" pitchFamily="18" charset="-78"/>
                        <a:cs typeface="Adobe Arabic" panose="02040503050201020203" pitchFamily="18" charset="-78"/>
                      </a:endParaRPr>
                    </a:p>
                  </a:txBody>
                  <a:tcPr/>
                </a:tc>
                <a:tc>
                  <a:txBody>
                    <a:bodyPr/>
                    <a:lstStyle/>
                    <a:p>
                      <a:endParaRPr lang="en-US" dirty="0">
                        <a:latin typeface="Adobe Arabic" panose="02040503050201020203" pitchFamily="18" charset="-78"/>
                        <a:cs typeface="Adobe Arabic" panose="02040503050201020203" pitchFamily="18" charset="-78"/>
                      </a:endParaRPr>
                    </a:p>
                  </a:txBody>
                  <a:tcPr/>
                </a:tc>
                <a:extLst>
                  <a:ext uri="{0D108BD9-81ED-4DB2-BD59-A6C34878D82A}">
                    <a16:rowId xmlns:a16="http://schemas.microsoft.com/office/drawing/2014/main" val="3603053021"/>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ED1355-1FC2-8C0C-6CA7-89B9402E61D7}"/>
                  </a:ext>
                </a:extLst>
              </p:cNvPr>
              <p:cNvSpPr txBox="1"/>
              <p:nvPr/>
            </p:nvSpPr>
            <p:spPr>
              <a:xfrm>
                <a:off x="1219200" y="3342500"/>
                <a:ext cx="9360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𝐼𝑛𝑡</m:t>
                      </m:r>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5</m:t>
                      </m:r>
                      <m:r>
                        <a:rPr lang="en-US" i="1" dirty="0"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ACED1355-1FC2-8C0C-6CA7-89B9402E61D7}"/>
                  </a:ext>
                </a:extLst>
              </p:cNvPr>
              <p:cNvSpPr txBox="1">
                <a:spLocks noRot="1" noChangeAspect="1" noMove="1" noResize="1" noEditPoints="1" noAdjustHandles="1" noChangeArrowheads="1" noChangeShapeType="1" noTextEdit="1"/>
              </p:cNvSpPr>
              <p:nvPr/>
            </p:nvSpPr>
            <p:spPr>
              <a:xfrm>
                <a:off x="1219200" y="3342500"/>
                <a:ext cx="936025" cy="276999"/>
              </a:xfrm>
              <a:prstGeom prst="rect">
                <a:avLst/>
              </a:prstGeom>
              <a:blipFill>
                <a:blip r:embed="rId3"/>
                <a:stretch>
                  <a:fillRect l="-4545" r="-2597" b="-39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FC931F-9451-AC3C-D900-0F8493EA9561}"/>
                  </a:ext>
                </a:extLst>
              </p:cNvPr>
              <p:cNvSpPr txBox="1"/>
              <p:nvPr/>
            </p:nvSpPr>
            <p:spPr>
              <a:xfrm>
                <a:off x="1219200" y="3667022"/>
                <a:ext cx="2428549" cy="310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5</m:t>
                      </m:r>
                      <m:r>
                        <a:rPr lang="fa-IR" b="0" i="1" smtClean="0">
                          <a:latin typeface="Cambria Math" panose="02040503050406030204" pitchFamily="18" charset="0"/>
                        </a:rPr>
                        <m:t> </m:t>
                      </m:r>
                      <m:r>
                        <a:rPr lang="fa-IR" b="0" i="1" smtClean="0">
                          <a:latin typeface="Cambria Math" panose="02040503050406030204" pitchFamily="18" charset="0"/>
                        </a:rPr>
                        <m:t>تعداد</m:t>
                      </m:r>
                      <m:r>
                        <a:rPr lang="fa-IR" b="0" i="1" smtClean="0">
                          <a:latin typeface="Cambria Math" panose="02040503050406030204" pitchFamily="18" charset="0"/>
                        </a:rPr>
                        <m:t> </m:t>
                      </m:r>
                      <m:r>
                        <a:rPr lang="fa-IR" b="0" i="1" smtClean="0">
                          <a:latin typeface="Cambria Math" panose="02040503050406030204" pitchFamily="18" charset="0"/>
                        </a:rPr>
                        <m:t>عناصر</m:t>
                      </m:r>
                    </m:oMath>
                  </m:oMathPara>
                </a14:m>
                <a:endParaRPr lang="en-US" dirty="0"/>
              </a:p>
            </p:txBody>
          </p:sp>
        </mc:Choice>
        <mc:Fallback xmlns="">
          <p:sp>
            <p:nvSpPr>
              <p:cNvPr id="7" name="TextBox 6">
                <a:extLst>
                  <a:ext uri="{FF2B5EF4-FFF2-40B4-BE49-F238E27FC236}">
                    <a16:creationId xmlns:a16="http://schemas.microsoft.com/office/drawing/2014/main" id="{56FC931F-9451-AC3C-D900-0F8493EA9561}"/>
                  </a:ext>
                </a:extLst>
              </p:cNvPr>
              <p:cNvSpPr txBox="1">
                <a:spLocks noRot="1" noChangeAspect="1" noMove="1" noResize="1" noEditPoints="1" noAdjustHandles="1" noChangeArrowheads="1" noChangeShapeType="1" noTextEdit="1"/>
              </p:cNvSpPr>
              <p:nvPr/>
            </p:nvSpPr>
            <p:spPr>
              <a:xfrm>
                <a:off x="1219200" y="3667022"/>
                <a:ext cx="2428549" cy="310791"/>
              </a:xfrm>
              <a:prstGeom prst="rect">
                <a:avLst/>
              </a:prstGeom>
              <a:blipFill>
                <a:blip r:embed="rId4"/>
                <a:stretch>
                  <a:fillRect l="-1508" t="-15686" r="-3769" b="-43137"/>
                </a:stretch>
              </a:blipFill>
            </p:spPr>
            <p:txBody>
              <a:bodyPr/>
              <a:lstStyle/>
              <a:p>
                <a:r>
                  <a:rPr lang="en-US">
                    <a:noFill/>
                  </a:rPr>
                  <a:t> </a:t>
                </a:r>
              </a:p>
            </p:txBody>
          </p:sp>
        </mc:Fallback>
      </mc:AlternateContent>
    </p:spTree>
    <p:extLst>
      <p:ext uri="{BB962C8B-B14F-4D97-AF65-F5344CB8AC3E}">
        <p14:creationId xmlns:p14="http://schemas.microsoft.com/office/powerpoint/2010/main" val="1202303912"/>
      </p:ext>
    </p:extLst>
  </p:cSld>
  <p:clrMapOvr>
    <a:masterClrMapping/>
  </p:clrMapOvr>
</p:sld>
</file>

<file path=ppt/theme/theme1.xml><?xml version="1.0" encoding="utf-8"?>
<a:theme xmlns:a="http://schemas.openxmlformats.org/drawingml/2006/main" name="introalgsds">
  <a:themeElements>
    <a:clrScheme name="">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003399"/>
      </a:folHlink>
    </a:clrScheme>
    <a:fontScheme name="introalgsd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spDef>
    <a:lnDef>
      <a:spPr bwMode="auto">
        <a:xfrm>
          <a:off x="0" y="0"/>
          <a:ext cx="1" cy="1"/>
        </a:xfrm>
        <a:custGeom>
          <a:avLst/>
          <a:gdLst/>
          <a:ahLst/>
          <a:cxnLst/>
          <a:rect l="0" t="0" r="0" b="0"/>
          <a:pathLst/>
        </a:custGeom>
        <a:solidFill>
          <a:schemeClr val="accent1"/>
        </a:solidFill>
        <a:ln w="15875" cap="flat" cmpd="sng" algn="ctr">
          <a:solidFill>
            <a:schemeClr val="tx1"/>
          </a:solidFill>
          <a:prstDash val="solid"/>
          <a:round/>
          <a:headEnd type="oval" w="med" len="med"/>
          <a:tailEnd type="triangl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800" b="0" i="0" u="none" strike="noStrike" cap="none" normalizeH="0" baseline="0">
            <a:ln>
              <a:noFill/>
            </a:ln>
            <a:solidFill>
              <a:schemeClr val="tx1"/>
            </a:solidFill>
            <a:effectLst/>
            <a:latin typeface="Comic Sans MS" charset="0"/>
          </a:defRPr>
        </a:defPPr>
      </a:lstStyle>
    </a:lnDef>
  </a:objectDefaults>
  <a:extraClrSchemeLst>
    <a:extraClrScheme>
      <a:clrScheme name="introalgsd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introalgsd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introalgsd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algsds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introalgsds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introalgsds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introalgsds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HD:Users:wayne:Documents:cos226-f05:introalgsds.pot</Template>
  <TotalTime>3693</TotalTime>
  <Words>5108</Words>
  <Application>Microsoft Office PowerPoint</Application>
  <PresentationFormat>On-screen Show (4:3)</PresentationFormat>
  <Paragraphs>627</Paragraphs>
  <Slides>47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Adobe Arabic</vt:lpstr>
      <vt:lpstr>Arial</vt:lpstr>
      <vt:lpstr>B Nazanin</vt:lpstr>
      <vt:lpstr>Cambria Math</vt:lpstr>
      <vt:lpstr>Comic Sans MS</vt:lpstr>
      <vt:lpstr>Monotype Sorts</vt:lpstr>
      <vt:lpstr>Times New Roman</vt:lpstr>
      <vt:lpstr>Wingdings</vt:lpstr>
      <vt:lpstr>introalgsds</vt:lpstr>
      <vt:lpstr>جلسه سوم ساختار داده های آرایه</vt:lpstr>
      <vt:lpstr>هدف های آشنایی با ساختار داده آرایه</vt:lpstr>
      <vt:lpstr>ساختمان داده های خطی</vt:lpstr>
      <vt:lpstr>عملیات بر روی یک ساختار داده خطی</vt:lpstr>
      <vt:lpstr>مفهوم نوع داده مجرد – Abstract Data Type</vt:lpstr>
      <vt:lpstr>آرایه ها</vt:lpstr>
      <vt:lpstr>آرایه بعنوان داده انتزاعی</vt:lpstr>
      <vt:lpstr>آرایه های یک بعدی</vt:lpstr>
      <vt:lpstr>آرایه های یک بعدی</vt:lpstr>
      <vt:lpstr>نمایش آرایه یک بعدی</vt:lpstr>
      <vt:lpstr>نمایش آرایه یک بعدی</vt:lpstr>
      <vt:lpstr>تیتروار تاکنون</vt:lpstr>
      <vt:lpstr>پیاده سازی آرایه</vt:lpstr>
      <vt:lpstr>نمونه ای از کاربردهای آرایه یک بعدی برای جستجو</vt:lpstr>
      <vt:lpstr>جستجوی ترتیبی در آرایه</vt:lpstr>
      <vt:lpstr>جستجوی ترتیبی در آرایه – محاسبه زمان و پیچیدگی الگوریتم جستجوی خطی</vt:lpstr>
      <vt:lpstr>جستجوی ترتیبی در آرایه – محاسبه زمان و پیچیدگی الگوریتم جستجوی خطی</vt:lpstr>
      <vt:lpstr>جستجوی دودویی در آرایه</vt:lpstr>
      <vt:lpstr>الگوریتم جستجوی دودویی</vt:lpstr>
      <vt:lpstr>الگوریتم جستجوی دودویی</vt:lpstr>
      <vt:lpstr>PowerPoint Presentation</vt:lpstr>
      <vt:lpstr>PowerPoint Presentation</vt:lpstr>
      <vt:lpstr>PowerPoint Presentation</vt:lpstr>
      <vt:lpstr>چند نکته مهم</vt:lpstr>
      <vt:lpstr>چند نکته مهم</vt:lpstr>
      <vt:lpstr>آرایه دو بعدی</vt:lpstr>
      <vt:lpstr>آرایه دو بعدی</vt:lpstr>
      <vt:lpstr>نحوه ذخیره سازی آرایه های دو بعدی</vt:lpstr>
      <vt:lpstr>PowerPoint Presentation</vt:lpstr>
      <vt:lpstr>PowerPoint Presentation</vt:lpstr>
      <vt:lpstr>نمایش چند جمله ای ها</vt:lpstr>
      <vt:lpstr>نمایش چند جمله ای ها</vt:lpstr>
      <vt:lpstr>PowerPoint Presentation</vt:lpstr>
      <vt:lpstr>ماتریس های اسپارس</vt:lpstr>
      <vt:lpstr>روش سه ستون</vt:lpstr>
      <vt:lpstr>روش سه ستون</vt:lpstr>
      <vt:lpstr>ماتریس سه ستون.</vt:lpstr>
      <vt:lpstr>PowerPoint Presentation</vt:lpstr>
      <vt:lpstr>PowerPoint Presentation</vt:lpstr>
      <vt:lpstr>PowerPoint Presentation</vt:lpstr>
      <vt:lpstr>PowerPoint Presentation</vt:lpstr>
      <vt:lpstr>PowerPoint Presentation</vt:lpstr>
      <vt:lpstr>ساختار داده رشته</vt:lpstr>
      <vt:lpstr>الگوریتم های تطبیق الگو ( pattern matching)</vt:lpstr>
      <vt:lpstr>الگوریتم تطبیق الگو دوم</vt:lpstr>
      <vt:lpstr>PowerPoint Presentation</vt:lpstr>
      <vt:lpstr>PowerPoint Presentation</vt:lpstr>
    </vt:vector>
  </TitlesOfParts>
  <Manager/>
  <Company>Princeton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Sort</dc:title>
  <dc:subject/>
  <dc:creator>Kevin Wayne</dc:creator>
  <cp:keywords/>
  <dc:description/>
  <cp:lastModifiedBy>sepand</cp:lastModifiedBy>
  <cp:revision>415</cp:revision>
  <dcterms:created xsi:type="dcterms:W3CDTF">2010-03-25T13:40:02Z</dcterms:created>
  <dcterms:modified xsi:type="dcterms:W3CDTF">2024-10-10T18:41:35Z</dcterms:modified>
  <cp:category/>
</cp:coreProperties>
</file>